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9.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6.xml" ContentType="application/vnd.openxmlformats-officedocument.drawingml.chart+xml"/>
  <Override PartName="/ppt/theme/themeOverride7.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26" r:id="rId3"/>
    <p:sldId id="312" r:id="rId4"/>
    <p:sldId id="313" r:id="rId5"/>
    <p:sldId id="323" r:id="rId6"/>
    <p:sldId id="261" r:id="rId7"/>
    <p:sldId id="314" r:id="rId8"/>
    <p:sldId id="315" r:id="rId9"/>
    <p:sldId id="320" r:id="rId10"/>
    <p:sldId id="327" r:id="rId11"/>
    <p:sldId id="267" r:id="rId12"/>
    <p:sldId id="310" r:id="rId13"/>
    <p:sldId id="319" r:id="rId14"/>
    <p:sldId id="268" r:id="rId15"/>
    <p:sldId id="269" r:id="rId16"/>
    <p:sldId id="271" r:id="rId17"/>
    <p:sldId id="300" r:id="rId18"/>
    <p:sldId id="331" r:id="rId19"/>
    <p:sldId id="275" r:id="rId20"/>
    <p:sldId id="322" r:id="rId21"/>
    <p:sldId id="276" r:id="rId22"/>
    <p:sldId id="307" r:id="rId23"/>
    <p:sldId id="273" r:id="rId24"/>
    <p:sldId id="299" r:id="rId25"/>
    <p:sldId id="316" r:id="rId26"/>
    <p:sldId id="328" r:id="rId27"/>
    <p:sldId id="283" r:id="rId28"/>
    <p:sldId id="294" r:id="rId29"/>
    <p:sldId id="295" r:id="rId30"/>
    <p:sldId id="289" r:id="rId31"/>
    <p:sldId id="324" r:id="rId32"/>
    <p:sldId id="329" r:id="rId33"/>
    <p:sldId id="287" r:id="rId34"/>
    <p:sldId id="291" r:id="rId35"/>
    <p:sldId id="304" r:id="rId36"/>
    <p:sldId id="290" r:id="rId37"/>
    <p:sldId id="296" r:id="rId38"/>
    <p:sldId id="297" r:id="rId39"/>
    <p:sldId id="306" r:id="rId40"/>
    <p:sldId id="305" r:id="rId41"/>
    <p:sldId id="332"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32" autoAdjust="0"/>
  </p:normalViewPr>
  <p:slideViewPr>
    <p:cSldViewPr>
      <p:cViewPr varScale="1">
        <p:scale>
          <a:sx n="54" d="100"/>
          <a:sy n="54" d="100"/>
        </p:scale>
        <p:origin x="22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Total</c:v>
                </c:pt>
              </c:strCache>
            </c:strRef>
          </c:tx>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General</c:formatCode>
                <c:ptCount val="11"/>
                <c:pt idx="0">
                  <c:v>277</c:v>
                </c:pt>
                <c:pt idx="1">
                  <c:v>406</c:v>
                </c:pt>
                <c:pt idx="2">
                  <c:v>362</c:v>
                </c:pt>
                <c:pt idx="3">
                  <c:v>183</c:v>
                </c:pt>
                <c:pt idx="4">
                  <c:v>171</c:v>
                </c:pt>
                <c:pt idx="5">
                  <c:v>123</c:v>
                </c:pt>
                <c:pt idx="6">
                  <c:v>135</c:v>
                </c:pt>
                <c:pt idx="7">
                  <c:v>118</c:v>
                </c:pt>
                <c:pt idx="8">
                  <c:v>133</c:v>
                </c:pt>
                <c:pt idx="9">
                  <c:v>134</c:v>
                </c:pt>
                <c:pt idx="10">
                  <c:v>147</c:v>
                </c:pt>
              </c:numCache>
            </c:numRef>
          </c:val>
          <c:smooth val="0"/>
          <c:extLst>
            <c:ext xmlns:c16="http://schemas.microsoft.com/office/drawing/2014/chart" uri="{C3380CC4-5D6E-409C-BE32-E72D297353CC}">
              <c16:uniqueId val="{00000000-917E-4EBB-8FD6-A0AD2CCF2D4E}"/>
            </c:ext>
          </c:extLst>
        </c:ser>
        <c:ser>
          <c:idx val="1"/>
          <c:order val="1"/>
          <c:tx>
            <c:strRef>
              <c:f>Sheet1!$C$1</c:f>
              <c:strCache>
                <c:ptCount val="1"/>
                <c:pt idx="0">
                  <c:v>Not reportable to EC </c:v>
                </c:pt>
              </c:strCache>
            </c:strRef>
          </c:tx>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Sheet1!$C$2:$C$12</c:f>
              <c:numCache>
                <c:formatCode>General</c:formatCode>
                <c:ptCount val="11"/>
                <c:pt idx="0">
                  <c:v>182</c:v>
                </c:pt>
                <c:pt idx="1">
                  <c:v>341</c:v>
                </c:pt>
                <c:pt idx="2">
                  <c:v>266</c:v>
                </c:pt>
                <c:pt idx="3">
                  <c:v>122</c:v>
                </c:pt>
                <c:pt idx="4">
                  <c:v>93</c:v>
                </c:pt>
                <c:pt idx="5">
                  <c:v>76</c:v>
                </c:pt>
                <c:pt idx="6">
                  <c:v>81</c:v>
                </c:pt>
                <c:pt idx="7">
                  <c:v>44</c:v>
                </c:pt>
                <c:pt idx="8">
                  <c:v>55</c:v>
                </c:pt>
                <c:pt idx="9">
                  <c:v>51</c:v>
                </c:pt>
                <c:pt idx="10">
                  <c:v>67</c:v>
                </c:pt>
              </c:numCache>
            </c:numRef>
          </c:val>
          <c:smooth val="0"/>
          <c:extLst>
            <c:ext xmlns:c16="http://schemas.microsoft.com/office/drawing/2014/chart" uri="{C3380CC4-5D6E-409C-BE32-E72D297353CC}">
              <c16:uniqueId val="{00000001-917E-4EBB-8FD6-A0AD2CCF2D4E}"/>
            </c:ext>
          </c:extLst>
        </c:ser>
        <c:ser>
          <c:idx val="2"/>
          <c:order val="2"/>
          <c:tx>
            <c:strRef>
              <c:f>Sheet1!$D$1</c:f>
              <c:strCache>
                <c:ptCount val="1"/>
                <c:pt idx="0">
                  <c:v>Reportable to EC</c:v>
                </c:pt>
              </c:strCache>
            </c:strRef>
          </c:tx>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Sheet1!$D$2:$D$12</c:f>
              <c:numCache>
                <c:formatCode>General</c:formatCode>
                <c:ptCount val="11"/>
                <c:pt idx="0">
                  <c:v>72</c:v>
                </c:pt>
                <c:pt idx="1">
                  <c:v>65</c:v>
                </c:pt>
                <c:pt idx="2">
                  <c:v>65</c:v>
                </c:pt>
                <c:pt idx="3">
                  <c:v>61</c:v>
                </c:pt>
                <c:pt idx="4">
                  <c:v>57</c:v>
                </c:pt>
                <c:pt idx="5">
                  <c:v>47</c:v>
                </c:pt>
                <c:pt idx="6">
                  <c:v>54</c:v>
                </c:pt>
                <c:pt idx="7">
                  <c:v>59</c:v>
                </c:pt>
                <c:pt idx="8">
                  <c:v>78</c:v>
                </c:pt>
                <c:pt idx="9">
                  <c:v>83</c:v>
                </c:pt>
                <c:pt idx="10">
                  <c:v>67</c:v>
                </c:pt>
              </c:numCache>
            </c:numRef>
          </c:val>
          <c:smooth val="0"/>
          <c:extLst>
            <c:ext xmlns:c16="http://schemas.microsoft.com/office/drawing/2014/chart" uri="{C3380CC4-5D6E-409C-BE32-E72D297353CC}">
              <c16:uniqueId val="{00000002-917E-4EBB-8FD6-A0AD2CCF2D4E}"/>
            </c:ext>
          </c:extLst>
        </c:ser>
        <c:ser>
          <c:idx val="3"/>
          <c:order val="3"/>
          <c:tx>
            <c:strRef>
              <c:f>Sheet1!$E$1</c:f>
              <c:strCache>
                <c:ptCount val="1"/>
                <c:pt idx="0">
                  <c:v>Did not proceed</c:v>
                </c:pt>
              </c:strCache>
            </c:strRef>
          </c:tx>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Sheet1!$E$2:$E$12</c:f>
              <c:numCache>
                <c:formatCode>General</c:formatCode>
                <c:ptCount val="11"/>
                <c:pt idx="0">
                  <c:v>23</c:v>
                </c:pt>
                <c:pt idx="1">
                  <c:v>30</c:v>
                </c:pt>
                <c:pt idx="2">
                  <c:v>31</c:v>
                </c:pt>
                <c:pt idx="3">
                  <c:v>29</c:v>
                </c:pt>
                <c:pt idx="4">
                  <c:v>21</c:v>
                </c:pt>
                <c:pt idx="5">
                  <c:v>10</c:v>
                </c:pt>
                <c:pt idx="6">
                  <c:v>16</c:v>
                </c:pt>
                <c:pt idx="7">
                  <c:v>15</c:v>
                </c:pt>
                <c:pt idx="8">
                  <c:v>9</c:v>
                </c:pt>
                <c:pt idx="9">
                  <c:v>15</c:v>
                </c:pt>
                <c:pt idx="10">
                  <c:v>13</c:v>
                </c:pt>
              </c:numCache>
            </c:numRef>
          </c:val>
          <c:smooth val="0"/>
          <c:extLst>
            <c:ext xmlns:c16="http://schemas.microsoft.com/office/drawing/2014/chart" uri="{C3380CC4-5D6E-409C-BE32-E72D297353CC}">
              <c16:uniqueId val="{00000003-917E-4EBB-8FD6-A0AD2CCF2D4E}"/>
            </c:ext>
          </c:extLst>
        </c:ser>
        <c:dLbls>
          <c:showLegendKey val="0"/>
          <c:showVal val="0"/>
          <c:showCatName val="0"/>
          <c:showSerName val="0"/>
          <c:showPercent val="0"/>
          <c:showBubbleSize val="0"/>
        </c:dLbls>
        <c:marker val="1"/>
        <c:smooth val="0"/>
        <c:axId val="40621952"/>
        <c:axId val="40623488"/>
      </c:lineChart>
      <c:catAx>
        <c:axId val="40621952"/>
        <c:scaling>
          <c:orientation val="minMax"/>
        </c:scaling>
        <c:delete val="0"/>
        <c:axPos val="b"/>
        <c:numFmt formatCode="General" sourceLinked="1"/>
        <c:majorTickMark val="out"/>
        <c:minorTickMark val="none"/>
        <c:tickLblPos val="nextTo"/>
        <c:crossAx val="40623488"/>
        <c:crosses val="autoZero"/>
        <c:auto val="1"/>
        <c:lblAlgn val="ctr"/>
        <c:lblOffset val="100"/>
        <c:noMultiLvlLbl val="0"/>
      </c:catAx>
      <c:valAx>
        <c:axId val="40623488"/>
        <c:scaling>
          <c:orientation val="minMax"/>
        </c:scaling>
        <c:delete val="0"/>
        <c:axPos val="l"/>
        <c:majorGridlines/>
        <c:numFmt formatCode="General" sourceLinked="1"/>
        <c:majorTickMark val="out"/>
        <c:minorTickMark val="none"/>
        <c:tickLblPos val="nextTo"/>
        <c:crossAx val="40621952"/>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55787445396638"/>
          <c:y val="0.12963220423236949"/>
          <c:w val="0.60332327587620871"/>
          <c:h val="0.73089208660854332"/>
        </c:manualLayout>
      </c:layout>
      <c:barChart>
        <c:barDir val="bar"/>
        <c:grouping val="clustered"/>
        <c:varyColors val="0"/>
        <c:ser>
          <c:idx val="0"/>
          <c:order val="0"/>
          <c:tx>
            <c:strRef>
              <c:f>Sheet1!$B$1</c:f>
              <c:strCache>
                <c:ptCount val="1"/>
                <c:pt idx="0">
                  <c:v>Interventions</c:v>
                </c:pt>
              </c:strCache>
            </c:strRef>
          </c:tx>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Steroids</c:v>
                </c:pt>
                <c:pt idx="1">
                  <c:v>Antihistimines</c:v>
                </c:pt>
                <c:pt idx="2">
                  <c:v>Oxygen Therapy</c:v>
                </c:pt>
                <c:pt idx="3">
                  <c:v>Anti pyretics</c:v>
                </c:pt>
                <c:pt idx="4">
                  <c:v>Intravenous Fluids</c:v>
                </c:pt>
                <c:pt idx="5">
                  <c:v>Adrenaline</c:v>
                </c:pt>
              </c:strCache>
            </c:strRef>
          </c:cat>
          <c:val>
            <c:numRef>
              <c:f>Sheet1!$B$2:$B$7</c:f>
              <c:numCache>
                <c:formatCode>General</c:formatCode>
                <c:ptCount val="6"/>
                <c:pt idx="0">
                  <c:v>22</c:v>
                </c:pt>
                <c:pt idx="1">
                  <c:v>30</c:v>
                </c:pt>
                <c:pt idx="2">
                  <c:v>7</c:v>
                </c:pt>
                <c:pt idx="3">
                  <c:v>7</c:v>
                </c:pt>
                <c:pt idx="4">
                  <c:v>7</c:v>
                </c:pt>
                <c:pt idx="5">
                  <c:v>4</c:v>
                </c:pt>
              </c:numCache>
            </c:numRef>
          </c:val>
          <c:extLst>
            <c:ext xmlns:c16="http://schemas.microsoft.com/office/drawing/2014/chart" uri="{C3380CC4-5D6E-409C-BE32-E72D297353CC}">
              <c16:uniqueId val="{00000000-D8B3-4874-9349-094A7145396C}"/>
            </c:ext>
          </c:extLst>
        </c:ser>
        <c:dLbls>
          <c:showLegendKey val="0"/>
          <c:showVal val="0"/>
          <c:showCatName val="0"/>
          <c:showSerName val="0"/>
          <c:showPercent val="0"/>
          <c:showBubbleSize val="0"/>
        </c:dLbls>
        <c:gapWidth val="115"/>
        <c:overlap val="-20"/>
        <c:axId val="134514944"/>
        <c:axId val="134524928"/>
      </c:barChart>
      <c:catAx>
        <c:axId val="134514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524928"/>
        <c:crosses val="autoZero"/>
        <c:auto val="1"/>
        <c:lblAlgn val="ctr"/>
        <c:lblOffset val="100"/>
        <c:noMultiLvlLbl val="0"/>
      </c:catAx>
      <c:valAx>
        <c:axId val="134524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51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7.1726450860309127E-2"/>
          <c:y val="3.6551505135932083E-2"/>
          <c:w val="0.74364319043452898"/>
          <c:h val="0.88097391529762481"/>
        </c:manualLayout>
      </c:layout>
      <c:lineChart>
        <c:grouping val="standard"/>
        <c:varyColors val="0"/>
        <c:ser>
          <c:idx val="0"/>
          <c:order val="0"/>
          <c:tx>
            <c:strRef>
              <c:f>Sheet1!$B$1</c:f>
              <c:strCache>
                <c:ptCount val="1"/>
                <c:pt idx="0">
                  <c:v>Total</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General</c:formatCode>
                <c:ptCount val="17"/>
                <c:pt idx="0">
                  <c:v>5</c:v>
                </c:pt>
                <c:pt idx="1">
                  <c:v>6</c:v>
                </c:pt>
                <c:pt idx="2">
                  <c:v>2</c:v>
                </c:pt>
                <c:pt idx="3">
                  <c:v>4</c:v>
                </c:pt>
                <c:pt idx="4">
                  <c:v>2</c:v>
                </c:pt>
                <c:pt idx="5">
                  <c:v>6</c:v>
                </c:pt>
                <c:pt idx="6">
                  <c:v>9</c:v>
                </c:pt>
                <c:pt idx="7">
                  <c:v>9</c:v>
                </c:pt>
                <c:pt idx="8">
                  <c:v>5</c:v>
                </c:pt>
                <c:pt idx="9">
                  <c:v>6</c:v>
                </c:pt>
                <c:pt idx="10">
                  <c:v>3</c:v>
                </c:pt>
                <c:pt idx="11">
                  <c:v>3</c:v>
                </c:pt>
                <c:pt idx="12">
                  <c:v>8</c:v>
                </c:pt>
                <c:pt idx="13">
                  <c:v>4</c:v>
                </c:pt>
                <c:pt idx="14">
                  <c:v>8</c:v>
                </c:pt>
                <c:pt idx="15">
                  <c:v>7</c:v>
                </c:pt>
                <c:pt idx="16">
                  <c:v>12</c:v>
                </c:pt>
              </c:numCache>
            </c:numRef>
          </c:val>
          <c:smooth val="0"/>
          <c:extLst>
            <c:ext xmlns:c16="http://schemas.microsoft.com/office/drawing/2014/chart" uri="{C3380CC4-5D6E-409C-BE32-E72D297353CC}">
              <c16:uniqueId val="{00000000-55E9-4A66-8EB4-B5D9B57BB103}"/>
            </c:ext>
          </c:extLst>
        </c:ser>
        <c:dLbls>
          <c:showLegendKey val="0"/>
          <c:showVal val="0"/>
          <c:showCatName val="0"/>
          <c:showSerName val="0"/>
          <c:showPercent val="0"/>
          <c:showBubbleSize val="0"/>
        </c:dLbls>
        <c:smooth val="0"/>
        <c:axId val="136144384"/>
        <c:axId val="136145920"/>
      </c:lineChart>
      <c:catAx>
        <c:axId val="13614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36145920"/>
        <c:crosses val="autoZero"/>
        <c:auto val="1"/>
        <c:lblAlgn val="ctr"/>
        <c:lblOffset val="100"/>
        <c:noMultiLvlLbl val="0"/>
      </c:catAx>
      <c:valAx>
        <c:axId val="1361459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44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Sheet1!$A$2:$A$9</c:f>
              <c:strCache>
                <c:ptCount val="8"/>
                <c:pt idx="0">
                  <c:v>Oxygen Therapy</c:v>
                </c:pt>
                <c:pt idx="1">
                  <c:v>Anti histimine</c:v>
                </c:pt>
                <c:pt idx="2">
                  <c:v>Steroid</c:v>
                </c:pt>
                <c:pt idx="3">
                  <c:v>Diuretic</c:v>
                </c:pt>
                <c:pt idx="4">
                  <c:v>Anti-pyretic</c:v>
                </c:pt>
                <c:pt idx="5">
                  <c:v>IV Fluids</c:v>
                </c:pt>
                <c:pt idx="6">
                  <c:v>Antibiotics</c:v>
                </c:pt>
                <c:pt idx="7">
                  <c:v>Other</c:v>
                </c:pt>
              </c:strCache>
            </c:strRef>
          </c:cat>
          <c:val>
            <c:numRef>
              <c:f>Sheet1!$B$2:$B$9</c:f>
              <c:numCache>
                <c:formatCode>General</c:formatCode>
                <c:ptCount val="8"/>
                <c:pt idx="0">
                  <c:v>4</c:v>
                </c:pt>
                <c:pt idx="1">
                  <c:v>4</c:v>
                </c:pt>
                <c:pt idx="2">
                  <c:v>4</c:v>
                </c:pt>
                <c:pt idx="3">
                  <c:v>1</c:v>
                </c:pt>
                <c:pt idx="4">
                  <c:v>7</c:v>
                </c:pt>
                <c:pt idx="5">
                  <c:v>3</c:v>
                </c:pt>
                <c:pt idx="6">
                  <c:v>2</c:v>
                </c:pt>
                <c:pt idx="7">
                  <c:v>3</c:v>
                </c:pt>
              </c:numCache>
            </c:numRef>
          </c:val>
          <c:extLst>
            <c:ext xmlns:c16="http://schemas.microsoft.com/office/drawing/2014/chart" uri="{C3380CC4-5D6E-409C-BE32-E72D297353CC}">
              <c16:uniqueId val="{00000000-F762-4B39-A03C-5C19E7139EB0}"/>
            </c:ext>
          </c:extLst>
        </c:ser>
        <c:ser>
          <c:idx val="1"/>
          <c:order val="1"/>
          <c:tx>
            <c:strRef>
              <c:f>Sheet1!$C$1</c:f>
              <c:strCache>
                <c:ptCount val="1"/>
                <c:pt idx="0">
                  <c:v>Column1</c:v>
                </c:pt>
              </c:strCache>
            </c:strRef>
          </c:tx>
          <c:spPr>
            <a:solidFill>
              <a:schemeClr val="dk1">
                <a:tint val="55000"/>
              </a:schemeClr>
            </a:solidFill>
            <a:ln>
              <a:noFill/>
            </a:ln>
            <a:effectLst/>
          </c:spPr>
          <c:invertIfNegative val="0"/>
          <c:cat>
            <c:strRef>
              <c:f>Sheet1!$A$2:$A$9</c:f>
              <c:strCache>
                <c:ptCount val="8"/>
                <c:pt idx="0">
                  <c:v>Oxygen Therapy</c:v>
                </c:pt>
                <c:pt idx="1">
                  <c:v>Anti histimine</c:v>
                </c:pt>
                <c:pt idx="2">
                  <c:v>Steroid</c:v>
                </c:pt>
                <c:pt idx="3">
                  <c:v>Diuretic</c:v>
                </c:pt>
                <c:pt idx="4">
                  <c:v>Anti-pyretic</c:v>
                </c:pt>
                <c:pt idx="5">
                  <c:v>IV Fluids</c:v>
                </c:pt>
                <c:pt idx="6">
                  <c:v>Antibiotics</c:v>
                </c:pt>
                <c:pt idx="7">
                  <c:v>Other</c:v>
                </c:pt>
              </c:strCache>
            </c:strRef>
          </c:cat>
          <c:val>
            <c:numRef>
              <c:f>Sheet1!$C$2:$C$9</c:f>
              <c:numCache>
                <c:formatCode>General</c:formatCode>
                <c:ptCount val="8"/>
              </c:numCache>
            </c:numRef>
          </c:val>
          <c:extLst>
            <c:ext xmlns:c16="http://schemas.microsoft.com/office/drawing/2014/chart" uri="{C3380CC4-5D6E-409C-BE32-E72D297353CC}">
              <c16:uniqueId val="{00000001-F762-4B39-A03C-5C19E7139EB0}"/>
            </c:ext>
          </c:extLst>
        </c:ser>
        <c:ser>
          <c:idx val="2"/>
          <c:order val="2"/>
          <c:tx>
            <c:strRef>
              <c:f>Sheet1!$D$1</c:f>
              <c:strCache>
                <c:ptCount val="1"/>
                <c:pt idx="0">
                  <c:v>Column2</c:v>
                </c:pt>
              </c:strCache>
            </c:strRef>
          </c:tx>
          <c:spPr>
            <a:solidFill>
              <a:schemeClr val="dk1">
                <a:tint val="78000"/>
              </a:schemeClr>
            </a:solidFill>
            <a:ln>
              <a:noFill/>
            </a:ln>
            <a:effectLst/>
          </c:spPr>
          <c:invertIfNegative val="0"/>
          <c:cat>
            <c:strRef>
              <c:f>Sheet1!$A$2:$A$9</c:f>
              <c:strCache>
                <c:ptCount val="8"/>
                <c:pt idx="0">
                  <c:v>Oxygen Therapy</c:v>
                </c:pt>
                <c:pt idx="1">
                  <c:v>Anti histimine</c:v>
                </c:pt>
                <c:pt idx="2">
                  <c:v>Steroid</c:v>
                </c:pt>
                <c:pt idx="3">
                  <c:v>Diuretic</c:v>
                </c:pt>
                <c:pt idx="4">
                  <c:v>Anti-pyretic</c:v>
                </c:pt>
                <c:pt idx="5">
                  <c:v>IV Fluids</c:v>
                </c:pt>
                <c:pt idx="6">
                  <c:v>Antibiotics</c:v>
                </c:pt>
                <c:pt idx="7">
                  <c:v>Other</c:v>
                </c:pt>
              </c:strCache>
            </c:strRef>
          </c:cat>
          <c:val>
            <c:numRef>
              <c:f>Sheet1!$D$2:$D$9</c:f>
              <c:numCache>
                <c:formatCode>General</c:formatCode>
                <c:ptCount val="8"/>
              </c:numCache>
            </c:numRef>
          </c:val>
          <c:extLst>
            <c:ext xmlns:c16="http://schemas.microsoft.com/office/drawing/2014/chart" uri="{C3380CC4-5D6E-409C-BE32-E72D297353CC}">
              <c16:uniqueId val="{00000002-F762-4B39-A03C-5C19E7139EB0}"/>
            </c:ext>
          </c:extLst>
        </c:ser>
        <c:dLbls>
          <c:showLegendKey val="0"/>
          <c:showVal val="0"/>
          <c:showCatName val="0"/>
          <c:showSerName val="0"/>
          <c:showPercent val="0"/>
          <c:showBubbleSize val="0"/>
        </c:dLbls>
        <c:gapWidth val="150"/>
        <c:axId val="136000640"/>
        <c:axId val="136002176"/>
      </c:barChart>
      <c:catAx>
        <c:axId val="13600064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002176"/>
        <c:crosses val="autoZero"/>
        <c:auto val="1"/>
        <c:lblAlgn val="ctr"/>
        <c:lblOffset val="100"/>
        <c:noMultiLvlLbl val="0"/>
      </c:catAx>
      <c:valAx>
        <c:axId val="136002176"/>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00064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a:pPr>
            <a:r>
              <a:rPr lang="en-US" sz="1200" dirty="0"/>
              <a:t>Imputability of Anaphylaxis</a:t>
            </a:r>
            <a:r>
              <a:rPr lang="en-US" sz="1200" baseline="0" dirty="0"/>
              <a:t> </a:t>
            </a:r>
            <a:r>
              <a:rPr lang="en-US" sz="1200" dirty="0"/>
              <a:t>/hypersensitivity cases</a:t>
            </a:r>
          </a:p>
        </c:rich>
      </c:tx>
      <c:overlay val="0"/>
    </c:title>
    <c:autoTitleDeleted val="0"/>
    <c:plotArea>
      <c:layout>
        <c:manualLayout>
          <c:layoutTarget val="inner"/>
          <c:xMode val="edge"/>
          <c:yMode val="edge"/>
          <c:x val="0.15142819803404781"/>
          <c:y val="0.19671378762940817"/>
          <c:w val="0.84357224739800452"/>
          <c:h val="0.69994797702873357"/>
        </c:manualLayout>
      </c:layout>
      <c:barChart>
        <c:barDir val="col"/>
        <c:grouping val="clustered"/>
        <c:varyColors val="0"/>
        <c:dLbls>
          <c:showLegendKey val="0"/>
          <c:showVal val="0"/>
          <c:showCatName val="0"/>
          <c:showSerName val="0"/>
          <c:showPercent val="0"/>
          <c:showBubbleSize val="0"/>
        </c:dLbls>
        <c:gapWidth val="150"/>
        <c:axId val="136263168"/>
        <c:axId val="136349952"/>
      </c:barChart>
      <c:catAx>
        <c:axId val="136263168"/>
        <c:scaling>
          <c:orientation val="minMax"/>
        </c:scaling>
        <c:delete val="0"/>
        <c:axPos val="b"/>
        <c:numFmt formatCode="General" sourceLinked="0"/>
        <c:majorTickMark val="out"/>
        <c:minorTickMark val="none"/>
        <c:tickLblPos val="nextTo"/>
        <c:crossAx val="136349952"/>
        <c:crosses val="autoZero"/>
        <c:auto val="1"/>
        <c:lblAlgn val="ctr"/>
        <c:lblOffset val="100"/>
        <c:noMultiLvlLbl val="0"/>
      </c:catAx>
      <c:valAx>
        <c:axId val="136349952"/>
        <c:scaling>
          <c:orientation val="minMax"/>
        </c:scaling>
        <c:delete val="0"/>
        <c:axPos val="l"/>
        <c:majorGridlines/>
        <c:numFmt formatCode="General" sourceLinked="1"/>
        <c:majorTickMark val="out"/>
        <c:minorTickMark val="none"/>
        <c:tickLblPos val="nextTo"/>
        <c:crossAx val="136263168"/>
        <c:crosses val="autoZero"/>
        <c:crossBetween val="between"/>
      </c:valAx>
    </c:plotArea>
    <c:plotVisOnly val="1"/>
    <c:dispBlanksAs val="gap"/>
    <c:showDLblsOverMax val="0"/>
  </c:chart>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Sheet2!$B$74</c:f>
              <c:strCache>
                <c:ptCount val="1"/>
                <c:pt idx="0">
                  <c:v>TACO</c:v>
                </c:pt>
              </c:strCache>
            </c:strRef>
          </c:tx>
          <c:spPr>
            <a:solidFill>
              <a:schemeClr val="accent1"/>
            </a:solidFill>
            <a:ln>
              <a:noFill/>
            </a:ln>
            <a:effectLst/>
            <a:sp3d/>
          </c:spPr>
          <c:invertIfNegative val="0"/>
          <c:cat>
            <c:numRef>
              <c:f>Sheet2!$A$75:$A$91</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Sheet2!$B$75:$B$91</c:f>
              <c:numCache>
                <c:formatCode>General</c:formatCode>
                <c:ptCount val="17"/>
                <c:pt idx="0">
                  <c:v>18</c:v>
                </c:pt>
                <c:pt idx="1">
                  <c:v>39</c:v>
                </c:pt>
                <c:pt idx="2">
                  <c:v>18</c:v>
                </c:pt>
                <c:pt idx="3">
                  <c:v>24</c:v>
                </c:pt>
                <c:pt idx="4">
                  <c:v>32</c:v>
                </c:pt>
                <c:pt idx="5">
                  <c:v>20</c:v>
                </c:pt>
                <c:pt idx="6">
                  <c:v>21</c:v>
                </c:pt>
                <c:pt idx="7">
                  <c:v>23</c:v>
                </c:pt>
                <c:pt idx="8">
                  <c:v>40</c:v>
                </c:pt>
                <c:pt idx="9">
                  <c:v>32</c:v>
                </c:pt>
                <c:pt idx="10">
                  <c:v>41</c:v>
                </c:pt>
                <c:pt idx="11">
                  <c:v>33</c:v>
                </c:pt>
                <c:pt idx="12">
                  <c:v>29</c:v>
                </c:pt>
                <c:pt idx="13">
                  <c:v>30</c:v>
                </c:pt>
                <c:pt idx="14">
                  <c:v>34</c:v>
                </c:pt>
                <c:pt idx="15">
                  <c:v>38</c:v>
                </c:pt>
                <c:pt idx="16">
                  <c:v>32</c:v>
                </c:pt>
              </c:numCache>
            </c:numRef>
          </c:val>
          <c:extLst>
            <c:ext xmlns:c16="http://schemas.microsoft.com/office/drawing/2014/chart" uri="{C3380CC4-5D6E-409C-BE32-E72D297353CC}">
              <c16:uniqueId val="{00000000-CE4C-47DB-B4D8-1D4A7A2F12E2}"/>
            </c:ext>
          </c:extLst>
        </c:ser>
        <c:ser>
          <c:idx val="1"/>
          <c:order val="1"/>
          <c:tx>
            <c:strRef>
              <c:f>Sheet2!$C$74</c:f>
              <c:strCache>
                <c:ptCount val="1"/>
                <c:pt idx="0">
                  <c:v>Non-TACO</c:v>
                </c:pt>
              </c:strCache>
            </c:strRef>
          </c:tx>
          <c:spPr>
            <a:solidFill>
              <a:schemeClr val="accent2"/>
            </a:solidFill>
            <a:ln>
              <a:noFill/>
            </a:ln>
            <a:effectLst/>
            <a:sp3d/>
          </c:spPr>
          <c:invertIfNegative val="0"/>
          <c:cat>
            <c:numRef>
              <c:f>Sheet2!$A$75:$A$91</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Sheet2!$C$75:$C$91</c:f>
              <c:numCache>
                <c:formatCode>General</c:formatCode>
                <c:ptCount val="17"/>
                <c:pt idx="0">
                  <c:v>1</c:v>
                </c:pt>
                <c:pt idx="1">
                  <c:v>2</c:v>
                </c:pt>
                <c:pt idx="2">
                  <c:v>3</c:v>
                </c:pt>
                <c:pt idx="3">
                  <c:v>2</c:v>
                </c:pt>
                <c:pt idx="4">
                  <c:v>0</c:v>
                </c:pt>
                <c:pt idx="5">
                  <c:v>1</c:v>
                </c:pt>
                <c:pt idx="6">
                  <c:v>2</c:v>
                </c:pt>
                <c:pt idx="7">
                  <c:v>1</c:v>
                </c:pt>
                <c:pt idx="8">
                  <c:v>2</c:v>
                </c:pt>
                <c:pt idx="9">
                  <c:v>2</c:v>
                </c:pt>
                <c:pt idx="10">
                  <c:v>1</c:v>
                </c:pt>
                <c:pt idx="11">
                  <c:v>3</c:v>
                </c:pt>
                <c:pt idx="12">
                  <c:v>1</c:v>
                </c:pt>
                <c:pt idx="13">
                  <c:v>3</c:v>
                </c:pt>
                <c:pt idx="14">
                  <c:v>4</c:v>
                </c:pt>
                <c:pt idx="15">
                  <c:v>2</c:v>
                </c:pt>
                <c:pt idx="16">
                  <c:v>2</c:v>
                </c:pt>
              </c:numCache>
            </c:numRef>
          </c:val>
          <c:extLst>
            <c:ext xmlns:c16="http://schemas.microsoft.com/office/drawing/2014/chart" uri="{C3380CC4-5D6E-409C-BE32-E72D297353CC}">
              <c16:uniqueId val="{00000001-CE4C-47DB-B4D8-1D4A7A2F12E2}"/>
            </c:ext>
          </c:extLst>
        </c:ser>
        <c:dLbls>
          <c:showLegendKey val="0"/>
          <c:showVal val="0"/>
          <c:showCatName val="0"/>
          <c:showSerName val="0"/>
          <c:showPercent val="0"/>
          <c:showBubbleSize val="0"/>
        </c:dLbls>
        <c:gapWidth val="150"/>
        <c:shape val="box"/>
        <c:axId val="119317632"/>
        <c:axId val="119319168"/>
        <c:axId val="0"/>
      </c:bar3DChart>
      <c:catAx>
        <c:axId val="11931763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9319168"/>
        <c:crosses val="autoZero"/>
        <c:auto val="1"/>
        <c:lblAlgn val="ctr"/>
        <c:lblOffset val="100"/>
        <c:noMultiLvlLbl val="0"/>
      </c:catAx>
      <c:valAx>
        <c:axId val="11931916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9317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Total</c:v>
                </c:pt>
              </c:strCache>
            </c:strRef>
          </c:tx>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General</c:formatCode>
                <c:ptCount val="17"/>
                <c:pt idx="0">
                  <c:v>18</c:v>
                </c:pt>
                <c:pt idx="1">
                  <c:v>39</c:v>
                </c:pt>
                <c:pt idx="2">
                  <c:v>18</c:v>
                </c:pt>
                <c:pt idx="3">
                  <c:v>24</c:v>
                </c:pt>
                <c:pt idx="4">
                  <c:v>32</c:v>
                </c:pt>
                <c:pt idx="5">
                  <c:v>20</c:v>
                </c:pt>
                <c:pt idx="6">
                  <c:v>21</c:v>
                </c:pt>
                <c:pt idx="7">
                  <c:v>23</c:v>
                </c:pt>
                <c:pt idx="8">
                  <c:v>40</c:v>
                </c:pt>
                <c:pt idx="9">
                  <c:v>32</c:v>
                </c:pt>
                <c:pt idx="10">
                  <c:v>41</c:v>
                </c:pt>
                <c:pt idx="11">
                  <c:v>33</c:v>
                </c:pt>
                <c:pt idx="12">
                  <c:v>29</c:v>
                </c:pt>
                <c:pt idx="13">
                  <c:v>30</c:v>
                </c:pt>
                <c:pt idx="14">
                  <c:v>34</c:v>
                </c:pt>
                <c:pt idx="15">
                  <c:v>40</c:v>
                </c:pt>
                <c:pt idx="16">
                  <c:v>34</c:v>
                </c:pt>
              </c:numCache>
            </c:numRef>
          </c:val>
          <c:smooth val="0"/>
          <c:extLst>
            <c:ext xmlns:c16="http://schemas.microsoft.com/office/drawing/2014/chart" uri="{C3380CC4-5D6E-409C-BE32-E72D297353CC}">
              <c16:uniqueId val="{00000000-B199-475E-8792-9C5BE5F044E3}"/>
            </c:ext>
          </c:extLst>
        </c:ser>
        <c:ser>
          <c:idx val="1"/>
          <c:order val="1"/>
          <c:tx>
            <c:strRef>
              <c:f>Sheet1!$C$1</c:f>
              <c:strCache>
                <c:ptCount val="1"/>
                <c:pt idx="0">
                  <c:v>Mandatory</c:v>
                </c:pt>
              </c:strCache>
            </c:strRef>
          </c:tx>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Sheet1!$C$2:$C$18</c:f>
              <c:numCache>
                <c:formatCode>General</c:formatCode>
                <c:ptCount val="17"/>
                <c:pt idx="0">
                  <c:v>17</c:v>
                </c:pt>
                <c:pt idx="1">
                  <c:v>38</c:v>
                </c:pt>
                <c:pt idx="2">
                  <c:v>18</c:v>
                </c:pt>
                <c:pt idx="3">
                  <c:v>23</c:v>
                </c:pt>
                <c:pt idx="4">
                  <c:v>31</c:v>
                </c:pt>
                <c:pt idx="5">
                  <c:v>19</c:v>
                </c:pt>
                <c:pt idx="6">
                  <c:v>3</c:v>
                </c:pt>
                <c:pt idx="7">
                  <c:v>3</c:v>
                </c:pt>
                <c:pt idx="8">
                  <c:v>5</c:v>
                </c:pt>
                <c:pt idx="9">
                  <c:v>4</c:v>
                </c:pt>
                <c:pt idx="10">
                  <c:v>10</c:v>
                </c:pt>
                <c:pt idx="11">
                  <c:v>11</c:v>
                </c:pt>
                <c:pt idx="12">
                  <c:v>15</c:v>
                </c:pt>
                <c:pt idx="13">
                  <c:v>29</c:v>
                </c:pt>
                <c:pt idx="14">
                  <c:v>33</c:v>
                </c:pt>
                <c:pt idx="15">
                  <c:v>38</c:v>
                </c:pt>
                <c:pt idx="16">
                  <c:v>30</c:v>
                </c:pt>
              </c:numCache>
            </c:numRef>
          </c:val>
          <c:smooth val="0"/>
          <c:extLst>
            <c:ext xmlns:c16="http://schemas.microsoft.com/office/drawing/2014/chart" uri="{C3380CC4-5D6E-409C-BE32-E72D297353CC}">
              <c16:uniqueId val="{00000001-B199-475E-8792-9C5BE5F044E3}"/>
            </c:ext>
          </c:extLst>
        </c:ser>
        <c:ser>
          <c:idx val="2"/>
          <c:order val="2"/>
          <c:tx>
            <c:strRef>
              <c:f>Sheet1!$D$1</c:f>
              <c:strCache>
                <c:ptCount val="1"/>
                <c:pt idx="0">
                  <c:v>Non-Mandatory</c:v>
                </c:pt>
              </c:strCache>
            </c:strRef>
          </c:tx>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Sheet1!$D$2:$D$18</c:f>
              <c:numCache>
                <c:formatCode>General</c:formatCode>
                <c:ptCount val="17"/>
                <c:pt idx="0">
                  <c:v>1</c:v>
                </c:pt>
                <c:pt idx="1">
                  <c:v>1</c:v>
                </c:pt>
                <c:pt idx="2">
                  <c:v>0</c:v>
                </c:pt>
                <c:pt idx="3">
                  <c:v>1</c:v>
                </c:pt>
                <c:pt idx="4">
                  <c:v>1</c:v>
                </c:pt>
                <c:pt idx="5">
                  <c:v>1</c:v>
                </c:pt>
                <c:pt idx="6">
                  <c:v>18</c:v>
                </c:pt>
                <c:pt idx="7">
                  <c:v>20</c:v>
                </c:pt>
                <c:pt idx="8">
                  <c:v>35</c:v>
                </c:pt>
                <c:pt idx="9">
                  <c:v>28</c:v>
                </c:pt>
                <c:pt idx="10">
                  <c:v>31</c:v>
                </c:pt>
                <c:pt idx="11">
                  <c:v>22</c:v>
                </c:pt>
                <c:pt idx="12">
                  <c:v>14</c:v>
                </c:pt>
                <c:pt idx="13">
                  <c:v>1</c:v>
                </c:pt>
                <c:pt idx="14">
                  <c:v>1</c:v>
                </c:pt>
                <c:pt idx="15">
                  <c:v>2</c:v>
                </c:pt>
                <c:pt idx="16">
                  <c:v>4</c:v>
                </c:pt>
              </c:numCache>
            </c:numRef>
          </c:val>
          <c:smooth val="0"/>
          <c:extLst>
            <c:ext xmlns:c16="http://schemas.microsoft.com/office/drawing/2014/chart" uri="{C3380CC4-5D6E-409C-BE32-E72D297353CC}">
              <c16:uniqueId val="{00000002-B199-475E-8792-9C5BE5F044E3}"/>
            </c:ext>
          </c:extLst>
        </c:ser>
        <c:dLbls>
          <c:showLegendKey val="0"/>
          <c:showVal val="0"/>
          <c:showCatName val="0"/>
          <c:showSerName val="0"/>
          <c:showPercent val="0"/>
          <c:showBubbleSize val="0"/>
        </c:dLbls>
        <c:marker val="1"/>
        <c:smooth val="0"/>
        <c:axId val="119443456"/>
        <c:axId val="119444992"/>
      </c:lineChart>
      <c:catAx>
        <c:axId val="119443456"/>
        <c:scaling>
          <c:orientation val="minMax"/>
        </c:scaling>
        <c:delete val="0"/>
        <c:axPos val="b"/>
        <c:numFmt formatCode="General" sourceLinked="1"/>
        <c:majorTickMark val="out"/>
        <c:minorTickMark val="none"/>
        <c:tickLblPos val="nextTo"/>
        <c:crossAx val="119444992"/>
        <c:crosses val="autoZero"/>
        <c:auto val="1"/>
        <c:lblAlgn val="ctr"/>
        <c:lblOffset val="100"/>
        <c:noMultiLvlLbl val="0"/>
      </c:catAx>
      <c:valAx>
        <c:axId val="119444992"/>
        <c:scaling>
          <c:orientation val="minMax"/>
        </c:scaling>
        <c:delete val="0"/>
        <c:axPos val="l"/>
        <c:majorGridlines/>
        <c:minorGridlines/>
        <c:numFmt formatCode="General" sourceLinked="1"/>
        <c:majorTickMark val="out"/>
        <c:minorTickMark val="none"/>
        <c:tickLblPos val="nextTo"/>
        <c:crossAx val="11944345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a:pPr>
            <a:r>
              <a:rPr lang="en-US" sz="1200" dirty="0"/>
              <a:t>Imputability of Anaphylaxis</a:t>
            </a:r>
            <a:r>
              <a:rPr lang="en-US" sz="1200" baseline="0" dirty="0"/>
              <a:t> </a:t>
            </a:r>
            <a:r>
              <a:rPr lang="en-US" sz="1200" dirty="0"/>
              <a:t>/hypersensitivity cases</a:t>
            </a:r>
          </a:p>
        </c:rich>
      </c:tx>
      <c:overlay val="0"/>
    </c:title>
    <c:autoTitleDeleted val="0"/>
    <c:plotArea>
      <c:layout>
        <c:manualLayout>
          <c:layoutTarget val="inner"/>
          <c:xMode val="edge"/>
          <c:yMode val="edge"/>
          <c:x val="0.15142819803404781"/>
          <c:y val="0.19671378762940817"/>
          <c:w val="0.84357224739800452"/>
          <c:h val="0.69994797702873357"/>
        </c:manualLayout>
      </c:layout>
      <c:barChart>
        <c:barDir val="col"/>
        <c:grouping val="clustered"/>
        <c:varyColors val="0"/>
        <c:dLbls>
          <c:showLegendKey val="0"/>
          <c:showVal val="0"/>
          <c:showCatName val="0"/>
          <c:showSerName val="0"/>
          <c:showPercent val="0"/>
          <c:showBubbleSize val="0"/>
        </c:dLbls>
        <c:gapWidth val="150"/>
        <c:axId val="119461760"/>
        <c:axId val="119463296"/>
      </c:barChart>
      <c:catAx>
        <c:axId val="119461760"/>
        <c:scaling>
          <c:orientation val="minMax"/>
        </c:scaling>
        <c:delete val="0"/>
        <c:axPos val="b"/>
        <c:numFmt formatCode="General" sourceLinked="0"/>
        <c:majorTickMark val="out"/>
        <c:minorTickMark val="none"/>
        <c:tickLblPos val="nextTo"/>
        <c:crossAx val="119463296"/>
        <c:crosses val="autoZero"/>
        <c:auto val="1"/>
        <c:lblAlgn val="ctr"/>
        <c:lblOffset val="100"/>
        <c:noMultiLvlLbl val="0"/>
      </c:catAx>
      <c:valAx>
        <c:axId val="119463296"/>
        <c:scaling>
          <c:orientation val="minMax"/>
        </c:scaling>
        <c:delete val="0"/>
        <c:axPos val="l"/>
        <c:majorGridlines/>
        <c:numFmt formatCode="General" sourceLinked="1"/>
        <c:majorTickMark val="out"/>
        <c:minorTickMark val="none"/>
        <c:tickLblPos val="nextTo"/>
        <c:crossAx val="119461760"/>
        <c:crosses val="autoZero"/>
        <c:crossBetween val="between"/>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Reported symptoms</a:t>
            </a:r>
            <a:r>
              <a:rPr lang="en-US" baseline="0"/>
              <a:t> of TACO</a:t>
            </a:r>
            <a:endParaRPr lang="en-US"/>
          </a:p>
        </c:rich>
      </c:tx>
      <c:overlay val="0"/>
      <c:spPr>
        <a:noFill/>
        <a:ln>
          <a:noFill/>
        </a:ln>
        <a:effectLst/>
      </c:spPr>
    </c:title>
    <c:autoTitleDeleted val="0"/>
    <c:plotArea>
      <c:layout/>
      <c:barChart>
        <c:barDir val="bar"/>
        <c:grouping val="clustered"/>
        <c:varyColors val="0"/>
        <c:ser>
          <c:idx val="0"/>
          <c:order val="0"/>
          <c:tx>
            <c:strRef>
              <c:f>Sheet1!$B$1</c:f>
              <c:strCache>
                <c:ptCount val="1"/>
                <c:pt idx="0">
                  <c:v>Number of people with reported symptom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Temperature Rise</c:v>
                </c:pt>
                <c:pt idx="1">
                  <c:v>Hypotension</c:v>
                </c:pt>
                <c:pt idx="2">
                  <c:v>Hypertension</c:v>
                </c:pt>
                <c:pt idx="3">
                  <c:v>Tachycardia</c:v>
                </c:pt>
                <c:pt idx="4">
                  <c:v>Bradycardia</c:v>
                </c:pt>
                <c:pt idx="5">
                  <c:v>Dyspnoea</c:v>
                </c:pt>
                <c:pt idx="6">
                  <c:v>Decreased saturations</c:v>
                </c:pt>
                <c:pt idx="7">
                  <c:v>x-ray changes</c:v>
                </c:pt>
                <c:pt idx="8">
                  <c:v>Stridor/Wheeze</c:v>
                </c:pt>
              </c:strCache>
            </c:strRef>
          </c:cat>
          <c:val>
            <c:numRef>
              <c:f>Sheet1!$B$2:$B$10</c:f>
              <c:numCache>
                <c:formatCode>General</c:formatCode>
                <c:ptCount val="9"/>
                <c:pt idx="0">
                  <c:v>6</c:v>
                </c:pt>
                <c:pt idx="1">
                  <c:v>1</c:v>
                </c:pt>
                <c:pt idx="2">
                  <c:v>17</c:v>
                </c:pt>
                <c:pt idx="3">
                  <c:v>13</c:v>
                </c:pt>
                <c:pt idx="4">
                  <c:v>3</c:v>
                </c:pt>
                <c:pt idx="5">
                  <c:v>21</c:v>
                </c:pt>
                <c:pt idx="6">
                  <c:v>19</c:v>
                </c:pt>
                <c:pt idx="7">
                  <c:v>20</c:v>
                </c:pt>
                <c:pt idx="8">
                  <c:v>13</c:v>
                </c:pt>
              </c:numCache>
            </c:numRef>
          </c:val>
          <c:extLst>
            <c:ext xmlns:c16="http://schemas.microsoft.com/office/drawing/2014/chart" uri="{C3380CC4-5D6E-409C-BE32-E72D297353CC}">
              <c16:uniqueId val="{00000000-1B1E-4962-8084-4BD34D64AB3E}"/>
            </c:ext>
          </c:extLst>
        </c:ser>
        <c:dLbls>
          <c:showLegendKey val="0"/>
          <c:showVal val="0"/>
          <c:showCatName val="0"/>
          <c:showSerName val="0"/>
          <c:showPercent val="0"/>
          <c:showBubbleSize val="0"/>
        </c:dLbls>
        <c:gapWidth val="182"/>
        <c:axId val="112659456"/>
        <c:axId val="136024832"/>
      </c:barChart>
      <c:catAx>
        <c:axId val="112659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024832"/>
        <c:crosses val="autoZero"/>
        <c:auto val="1"/>
        <c:lblAlgn val="ctr"/>
        <c:lblOffset val="100"/>
        <c:noMultiLvlLbl val="0"/>
      </c:catAx>
      <c:valAx>
        <c:axId val="13602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5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Mandatory</c:v>
                </c:pt>
              </c:strCache>
            </c:strRef>
          </c:tx>
          <c:invertIfNegative val="0"/>
          <c:cat>
            <c:strRef>
              <c:f>Sheet1!$A$2:$A$11</c:f>
              <c:strCache>
                <c:ptCount val="10"/>
                <c:pt idx="0">
                  <c:v>FNHTR</c:v>
                </c:pt>
                <c:pt idx="1">
                  <c:v>TACO</c:v>
                </c:pt>
                <c:pt idx="2">
                  <c:v>Anaphylaxis/Hypersensitivity</c:v>
                </c:pt>
                <c:pt idx="3">
                  <c:v>Unclassified</c:v>
                </c:pt>
                <c:pt idx="4">
                  <c:v>delayed haemolysis due to other alloantibody &gt;24 hours</c:v>
                </c:pt>
                <c:pt idx="5">
                  <c:v>Hypotensive Reaction</c:v>
                </c:pt>
                <c:pt idx="6">
                  <c:v>TTI</c:v>
                </c:pt>
                <c:pt idx="7">
                  <c:v>TRALI</c:v>
                </c:pt>
                <c:pt idx="8">
                  <c:v>TAD</c:v>
                </c:pt>
                <c:pt idx="9">
                  <c:v>Acute Haemolysis due to other allobody &lt;24hours</c:v>
                </c:pt>
              </c:strCache>
            </c:strRef>
          </c:cat>
          <c:val>
            <c:numRef>
              <c:f>Sheet1!$B$2:$B$11</c:f>
              <c:numCache>
                <c:formatCode>General</c:formatCode>
                <c:ptCount val="10"/>
                <c:pt idx="0">
                  <c:v>9</c:v>
                </c:pt>
                <c:pt idx="1">
                  <c:v>30</c:v>
                </c:pt>
                <c:pt idx="2">
                  <c:v>13</c:v>
                </c:pt>
                <c:pt idx="3">
                  <c:v>9</c:v>
                </c:pt>
                <c:pt idx="4">
                  <c:v>2</c:v>
                </c:pt>
                <c:pt idx="5">
                  <c:v>2</c:v>
                </c:pt>
                <c:pt idx="6">
                  <c:v>0</c:v>
                </c:pt>
                <c:pt idx="7">
                  <c:v>1</c:v>
                </c:pt>
                <c:pt idx="8">
                  <c:v>1</c:v>
                </c:pt>
                <c:pt idx="9">
                  <c:v>0</c:v>
                </c:pt>
              </c:numCache>
            </c:numRef>
          </c:val>
          <c:extLst>
            <c:ext xmlns:c16="http://schemas.microsoft.com/office/drawing/2014/chart" uri="{C3380CC4-5D6E-409C-BE32-E72D297353CC}">
              <c16:uniqueId val="{00000000-AEE0-42A1-938B-7DDC89ADE930}"/>
            </c:ext>
          </c:extLst>
        </c:ser>
        <c:ser>
          <c:idx val="1"/>
          <c:order val="1"/>
          <c:tx>
            <c:strRef>
              <c:f>Sheet1!$C$1</c:f>
              <c:strCache>
                <c:ptCount val="1"/>
                <c:pt idx="0">
                  <c:v>Non-Mandatory</c:v>
                </c:pt>
              </c:strCache>
            </c:strRef>
          </c:tx>
          <c:invertIfNegative val="0"/>
          <c:cat>
            <c:strRef>
              <c:f>Sheet1!$A$2:$A$11</c:f>
              <c:strCache>
                <c:ptCount val="10"/>
                <c:pt idx="0">
                  <c:v>FNHTR</c:v>
                </c:pt>
                <c:pt idx="1">
                  <c:v>TACO</c:v>
                </c:pt>
                <c:pt idx="2">
                  <c:v>Anaphylaxis/Hypersensitivity</c:v>
                </c:pt>
                <c:pt idx="3">
                  <c:v>Unclassified</c:v>
                </c:pt>
                <c:pt idx="4">
                  <c:v>delayed haemolysis due to other alloantibody &gt;24 hours</c:v>
                </c:pt>
                <c:pt idx="5">
                  <c:v>Hypotensive Reaction</c:v>
                </c:pt>
                <c:pt idx="6">
                  <c:v>TTI</c:v>
                </c:pt>
                <c:pt idx="7">
                  <c:v>TRALI</c:v>
                </c:pt>
                <c:pt idx="8">
                  <c:v>TAD</c:v>
                </c:pt>
                <c:pt idx="9">
                  <c:v>Acute Haemolysis due to other allobody &lt;24hours</c:v>
                </c:pt>
              </c:strCache>
            </c:strRef>
          </c:cat>
          <c:val>
            <c:numRef>
              <c:f>Sheet1!$C$2:$C$11</c:f>
              <c:numCache>
                <c:formatCode>General</c:formatCode>
                <c:ptCount val="10"/>
                <c:pt idx="0">
                  <c:v>39</c:v>
                </c:pt>
                <c:pt idx="1">
                  <c:v>2</c:v>
                </c:pt>
                <c:pt idx="2">
                  <c:v>19</c:v>
                </c:pt>
                <c:pt idx="3">
                  <c:v>3</c:v>
                </c:pt>
                <c:pt idx="4">
                  <c:v>4</c:v>
                </c:pt>
                <c:pt idx="5">
                  <c:v>1</c:v>
                </c:pt>
                <c:pt idx="6">
                  <c:v>0</c:v>
                </c:pt>
                <c:pt idx="7">
                  <c:v>0</c:v>
                </c:pt>
                <c:pt idx="8">
                  <c:v>0</c:v>
                </c:pt>
                <c:pt idx="9">
                  <c:v>0</c:v>
                </c:pt>
              </c:numCache>
            </c:numRef>
          </c:val>
          <c:extLst>
            <c:ext xmlns:c16="http://schemas.microsoft.com/office/drawing/2014/chart" uri="{C3380CC4-5D6E-409C-BE32-E72D297353CC}">
              <c16:uniqueId val="{00000001-AEE0-42A1-938B-7DDC89ADE930}"/>
            </c:ext>
          </c:extLst>
        </c:ser>
        <c:ser>
          <c:idx val="2"/>
          <c:order val="2"/>
          <c:tx>
            <c:strRef>
              <c:f>Sheet1!$D$1</c:f>
              <c:strCache>
                <c:ptCount val="1"/>
                <c:pt idx="0">
                  <c:v>Did Not Progress</c:v>
                </c:pt>
              </c:strCache>
            </c:strRef>
          </c:tx>
          <c:invertIfNegative val="0"/>
          <c:cat>
            <c:strRef>
              <c:f>Sheet1!$A$2:$A$11</c:f>
              <c:strCache>
                <c:ptCount val="10"/>
                <c:pt idx="0">
                  <c:v>FNHTR</c:v>
                </c:pt>
                <c:pt idx="1">
                  <c:v>TACO</c:v>
                </c:pt>
                <c:pt idx="2">
                  <c:v>Anaphylaxis/Hypersensitivity</c:v>
                </c:pt>
                <c:pt idx="3">
                  <c:v>Unclassified</c:v>
                </c:pt>
                <c:pt idx="4">
                  <c:v>delayed haemolysis due to other alloantibody &gt;24 hours</c:v>
                </c:pt>
                <c:pt idx="5">
                  <c:v>Hypotensive Reaction</c:v>
                </c:pt>
                <c:pt idx="6">
                  <c:v>TTI</c:v>
                </c:pt>
                <c:pt idx="7">
                  <c:v>TRALI</c:v>
                </c:pt>
                <c:pt idx="8">
                  <c:v>TAD</c:v>
                </c:pt>
                <c:pt idx="9">
                  <c:v>Acute Haemolysis due to other allobody &lt;24hours</c:v>
                </c:pt>
              </c:strCache>
            </c:strRef>
          </c:cat>
          <c:val>
            <c:numRef>
              <c:f>Sheet1!$D$2:$D$11</c:f>
              <c:numCache>
                <c:formatCode>General</c:formatCode>
                <c:ptCount val="10"/>
                <c:pt idx="0">
                  <c:v>4</c:v>
                </c:pt>
                <c:pt idx="1">
                  <c:v>2</c:v>
                </c:pt>
                <c:pt idx="2">
                  <c:v>1</c:v>
                </c:pt>
                <c:pt idx="3">
                  <c:v>1</c:v>
                </c:pt>
                <c:pt idx="4">
                  <c:v>1</c:v>
                </c:pt>
                <c:pt idx="5">
                  <c:v>1</c:v>
                </c:pt>
                <c:pt idx="6">
                  <c:v>2</c:v>
                </c:pt>
                <c:pt idx="7">
                  <c:v>0</c:v>
                </c:pt>
                <c:pt idx="8">
                  <c:v>0</c:v>
                </c:pt>
                <c:pt idx="9">
                  <c:v>1</c:v>
                </c:pt>
              </c:numCache>
            </c:numRef>
          </c:val>
          <c:extLst>
            <c:ext xmlns:c16="http://schemas.microsoft.com/office/drawing/2014/chart" uri="{C3380CC4-5D6E-409C-BE32-E72D297353CC}">
              <c16:uniqueId val="{00000002-AEE0-42A1-938B-7DDC89ADE930}"/>
            </c:ext>
          </c:extLst>
        </c:ser>
        <c:dLbls>
          <c:showLegendKey val="0"/>
          <c:showVal val="0"/>
          <c:showCatName val="0"/>
          <c:showSerName val="0"/>
          <c:showPercent val="0"/>
          <c:showBubbleSize val="0"/>
        </c:dLbls>
        <c:gapWidth val="75"/>
        <c:axId val="40844288"/>
        <c:axId val="40854272"/>
      </c:barChart>
      <c:catAx>
        <c:axId val="40844288"/>
        <c:scaling>
          <c:orientation val="minMax"/>
        </c:scaling>
        <c:delete val="0"/>
        <c:axPos val="l"/>
        <c:numFmt formatCode="General" sourceLinked="0"/>
        <c:majorTickMark val="none"/>
        <c:minorTickMark val="none"/>
        <c:tickLblPos val="nextTo"/>
        <c:crossAx val="40854272"/>
        <c:crosses val="autoZero"/>
        <c:auto val="1"/>
        <c:lblAlgn val="ctr"/>
        <c:lblOffset val="100"/>
        <c:noMultiLvlLbl val="0"/>
      </c:catAx>
      <c:valAx>
        <c:axId val="40854272"/>
        <c:scaling>
          <c:orientation val="minMax"/>
        </c:scaling>
        <c:delete val="0"/>
        <c:axPos val="b"/>
        <c:majorGridlines/>
        <c:numFmt formatCode="General" sourceLinked="1"/>
        <c:majorTickMark val="none"/>
        <c:minorTickMark val="none"/>
        <c:tickLblPos val="nextTo"/>
        <c:spPr>
          <a:ln w="9525">
            <a:noFill/>
          </a:ln>
        </c:spPr>
        <c:crossAx val="40844288"/>
        <c:crosses val="autoZero"/>
        <c:crossBetween val="between"/>
      </c:valAx>
    </c:plotArea>
    <c:legend>
      <c:legendPos val="b"/>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ayout>
        <c:manualLayout>
          <c:xMode val="edge"/>
          <c:yMode val="edge"/>
          <c:x val="0.16812408865558473"/>
          <c:y val="0.89594413387824878"/>
          <c:w val="0.49113203240899228"/>
          <c:h val="6.5941548936963329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Underlying speciality of patients implicated in transfusion reaction</a:t>
            </a:r>
          </a:p>
        </c:rich>
      </c:tx>
      <c:layout>
        <c:manualLayout>
          <c:xMode val="edge"/>
          <c:yMode val="edge"/>
          <c:x val="9.3353757795027609E-2"/>
          <c:y val="6.1883962210826475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Underlying speciality of patients implicated in transfusion reaction</c:v>
                </c:pt>
              </c:strCache>
            </c:strRef>
          </c:tx>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F9F-446D-ADF8-2331077EA140}"/>
              </c:ext>
            </c:extLst>
          </c:dPt>
          <c:dPt>
            <c:idx val="1"/>
            <c:bubble3D val="0"/>
            <c:explosion val="4"/>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EF9F-446D-ADF8-2331077EA14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AE1-48F3-929A-2D735CA1070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AE1-48F3-929A-2D735CA1070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AE1-48F3-929A-2D735CA1070F}"/>
              </c:ext>
            </c:extLst>
          </c:dPt>
          <c:dLbls>
            <c:dLbl>
              <c:idx val="2"/>
              <c:layout>
                <c:manualLayout>
                  <c:x val="6.5519718147152961E-2"/>
                  <c:y val="6.179211081809623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E1-48F3-929A-2D735CA1070F}"/>
                </c:ext>
              </c:extLst>
            </c:dLbl>
            <c:dLbl>
              <c:idx val="3"/>
              <c:layout>
                <c:manualLayout>
                  <c:x val="5.3149504490591915E-3"/>
                  <c:y val="-1.019136275306699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AE1-48F3-929A-2D735CA1070F}"/>
                </c:ext>
              </c:extLst>
            </c:dLbl>
            <c:dLbl>
              <c:idx val="4"/>
              <c:layout>
                <c:manualLayout>
                  <c:x val="8.599358783806324E-2"/>
                  <c:y val="-1.780187191676558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AE1-48F3-929A-2D735CA1070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Oncology/haematology</c:v>
                </c:pt>
                <c:pt idx="1">
                  <c:v>Medical</c:v>
                </c:pt>
                <c:pt idx="2">
                  <c:v>Surgical</c:v>
                </c:pt>
                <c:pt idx="3">
                  <c:v>Obstetric</c:v>
                </c:pt>
                <c:pt idx="4">
                  <c:v>Other</c:v>
                </c:pt>
              </c:strCache>
            </c:strRef>
          </c:cat>
          <c:val>
            <c:numRef>
              <c:f>Sheet1!$B$2:$B$6</c:f>
              <c:numCache>
                <c:formatCode>General</c:formatCode>
                <c:ptCount val="5"/>
                <c:pt idx="0">
                  <c:v>61</c:v>
                </c:pt>
                <c:pt idx="1">
                  <c:v>51</c:v>
                </c:pt>
                <c:pt idx="2">
                  <c:v>13</c:v>
                </c:pt>
                <c:pt idx="3">
                  <c:v>4</c:v>
                </c:pt>
                <c:pt idx="4">
                  <c:v>7</c:v>
                </c:pt>
              </c:numCache>
            </c:numRef>
          </c:val>
          <c:extLst>
            <c:ext xmlns:c16="http://schemas.microsoft.com/office/drawing/2014/chart" uri="{C3380CC4-5D6E-409C-BE32-E72D297353CC}">
              <c16:uniqueId val="{00000000-EF9F-446D-ADF8-2331077EA14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175649136960998"/>
          <c:y val="1.856518866324794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Most common indications for transfusion in patients with SAR</c:v>
                </c:pt>
              </c:strCache>
            </c:strRef>
          </c:tx>
          <c:explosion val="38"/>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DD1-4074-96A3-33A8C5E99CE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E73-4E33-AD1A-F9EB5E3D4CE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E73-4E33-AD1A-F9EB5E3D4CE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9DD1-4074-96A3-33A8C5E99CEE}"/>
              </c:ext>
            </c:extLst>
          </c:dPt>
          <c:dLbls>
            <c:dLbl>
              <c:idx val="3"/>
              <c:layout>
                <c:manualLayout>
                  <c:x val="8.8812870215069742E-2"/>
                  <c:y val="4.885982454191244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DD1-4074-96A3-33A8C5E99CE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Anaemia</c:v>
                </c:pt>
                <c:pt idx="1">
                  <c:v>Haemorrhage</c:v>
                </c:pt>
                <c:pt idx="2">
                  <c:v>low platelet count/ Platelet dysfunction</c:v>
                </c:pt>
                <c:pt idx="3">
                  <c:v>Other</c:v>
                </c:pt>
              </c:strCache>
            </c:strRef>
          </c:cat>
          <c:val>
            <c:numRef>
              <c:f>Sheet1!$B$2:$B$5</c:f>
              <c:numCache>
                <c:formatCode>General</c:formatCode>
                <c:ptCount val="4"/>
                <c:pt idx="0">
                  <c:v>97</c:v>
                </c:pt>
                <c:pt idx="1">
                  <c:v>10</c:v>
                </c:pt>
                <c:pt idx="2">
                  <c:v>25</c:v>
                </c:pt>
                <c:pt idx="3">
                  <c:v>2</c:v>
                </c:pt>
              </c:numCache>
            </c:numRef>
          </c:val>
          <c:extLst>
            <c:ext xmlns:c16="http://schemas.microsoft.com/office/drawing/2014/chart" uri="{C3380CC4-5D6E-409C-BE32-E72D297353CC}">
              <c16:uniqueId val="{00000000-9DD1-4074-96A3-33A8C5E99CE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Sheet1!$B$1</c:f>
              <c:strCache>
                <c:ptCount val="1"/>
                <c:pt idx="0">
                  <c:v>Total</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General</c:formatCode>
                <c:ptCount val="17"/>
                <c:pt idx="0">
                  <c:v>30</c:v>
                </c:pt>
                <c:pt idx="1">
                  <c:v>38</c:v>
                </c:pt>
                <c:pt idx="2">
                  <c:v>37</c:v>
                </c:pt>
                <c:pt idx="3">
                  <c:v>46</c:v>
                </c:pt>
                <c:pt idx="4">
                  <c:v>30</c:v>
                </c:pt>
                <c:pt idx="5">
                  <c:v>44</c:v>
                </c:pt>
                <c:pt idx="6">
                  <c:v>65</c:v>
                </c:pt>
                <c:pt idx="7">
                  <c:v>70</c:v>
                </c:pt>
                <c:pt idx="8">
                  <c:v>65</c:v>
                </c:pt>
                <c:pt idx="9">
                  <c:v>52</c:v>
                </c:pt>
                <c:pt idx="10">
                  <c:v>54</c:v>
                </c:pt>
                <c:pt idx="11">
                  <c:v>36</c:v>
                </c:pt>
                <c:pt idx="12">
                  <c:v>42</c:v>
                </c:pt>
                <c:pt idx="13">
                  <c:v>30</c:v>
                </c:pt>
                <c:pt idx="14">
                  <c:v>36</c:v>
                </c:pt>
                <c:pt idx="15">
                  <c:v>41</c:v>
                </c:pt>
                <c:pt idx="16">
                  <c:v>52</c:v>
                </c:pt>
              </c:numCache>
            </c:numRef>
          </c:val>
          <c:smooth val="0"/>
          <c:extLst>
            <c:ext xmlns:c16="http://schemas.microsoft.com/office/drawing/2014/chart" uri="{C3380CC4-5D6E-409C-BE32-E72D297353CC}">
              <c16:uniqueId val="{00000000-76BA-4655-A465-5BAFD32673F8}"/>
            </c:ext>
          </c:extLst>
        </c:ser>
        <c:dLbls>
          <c:showLegendKey val="0"/>
          <c:showVal val="0"/>
          <c:showCatName val="0"/>
          <c:showSerName val="0"/>
          <c:showPercent val="0"/>
          <c:showBubbleSize val="0"/>
        </c:dLbls>
        <c:marker val="1"/>
        <c:smooth val="0"/>
        <c:axId val="41784064"/>
        <c:axId val="41786368"/>
      </c:lineChart>
      <c:catAx>
        <c:axId val="41784064"/>
        <c:scaling>
          <c:orientation val="minMax"/>
        </c:scaling>
        <c:delete val="0"/>
        <c:axPos val="b"/>
        <c:numFmt formatCode="General" sourceLinked="1"/>
        <c:majorTickMark val="out"/>
        <c:minorTickMark val="none"/>
        <c:tickLblPos val="nextTo"/>
        <c:crossAx val="41786368"/>
        <c:crosses val="autoZero"/>
        <c:auto val="1"/>
        <c:lblAlgn val="ctr"/>
        <c:lblOffset val="100"/>
        <c:noMultiLvlLbl val="0"/>
      </c:catAx>
      <c:valAx>
        <c:axId val="41786368"/>
        <c:scaling>
          <c:orientation val="minMax"/>
        </c:scaling>
        <c:delete val="0"/>
        <c:axPos val="l"/>
        <c:majorGridlines/>
        <c:numFmt formatCode="General" sourceLinked="1"/>
        <c:majorTickMark val="out"/>
        <c:minorTickMark val="none"/>
        <c:tickLblPos val="nextTo"/>
        <c:crossAx val="41784064"/>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a:pPr>
            <a:r>
              <a:rPr lang="en-US" sz="1200" dirty="0"/>
              <a:t>Imputability of Anaphylaxis</a:t>
            </a:r>
            <a:r>
              <a:rPr lang="en-US" sz="1200" baseline="0" dirty="0"/>
              <a:t> </a:t>
            </a:r>
            <a:r>
              <a:rPr lang="en-US" sz="1200" dirty="0"/>
              <a:t>/hypersensitivity cases</a:t>
            </a:r>
          </a:p>
        </c:rich>
      </c:tx>
      <c:overlay val="0"/>
    </c:title>
    <c:autoTitleDeleted val="0"/>
    <c:plotArea>
      <c:layout>
        <c:manualLayout>
          <c:layoutTarget val="inner"/>
          <c:xMode val="edge"/>
          <c:yMode val="edge"/>
          <c:x val="0.15142819803404781"/>
          <c:y val="0.19671378762940817"/>
          <c:w val="0.84357224739800452"/>
          <c:h val="0.69994797702873357"/>
        </c:manualLayout>
      </c:layout>
      <c:barChart>
        <c:barDir val="col"/>
        <c:grouping val="clustered"/>
        <c:varyColors val="0"/>
        <c:dLbls>
          <c:showLegendKey val="0"/>
          <c:showVal val="0"/>
          <c:showCatName val="0"/>
          <c:showSerName val="0"/>
          <c:showPercent val="0"/>
          <c:showBubbleSize val="0"/>
        </c:dLbls>
        <c:gapWidth val="150"/>
        <c:axId val="115360512"/>
        <c:axId val="126923136"/>
      </c:barChart>
      <c:catAx>
        <c:axId val="115360512"/>
        <c:scaling>
          <c:orientation val="minMax"/>
        </c:scaling>
        <c:delete val="0"/>
        <c:axPos val="b"/>
        <c:numFmt formatCode="General" sourceLinked="0"/>
        <c:majorTickMark val="out"/>
        <c:minorTickMark val="none"/>
        <c:tickLblPos val="nextTo"/>
        <c:crossAx val="126923136"/>
        <c:crosses val="autoZero"/>
        <c:auto val="1"/>
        <c:lblAlgn val="ctr"/>
        <c:lblOffset val="100"/>
        <c:noMultiLvlLbl val="0"/>
      </c:catAx>
      <c:valAx>
        <c:axId val="126923136"/>
        <c:scaling>
          <c:orientation val="minMax"/>
        </c:scaling>
        <c:delete val="0"/>
        <c:axPos val="l"/>
        <c:majorGridlines/>
        <c:numFmt formatCode="General" sourceLinked="1"/>
        <c:majorTickMark val="out"/>
        <c:minorTickMark val="none"/>
        <c:tickLblPos val="nextTo"/>
        <c:crossAx val="11536051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81782588874687"/>
          <c:y val="3.4995866629925598E-2"/>
          <c:w val="0.68310263607190425"/>
          <c:h val="0.7684298704877377"/>
        </c:manualLayout>
      </c:layout>
      <c:barChart>
        <c:barDir val="bar"/>
        <c:grouping val="clustered"/>
        <c:varyColors val="0"/>
        <c:ser>
          <c:idx val="0"/>
          <c:order val="0"/>
          <c:tx>
            <c:strRef>
              <c:f>Sheet1!$B$1</c:f>
              <c:strCache>
                <c:ptCount val="1"/>
                <c:pt idx="0">
                  <c:v>Intervention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Diuretics</c:v>
                </c:pt>
                <c:pt idx="1">
                  <c:v>Fluids</c:v>
                </c:pt>
                <c:pt idx="2">
                  <c:v>Steroids</c:v>
                </c:pt>
                <c:pt idx="3">
                  <c:v>Antihistimine</c:v>
                </c:pt>
                <c:pt idx="4">
                  <c:v>Oxygen therapy</c:v>
                </c:pt>
                <c:pt idx="5">
                  <c:v>Antibiotics</c:v>
                </c:pt>
                <c:pt idx="6">
                  <c:v>Anti-pyretics </c:v>
                </c:pt>
              </c:strCache>
            </c:strRef>
          </c:cat>
          <c:val>
            <c:numRef>
              <c:f>Sheet1!$B$2:$B$8</c:f>
              <c:numCache>
                <c:formatCode>General</c:formatCode>
                <c:ptCount val="7"/>
                <c:pt idx="0">
                  <c:v>1</c:v>
                </c:pt>
                <c:pt idx="1">
                  <c:v>7</c:v>
                </c:pt>
                <c:pt idx="2">
                  <c:v>4</c:v>
                </c:pt>
                <c:pt idx="3">
                  <c:v>3</c:v>
                </c:pt>
                <c:pt idx="4">
                  <c:v>3</c:v>
                </c:pt>
                <c:pt idx="5">
                  <c:v>10</c:v>
                </c:pt>
                <c:pt idx="6">
                  <c:v>33</c:v>
                </c:pt>
              </c:numCache>
            </c:numRef>
          </c:val>
          <c:extLst>
            <c:ext xmlns:c16="http://schemas.microsoft.com/office/drawing/2014/chart" uri="{C3380CC4-5D6E-409C-BE32-E72D297353CC}">
              <c16:uniqueId val="{00000000-8AA0-42AF-BCCD-EDDCEE31B208}"/>
            </c:ext>
          </c:extLst>
        </c:ser>
        <c:dLbls>
          <c:showLegendKey val="0"/>
          <c:showVal val="0"/>
          <c:showCatName val="0"/>
          <c:showSerName val="0"/>
          <c:showPercent val="0"/>
          <c:showBubbleSize val="0"/>
        </c:dLbls>
        <c:gapWidth val="182"/>
        <c:axId val="134829184"/>
        <c:axId val="134830720"/>
      </c:barChart>
      <c:catAx>
        <c:axId val="13482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30720"/>
        <c:crosses val="autoZero"/>
        <c:auto val="1"/>
        <c:lblAlgn val="ctr"/>
        <c:lblOffset val="100"/>
        <c:noMultiLvlLbl val="0"/>
      </c:catAx>
      <c:valAx>
        <c:axId val="134830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2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4.8254228638086906E-2"/>
          <c:y val="4.4057617797775277E-2"/>
          <c:w val="0.73109689413823276"/>
          <c:h val="0.85653105861767276"/>
        </c:manualLayout>
      </c:layout>
      <c:lineChart>
        <c:grouping val="standard"/>
        <c:varyColors val="0"/>
        <c:ser>
          <c:idx val="0"/>
          <c:order val="0"/>
          <c:tx>
            <c:strRef>
              <c:f>Sheet1!$B$1</c:f>
              <c:strCache>
                <c:ptCount val="1"/>
                <c:pt idx="0">
                  <c:v>Total reported</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Sheet1!$B$2:$B$18</c:f>
              <c:numCache>
                <c:formatCode>General</c:formatCode>
                <c:ptCount val="17"/>
                <c:pt idx="0">
                  <c:v>40</c:v>
                </c:pt>
                <c:pt idx="1">
                  <c:v>40</c:v>
                </c:pt>
                <c:pt idx="2">
                  <c:v>29</c:v>
                </c:pt>
                <c:pt idx="3">
                  <c:v>51</c:v>
                </c:pt>
                <c:pt idx="4">
                  <c:v>59</c:v>
                </c:pt>
                <c:pt idx="5">
                  <c:v>46</c:v>
                </c:pt>
                <c:pt idx="6">
                  <c:v>37</c:v>
                </c:pt>
                <c:pt idx="7">
                  <c:v>35</c:v>
                </c:pt>
                <c:pt idx="8">
                  <c:v>41</c:v>
                </c:pt>
                <c:pt idx="9">
                  <c:v>51</c:v>
                </c:pt>
                <c:pt idx="10">
                  <c:v>42</c:v>
                </c:pt>
                <c:pt idx="11">
                  <c:v>28</c:v>
                </c:pt>
                <c:pt idx="12">
                  <c:v>29</c:v>
                </c:pt>
                <c:pt idx="13">
                  <c:v>32</c:v>
                </c:pt>
                <c:pt idx="14">
                  <c:v>37</c:v>
                </c:pt>
                <c:pt idx="15">
                  <c:v>30</c:v>
                </c:pt>
                <c:pt idx="16">
                  <c:v>33</c:v>
                </c:pt>
              </c:numCache>
            </c:numRef>
          </c:val>
          <c:smooth val="0"/>
          <c:extLst>
            <c:ext xmlns:c16="http://schemas.microsoft.com/office/drawing/2014/chart" uri="{C3380CC4-5D6E-409C-BE32-E72D297353CC}">
              <c16:uniqueId val="{00000000-9AEF-4A22-B4F1-0D9629A0F28A}"/>
            </c:ext>
          </c:extLst>
        </c:ser>
        <c:dLbls>
          <c:showLegendKey val="0"/>
          <c:showVal val="0"/>
          <c:showCatName val="0"/>
          <c:showSerName val="0"/>
          <c:showPercent val="0"/>
          <c:showBubbleSize val="0"/>
        </c:dLbls>
        <c:marker val="1"/>
        <c:smooth val="0"/>
        <c:axId val="134665344"/>
        <c:axId val="134666880"/>
      </c:lineChart>
      <c:catAx>
        <c:axId val="134665344"/>
        <c:scaling>
          <c:orientation val="minMax"/>
        </c:scaling>
        <c:delete val="0"/>
        <c:axPos val="b"/>
        <c:numFmt formatCode="General" sourceLinked="1"/>
        <c:majorTickMark val="out"/>
        <c:minorTickMark val="none"/>
        <c:tickLblPos val="nextTo"/>
        <c:crossAx val="134666880"/>
        <c:crosses val="autoZero"/>
        <c:auto val="1"/>
        <c:lblAlgn val="ctr"/>
        <c:lblOffset val="100"/>
        <c:noMultiLvlLbl val="0"/>
      </c:catAx>
      <c:valAx>
        <c:axId val="134666880"/>
        <c:scaling>
          <c:orientation val="minMax"/>
        </c:scaling>
        <c:delete val="0"/>
        <c:axPos val="l"/>
        <c:majorGridlines/>
        <c:numFmt formatCode="General" sourceLinked="1"/>
        <c:majorTickMark val="out"/>
        <c:minorTickMark val="none"/>
        <c:tickLblPos val="nextTo"/>
        <c:crossAx val="134665344"/>
        <c:crosses val="autoZero"/>
        <c:crossBetween val="between"/>
      </c:valAx>
    </c:plotArea>
    <c:legend>
      <c:legendPos val="r"/>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a:pPr>
            <a:r>
              <a:rPr lang="en-US" sz="1200" dirty="0"/>
              <a:t>Imputability of Anaphylaxis</a:t>
            </a:r>
            <a:r>
              <a:rPr lang="en-US" sz="1200" baseline="0" dirty="0"/>
              <a:t> </a:t>
            </a:r>
            <a:r>
              <a:rPr lang="en-US" sz="1200" dirty="0"/>
              <a:t>/hypersensitivity cases</a:t>
            </a:r>
          </a:p>
        </c:rich>
      </c:tx>
      <c:overlay val="0"/>
    </c:title>
    <c:autoTitleDeleted val="0"/>
    <c:plotArea>
      <c:layout>
        <c:manualLayout>
          <c:layoutTarget val="inner"/>
          <c:xMode val="edge"/>
          <c:yMode val="edge"/>
          <c:x val="0.15142819803404781"/>
          <c:y val="0.19671378762940817"/>
          <c:w val="0.84357224739800452"/>
          <c:h val="0.69994797702873357"/>
        </c:manualLayout>
      </c:layout>
      <c:barChart>
        <c:barDir val="col"/>
        <c:grouping val="clustered"/>
        <c:varyColors val="0"/>
        <c:dLbls>
          <c:showLegendKey val="0"/>
          <c:showVal val="0"/>
          <c:showCatName val="0"/>
          <c:showSerName val="0"/>
          <c:showPercent val="0"/>
          <c:showBubbleSize val="0"/>
        </c:dLbls>
        <c:gapWidth val="150"/>
        <c:axId val="134678400"/>
        <c:axId val="135300992"/>
      </c:barChart>
      <c:catAx>
        <c:axId val="134678400"/>
        <c:scaling>
          <c:orientation val="minMax"/>
        </c:scaling>
        <c:delete val="0"/>
        <c:axPos val="b"/>
        <c:numFmt formatCode="General" sourceLinked="0"/>
        <c:majorTickMark val="out"/>
        <c:minorTickMark val="none"/>
        <c:tickLblPos val="nextTo"/>
        <c:crossAx val="135300992"/>
        <c:crosses val="autoZero"/>
        <c:auto val="1"/>
        <c:lblAlgn val="ctr"/>
        <c:lblOffset val="100"/>
        <c:noMultiLvlLbl val="0"/>
      </c:catAx>
      <c:valAx>
        <c:axId val="135300992"/>
        <c:scaling>
          <c:orientation val="minMax"/>
        </c:scaling>
        <c:delete val="0"/>
        <c:axPos val="l"/>
        <c:majorGridlines/>
        <c:numFmt formatCode="General" sourceLinked="1"/>
        <c:majorTickMark val="out"/>
        <c:minorTickMark val="none"/>
        <c:tickLblPos val="nextTo"/>
        <c:crossAx val="134678400"/>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FBA46-70DA-4F75-A497-36B3A0A167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FDF881-3CEF-48ED-AF9D-FF28AE4C17D5}">
      <dgm:prSet custT="1"/>
      <dgm:spPr/>
      <dgm:t>
        <a:bodyPr/>
        <a:lstStyle/>
        <a:p>
          <a:r>
            <a:rPr lang="en-GB" sz="2000" b="1" i="0" baseline="0" dirty="0"/>
            <a:t>Findings</a:t>
          </a:r>
          <a:endParaRPr lang="en-US" sz="2000" dirty="0"/>
        </a:p>
      </dgm:t>
    </dgm:pt>
    <dgm:pt modelId="{B8BC1ECB-7A53-4686-8A37-258CA6C5E7AE}" type="parTrans" cxnId="{A88AA3C9-F0C4-4018-B8EB-37105EB3F023}">
      <dgm:prSet/>
      <dgm:spPr/>
      <dgm:t>
        <a:bodyPr/>
        <a:lstStyle/>
        <a:p>
          <a:endParaRPr lang="en-US"/>
        </a:p>
      </dgm:t>
    </dgm:pt>
    <dgm:pt modelId="{CB0E320F-A259-470E-AB20-8F4E7DB6F252}" type="sibTrans" cxnId="{A88AA3C9-F0C4-4018-B8EB-37105EB3F023}">
      <dgm:prSet/>
      <dgm:spPr/>
      <dgm:t>
        <a:bodyPr/>
        <a:lstStyle/>
        <a:p>
          <a:endParaRPr lang="en-US"/>
        </a:p>
      </dgm:t>
    </dgm:pt>
    <dgm:pt modelId="{D56A6B2D-4AAA-40FC-A771-FF4F8B6CD2E4}">
      <dgm:prSet custT="1"/>
      <dgm:spPr/>
      <dgm:t>
        <a:bodyPr/>
        <a:lstStyle/>
        <a:p>
          <a:r>
            <a:rPr lang="en-IE" sz="1200" dirty="0"/>
            <a:t>52 Reports received	</a:t>
          </a:r>
          <a:endParaRPr lang="en-US" sz="1200" dirty="0"/>
        </a:p>
      </dgm:t>
    </dgm:pt>
    <dgm:pt modelId="{38889B85-87AB-48B3-BEC9-C84D4C7F3AF1}" type="parTrans" cxnId="{7EA678A9-2BE3-445E-86FD-7D5C001CB280}">
      <dgm:prSet/>
      <dgm:spPr/>
      <dgm:t>
        <a:bodyPr/>
        <a:lstStyle/>
        <a:p>
          <a:endParaRPr lang="en-US"/>
        </a:p>
      </dgm:t>
    </dgm:pt>
    <dgm:pt modelId="{4444E13B-0B61-4A81-B4BF-47A99557DEB6}" type="sibTrans" cxnId="{7EA678A9-2BE3-445E-86FD-7D5C001CB280}">
      <dgm:prSet/>
      <dgm:spPr/>
      <dgm:t>
        <a:bodyPr/>
        <a:lstStyle/>
        <a:p>
          <a:endParaRPr lang="en-US"/>
        </a:p>
      </dgm:t>
    </dgm:pt>
    <dgm:pt modelId="{490DAF49-D1DA-4E00-8432-186F169BE1A2}">
      <dgm:prSet custT="1"/>
      <dgm:spPr/>
      <dgm:t>
        <a:bodyPr/>
        <a:lstStyle/>
        <a:p>
          <a:r>
            <a:rPr lang="en-GB" sz="2000" b="1" i="0" baseline="0" dirty="0"/>
            <a:t>Males vs Females</a:t>
          </a:r>
          <a:endParaRPr lang="en-US" sz="2000" dirty="0"/>
        </a:p>
      </dgm:t>
    </dgm:pt>
    <dgm:pt modelId="{FB03C555-5B8C-46F3-B7B7-BD669E3322C3}" type="parTrans" cxnId="{B31D34B9-1A47-4773-86EC-7FCDCC7801B7}">
      <dgm:prSet/>
      <dgm:spPr/>
      <dgm:t>
        <a:bodyPr/>
        <a:lstStyle/>
        <a:p>
          <a:endParaRPr lang="en-US"/>
        </a:p>
      </dgm:t>
    </dgm:pt>
    <dgm:pt modelId="{FC312459-4B41-4C90-B907-6E39A1DE85E5}" type="sibTrans" cxnId="{B31D34B9-1A47-4773-86EC-7FCDCC7801B7}">
      <dgm:prSet/>
      <dgm:spPr/>
      <dgm:t>
        <a:bodyPr/>
        <a:lstStyle/>
        <a:p>
          <a:endParaRPr lang="en-US"/>
        </a:p>
      </dgm:t>
    </dgm:pt>
    <dgm:pt modelId="{A7BD0DE1-E84C-4B46-86B3-1FE158563BB0}">
      <dgm:prSet custT="1"/>
      <dgm:spPr/>
      <dgm:t>
        <a:bodyPr/>
        <a:lstStyle/>
        <a:p>
          <a:r>
            <a:rPr lang="en-IE" sz="1200" b="0" i="0" baseline="0" dirty="0"/>
            <a:t>Males=15</a:t>
          </a:r>
          <a:endParaRPr lang="en-US" sz="1200" dirty="0"/>
        </a:p>
      </dgm:t>
    </dgm:pt>
    <dgm:pt modelId="{4485C598-E168-4664-97F7-7FB191812088}" type="parTrans" cxnId="{4FC13DE7-6515-40FF-A389-3DC2C2379278}">
      <dgm:prSet/>
      <dgm:spPr/>
      <dgm:t>
        <a:bodyPr/>
        <a:lstStyle/>
        <a:p>
          <a:endParaRPr lang="en-US"/>
        </a:p>
      </dgm:t>
    </dgm:pt>
    <dgm:pt modelId="{A72AF73E-ED7E-4B88-83BE-140E562A4C35}" type="sibTrans" cxnId="{4FC13DE7-6515-40FF-A389-3DC2C2379278}">
      <dgm:prSet/>
      <dgm:spPr/>
      <dgm:t>
        <a:bodyPr/>
        <a:lstStyle/>
        <a:p>
          <a:endParaRPr lang="en-US"/>
        </a:p>
      </dgm:t>
    </dgm:pt>
    <dgm:pt modelId="{01C33A26-6085-4221-8345-23783601CD04}">
      <dgm:prSet custT="1"/>
      <dgm:spPr/>
      <dgm:t>
        <a:bodyPr/>
        <a:lstStyle/>
        <a:p>
          <a:r>
            <a:rPr lang="en-IE" sz="1200" b="0" i="0" baseline="0" dirty="0"/>
            <a:t>Females=33</a:t>
          </a:r>
          <a:endParaRPr lang="en-US" sz="900" dirty="0"/>
        </a:p>
      </dgm:t>
    </dgm:pt>
    <dgm:pt modelId="{1280730C-C686-4981-B9B4-50963A6DB1AB}" type="parTrans" cxnId="{18798346-18FD-4134-95F3-1A96AB8B1302}">
      <dgm:prSet/>
      <dgm:spPr/>
      <dgm:t>
        <a:bodyPr/>
        <a:lstStyle/>
        <a:p>
          <a:endParaRPr lang="en-US"/>
        </a:p>
      </dgm:t>
    </dgm:pt>
    <dgm:pt modelId="{C385482F-35C2-45AA-8B2F-9A939362F010}" type="sibTrans" cxnId="{18798346-18FD-4134-95F3-1A96AB8B1302}">
      <dgm:prSet/>
      <dgm:spPr/>
      <dgm:t>
        <a:bodyPr/>
        <a:lstStyle/>
        <a:p>
          <a:endParaRPr lang="en-US"/>
        </a:p>
      </dgm:t>
    </dgm:pt>
    <dgm:pt modelId="{8B02BB9D-9FE7-4829-BCE6-E69BA7A00661}">
      <dgm:prSet/>
      <dgm:spPr/>
      <dgm:t>
        <a:bodyPr/>
        <a:lstStyle/>
        <a:p>
          <a:r>
            <a:rPr lang="en-GB" b="1" i="0" baseline="0"/>
            <a:t>Demographics</a:t>
          </a:r>
          <a:endParaRPr lang="en-US"/>
        </a:p>
      </dgm:t>
    </dgm:pt>
    <dgm:pt modelId="{4E94EBDE-657A-44FA-9852-4F9EFC8DB06E}" type="parTrans" cxnId="{0EDBF80F-0307-45AB-BA86-D48C0C82DFCF}">
      <dgm:prSet/>
      <dgm:spPr/>
      <dgm:t>
        <a:bodyPr/>
        <a:lstStyle/>
        <a:p>
          <a:endParaRPr lang="en-US"/>
        </a:p>
      </dgm:t>
    </dgm:pt>
    <dgm:pt modelId="{D95A4BB3-B3FF-4FF3-888A-5D6AD193A853}" type="sibTrans" cxnId="{0EDBF80F-0307-45AB-BA86-D48C0C82DFCF}">
      <dgm:prSet/>
      <dgm:spPr/>
      <dgm:t>
        <a:bodyPr/>
        <a:lstStyle/>
        <a:p>
          <a:endParaRPr lang="en-US"/>
        </a:p>
      </dgm:t>
    </dgm:pt>
    <dgm:pt modelId="{70727283-B273-47A5-82BF-FB37B4F54006}">
      <dgm:prSet/>
      <dgm:spPr/>
      <dgm:t>
        <a:bodyPr/>
        <a:lstStyle/>
        <a:p>
          <a:r>
            <a:rPr kumimoji="0" lang="en-GB" b="0" i="0" u="none" strike="noStrike" cap="none" spc="0" normalizeH="0" baseline="0" noProof="0">
              <a:ln>
                <a:noFill/>
              </a:ln>
              <a:solidFill>
                <a:prstClr val="black"/>
              </a:solidFill>
              <a:effectLst/>
              <a:uLnTx/>
              <a:uFillTx/>
              <a:latin typeface="Calibri"/>
              <a:ea typeface="+mn-ea"/>
              <a:cs typeface="+mn-cs"/>
            </a:rPr>
            <a:t>1-4 yr= 1</a:t>
          </a:r>
          <a:endParaRPr lang="en-US" dirty="0"/>
        </a:p>
      </dgm:t>
    </dgm:pt>
    <dgm:pt modelId="{46FDFA6D-36C6-45B0-8886-7E057C5AFC39}" type="parTrans" cxnId="{D2562CC2-C64F-41D4-BCE7-1E8CC768BB13}">
      <dgm:prSet/>
      <dgm:spPr/>
      <dgm:t>
        <a:bodyPr/>
        <a:lstStyle/>
        <a:p>
          <a:endParaRPr lang="en-US"/>
        </a:p>
      </dgm:t>
    </dgm:pt>
    <dgm:pt modelId="{C133233C-B6BA-49CB-BECB-2ABC60BFDBC6}" type="sibTrans" cxnId="{D2562CC2-C64F-41D4-BCE7-1E8CC768BB13}">
      <dgm:prSet/>
      <dgm:spPr/>
      <dgm:t>
        <a:bodyPr/>
        <a:lstStyle/>
        <a:p>
          <a:endParaRPr lang="en-US"/>
        </a:p>
      </dgm:t>
    </dgm:pt>
    <dgm:pt modelId="{7895E9D5-BA4B-4807-A475-A8192E9EBDC7}">
      <dgm:prSet/>
      <dgm:spPr/>
      <dgm:t>
        <a:bodyPr/>
        <a:lstStyle/>
        <a:p>
          <a:endParaRPr lang="en-US" dirty="0"/>
        </a:p>
      </dgm:t>
    </dgm:pt>
    <dgm:pt modelId="{3BD8DE53-0C54-409F-BBA3-7DA20740070A}" type="parTrans" cxnId="{1291F032-7181-4F78-B587-9BE0286255E1}">
      <dgm:prSet/>
      <dgm:spPr/>
      <dgm:t>
        <a:bodyPr/>
        <a:lstStyle/>
        <a:p>
          <a:endParaRPr lang="en-US"/>
        </a:p>
      </dgm:t>
    </dgm:pt>
    <dgm:pt modelId="{AECD95B4-C532-4CFD-8CE4-ADB19B940F4D}" type="sibTrans" cxnId="{1291F032-7181-4F78-B587-9BE0286255E1}">
      <dgm:prSet/>
      <dgm:spPr/>
      <dgm:t>
        <a:bodyPr/>
        <a:lstStyle/>
        <a:p>
          <a:endParaRPr lang="en-US"/>
        </a:p>
      </dgm:t>
    </dgm:pt>
    <dgm:pt modelId="{1EA054CE-B81F-4687-9881-0A88A76C2CF8}">
      <dgm:prSet custT="1"/>
      <dgm:spPr/>
      <dgm:t>
        <a:bodyPr/>
        <a:lstStyle/>
        <a:p>
          <a:r>
            <a:rPr lang="en-IE" sz="1200"/>
            <a:t>48 Reports accepted</a:t>
          </a:r>
        </a:p>
      </dgm:t>
    </dgm:pt>
    <dgm:pt modelId="{1FEE818F-29D8-465C-9022-05742745947D}" type="parTrans" cxnId="{33F3EEE6-AF9E-44D6-BA69-46DEF178CE23}">
      <dgm:prSet/>
      <dgm:spPr/>
      <dgm:t>
        <a:bodyPr/>
        <a:lstStyle/>
        <a:p>
          <a:endParaRPr lang="en-IE"/>
        </a:p>
      </dgm:t>
    </dgm:pt>
    <dgm:pt modelId="{D4FB99CA-261E-4057-A596-41494EF5BB2D}" type="sibTrans" cxnId="{33F3EEE6-AF9E-44D6-BA69-46DEF178CE23}">
      <dgm:prSet/>
      <dgm:spPr/>
      <dgm:t>
        <a:bodyPr/>
        <a:lstStyle/>
        <a:p>
          <a:endParaRPr lang="en-IE"/>
        </a:p>
      </dgm:t>
    </dgm:pt>
    <dgm:pt modelId="{B2C9C2DB-683B-416D-BCF5-D52C85F48910}">
      <dgm:prSet custT="1"/>
      <dgm:spPr/>
      <dgm:t>
        <a:bodyPr/>
        <a:lstStyle/>
        <a:p>
          <a:r>
            <a:rPr lang="en-IE" sz="1200" dirty="0"/>
            <a:t>9 Reports Mandatory</a:t>
          </a:r>
        </a:p>
      </dgm:t>
    </dgm:pt>
    <dgm:pt modelId="{7AFF2F4E-F590-4F7C-8F52-BB007C910654}" type="parTrans" cxnId="{DE55C148-D7E8-46B6-9FA5-40147FCA4DED}">
      <dgm:prSet/>
      <dgm:spPr/>
      <dgm:t>
        <a:bodyPr/>
        <a:lstStyle/>
        <a:p>
          <a:endParaRPr lang="en-IE"/>
        </a:p>
      </dgm:t>
    </dgm:pt>
    <dgm:pt modelId="{E8C4F7DB-0E49-4541-8BA8-7572606A3616}" type="sibTrans" cxnId="{DE55C148-D7E8-46B6-9FA5-40147FCA4DED}">
      <dgm:prSet/>
      <dgm:spPr/>
      <dgm:t>
        <a:bodyPr/>
        <a:lstStyle/>
        <a:p>
          <a:endParaRPr lang="en-IE"/>
        </a:p>
      </dgm:t>
    </dgm:pt>
    <dgm:pt modelId="{E28AF4B2-82C9-4489-8DBC-4F74CBA229A0}">
      <dgm:prSet/>
      <dgm:spPr/>
      <dgm:t>
        <a:bodyPr/>
        <a:lstStyle/>
        <a:p>
          <a:pPr>
            <a:buClrTx/>
            <a:buSzTx/>
            <a:buFont typeface="Arial" panose="020B0604020202020204" pitchFamily="34" charset="0"/>
            <a:buChar char="•"/>
          </a:pPr>
          <a:r>
            <a:rPr kumimoji="0" lang="en-GB" b="0" i="0" u="none" strike="noStrike" cap="none" spc="0" normalizeH="0" baseline="0" noProof="0">
              <a:ln>
                <a:noFill/>
              </a:ln>
              <a:solidFill>
                <a:prstClr val="black"/>
              </a:solidFill>
              <a:effectLst/>
              <a:uLnTx/>
              <a:uFillTx/>
              <a:latin typeface="Calibri"/>
              <a:ea typeface="+mn-ea"/>
              <a:cs typeface="+mn-cs"/>
            </a:rPr>
            <a:t>18-30 yr= 5</a:t>
          </a:r>
          <a:endParaRPr kumimoji="0" lang="en-GB" b="0" i="0" u="none" strike="noStrike" cap="none" spc="0" normalizeH="0" baseline="0" noProof="0" dirty="0">
            <a:ln>
              <a:noFill/>
            </a:ln>
            <a:solidFill>
              <a:prstClr val="black"/>
            </a:solidFill>
            <a:effectLst/>
            <a:uLnTx/>
            <a:uFillTx/>
            <a:latin typeface="Calibri"/>
            <a:ea typeface="+mn-ea"/>
            <a:cs typeface="+mn-cs"/>
          </a:endParaRPr>
        </a:p>
      </dgm:t>
    </dgm:pt>
    <dgm:pt modelId="{4F896409-2D9E-45F1-A70E-C60E9F21F5DD}" type="parTrans" cxnId="{A38AC24C-5DE0-4144-89FB-80ECC882E217}">
      <dgm:prSet/>
      <dgm:spPr/>
      <dgm:t>
        <a:bodyPr/>
        <a:lstStyle/>
        <a:p>
          <a:endParaRPr lang="en-IE"/>
        </a:p>
      </dgm:t>
    </dgm:pt>
    <dgm:pt modelId="{3289C217-5F0F-41A4-8C9F-9D6064E99DDF}" type="sibTrans" cxnId="{A38AC24C-5DE0-4144-89FB-80ECC882E217}">
      <dgm:prSet/>
      <dgm:spPr/>
      <dgm:t>
        <a:bodyPr/>
        <a:lstStyle/>
        <a:p>
          <a:endParaRPr lang="en-IE"/>
        </a:p>
      </dgm:t>
    </dgm:pt>
    <dgm:pt modelId="{4B881D55-D7EE-482E-BF00-C63B4ABA93BD}">
      <dgm:prSet/>
      <dgm:spPr/>
      <dgm:t>
        <a:bodyPr/>
        <a:lstStyle/>
        <a:p>
          <a:pPr>
            <a:buClrTx/>
            <a:buSzTx/>
            <a:buFont typeface="Arial" panose="020B0604020202020204" pitchFamily="34" charset="0"/>
            <a:buChar char="•"/>
          </a:pPr>
          <a:r>
            <a:rPr kumimoji="0" lang="en-GB" b="0" i="0" u="none" strike="noStrike" cap="none" spc="0" normalizeH="0" baseline="0" noProof="0">
              <a:ln>
                <a:noFill/>
              </a:ln>
              <a:solidFill>
                <a:prstClr val="black"/>
              </a:solidFill>
              <a:effectLst/>
              <a:uLnTx/>
              <a:uFillTx/>
              <a:latin typeface="Calibri"/>
              <a:ea typeface="+mn-ea"/>
              <a:cs typeface="+mn-cs"/>
            </a:rPr>
            <a:t>31-50 yr=9</a:t>
          </a:r>
          <a:endParaRPr kumimoji="0" lang="en-GB" b="0" i="0" u="none" strike="noStrike" cap="none" spc="0" normalizeH="0" baseline="0" noProof="0" dirty="0">
            <a:ln>
              <a:noFill/>
            </a:ln>
            <a:solidFill>
              <a:prstClr val="black"/>
            </a:solidFill>
            <a:effectLst/>
            <a:uLnTx/>
            <a:uFillTx/>
            <a:latin typeface="Calibri"/>
            <a:ea typeface="+mn-ea"/>
            <a:cs typeface="+mn-cs"/>
          </a:endParaRPr>
        </a:p>
      </dgm:t>
    </dgm:pt>
    <dgm:pt modelId="{285CBDD5-A438-4003-AB70-EA27BC66AD8C}" type="parTrans" cxnId="{6D00008C-5B1C-47B7-A6CC-D8298895FA91}">
      <dgm:prSet/>
      <dgm:spPr/>
      <dgm:t>
        <a:bodyPr/>
        <a:lstStyle/>
        <a:p>
          <a:endParaRPr lang="en-IE"/>
        </a:p>
      </dgm:t>
    </dgm:pt>
    <dgm:pt modelId="{D4995A91-52C9-4618-AF72-41402C6C65F2}" type="sibTrans" cxnId="{6D00008C-5B1C-47B7-A6CC-D8298895FA91}">
      <dgm:prSet/>
      <dgm:spPr/>
      <dgm:t>
        <a:bodyPr/>
        <a:lstStyle/>
        <a:p>
          <a:endParaRPr lang="en-IE"/>
        </a:p>
      </dgm:t>
    </dgm:pt>
    <dgm:pt modelId="{4328DC79-F6A8-4B8C-AF36-F40F1E238DF6}">
      <dgm:prSet/>
      <dgm:spPr/>
      <dgm:t>
        <a:bodyPr/>
        <a:lstStyle/>
        <a:p>
          <a:pPr>
            <a:buClrTx/>
            <a:buSzTx/>
            <a:buFont typeface="Arial" panose="020B0604020202020204" pitchFamily="34" charset="0"/>
            <a:buChar char="•"/>
          </a:pPr>
          <a:r>
            <a:rPr kumimoji="0" lang="en-GB" b="0" i="0" u="none" strike="noStrike" cap="none" spc="0" normalizeH="0" baseline="0" noProof="0">
              <a:ln>
                <a:noFill/>
              </a:ln>
              <a:solidFill>
                <a:prstClr val="black"/>
              </a:solidFill>
              <a:effectLst/>
              <a:uLnTx/>
              <a:uFillTx/>
              <a:latin typeface="Calibri"/>
              <a:ea typeface="+mn-ea"/>
              <a:cs typeface="+mn-cs"/>
            </a:rPr>
            <a:t>51-70 yr= 11</a:t>
          </a:r>
          <a:endParaRPr kumimoji="0" lang="en-GB" b="0" i="0" u="none" strike="noStrike" cap="none" spc="0" normalizeH="0" baseline="0" noProof="0" dirty="0">
            <a:ln>
              <a:noFill/>
            </a:ln>
            <a:solidFill>
              <a:prstClr val="black"/>
            </a:solidFill>
            <a:effectLst/>
            <a:uLnTx/>
            <a:uFillTx/>
            <a:latin typeface="Calibri"/>
            <a:ea typeface="+mn-ea"/>
            <a:cs typeface="+mn-cs"/>
          </a:endParaRPr>
        </a:p>
      </dgm:t>
    </dgm:pt>
    <dgm:pt modelId="{EFFE3F6E-EA30-42E4-BC29-028DCA213DDA}" type="parTrans" cxnId="{92DD0A4F-552A-4A05-BD9E-5C8EFDA2F4EE}">
      <dgm:prSet/>
      <dgm:spPr/>
      <dgm:t>
        <a:bodyPr/>
        <a:lstStyle/>
        <a:p>
          <a:endParaRPr lang="en-IE"/>
        </a:p>
      </dgm:t>
    </dgm:pt>
    <dgm:pt modelId="{E3550F70-6654-453E-B12E-DEA17BED6072}" type="sibTrans" cxnId="{92DD0A4F-552A-4A05-BD9E-5C8EFDA2F4EE}">
      <dgm:prSet/>
      <dgm:spPr/>
      <dgm:t>
        <a:bodyPr/>
        <a:lstStyle/>
        <a:p>
          <a:endParaRPr lang="en-IE"/>
        </a:p>
      </dgm:t>
    </dgm:pt>
    <dgm:pt modelId="{B5004AA7-EA2F-4D89-B81D-7EB566D8672C}">
      <dgm:prSet/>
      <dgm:spPr/>
      <dgm:t>
        <a:bodyPr/>
        <a:lstStyle/>
        <a:p>
          <a:pPr>
            <a:buClrTx/>
            <a:buSzTx/>
            <a:buFont typeface="Arial" panose="020B0604020202020204" pitchFamily="34" charset="0"/>
            <a:buChar char="•"/>
          </a:pPr>
          <a:r>
            <a:rPr kumimoji="0" lang="en-GB" b="0" i="0" u="none" strike="noStrike" cap="none" spc="0" normalizeH="0" baseline="0" noProof="0" dirty="0">
              <a:ln>
                <a:noFill/>
              </a:ln>
              <a:solidFill>
                <a:srgbClr val="FF0000"/>
              </a:solidFill>
              <a:effectLst/>
              <a:uLnTx/>
              <a:uFillTx/>
              <a:latin typeface="Calibri"/>
              <a:ea typeface="+mn-ea"/>
              <a:cs typeface="+mn-cs"/>
            </a:rPr>
            <a:t>70+= 22</a:t>
          </a:r>
        </a:p>
      </dgm:t>
    </dgm:pt>
    <dgm:pt modelId="{76B7BA07-E333-461E-8BBD-FE5617069F50}" type="parTrans" cxnId="{785BBC58-40D5-443C-80EB-58DBB3E27A68}">
      <dgm:prSet/>
      <dgm:spPr/>
      <dgm:t>
        <a:bodyPr/>
        <a:lstStyle/>
        <a:p>
          <a:endParaRPr lang="en-IE"/>
        </a:p>
      </dgm:t>
    </dgm:pt>
    <dgm:pt modelId="{3809EF30-CC21-441A-93AF-B9E0DCCF9C2D}" type="sibTrans" cxnId="{785BBC58-40D5-443C-80EB-58DBB3E27A68}">
      <dgm:prSet/>
      <dgm:spPr/>
      <dgm:t>
        <a:bodyPr/>
        <a:lstStyle/>
        <a:p>
          <a:endParaRPr lang="en-IE"/>
        </a:p>
      </dgm:t>
    </dgm:pt>
    <dgm:pt modelId="{2F072473-5A4C-4291-9A54-528510926759}" type="pres">
      <dgm:prSet presAssocID="{6EEFBA46-70DA-4F75-A497-36B3A0A1676A}" presName="linear" presStyleCnt="0">
        <dgm:presLayoutVars>
          <dgm:dir/>
          <dgm:animLvl val="lvl"/>
          <dgm:resizeHandles val="exact"/>
        </dgm:presLayoutVars>
      </dgm:prSet>
      <dgm:spPr/>
    </dgm:pt>
    <dgm:pt modelId="{4738EC0F-D880-4887-A50E-79316FEF64FE}" type="pres">
      <dgm:prSet presAssocID="{F6FDF881-3CEF-48ED-AF9D-FF28AE4C17D5}" presName="parentLin" presStyleCnt="0"/>
      <dgm:spPr/>
    </dgm:pt>
    <dgm:pt modelId="{619321FC-509B-4516-B5B1-E80909AD16F3}" type="pres">
      <dgm:prSet presAssocID="{F6FDF881-3CEF-48ED-AF9D-FF28AE4C17D5}" presName="parentLeftMargin" presStyleLbl="node1" presStyleIdx="0" presStyleCnt="3"/>
      <dgm:spPr/>
    </dgm:pt>
    <dgm:pt modelId="{7BC580FD-5589-4331-9CCF-697472BF5231}" type="pres">
      <dgm:prSet presAssocID="{F6FDF881-3CEF-48ED-AF9D-FF28AE4C17D5}" presName="parentText" presStyleLbl="node1" presStyleIdx="0" presStyleCnt="3">
        <dgm:presLayoutVars>
          <dgm:chMax val="0"/>
          <dgm:bulletEnabled val="1"/>
        </dgm:presLayoutVars>
      </dgm:prSet>
      <dgm:spPr/>
    </dgm:pt>
    <dgm:pt modelId="{42B219A8-757D-4F78-951F-AF8EB5F576E4}" type="pres">
      <dgm:prSet presAssocID="{F6FDF881-3CEF-48ED-AF9D-FF28AE4C17D5}" presName="negativeSpace" presStyleCnt="0"/>
      <dgm:spPr/>
    </dgm:pt>
    <dgm:pt modelId="{77D9CAEF-5792-49BA-A9C3-02626AAF210A}" type="pres">
      <dgm:prSet presAssocID="{F6FDF881-3CEF-48ED-AF9D-FF28AE4C17D5}" presName="childText" presStyleLbl="conFgAcc1" presStyleIdx="0" presStyleCnt="3" custLinFactNeighborX="494" custLinFactNeighborY="-49909">
        <dgm:presLayoutVars>
          <dgm:bulletEnabled val="1"/>
        </dgm:presLayoutVars>
      </dgm:prSet>
      <dgm:spPr/>
    </dgm:pt>
    <dgm:pt modelId="{EB672E55-23A6-455A-8D7C-BBD88CF54BA7}" type="pres">
      <dgm:prSet presAssocID="{CB0E320F-A259-470E-AB20-8F4E7DB6F252}" presName="spaceBetweenRectangles" presStyleCnt="0"/>
      <dgm:spPr/>
    </dgm:pt>
    <dgm:pt modelId="{A295B9C9-D4CE-4E5F-9E13-97E6F590F2DC}" type="pres">
      <dgm:prSet presAssocID="{490DAF49-D1DA-4E00-8432-186F169BE1A2}" presName="parentLin" presStyleCnt="0"/>
      <dgm:spPr/>
    </dgm:pt>
    <dgm:pt modelId="{C9DC1618-25A7-4698-9855-649343C78093}" type="pres">
      <dgm:prSet presAssocID="{490DAF49-D1DA-4E00-8432-186F169BE1A2}" presName="parentLeftMargin" presStyleLbl="node1" presStyleIdx="0" presStyleCnt="3"/>
      <dgm:spPr/>
    </dgm:pt>
    <dgm:pt modelId="{FDEE2FBB-5EC0-4633-B5A4-7833C283F81F}" type="pres">
      <dgm:prSet presAssocID="{490DAF49-D1DA-4E00-8432-186F169BE1A2}" presName="parentText" presStyleLbl="node1" presStyleIdx="1" presStyleCnt="3">
        <dgm:presLayoutVars>
          <dgm:chMax val="0"/>
          <dgm:bulletEnabled val="1"/>
        </dgm:presLayoutVars>
      </dgm:prSet>
      <dgm:spPr/>
    </dgm:pt>
    <dgm:pt modelId="{E4A974F0-F8DA-4548-AC99-DB341064069C}" type="pres">
      <dgm:prSet presAssocID="{490DAF49-D1DA-4E00-8432-186F169BE1A2}" presName="negativeSpace" presStyleCnt="0"/>
      <dgm:spPr/>
    </dgm:pt>
    <dgm:pt modelId="{658C0E06-F223-45E1-B60A-F1F49A1A40EF}" type="pres">
      <dgm:prSet presAssocID="{490DAF49-D1DA-4E00-8432-186F169BE1A2}" presName="childText" presStyleLbl="conFgAcc1" presStyleIdx="1" presStyleCnt="3">
        <dgm:presLayoutVars>
          <dgm:bulletEnabled val="1"/>
        </dgm:presLayoutVars>
      </dgm:prSet>
      <dgm:spPr/>
    </dgm:pt>
    <dgm:pt modelId="{3951BF24-7117-4E28-B274-C2DACE582CA7}" type="pres">
      <dgm:prSet presAssocID="{FC312459-4B41-4C90-B907-6E39A1DE85E5}" presName="spaceBetweenRectangles" presStyleCnt="0"/>
      <dgm:spPr/>
    </dgm:pt>
    <dgm:pt modelId="{F864A17E-9936-4FA3-995C-0DBE6C6D9E6F}" type="pres">
      <dgm:prSet presAssocID="{8B02BB9D-9FE7-4829-BCE6-E69BA7A00661}" presName="parentLin" presStyleCnt="0"/>
      <dgm:spPr/>
    </dgm:pt>
    <dgm:pt modelId="{C718CB56-6554-4525-8E3E-8F81F11C1FEE}" type="pres">
      <dgm:prSet presAssocID="{8B02BB9D-9FE7-4829-BCE6-E69BA7A00661}" presName="parentLeftMargin" presStyleLbl="node1" presStyleIdx="1" presStyleCnt="3"/>
      <dgm:spPr/>
    </dgm:pt>
    <dgm:pt modelId="{D2A99403-4F13-4527-A13D-1EC10D064D5F}" type="pres">
      <dgm:prSet presAssocID="{8B02BB9D-9FE7-4829-BCE6-E69BA7A00661}" presName="parentText" presStyleLbl="node1" presStyleIdx="2" presStyleCnt="3">
        <dgm:presLayoutVars>
          <dgm:chMax val="0"/>
          <dgm:bulletEnabled val="1"/>
        </dgm:presLayoutVars>
      </dgm:prSet>
      <dgm:spPr/>
    </dgm:pt>
    <dgm:pt modelId="{B40BE5F5-3BB1-47EA-A876-FD261BEC6A15}" type="pres">
      <dgm:prSet presAssocID="{8B02BB9D-9FE7-4829-BCE6-E69BA7A00661}" presName="negativeSpace" presStyleCnt="0"/>
      <dgm:spPr/>
    </dgm:pt>
    <dgm:pt modelId="{8DC84349-3E12-4708-A202-6D085EC49A1F}" type="pres">
      <dgm:prSet presAssocID="{8B02BB9D-9FE7-4829-BCE6-E69BA7A00661}" presName="childText" presStyleLbl="conFgAcc1" presStyleIdx="2" presStyleCnt="3">
        <dgm:presLayoutVars>
          <dgm:bulletEnabled val="1"/>
        </dgm:presLayoutVars>
      </dgm:prSet>
      <dgm:spPr/>
    </dgm:pt>
  </dgm:ptLst>
  <dgm:cxnLst>
    <dgm:cxn modelId="{0EDBF80F-0307-45AB-BA86-D48C0C82DFCF}" srcId="{6EEFBA46-70DA-4F75-A497-36B3A0A1676A}" destId="{8B02BB9D-9FE7-4829-BCE6-E69BA7A00661}" srcOrd="2" destOrd="0" parTransId="{4E94EBDE-657A-44FA-9852-4F9EFC8DB06E}" sibTransId="{D95A4BB3-B3FF-4FF3-888A-5D6AD193A853}"/>
    <dgm:cxn modelId="{87D43F10-2D5F-4E1A-8D6C-4D6D1958D3ED}" type="presOf" srcId="{490DAF49-D1DA-4E00-8432-186F169BE1A2}" destId="{FDEE2FBB-5EC0-4633-B5A4-7833C283F81F}" srcOrd="1" destOrd="0" presId="urn:microsoft.com/office/officeart/2005/8/layout/list1"/>
    <dgm:cxn modelId="{04D4621D-988E-4DE6-BE9C-A7CF350F7559}" type="presOf" srcId="{D56A6B2D-4AAA-40FC-A771-FF4F8B6CD2E4}" destId="{77D9CAEF-5792-49BA-A9C3-02626AAF210A}" srcOrd="0" destOrd="0" presId="urn:microsoft.com/office/officeart/2005/8/layout/list1"/>
    <dgm:cxn modelId="{18C2022B-2E01-4820-95AA-276CD80F5A5C}" type="presOf" srcId="{70727283-B273-47A5-82BF-FB37B4F54006}" destId="{8DC84349-3E12-4708-A202-6D085EC49A1F}" srcOrd="0" destOrd="0" presId="urn:microsoft.com/office/officeart/2005/8/layout/list1"/>
    <dgm:cxn modelId="{32A49C2C-15C8-409B-A22F-7FE2AF8881F5}" type="presOf" srcId="{1EA054CE-B81F-4687-9881-0A88A76C2CF8}" destId="{77D9CAEF-5792-49BA-A9C3-02626AAF210A}" srcOrd="0" destOrd="1" presId="urn:microsoft.com/office/officeart/2005/8/layout/list1"/>
    <dgm:cxn modelId="{01FCE42E-CFD7-4877-A58E-601E91432F43}" type="presOf" srcId="{E28AF4B2-82C9-4489-8DBC-4F74CBA229A0}" destId="{8DC84349-3E12-4708-A202-6D085EC49A1F}" srcOrd="0" destOrd="1" presId="urn:microsoft.com/office/officeart/2005/8/layout/list1"/>
    <dgm:cxn modelId="{1291F032-7181-4F78-B587-9BE0286255E1}" srcId="{8B02BB9D-9FE7-4829-BCE6-E69BA7A00661}" destId="{7895E9D5-BA4B-4807-A475-A8192E9EBDC7}" srcOrd="5" destOrd="0" parTransId="{3BD8DE53-0C54-409F-BBA3-7DA20740070A}" sibTransId="{AECD95B4-C532-4CFD-8CE4-ADB19B940F4D}"/>
    <dgm:cxn modelId="{D729243D-03CE-4CF2-840D-9240BBFEA779}" type="presOf" srcId="{F6FDF881-3CEF-48ED-AF9D-FF28AE4C17D5}" destId="{7BC580FD-5589-4331-9CCF-697472BF5231}" srcOrd="1" destOrd="0" presId="urn:microsoft.com/office/officeart/2005/8/layout/list1"/>
    <dgm:cxn modelId="{7DE6F342-52DE-485F-8141-FC72B5DC50FE}" type="presOf" srcId="{4328DC79-F6A8-4B8C-AF36-F40F1E238DF6}" destId="{8DC84349-3E12-4708-A202-6D085EC49A1F}" srcOrd="0" destOrd="3" presId="urn:microsoft.com/office/officeart/2005/8/layout/list1"/>
    <dgm:cxn modelId="{17AF3065-94F4-4268-A885-05C58236C45C}" type="presOf" srcId="{490DAF49-D1DA-4E00-8432-186F169BE1A2}" destId="{C9DC1618-25A7-4698-9855-649343C78093}" srcOrd="0" destOrd="0" presId="urn:microsoft.com/office/officeart/2005/8/layout/list1"/>
    <dgm:cxn modelId="{9124E965-8783-4BBF-9FA3-1FB46901019E}" type="presOf" srcId="{4B881D55-D7EE-482E-BF00-C63B4ABA93BD}" destId="{8DC84349-3E12-4708-A202-6D085EC49A1F}" srcOrd="0" destOrd="2" presId="urn:microsoft.com/office/officeart/2005/8/layout/list1"/>
    <dgm:cxn modelId="{18798346-18FD-4134-95F3-1A96AB8B1302}" srcId="{490DAF49-D1DA-4E00-8432-186F169BE1A2}" destId="{01C33A26-6085-4221-8345-23783601CD04}" srcOrd="1" destOrd="0" parTransId="{1280730C-C686-4981-B9B4-50963A6DB1AB}" sibTransId="{C385482F-35C2-45AA-8B2F-9A939362F010}"/>
    <dgm:cxn modelId="{DE55C148-D7E8-46B6-9FA5-40147FCA4DED}" srcId="{F6FDF881-3CEF-48ED-AF9D-FF28AE4C17D5}" destId="{B2C9C2DB-683B-416D-BCF5-D52C85F48910}" srcOrd="2" destOrd="0" parTransId="{7AFF2F4E-F590-4F7C-8F52-BB007C910654}" sibTransId="{E8C4F7DB-0E49-4541-8BA8-7572606A3616}"/>
    <dgm:cxn modelId="{19C7714C-B7D3-4487-80C7-748506F86F6F}" type="presOf" srcId="{B2C9C2DB-683B-416D-BCF5-D52C85F48910}" destId="{77D9CAEF-5792-49BA-A9C3-02626AAF210A}" srcOrd="0" destOrd="2" presId="urn:microsoft.com/office/officeart/2005/8/layout/list1"/>
    <dgm:cxn modelId="{A38AC24C-5DE0-4144-89FB-80ECC882E217}" srcId="{8B02BB9D-9FE7-4829-BCE6-E69BA7A00661}" destId="{E28AF4B2-82C9-4489-8DBC-4F74CBA229A0}" srcOrd="1" destOrd="0" parTransId="{4F896409-2D9E-45F1-A70E-C60E9F21F5DD}" sibTransId="{3289C217-5F0F-41A4-8C9F-9D6064E99DDF}"/>
    <dgm:cxn modelId="{92DD0A4F-552A-4A05-BD9E-5C8EFDA2F4EE}" srcId="{8B02BB9D-9FE7-4829-BCE6-E69BA7A00661}" destId="{4328DC79-F6A8-4B8C-AF36-F40F1E238DF6}" srcOrd="3" destOrd="0" parTransId="{EFFE3F6E-EA30-42E4-BC29-028DCA213DDA}" sibTransId="{E3550F70-6654-453E-B12E-DEA17BED6072}"/>
    <dgm:cxn modelId="{785BBC58-40D5-443C-80EB-58DBB3E27A68}" srcId="{8B02BB9D-9FE7-4829-BCE6-E69BA7A00661}" destId="{B5004AA7-EA2F-4D89-B81D-7EB566D8672C}" srcOrd="4" destOrd="0" parTransId="{76B7BA07-E333-461E-8BBD-FE5617069F50}" sibTransId="{3809EF30-CC21-441A-93AF-B9E0DCCF9C2D}"/>
    <dgm:cxn modelId="{69E80285-F8F5-4B35-88C4-378ADE98D2D9}" type="presOf" srcId="{A7BD0DE1-E84C-4B46-86B3-1FE158563BB0}" destId="{658C0E06-F223-45E1-B60A-F1F49A1A40EF}" srcOrd="0" destOrd="0" presId="urn:microsoft.com/office/officeart/2005/8/layout/list1"/>
    <dgm:cxn modelId="{6D00008C-5B1C-47B7-A6CC-D8298895FA91}" srcId="{8B02BB9D-9FE7-4829-BCE6-E69BA7A00661}" destId="{4B881D55-D7EE-482E-BF00-C63B4ABA93BD}" srcOrd="2" destOrd="0" parTransId="{285CBDD5-A438-4003-AB70-EA27BC66AD8C}" sibTransId="{D4995A91-52C9-4618-AF72-41402C6C65F2}"/>
    <dgm:cxn modelId="{7EA678A9-2BE3-445E-86FD-7D5C001CB280}" srcId="{F6FDF881-3CEF-48ED-AF9D-FF28AE4C17D5}" destId="{D56A6B2D-4AAA-40FC-A771-FF4F8B6CD2E4}" srcOrd="0" destOrd="0" parTransId="{38889B85-87AB-48B3-BEC9-C84D4C7F3AF1}" sibTransId="{4444E13B-0B61-4A81-B4BF-47A99557DEB6}"/>
    <dgm:cxn modelId="{A0FF4BB1-63BD-451F-A8B5-B3A289C3B146}" type="presOf" srcId="{7895E9D5-BA4B-4807-A475-A8192E9EBDC7}" destId="{8DC84349-3E12-4708-A202-6D085EC49A1F}" srcOrd="0" destOrd="5" presId="urn:microsoft.com/office/officeart/2005/8/layout/list1"/>
    <dgm:cxn modelId="{B31D34B9-1A47-4773-86EC-7FCDCC7801B7}" srcId="{6EEFBA46-70DA-4F75-A497-36B3A0A1676A}" destId="{490DAF49-D1DA-4E00-8432-186F169BE1A2}" srcOrd="1" destOrd="0" parTransId="{FB03C555-5B8C-46F3-B7B7-BD669E3322C3}" sibTransId="{FC312459-4B41-4C90-B907-6E39A1DE85E5}"/>
    <dgm:cxn modelId="{635827BC-FAAB-4184-B1B6-55C8803C8879}" type="presOf" srcId="{B5004AA7-EA2F-4D89-B81D-7EB566D8672C}" destId="{8DC84349-3E12-4708-A202-6D085EC49A1F}" srcOrd="0" destOrd="4" presId="urn:microsoft.com/office/officeart/2005/8/layout/list1"/>
    <dgm:cxn modelId="{D2562CC2-C64F-41D4-BCE7-1E8CC768BB13}" srcId="{8B02BB9D-9FE7-4829-BCE6-E69BA7A00661}" destId="{70727283-B273-47A5-82BF-FB37B4F54006}" srcOrd="0" destOrd="0" parTransId="{46FDFA6D-36C6-45B0-8886-7E057C5AFC39}" sibTransId="{C133233C-B6BA-49CB-BECB-2ABC60BFDBC6}"/>
    <dgm:cxn modelId="{A88AA3C9-F0C4-4018-B8EB-37105EB3F023}" srcId="{6EEFBA46-70DA-4F75-A497-36B3A0A1676A}" destId="{F6FDF881-3CEF-48ED-AF9D-FF28AE4C17D5}" srcOrd="0" destOrd="0" parTransId="{B8BC1ECB-7A53-4686-8A37-258CA6C5E7AE}" sibTransId="{CB0E320F-A259-470E-AB20-8F4E7DB6F252}"/>
    <dgm:cxn modelId="{1C0B9DCC-E090-4FA6-91DE-5A5F58C44F3F}" type="presOf" srcId="{8B02BB9D-9FE7-4829-BCE6-E69BA7A00661}" destId="{C718CB56-6554-4525-8E3E-8F81F11C1FEE}" srcOrd="0" destOrd="0" presId="urn:microsoft.com/office/officeart/2005/8/layout/list1"/>
    <dgm:cxn modelId="{38AD38D8-3949-4F20-B1FB-C5DC5AD7B266}" type="presOf" srcId="{8B02BB9D-9FE7-4829-BCE6-E69BA7A00661}" destId="{D2A99403-4F13-4527-A13D-1EC10D064D5F}" srcOrd="1" destOrd="0" presId="urn:microsoft.com/office/officeart/2005/8/layout/list1"/>
    <dgm:cxn modelId="{33F3EEE6-AF9E-44D6-BA69-46DEF178CE23}" srcId="{F6FDF881-3CEF-48ED-AF9D-FF28AE4C17D5}" destId="{1EA054CE-B81F-4687-9881-0A88A76C2CF8}" srcOrd="1" destOrd="0" parTransId="{1FEE818F-29D8-465C-9022-05742745947D}" sibTransId="{D4FB99CA-261E-4057-A596-41494EF5BB2D}"/>
    <dgm:cxn modelId="{4FC13DE7-6515-40FF-A389-3DC2C2379278}" srcId="{490DAF49-D1DA-4E00-8432-186F169BE1A2}" destId="{A7BD0DE1-E84C-4B46-86B3-1FE158563BB0}" srcOrd="0" destOrd="0" parTransId="{4485C598-E168-4664-97F7-7FB191812088}" sibTransId="{A72AF73E-ED7E-4B88-83BE-140E562A4C35}"/>
    <dgm:cxn modelId="{72B822F1-0458-4B81-AA07-C2139B2DFA26}" type="presOf" srcId="{6EEFBA46-70DA-4F75-A497-36B3A0A1676A}" destId="{2F072473-5A4C-4291-9A54-528510926759}" srcOrd="0" destOrd="0" presId="urn:microsoft.com/office/officeart/2005/8/layout/list1"/>
    <dgm:cxn modelId="{0FEBDBFD-A18F-4A42-9DBB-4DC636CBD318}" type="presOf" srcId="{F6FDF881-3CEF-48ED-AF9D-FF28AE4C17D5}" destId="{619321FC-509B-4516-B5B1-E80909AD16F3}" srcOrd="0" destOrd="0" presId="urn:microsoft.com/office/officeart/2005/8/layout/list1"/>
    <dgm:cxn modelId="{1EECCEFE-2FB0-4979-B2B6-C66D55FC3E08}" type="presOf" srcId="{01C33A26-6085-4221-8345-23783601CD04}" destId="{658C0E06-F223-45E1-B60A-F1F49A1A40EF}" srcOrd="0" destOrd="1" presId="urn:microsoft.com/office/officeart/2005/8/layout/list1"/>
    <dgm:cxn modelId="{3BF43694-CB1E-4A88-90F3-389DF7236F1B}" type="presParOf" srcId="{2F072473-5A4C-4291-9A54-528510926759}" destId="{4738EC0F-D880-4887-A50E-79316FEF64FE}" srcOrd="0" destOrd="0" presId="urn:microsoft.com/office/officeart/2005/8/layout/list1"/>
    <dgm:cxn modelId="{1D2C1663-221D-4A6A-8BFC-AC3A32FCA4F2}" type="presParOf" srcId="{4738EC0F-D880-4887-A50E-79316FEF64FE}" destId="{619321FC-509B-4516-B5B1-E80909AD16F3}" srcOrd="0" destOrd="0" presId="urn:microsoft.com/office/officeart/2005/8/layout/list1"/>
    <dgm:cxn modelId="{7BD4FD27-8CC8-4288-BE6D-9DC1EECE58F4}" type="presParOf" srcId="{4738EC0F-D880-4887-A50E-79316FEF64FE}" destId="{7BC580FD-5589-4331-9CCF-697472BF5231}" srcOrd="1" destOrd="0" presId="urn:microsoft.com/office/officeart/2005/8/layout/list1"/>
    <dgm:cxn modelId="{523E031E-6E2C-4BDD-B4B8-138A49E3095A}" type="presParOf" srcId="{2F072473-5A4C-4291-9A54-528510926759}" destId="{42B219A8-757D-4F78-951F-AF8EB5F576E4}" srcOrd="1" destOrd="0" presId="urn:microsoft.com/office/officeart/2005/8/layout/list1"/>
    <dgm:cxn modelId="{7965F0D3-4AAB-4F1A-8F12-C4D41E2C1D50}" type="presParOf" srcId="{2F072473-5A4C-4291-9A54-528510926759}" destId="{77D9CAEF-5792-49BA-A9C3-02626AAF210A}" srcOrd="2" destOrd="0" presId="urn:microsoft.com/office/officeart/2005/8/layout/list1"/>
    <dgm:cxn modelId="{31A3DA40-4995-4DF8-8627-DFD32B39FC5B}" type="presParOf" srcId="{2F072473-5A4C-4291-9A54-528510926759}" destId="{EB672E55-23A6-455A-8D7C-BBD88CF54BA7}" srcOrd="3" destOrd="0" presId="urn:microsoft.com/office/officeart/2005/8/layout/list1"/>
    <dgm:cxn modelId="{D282B42F-953C-4BBC-B95B-E67376B94055}" type="presParOf" srcId="{2F072473-5A4C-4291-9A54-528510926759}" destId="{A295B9C9-D4CE-4E5F-9E13-97E6F590F2DC}" srcOrd="4" destOrd="0" presId="urn:microsoft.com/office/officeart/2005/8/layout/list1"/>
    <dgm:cxn modelId="{0FC58904-04AE-432E-9BCC-4AFFE2B53A87}" type="presParOf" srcId="{A295B9C9-D4CE-4E5F-9E13-97E6F590F2DC}" destId="{C9DC1618-25A7-4698-9855-649343C78093}" srcOrd="0" destOrd="0" presId="urn:microsoft.com/office/officeart/2005/8/layout/list1"/>
    <dgm:cxn modelId="{4A582AA3-E096-40B9-B8C0-DBA632D50182}" type="presParOf" srcId="{A295B9C9-D4CE-4E5F-9E13-97E6F590F2DC}" destId="{FDEE2FBB-5EC0-4633-B5A4-7833C283F81F}" srcOrd="1" destOrd="0" presId="urn:microsoft.com/office/officeart/2005/8/layout/list1"/>
    <dgm:cxn modelId="{4BC35E32-2788-493B-A256-F341004BE783}" type="presParOf" srcId="{2F072473-5A4C-4291-9A54-528510926759}" destId="{E4A974F0-F8DA-4548-AC99-DB341064069C}" srcOrd="5" destOrd="0" presId="urn:microsoft.com/office/officeart/2005/8/layout/list1"/>
    <dgm:cxn modelId="{1769CD08-E2FF-4D19-95E0-26443E618757}" type="presParOf" srcId="{2F072473-5A4C-4291-9A54-528510926759}" destId="{658C0E06-F223-45E1-B60A-F1F49A1A40EF}" srcOrd="6" destOrd="0" presId="urn:microsoft.com/office/officeart/2005/8/layout/list1"/>
    <dgm:cxn modelId="{BBE6E19B-C933-447C-AF29-83B2E45EA293}" type="presParOf" srcId="{2F072473-5A4C-4291-9A54-528510926759}" destId="{3951BF24-7117-4E28-B274-C2DACE582CA7}" srcOrd="7" destOrd="0" presId="urn:microsoft.com/office/officeart/2005/8/layout/list1"/>
    <dgm:cxn modelId="{B7035C6A-87E4-4744-BDF5-25484156ACA4}" type="presParOf" srcId="{2F072473-5A4C-4291-9A54-528510926759}" destId="{F864A17E-9936-4FA3-995C-0DBE6C6D9E6F}" srcOrd="8" destOrd="0" presId="urn:microsoft.com/office/officeart/2005/8/layout/list1"/>
    <dgm:cxn modelId="{02BD812F-E257-43BB-823E-79B389C75877}" type="presParOf" srcId="{F864A17E-9936-4FA3-995C-0DBE6C6D9E6F}" destId="{C718CB56-6554-4525-8E3E-8F81F11C1FEE}" srcOrd="0" destOrd="0" presId="urn:microsoft.com/office/officeart/2005/8/layout/list1"/>
    <dgm:cxn modelId="{D40F92AE-C90E-4491-A33E-49DEFD39DB87}" type="presParOf" srcId="{F864A17E-9936-4FA3-995C-0DBE6C6D9E6F}" destId="{D2A99403-4F13-4527-A13D-1EC10D064D5F}" srcOrd="1" destOrd="0" presId="urn:microsoft.com/office/officeart/2005/8/layout/list1"/>
    <dgm:cxn modelId="{FBFF490B-08FF-42F0-AEBB-659874FFDBA1}" type="presParOf" srcId="{2F072473-5A4C-4291-9A54-528510926759}" destId="{B40BE5F5-3BB1-47EA-A876-FD261BEC6A15}" srcOrd="9" destOrd="0" presId="urn:microsoft.com/office/officeart/2005/8/layout/list1"/>
    <dgm:cxn modelId="{43DC0B3F-C9C1-4342-961A-051483D470A4}" type="presParOf" srcId="{2F072473-5A4C-4291-9A54-528510926759}" destId="{8DC84349-3E12-4708-A202-6D085EC49A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B73CB-E55C-4FD5-A431-64655C81A21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C44CF26B-0239-42DF-9AE7-8379A90A42D1}">
      <dgm:prSet/>
      <dgm:spPr/>
      <dgm:t>
        <a:bodyPr/>
        <a:lstStyle/>
        <a:p>
          <a:pPr>
            <a:lnSpc>
              <a:spcPct val="100000"/>
            </a:lnSpc>
            <a:defRPr b="1"/>
          </a:pPr>
          <a:r>
            <a:rPr lang="en-US" b="1"/>
            <a:t>Investigations</a:t>
          </a:r>
          <a:endParaRPr lang="en-US"/>
        </a:p>
      </dgm:t>
    </dgm:pt>
    <dgm:pt modelId="{23791471-D16D-4828-8F3D-28B7C8653DAB}" type="parTrans" cxnId="{C433E1EA-1899-4B5C-BE2A-14F360A102FD}">
      <dgm:prSet/>
      <dgm:spPr/>
      <dgm:t>
        <a:bodyPr/>
        <a:lstStyle/>
        <a:p>
          <a:endParaRPr lang="en-US"/>
        </a:p>
      </dgm:t>
    </dgm:pt>
    <dgm:pt modelId="{03979289-6540-4F35-81FA-66C0E10170B2}" type="sibTrans" cxnId="{C433E1EA-1899-4B5C-BE2A-14F360A102FD}">
      <dgm:prSet/>
      <dgm:spPr/>
      <dgm:t>
        <a:bodyPr/>
        <a:lstStyle/>
        <a:p>
          <a:endParaRPr lang="en-US"/>
        </a:p>
      </dgm:t>
    </dgm:pt>
    <dgm:pt modelId="{35D1357A-4D83-45BD-8F5C-43135DF3457F}">
      <dgm:prSet/>
      <dgm:spPr/>
      <dgm:t>
        <a:bodyPr/>
        <a:lstStyle/>
        <a:p>
          <a:pPr>
            <a:lnSpc>
              <a:spcPct val="100000"/>
            </a:lnSpc>
            <a:buFont typeface="Arial" panose="020B0604020202020204" pitchFamily="34" charset="0"/>
            <a:buChar char="•"/>
          </a:pPr>
          <a:r>
            <a:rPr lang="en-US" dirty="0"/>
            <a:t>Bacterial Screening of patient= 41</a:t>
          </a:r>
        </a:p>
        <a:p>
          <a:pPr>
            <a:lnSpc>
              <a:spcPct val="100000"/>
            </a:lnSpc>
            <a:buFont typeface="Arial" panose="020B0604020202020204" pitchFamily="34" charset="0"/>
            <a:buChar char="•"/>
          </a:pPr>
          <a:r>
            <a:rPr lang="en-US" dirty="0"/>
            <a:t>Bacterial Screening of patient= 39 negative, 1 positive VRE, 1 positive </a:t>
          </a:r>
          <a:r>
            <a:rPr lang="en-US" dirty="0" err="1"/>
            <a:t>epedermidis</a:t>
          </a:r>
          <a:endParaRPr lang="en-US" dirty="0"/>
        </a:p>
      </dgm:t>
    </dgm:pt>
    <dgm:pt modelId="{A684AC54-A8E2-4803-A21A-D6ECB88227FF}" type="parTrans" cxnId="{1C9770D6-F8BE-49FC-80DA-69B51933C898}">
      <dgm:prSet/>
      <dgm:spPr/>
      <dgm:t>
        <a:bodyPr/>
        <a:lstStyle/>
        <a:p>
          <a:endParaRPr lang="en-US"/>
        </a:p>
      </dgm:t>
    </dgm:pt>
    <dgm:pt modelId="{8C73BA7A-97DC-4C4E-BC1D-D624447AC14D}" type="sibTrans" cxnId="{1C9770D6-F8BE-49FC-80DA-69B51933C898}">
      <dgm:prSet/>
      <dgm:spPr/>
      <dgm:t>
        <a:bodyPr/>
        <a:lstStyle/>
        <a:p>
          <a:endParaRPr lang="en-US"/>
        </a:p>
      </dgm:t>
    </dgm:pt>
    <dgm:pt modelId="{710621F8-FCD8-4E38-A5EF-2A6C242B2CD4}">
      <dgm:prSet/>
      <dgm:spPr/>
      <dgm:t>
        <a:bodyPr/>
        <a:lstStyle/>
        <a:p>
          <a:pPr>
            <a:lnSpc>
              <a:spcPct val="100000"/>
            </a:lnSpc>
            <a:buNone/>
          </a:pPr>
          <a:r>
            <a:rPr lang="en-US" dirty="0"/>
            <a:t>Bacterial Screening of unit= 25, 1 unit positive for </a:t>
          </a:r>
          <a:r>
            <a:rPr lang="en-IE" dirty="0" err="1"/>
            <a:t>Staphylococus</a:t>
          </a:r>
          <a:r>
            <a:rPr lang="en-IE" dirty="0"/>
            <a:t> </a:t>
          </a:r>
          <a:r>
            <a:rPr lang="en-IE" dirty="0" err="1"/>
            <a:t>Warneri</a:t>
          </a:r>
          <a:r>
            <a:rPr lang="en-IE" dirty="0"/>
            <a:t> but patient culture negative</a:t>
          </a:r>
          <a:endParaRPr lang="en-US" dirty="0"/>
        </a:p>
        <a:p>
          <a:pPr>
            <a:lnSpc>
              <a:spcPct val="100000"/>
            </a:lnSpc>
            <a:buNone/>
          </a:pPr>
          <a:endParaRPr lang="en-US" dirty="0"/>
        </a:p>
      </dgm:t>
    </dgm:pt>
    <dgm:pt modelId="{96576993-95C0-45E7-B140-FEFC330D221D}" type="parTrans" cxnId="{F78B2961-8ACD-4343-A6CF-9FD135C5F73D}">
      <dgm:prSet/>
      <dgm:spPr/>
      <dgm:t>
        <a:bodyPr/>
        <a:lstStyle/>
        <a:p>
          <a:endParaRPr lang="en-US"/>
        </a:p>
      </dgm:t>
    </dgm:pt>
    <dgm:pt modelId="{10803CE9-0B27-4536-8366-ACA6EEC64E46}" type="sibTrans" cxnId="{F78B2961-8ACD-4343-A6CF-9FD135C5F73D}">
      <dgm:prSet/>
      <dgm:spPr/>
      <dgm:t>
        <a:bodyPr/>
        <a:lstStyle/>
        <a:p>
          <a:endParaRPr lang="en-US"/>
        </a:p>
      </dgm:t>
    </dgm:pt>
    <dgm:pt modelId="{EB785F60-7376-45BE-82B5-B35067467BC3}">
      <dgm:prSet/>
      <dgm:spPr/>
      <dgm:t>
        <a:bodyPr/>
        <a:lstStyle/>
        <a:p>
          <a:pPr>
            <a:lnSpc>
              <a:spcPct val="100000"/>
            </a:lnSpc>
            <a:defRPr b="1"/>
          </a:pPr>
          <a:r>
            <a:rPr lang="en-US" b="1" i="0" baseline="0"/>
            <a:t>Clinical Outcome</a:t>
          </a:r>
          <a:endParaRPr lang="en-US"/>
        </a:p>
      </dgm:t>
    </dgm:pt>
    <dgm:pt modelId="{A826DE9B-6997-4901-A246-503BA3D3E00D}" type="parTrans" cxnId="{C8DFCC7A-D972-4126-9673-0F2517DBC840}">
      <dgm:prSet/>
      <dgm:spPr/>
      <dgm:t>
        <a:bodyPr/>
        <a:lstStyle/>
        <a:p>
          <a:endParaRPr lang="en-US"/>
        </a:p>
      </dgm:t>
    </dgm:pt>
    <dgm:pt modelId="{1FA96767-3961-4B2D-88A6-9C48C3BE5ECB}" type="sibTrans" cxnId="{C8DFCC7A-D972-4126-9673-0F2517DBC840}">
      <dgm:prSet/>
      <dgm:spPr/>
      <dgm:t>
        <a:bodyPr/>
        <a:lstStyle/>
        <a:p>
          <a:endParaRPr lang="en-US"/>
        </a:p>
      </dgm:t>
    </dgm:pt>
    <dgm:pt modelId="{9FF9E625-7393-4BD4-BD5B-57B9B4C1B1AC}">
      <dgm:prSet/>
      <dgm:spPr/>
      <dgm:t>
        <a:bodyPr/>
        <a:lstStyle/>
        <a:p>
          <a:pPr>
            <a:lnSpc>
              <a:spcPct val="100000"/>
            </a:lnSpc>
          </a:pPr>
          <a:r>
            <a:rPr lang="en-US" b="0" i="0" baseline="0"/>
            <a:t>Complete Recovery: 44</a:t>
          </a:r>
          <a:endParaRPr lang="en-US"/>
        </a:p>
      </dgm:t>
    </dgm:pt>
    <dgm:pt modelId="{D7FF018E-0452-4D7C-9CA6-326726F3C957}" type="parTrans" cxnId="{7F05BF03-2F7D-47B2-ABDB-F8CA7265D8B3}">
      <dgm:prSet/>
      <dgm:spPr/>
      <dgm:t>
        <a:bodyPr/>
        <a:lstStyle/>
        <a:p>
          <a:endParaRPr lang="en-US"/>
        </a:p>
      </dgm:t>
    </dgm:pt>
    <dgm:pt modelId="{4967EE36-0198-48AF-B144-D54C7765B79C}" type="sibTrans" cxnId="{7F05BF03-2F7D-47B2-ABDB-F8CA7265D8B3}">
      <dgm:prSet/>
      <dgm:spPr/>
      <dgm:t>
        <a:bodyPr/>
        <a:lstStyle/>
        <a:p>
          <a:endParaRPr lang="en-US"/>
        </a:p>
      </dgm:t>
    </dgm:pt>
    <dgm:pt modelId="{F103AB75-7A9E-4B75-8325-B8F5F4822F4C}">
      <dgm:prSet/>
      <dgm:spPr/>
      <dgm:t>
        <a:bodyPr/>
        <a:lstStyle/>
        <a:p>
          <a:pPr>
            <a:lnSpc>
              <a:spcPct val="100000"/>
            </a:lnSpc>
          </a:pPr>
          <a:r>
            <a:rPr lang="en-US" b="0" i="0" baseline="0"/>
            <a:t>Minor Sequelae: 3</a:t>
          </a:r>
          <a:endParaRPr lang="en-US"/>
        </a:p>
      </dgm:t>
    </dgm:pt>
    <dgm:pt modelId="{9000F45C-189A-4957-9D96-FC046DF1EDDA}" type="parTrans" cxnId="{31D911A0-194C-4F9D-A963-117A06A41A25}">
      <dgm:prSet/>
      <dgm:spPr/>
      <dgm:t>
        <a:bodyPr/>
        <a:lstStyle/>
        <a:p>
          <a:endParaRPr lang="en-US"/>
        </a:p>
      </dgm:t>
    </dgm:pt>
    <dgm:pt modelId="{EAF97E01-CA1E-4747-A6B3-9439345549B5}" type="sibTrans" cxnId="{31D911A0-194C-4F9D-A963-117A06A41A25}">
      <dgm:prSet/>
      <dgm:spPr/>
      <dgm:t>
        <a:bodyPr/>
        <a:lstStyle/>
        <a:p>
          <a:endParaRPr lang="en-US"/>
        </a:p>
      </dgm:t>
    </dgm:pt>
    <dgm:pt modelId="{B2419389-5357-4BC4-9528-9F46CF0167DB}">
      <dgm:prSet/>
      <dgm:spPr/>
      <dgm:t>
        <a:bodyPr/>
        <a:lstStyle/>
        <a:p>
          <a:pPr>
            <a:lnSpc>
              <a:spcPct val="100000"/>
            </a:lnSpc>
          </a:pPr>
          <a:r>
            <a:rPr lang="en-US" b="0" i="0" baseline="0"/>
            <a:t>Death: 1 (unrelated to transfusion)</a:t>
          </a:r>
          <a:endParaRPr lang="en-US"/>
        </a:p>
      </dgm:t>
    </dgm:pt>
    <dgm:pt modelId="{164BA3E8-D592-4462-8D73-5FCE4C7C58C3}" type="parTrans" cxnId="{8AC7974B-E58E-411F-B9F5-54FEE50D73C2}">
      <dgm:prSet/>
      <dgm:spPr/>
      <dgm:t>
        <a:bodyPr/>
        <a:lstStyle/>
        <a:p>
          <a:endParaRPr lang="en-US"/>
        </a:p>
      </dgm:t>
    </dgm:pt>
    <dgm:pt modelId="{A30C1C52-E470-444F-8DDA-77C619686543}" type="sibTrans" cxnId="{8AC7974B-E58E-411F-B9F5-54FEE50D73C2}">
      <dgm:prSet/>
      <dgm:spPr/>
      <dgm:t>
        <a:bodyPr/>
        <a:lstStyle/>
        <a:p>
          <a:endParaRPr lang="en-US"/>
        </a:p>
      </dgm:t>
    </dgm:pt>
    <dgm:pt modelId="{A44FAC9E-0D6F-4831-A352-AA1331880694}" type="pres">
      <dgm:prSet presAssocID="{E77B73CB-E55C-4FD5-A431-64655C81A21C}" presName="root" presStyleCnt="0">
        <dgm:presLayoutVars>
          <dgm:dir/>
          <dgm:resizeHandles val="exact"/>
        </dgm:presLayoutVars>
      </dgm:prSet>
      <dgm:spPr/>
    </dgm:pt>
    <dgm:pt modelId="{D4ADBF50-53E3-4352-B42D-43480831BB93}" type="pres">
      <dgm:prSet presAssocID="{C44CF26B-0239-42DF-9AE7-8379A90A42D1}" presName="compNode" presStyleCnt="0"/>
      <dgm:spPr/>
    </dgm:pt>
    <dgm:pt modelId="{0E0F14F0-7836-4E54-BB0B-165A22C6CDD8}" type="pres">
      <dgm:prSet presAssocID="{C44CF26B-0239-42DF-9AE7-8379A90A42D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DCEBF3DC-FB90-4AD8-828F-457416F0FF49}" type="pres">
      <dgm:prSet presAssocID="{C44CF26B-0239-42DF-9AE7-8379A90A42D1}" presName="iconSpace" presStyleCnt="0"/>
      <dgm:spPr/>
    </dgm:pt>
    <dgm:pt modelId="{D68BAAA6-7CE7-4900-BD37-E967A5E6AF0A}" type="pres">
      <dgm:prSet presAssocID="{C44CF26B-0239-42DF-9AE7-8379A90A42D1}" presName="parTx" presStyleLbl="revTx" presStyleIdx="0" presStyleCnt="4">
        <dgm:presLayoutVars>
          <dgm:chMax val="0"/>
          <dgm:chPref val="0"/>
        </dgm:presLayoutVars>
      </dgm:prSet>
      <dgm:spPr/>
    </dgm:pt>
    <dgm:pt modelId="{593E239D-1A94-4C92-9C7E-411A158DB106}" type="pres">
      <dgm:prSet presAssocID="{C44CF26B-0239-42DF-9AE7-8379A90A42D1}" presName="txSpace" presStyleCnt="0"/>
      <dgm:spPr/>
    </dgm:pt>
    <dgm:pt modelId="{EE29B4E4-28A1-4E1E-B509-FAEF495EABBB}" type="pres">
      <dgm:prSet presAssocID="{C44CF26B-0239-42DF-9AE7-8379A90A42D1}" presName="desTx" presStyleLbl="revTx" presStyleIdx="1" presStyleCnt="4">
        <dgm:presLayoutVars/>
      </dgm:prSet>
      <dgm:spPr/>
    </dgm:pt>
    <dgm:pt modelId="{3B034739-BF7E-4B29-AC53-22E7C9CF9F39}" type="pres">
      <dgm:prSet presAssocID="{03979289-6540-4F35-81FA-66C0E10170B2}" presName="sibTrans" presStyleCnt="0"/>
      <dgm:spPr/>
    </dgm:pt>
    <dgm:pt modelId="{6492B43B-0FC9-437A-9B67-CC694413CD4C}" type="pres">
      <dgm:prSet presAssocID="{EB785F60-7376-45BE-82B5-B35067467BC3}" presName="compNode" presStyleCnt="0"/>
      <dgm:spPr/>
    </dgm:pt>
    <dgm:pt modelId="{8ADE738E-FB0F-4DAA-B366-C65374E5CE32}" type="pres">
      <dgm:prSet presAssocID="{EB785F60-7376-45BE-82B5-B35067467BC3}"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V"/>
        </a:ext>
      </dgm:extLst>
    </dgm:pt>
    <dgm:pt modelId="{84784469-A50F-44E8-9297-36C7C7A43083}" type="pres">
      <dgm:prSet presAssocID="{EB785F60-7376-45BE-82B5-B35067467BC3}" presName="iconSpace" presStyleCnt="0"/>
      <dgm:spPr/>
    </dgm:pt>
    <dgm:pt modelId="{B4EF8EA4-1D08-40AD-8045-483A8D85D763}" type="pres">
      <dgm:prSet presAssocID="{EB785F60-7376-45BE-82B5-B35067467BC3}" presName="parTx" presStyleLbl="revTx" presStyleIdx="2" presStyleCnt="4">
        <dgm:presLayoutVars>
          <dgm:chMax val="0"/>
          <dgm:chPref val="0"/>
        </dgm:presLayoutVars>
      </dgm:prSet>
      <dgm:spPr/>
    </dgm:pt>
    <dgm:pt modelId="{16927883-D632-4851-B6F5-D8A89215DAAF}" type="pres">
      <dgm:prSet presAssocID="{EB785F60-7376-45BE-82B5-B35067467BC3}" presName="txSpace" presStyleCnt="0"/>
      <dgm:spPr/>
    </dgm:pt>
    <dgm:pt modelId="{E408D560-0A03-4598-9B83-A1418C85F9B5}" type="pres">
      <dgm:prSet presAssocID="{EB785F60-7376-45BE-82B5-B35067467BC3}" presName="desTx" presStyleLbl="revTx" presStyleIdx="3" presStyleCnt="4">
        <dgm:presLayoutVars/>
      </dgm:prSet>
      <dgm:spPr/>
    </dgm:pt>
  </dgm:ptLst>
  <dgm:cxnLst>
    <dgm:cxn modelId="{7F05BF03-2F7D-47B2-ABDB-F8CA7265D8B3}" srcId="{EB785F60-7376-45BE-82B5-B35067467BC3}" destId="{9FF9E625-7393-4BD4-BD5B-57B9B4C1B1AC}" srcOrd="0" destOrd="0" parTransId="{D7FF018E-0452-4D7C-9CA6-326726F3C957}" sibTransId="{4967EE36-0198-48AF-B144-D54C7765B79C}"/>
    <dgm:cxn modelId="{DB78B715-4217-4FF9-A094-ADF90D43C641}" type="presOf" srcId="{EB785F60-7376-45BE-82B5-B35067467BC3}" destId="{B4EF8EA4-1D08-40AD-8045-483A8D85D763}" srcOrd="0" destOrd="0" presId="urn:microsoft.com/office/officeart/2018/2/layout/IconLabelDescriptionList"/>
    <dgm:cxn modelId="{12C71724-B53D-4B97-8062-F4694BF03689}" type="presOf" srcId="{B2419389-5357-4BC4-9528-9F46CF0167DB}" destId="{E408D560-0A03-4598-9B83-A1418C85F9B5}" srcOrd="0" destOrd="2" presId="urn:microsoft.com/office/officeart/2018/2/layout/IconLabelDescriptionList"/>
    <dgm:cxn modelId="{D2D3A036-6CEF-43DF-8F08-2EF28358399B}" type="presOf" srcId="{35D1357A-4D83-45BD-8F5C-43135DF3457F}" destId="{EE29B4E4-28A1-4E1E-B509-FAEF495EABBB}" srcOrd="0" destOrd="0" presId="urn:microsoft.com/office/officeart/2018/2/layout/IconLabelDescriptionList"/>
    <dgm:cxn modelId="{F78B2961-8ACD-4343-A6CF-9FD135C5F73D}" srcId="{C44CF26B-0239-42DF-9AE7-8379A90A42D1}" destId="{710621F8-FCD8-4E38-A5EF-2A6C242B2CD4}" srcOrd="1" destOrd="0" parTransId="{96576993-95C0-45E7-B140-FEFC330D221D}" sibTransId="{10803CE9-0B27-4536-8366-ACA6EEC64E46}"/>
    <dgm:cxn modelId="{A8E8B167-99F5-4B62-85CF-FF01798EDA21}" type="presOf" srcId="{710621F8-FCD8-4E38-A5EF-2A6C242B2CD4}" destId="{EE29B4E4-28A1-4E1E-B509-FAEF495EABBB}" srcOrd="0" destOrd="1" presId="urn:microsoft.com/office/officeart/2018/2/layout/IconLabelDescriptionList"/>
    <dgm:cxn modelId="{8AC7974B-E58E-411F-B9F5-54FEE50D73C2}" srcId="{EB785F60-7376-45BE-82B5-B35067467BC3}" destId="{B2419389-5357-4BC4-9528-9F46CF0167DB}" srcOrd="2" destOrd="0" parTransId="{164BA3E8-D592-4462-8D73-5FCE4C7C58C3}" sibTransId="{A30C1C52-E470-444F-8DDA-77C619686543}"/>
    <dgm:cxn modelId="{401B9C70-9CB6-4FAA-B9E0-E95677B5A4EE}" type="presOf" srcId="{9FF9E625-7393-4BD4-BD5B-57B9B4C1B1AC}" destId="{E408D560-0A03-4598-9B83-A1418C85F9B5}" srcOrd="0" destOrd="0" presId="urn:microsoft.com/office/officeart/2018/2/layout/IconLabelDescriptionList"/>
    <dgm:cxn modelId="{4315AE53-04FC-441A-8373-E7965A73CFD3}" type="presOf" srcId="{E77B73CB-E55C-4FD5-A431-64655C81A21C}" destId="{A44FAC9E-0D6F-4831-A352-AA1331880694}" srcOrd="0" destOrd="0" presId="urn:microsoft.com/office/officeart/2018/2/layout/IconLabelDescriptionList"/>
    <dgm:cxn modelId="{C8DFCC7A-D972-4126-9673-0F2517DBC840}" srcId="{E77B73CB-E55C-4FD5-A431-64655C81A21C}" destId="{EB785F60-7376-45BE-82B5-B35067467BC3}" srcOrd="1" destOrd="0" parTransId="{A826DE9B-6997-4901-A246-503BA3D3E00D}" sibTransId="{1FA96767-3961-4B2D-88A6-9C48C3BE5ECB}"/>
    <dgm:cxn modelId="{31D911A0-194C-4F9D-A963-117A06A41A25}" srcId="{EB785F60-7376-45BE-82B5-B35067467BC3}" destId="{F103AB75-7A9E-4B75-8325-B8F5F4822F4C}" srcOrd="1" destOrd="0" parTransId="{9000F45C-189A-4957-9D96-FC046DF1EDDA}" sibTransId="{EAF97E01-CA1E-4747-A6B3-9439345549B5}"/>
    <dgm:cxn modelId="{44E632B5-46AC-4648-AD68-00AB1F90722B}" type="presOf" srcId="{F103AB75-7A9E-4B75-8325-B8F5F4822F4C}" destId="{E408D560-0A03-4598-9B83-A1418C85F9B5}" srcOrd="0" destOrd="1" presId="urn:microsoft.com/office/officeart/2018/2/layout/IconLabelDescriptionList"/>
    <dgm:cxn modelId="{809AB8BB-7C5A-4543-B2FD-D28F104CC765}" type="presOf" srcId="{C44CF26B-0239-42DF-9AE7-8379A90A42D1}" destId="{D68BAAA6-7CE7-4900-BD37-E967A5E6AF0A}" srcOrd="0" destOrd="0" presId="urn:microsoft.com/office/officeart/2018/2/layout/IconLabelDescriptionList"/>
    <dgm:cxn modelId="{1C9770D6-F8BE-49FC-80DA-69B51933C898}" srcId="{C44CF26B-0239-42DF-9AE7-8379A90A42D1}" destId="{35D1357A-4D83-45BD-8F5C-43135DF3457F}" srcOrd="0" destOrd="0" parTransId="{A684AC54-A8E2-4803-A21A-D6ECB88227FF}" sibTransId="{8C73BA7A-97DC-4C4E-BC1D-D624447AC14D}"/>
    <dgm:cxn modelId="{C433E1EA-1899-4B5C-BE2A-14F360A102FD}" srcId="{E77B73CB-E55C-4FD5-A431-64655C81A21C}" destId="{C44CF26B-0239-42DF-9AE7-8379A90A42D1}" srcOrd="0" destOrd="0" parTransId="{23791471-D16D-4828-8F3D-28B7C8653DAB}" sibTransId="{03979289-6540-4F35-81FA-66C0E10170B2}"/>
    <dgm:cxn modelId="{8D5DF6D5-ED7D-497E-A52D-C3CA4CD11029}" type="presParOf" srcId="{A44FAC9E-0D6F-4831-A352-AA1331880694}" destId="{D4ADBF50-53E3-4352-B42D-43480831BB93}" srcOrd="0" destOrd="0" presId="urn:microsoft.com/office/officeart/2018/2/layout/IconLabelDescriptionList"/>
    <dgm:cxn modelId="{6DDC8467-4EED-48AD-94E3-F0156760A9BC}" type="presParOf" srcId="{D4ADBF50-53E3-4352-B42D-43480831BB93}" destId="{0E0F14F0-7836-4E54-BB0B-165A22C6CDD8}" srcOrd="0" destOrd="0" presId="urn:microsoft.com/office/officeart/2018/2/layout/IconLabelDescriptionList"/>
    <dgm:cxn modelId="{87B42783-69B2-4B34-9CC1-98B8D29E0DE1}" type="presParOf" srcId="{D4ADBF50-53E3-4352-B42D-43480831BB93}" destId="{DCEBF3DC-FB90-4AD8-828F-457416F0FF49}" srcOrd="1" destOrd="0" presId="urn:microsoft.com/office/officeart/2018/2/layout/IconLabelDescriptionList"/>
    <dgm:cxn modelId="{0EEA31C4-6D19-44BF-9F6C-17CAF0FF1A82}" type="presParOf" srcId="{D4ADBF50-53E3-4352-B42D-43480831BB93}" destId="{D68BAAA6-7CE7-4900-BD37-E967A5E6AF0A}" srcOrd="2" destOrd="0" presId="urn:microsoft.com/office/officeart/2018/2/layout/IconLabelDescriptionList"/>
    <dgm:cxn modelId="{7D66CFC7-407D-42D8-967C-E74861095B5E}" type="presParOf" srcId="{D4ADBF50-53E3-4352-B42D-43480831BB93}" destId="{593E239D-1A94-4C92-9C7E-411A158DB106}" srcOrd="3" destOrd="0" presId="urn:microsoft.com/office/officeart/2018/2/layout/IconLabelDescriptionList"/>
    <dgm:cxn modelId="{6F873B74-9954-43DE-97EE-B0124F3C78E3}" type="presParOf" srcId="{D4ADBF50-53E3-4352-B42D-43480831BB93}" destId="{EE29B4E4-28A1-4E1E-B509-FAEF495EABBB}" srcOrd="4" destOrd="0" presId="urn:microsoft.com/office/officeart/2018/2/layout/IconLabelDescriptionList"/>
    <dgm:cxn modelId="{4198FBA4-E8FC-4572-9541-1CBE69590634}" type="presParOf" srcId="{A44FAC9E-0D6F-4831-A352-AA1331880694}" destId="{3B034739-BF7E-4B29-AC53-22E7C9CF9F39}" srcOrd="1" destOrd="0" presId="urn:microsoft.com/office/officeart/2018/2/layout/IconLabelDescriptionList"/>
    <dgm:cxn modelId="{839288F5-7EFA-4792-AFFF-C18B393690E2}" type="presParOf" srcId="{A44FAC9E-0D6F-4831-A352-AA1331880694}" destId="{6492B43B-0FC9-437A-9B67-CC694413CD4C}" srcOrd="2" destOrd="0" presId="urn:microsoft.com/office/officeart/2018/2/layout/IconLabelDescriptionList"/>
    <dgm:cxn modelId="{7ECC2A3F-0F7B-4F8E-AD62-8B1FC79149E1}" type="presParOf" srcId="{6492B43B-0FC9-437A-9B67-CC694413CD4C}" destId="{8ADE738E-FB0F-4DAA-B366-C65374E5CE32}" srcOrd="0" destOrd="0" presId="urn:microsoft.com/office/officeart/2018/2/layout/IconLabelDescriptionList"/>
    <dgm:cxn modelId="{A15380BA-FA43-40D7-9E20-3C5F6D714333}" type="presParOf" srcId="{6492B43B-0FC9-437A-9B67-CC694413CD4C}" destId="{84784469-A50F-44E8-9297-36C7C7A43083}" srcOrd="1" destOrd="0" presId="urn:microsoft.com/office/officeart/2018/2/layout/IconLabelDescriptionList"/>
    <dgm:cxn modelId="{0DF6EE30-BF53-4721-B002-547F22CA72BB}" type="presParOf" srcId="{6492B43B-0FC9-437A-9B67-CC694413CD4C}" destId="{B4EF8EA4-1D08-40AD-8045-483A8D85D763}" srcOrd="2" destOrd="0" presId="urn:microsoft.com/office/officeart/2018/2/layout/IconLabelDescriptionList"/>
    <dgm:cxn modelId="{D76398B9-32A0-403C-8D66-7426FE7A2556}" type="presParOf" srcId="{6492B43B-0FC9-437A-9B67-CC694413CD4C}" destId="{16927883-D632-4851-B6F5-D8A89215DAAF}" srcOrd="3" destOrd="0" presId="urn:microsoft.com/office/officeart/2018/2/layout/IconLabelDescriptionList"/>
    <dgm:cxn modelId="{F21A3211-C57D-4F65-9C13-EA3D6D7C6A54}" type="presParOf" srcId="{6492B43B-0FC9-437A-9B67-CC694413CD4C}" destId="{E408D560-0A03-4598-9B83-A1418C85F9B5}"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FBA46-70DA-4F75-A497-36B3A0A167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FDF881-3CEF-48ED-AF9D-FF28AE4C17D5}">
      <dgm:prSet custT="1"/>
      <dgm:spPr/>
      <dgm:t>
        <a:bodyPr/>
        <a:lstStyle/>
        <a:p>
          <a:r>
            <a:rPr lang="en-GB" sz="2000" b="1" i="0" baseline="0" dirty="0"/>
            <a:t>Findings</a:t>
          </a:r>
          <a:endParaRPr lang="en-US" sz="2000" dirty="0"/>
        </a:p>
      </dgm:t>
    </dgm:pt>
    <dgm:pt modelId="{B8BC1ECB-7A53-4686-8A37-258CA6C5E7AE}" type="parTrans" cxnId="{A88AA3C9-F0C4-4018-B8EB-37105EB3F023}">
      <dgm:prSet/>
      <dgm:spPr/>
      <dgm:t>
        <a:bodyPr/>
        <a:lstStyle/>
        <a:p>
          <a:endParaRPr lang="en-US"/>
        </a:p>
      </dgm:t>
    </dgm:pt>
    <dgm:pt modelId="{CB0E320F-A259-470E-AB20-8F4E7DB6F252}" type="sibTrans" cxnId="{A88AA3C9-F0C4-4018-B8EB-37105EB3F023}">
      <dgm:prSet/>
      <dgm:spPr/>
      <dgm:t>
        <a:bodyPr/>
        <a:lstStyle/>
        <a:p>
          <a:endParaRPr lang="en-US"/>
        </a:p>
      </dgm:t>
    </dgm:pt>
    <dgm:pt modelId="{D56A6B2D-4AAA-40FC-A771-FF4F8B6CD2E4}">
      <dgm:prSet custT="1"/>
      <dgm:spPr/>
      <dgm:t>
        <a:bodyPr/>
        <a:lstStyle/>
        <a:p>
          <a:r>
            <a:rPr lang="en-GB" sz="1200" dirty="0"/>
            <a:t>33</a:t>
          </a:r>
          <a:r>
            <a:rPr lang="en-GB" sz="1200" b="0" i="0" baseline="0" dirty="0"/>
            <a:t> Reports received</a:t>
          </a:r>
          <a:endParaRPr lang="en-US" sz="1200" dirty="0"/>
        </a:p>
      </dgm:t>
    </dgm:pt>
    <dgm:pt modelId="{38889B85-87AB-48B3-BEC9-C84D4C7F3AF1}" type="parTrans" cxnId="{7EA678A9-2BE3-445E-86FD-7D5C001CB280}">
      <dgm:prSet/>
      <dgm:spPr/>
      <dgm:t>
        <a:bodyPr/>
        <a:lstStyle/>
        <a:p>
          <a:endParaRPr lang="en-US"/>
        </a:p>
      </dgm:t>
    </dgm:pt>
    <dgm:pt modelId="{4444E13B-0B61-4A81-B4BF-47A99557DEB6}" type="sibTrans" cxnId="{7EA678A9-2BE3-445E-86FD-7D5C001CB280}">
      <dgm:prSet/>
      <dgm:spPr/>
      <dgm:t>
        <a:bodyPr/>
        <a:lstStyle/>
        <a:p>
          <a:endParaRPr lang="en-US"/>
        </a:p>
      </dgm:t>
    </dgm:pt>
    <dgm:pt modelId="{B44BFF84-A94A-41B3-B206-8F0D2959EB4D}">
      <dgm:prSet custT="1"/>
      <dgm:spPr/>
      <dgm:t>
        <a:bodyPr/>
        <a:lstStyle/>
        <a:p>
          <a:r>
            <a:rPr lang="en-GB" sz="1200"/>
            <a:t>32</a:t>
          </a:r>
          <a:r>
            <a:rPr lang="en-GB" sz="1200" b="0" i="0" baseline="0"/>
            <a:t> Reports accepted</a:t>
          </a:r>
          <a:endParaRPr lang="en-US" sz="1200"/>
        </a:p>
      </dgm:t>
    </dgm:pt>
    <dgm:pt modelId="{B98309EF-C363-416F-BA08-6A87CBCB8E02}" type="parTrans" cxnId="{22CCA8A5-9867-4F18-90C6-1803E5C49893}">
      <dgm:prSet/>
      <dgm:spPr/>
      <dgm:t>
        <a:bodyPr/>
        <a:lstStyle/>
        <a:p>
          <a:endParaRPr lang="en-US"/>
        </a:p>
      </dgm:t>
    </dgm:pt>
    <dgm:pt modelId="{ADB581CA-3BF0-4D5B-8285-7915B78A5CE4}" type="sibTrans" cxnId="{22CCA8A5-9867-4F18-90C6-1803E5C49893}">
      <dgm:prSet/>
      <dgm:spPr/>
      <dgm:t>
        <a:bodyPr/>
        <a:lstStyle/>
        <a:p>
          <a:endParaRPr lang="en-US"/>
        </a:p>
      </dgm:t>
    </dgm:pt>
    <dgm:pt modelId="{B710829F-5F48-44B8-8154-F99BC834C132}">
      <dgm:prSet custT="1"/>
      <dgm:spPr/>
      <dgm:t>
        <a:bodyPr/>
        <a:lstStyle/>
        <a:p>
          <a:r>
            <a:rPr lang="en-GB" sz="1200" dirty="0"/>
            <a:t>13</a:t>
          </a:r>
          <a:r>
            <a:rPr lang="en-GB" sz="1200" b="0" i="0" baseline="0" dirty="0"/>
            <a:t> Reports Mandatory</a:t>
          </a:r>
          <a:endParaRPr lang="en-US" sz="1200" dirty="0"/>
        </a:p>
      </dgm:t>
    </dgm:pt>
    <dgm:pt modelId="{E6068579-4E84-48E1-A705-2F2240A7274B}" type="parTrans" cxnId="{E2785F8E-6E12-4BC0-885A-A3DF5E45BA64}">
      <dgm:prSet/>
      <dgm:spPr/>
      <dgm:t>
        <a:bodyPr/>
        <a:lstStyle/>
        <a:p>
          <a:endParaRPr lang="en-US"/>
        </a:p>
      </dgm:t>
    </dgm:pt>
    <dgm:pt modelId="{B265FD80-B032-4D14-A16C-85353619A25B}" type="sibTrans" cxnId="{E2785F8E-6E12-4BC0-885A-A3DF5E45BA64}">
      <dgm:prSet/>
      <dgm:spPr/>
      <dgm:t>
        <a:bodyPr/>
        <a:lstStyle/>
        <a:p>
          <a:endParaRPr lang="en-US"/>
        </a:p>
      </dgm:t>
    </dgm:pt>
    <dgm:pt modelId="{490DAF49-D1DA-4E00-8432-186F169BE1A2}">
      <dgm:prSet custT="1"/>
      <dgm:spPr/>
      <dgm:t>
        <a:bodyPr/>
        <a:lstStyle/>
        <a:p>
          <a:r>
            <a:rPr lang="en-GB" sz="2000" b="1" i="0" baseline="0" dirty="0"/>
            <a:t>Males vs Females</a:t>
          </a:r>
          <a:endParaRPr lang="en-US" sz="2000" dirty="0"/>
        </a:p>
      </dgm:t>
    </dgm:pt>
    <dgm:pt modelId="{FB03C555-5B8C-46F3-B7B7-BD669E3322C3}" type="parTrans" cxnId="{B31D34B9-1A47-4773-86EC-7FCDCC7801B7}">
      <dgm:prSet/>
      <dgm:spPr/>
      <dgm:t>
        <a:bodyPr/>
        <a:lstStyle/>
        <a:p>
          <a:endParaRPr lang="en-US"/>
        </a:p>
      </dgm:t>
    </dgm:pt>
    <dgm:pt modelId="{FC312459-4B41-4C90-B907-6E39A1DE85E5}" type="sibTrans" cxnId="{B31D34B9-1A47-4773-86EC-7FCDCC7801B7}">
      <dgm:prSet/>
      <dgm:spPr/>
      <dgm:t>
        <a:bodyPr/>
        <a:lstStyle/>
        <a:p>
          <a:endParaRPr lang="en-US"/>
        </a:p>
      </dgm:t>
    </dgm:pt>
    <dgm:pt modelId="{A7BD0DE1-E84C-4B46-86B3-1FE158563BB0}">
      <dgm:prSet custT="1"/>
      <dgm:spPr/>
      <dgm:t>
        <a:bodyPr/>
        <a:lstStyle/>
        <a:p>
          <a:r>
            <a:rPr lang="en-IE" sz="1200" b="0" i="0" baseline="0" dirty="0"/>
            <a:t>Males=19</a:t>
          </a:r>
          <a:endParaRPr lang="en-US" sz="1200" dirty="0"/>
        </a:p>
      </dgm:t>
    </dgm:pt>
    <dgm:pt modelId="{4485C598-E168-4664-97F7-7FB191812088}" type="parTrans" cxnId="{4FC13DE7-6515-40FF-A389-3DC2C2379278}">
      <dgm:prSet/>
      <dgm:spPr/>
      <dgm:t>
        <a:bodyPr/>
        <a:lstStyle/>
        <a:p>
          <a:endParaRPr lang="en-US"/>
        </a:p>
      </dgm:t>
    </dgm:pt>
    <dgm:pt modelId="{A72AF73E-ED7E-4B88-83BE-140E562A4C35}" type="sibTrans" cxnId="{4FC13DE7-6515-40FF-A389-3DC2C2379278}">
      <dgm:prSet/>
      <dgm:spPr/>
      <dgm:t>
        <a:bodyPr/>
        <a:lstStyle/>
        <a:p>
          <a:endParaRPr lang="en-US"/>
        </a:p>
      </dgm:t>
    </dgm:pt>
    <dgm:pt modelId="{01C33A26-6085-4221-8345-23783601CD04}">
      <dgm:prSet custT="1"/>
      <dgm:spPr/>
      <dgm:t>
        <a:bodyPr/>
        <a:lstStyle/>
        <a:p>
          <a:r>
            <a:rPr lang="en-IE" sz="1200" b="0" i="0" baseline="0" dirty="0"/>
            <a:t>Females=13</a:t>
          </a:r>
          <a:endParaRPr lang="en-US" sz="900" dirty="0"/>
        </a:p>
      </dgm:t>
    </dgm:pt>
    <dgm:pt modelId="{1280730C-C686-4981-B9B4-50963A6DB1AB}" type="parTrans" cxnId="{18798346-18FD-4134-95F3-1A96AB8B1302}">
      <dgm:prSet/>
      <dgm:spPr/>
      <dgm:t>
        <a:bodyPr/>
        <a:lstStyle/>
        <a:p>
          <a:endParaRPr lang="en-US"/>
        </a:p>
      </dgm:t>
    </dgm:pt>
    <dgm:pt modelId="{C385482F-35C2-45AA-8B2F-9A939362F010}" type="sibTrans" cxnId="{18798346-18FD-4134-95F3-1A96AB8B1302}">
      <dgm:prSet/>
      <dgm:spPr/>
      <dgm:t>
        <a:bodyPr/>
        <a:lstStyle/>
        <a:p>
          <a:endParaRPr lang="en-US"/>
        </a:p>
      </dgm:t>
    </dgm:pt>
    <dgm:pt modelId="{8B02BB9D-9FE7-4829-BCE6-E69BA7A00661}">
      <dgm:prSet/>
      <dgm:spPr/>
      <dgm:t>
        <a:bodyPr/>
        <a:lstStyle/>
        <a:p>
          <a:r>
            <a:rPr lang="en-GB" b="1" i="0" baseline="0"/>
            <a:t>Demographics</a:t>
          </a:r>
          <a:endParaRPr lang="en-US"/>
        </a:p>
      </dgm:t>
    </dgm:pt>
    <dgm:pt modelId="{4E94EBDE-657A-44FA-9852-4F9EFC8DB06E}" type="parTrans" cxnId="{0EDBF80F-0307-45AB-BA86-D48C0C82DFCF}">
      <dgm:prSet/>
      <dgm:spPr/>
      <dgm:t>
        <a:bodyPr/>
        <a:lstStyle/>
        <a:p>
          <a:endParaRPr lang="en-US"/>
        </a:p>
      </dgm:t>
    </dgm:pt>
    <dgm:pt modelId="{D95A4BB3-B3FF-4FF3-888A-5D6AD193A853}" type="sibTrans" cxnId="{0EDBF80F-0307-45AB-BA86-D48C0C82DFCF}">
      <dgm:prSet/>
      <dgm:spPr/>
      <dgm:t>
        <a:bodyPr/>
        <a:lstStyle/>
        <a:p>
          <a:endParaRPr lang="en-US"/>
        </a:p>
      </dgm:t>
    </dgm:pt>
    <dgm:pt modelId="{70727283-B273-47A5-82BF-FB37B4F54006}">
      <dgm:prSet/>
      <dgm:spPr/>
      <dgm:t>
        <a:bodyPr/>
        <a:lstStyle/>
        <a:p>
          <a:r>
            <a:rPr lang="en-GB" b="0" i="0" baseline="0"/>
            <a:t>1-4 yr= 2</a:t>
          </a:r>
          <a:endParaRPr lang="en-US"/>
        </a:p>
      </dgm:t>
    </dgm:pt>
    <dgm:pt modelId="{46FDFA6D-36C6-45B0-8886-7E057C5AFC39}" type="parTrans" cxnId="{D2562CC2-C64F-41D4-BCE7-1E8CC768BB13}">
      <dgm:prSet/>
      <dgm:spPr/>
      <dgm:t>
        <a:bodyPr/>
        <a:lstStyle/>
        <a:p>
          <a:endParaRPr lang="en-US"/>
        </a:p>
      </dgm:t>
    </dgm:pt>
    <dgm:pt modelId="{C133233C-B6BA-49CB-BECB-2ABC60BFDBC6}" type="sibTrans" cxnId="{D2562CC2-C64F-41D4-BCE7-1E8CC768BB13}">
      <dgm:prSet/>
      <dgm:spPr/>
      <dgm:t>
        <a:bodyPr/>
        <a:lstStyle/>
        <a:p>
          <a:endParaRPr lang="en-US"/>
        </a:p>
      </dgm:t>
    </dgm:pt>
    <dgm:pt modelId="{3CC65013-5B51-46DF-BA3A-D401474D77B7}">
      <dgm:prSet/>
      <dgm:spPr/>
      <dgm:t>
        <a:bodyPr/>
        <a:lstStyle/>
        <a:p>
          <a:r>
            <a:rPr lang="en-GB"/>
            <a:t>5-11 yr=1</a:t>
          </a:r>
          <a:endParaRPr lang="en-US"/>
        </a:p>
      </dgm:t>
    </dgm:pt>
    <dgm:pt modelId="{E9713F5C-21BB-4DF0-8870-E8655F240EB7}" type="parTrans" cxnId="{2854B6F0-CAFF-4116-85D7-7794709E41EF}">
      <dgm:prSet/>
      <dgm:spPr/>
      <dgm:t>
        <a:bodyPr/>
        <a:lstStyle/>
        <a:p>
          <a:endParaRPr lang="en-US"/>
        </a:p>
      </dgm:t>
    </dgm:pt>
    <dgm:pt modelId="{BBE75314-31A4-4CA4-AE4E-A588BC097CDE}" type="sibTrans" cxnId="{2854B6F0-CAFF-4116-85D7-7794709E41EF}">
      <dgm:prSet/>
      <dgm:spPr/>
      <dgm:t>
        <a:bodyPr/>
        <a:lstStyle/>
        <a:p>
          <a:endParaRPr lang="en-US"/>
        </a:p>
      </dgm:t>
    </dgm:pt>
    <dgm:pt modelId="{8A9F2B94-D2F3-4AD5-9F93-49D23362A08A}">
      <dgm:prSet/>
      <dgm:spPr/>
      <dgm:t>
        <a:bodyPr/>
        <a:lstStyle/>
        <a:p>
          <a:r>
            <a:rPr lang="en-GB" b="0" i="0" baseline="0"/>
            <a:t>12-17 yr=3</a:t>
          </a:r>
          <a:endParaRPr lang="en-US"/>
        </a:p>
      </dgm:t>
    </dgm:pt>
    <dgm:pt modelId="{4709DA10-348E-46EF-84B8-908148CAC3A4}" type="parTrans" cxnId="{0C2A648D-7B40-49FF-81EF-06E619BBD57E}">
      <dgm:prSet/>
      <dgm:spPr/>
      <dgm:t>
        <a:bodyPr/>
        <a:lstStyle/>
        <a:p>
          <a:endParaRPr lang="en-US"/>
        </a:p>
      </dgm:t>
    </dgm:pt>
    <dgm:pt modelId="{34F325AB-AF33-43A7-B4C6-41E2DAF67153}" type="sibTrans" cxnId="{0C2A648D-7B40-49FF-81EF-06E619BBD57E}">
      <dgm:prSet/>
      <dgm:spPr/>
      <dgm:t>
        <a:bodyPr/>
        <a:lstStyle/>
        <a:p>
          <a:endParaRPr lang="en-US"/>
        </a:p>
      </dgm:t>
    </dgm:pt>
    <dgm:pt modelId="{0F60DB39-37E9-437A-A9D4-F845E278DEB6}">
      <dgm:prSet/>
      <dgm:spPr/>
      <dgm:t>
        <a:bodyPr/>
        <a:lstStyle/>
        <a:p>
          <a:r>
            <a:rPr lang="en-GB" b="0" i="0" baseline="0"/>
            <a:t>18-30 yr= 5</a:t>
          </a:r>
          <a:endParaRPr lang="en-US"/>
        </a:p>
      </dgm:t>
    </dgm:pt>
    <dgm:pt modelId="{F3B2BCD0-9903-4A3C-BF55-88202748C0AE}" type="parTrans" cxnId="{D98238CB-BE6A-4B61-B795-9CF567D0FA53}">
      <dgm:prSet/>
      <dgm:spPr/>
      <dgm:t>
        <a:bodyPr/>
        <a:lstStyle/>
        <a:p>
          <a:endParaRPr lang="en-US"/>
        </a:p>
      </dgm:t>
    </dgm:pt>
    <dgm:pt modelId="{E03BE4B5-C737-4390-A7FA-281AF0327F00}" type="sibTrans" cxnId="{D98238CB-BE6A-4B61-B795-9CF567D0FA53}">
      <dgm:prSet/>
      <dgm:spPr/>
      <dgm:t>
        <a:bodyPr/>
        <a:lstStyle/>
        <a:p>
          <a:endParaRPr lang="en-US"/>
        </a:p>
      </dgm:t>
    </dgm:pt>
    <dgm:pt modelId="{FA813621-D1A6-4651-9E28-F4F934487231}">
      <dgm:prSet/>
      <dgm:spPr/>
      <dgm:t>
        <a:bodyPr/>
        <a:lstStyle/>
        <a:p>
          <a:r>
            <a:rPr lang="en-GB" b="0" i="0" baseline="0"/>
            <a:t>31-50 yr=6</a:t>
          </a:r>
          <a:endParaRPr lang="en-US"/>
        </a:p>
      </dgm:t>
    </dgm:pt>
    <dgm:pt modelId="{5BF4AC39-683F-4D78-993C-F7730DD099D8}" type="parTrans" cxnId="{A48F6265-4BB0-4D5F-84E8-AD30BCE94128}">
      <dgm:prSet/>
      <dgm:spPr/>
      <dgm:t>
        <a:bodyPr/>
        <a:lstStyle/>
        <a:p>
          <a:endParaRPr lang="en-US"/>
        </a:p>
      </dgm:t>
    </dgm:pt>
    <dgm:pt modelId="{1B036AC6-1D78-41EC-A127-08041103ECBF}" type="sibTrans" cxnId="{A48F6265-4BB0-4D5F-84E8-AD30BCE94128}">
      <dgm:prSet/>
      <dgm:spPr/>
      <dgm:t>
        <a:bodyPr/>
        <a:lstStyle/>
        <a:p>
          <a:endParaRPr lang="en-US"/>
        </a:p>
      </dgm:t>
    </dgm:pt>
    <dgm:pt modelId="{6CA6F1D5-BBF0-4459-AECE-D95099EFA152}">
      <dgm:prSet/>
      <dgm:spPr/>
      <dgm:t>
        <a:bodyPr/>
        <a:lstStyle/>
        <a:p>
          <a:r>
            <a:rPr lang="en-GB" b="0" i="0" baseline="0"/>
            <a:t>51-70 yr= 8</a:t>
          </a:r>
          <a:endParaRPr lang="en-US"/>
        </a:p>
      </dgm:t>
    </dgm:pt>
    <dgm:pt modelId="{1BC59986-3D93-459E-84E7-13DEC84919D6}" type="parTrans" cxnId="{753B5C04-C8CE-41F1-ACBA-3D07AA968938}">
      <dgm:prSet/>
      <dgm:spPr/>
      <dgm:t>
        <a:bodyPr/>
        <a:lstStyle/>
        <a:p>
          <a:endParaRPr lang="en-US"/>
        </a:p>
      </dgm:t>
    </dgm:pt>
    <dgm:pt modelId="{2BF10AF9-049A-4C6C-A1D7-CD9157DA1FE6}" type="sibTrans" cxnId="{753B5C04-C8CE-41F1-ACBA-3D07AA968938}">
      <dgm:prSet/>
      <dgm:spPr/>
      <dgm:t>
        <a:bodyPr/>
        <a:lstStyle/>
        <a:p>
          <a:endParaRPr lang="en-US"/>
        </a:p>
      </dgm:t>
    </dgm:pt>
    <dgm:pt modelId="{7895E9D5-BA4B-4807-A475-A8192E9EBDC7}">
      <dgm:prSet/>
      <dgm:spPr/>
      <dgm:t>
        <a:bodyPr/>
        <a:lstStyle/>
        <a:p>
          <a:r>
            <a:rPr lang="en-GB" b="0" i="0" baseline="0"/>
            <a:t>70+= 7</a:t>
          </a:r>
          <a:endParaRPr lang="en-US"/>
        </a:p>
      </dgm:t>
    </dgm:pt>
    <dgm:pt modelId="{3BD8DE53-0C54-409F-BBA3-7DA20740070A}" type="parTrans" cxnId="{1291F032-7181-4F78-B587-9BE0286255E1}">
      <dgm:prSet/>
      <dgm:spPr/>
      <dgm:t>
        <a:bodyPr/>
        <a:lstStyle/>
        <a:p>
          <a:endParaRPr lang="en-US"/>
        </a:p>
      </dgm:t>
    </dgm:pt>
    <dgm:pt modelId="{AECD95B4-C532-4CFD-8CE4-ADB19B940F4D}" type="sibTrans" cxnId="{1291F032-7181-4F78-B587-9BE0286255E1}">
      <dgm:prSet/>
      <dgm:spPr/>
      <dgm:t>
        <a:bodyPr/>
        <a:lstStyle/>
        <a:p>
          <a:endParaRPr lang="en-US"/>
        </a:p>
      </dgm:t>
    </dgm:pt>
    <dgm:pt modelId="{2F072473-5A4C-4291-9A54-528510926759}" type="pres">
      <dgm:prSet presAssocID="{6EEFBA46-70DA-4F75-A497-36B3A0A1676A}" presName="linear" presStyleCnt="0">
        <dgm:presLayoutVars>
          <dgm:dir/>
          <dgm:animLvl val="lvl"/>
          <dgm:resizeHandles val="exact"/>
        </dgm:presLayoutVars>
      </dgm:prSet>
      <dgm:spPr/>
    </dgm:pt>
    <dgm:pt modelId="{4738EC0F-D880-4887-A50E-79316FEF64FE}" type="pres">
      <dgm:prSet presAssocID="{F6FDF881-3CEF-48ED-AF9D-FF28AE4C17D5}" presName="parentLin" presStyleCnt="0"/>
      <dgm:spPr/>
    </dgm:pt>
    <dgm:pt modelId="{619321FC-509B-4516-B5B1-E80909AD16F3}" type="pres">
      <dgm:prSet presAssocID="{F6FDF881-3CEF-48ED-AF9D-FF28AE4C17D5}" presName="parentLeftMargin" presStyleLbl="node1" presStyleIdx="0" presStyleCnt="3"/>
      <dgm:spPr/>
    </dgm:pt>
    <dgm:pt modelId="{7BC580FD-5589-4331-9CCF-697472BF5231}" type="pres">
      <dgm:prSet presAssocID="{F6FDF881-3CEF-48ED-AF9D-FF28AE4C17D5}" presName="parentText" presStyleLbl="node1" presStyleIdx="0" presStyleCnt="3">
        <dgm:presLayoutVars>
          <dgm:chMax val="0"/>
          <dgm:bulletEnabled val="1"/>
        </dgm:presLayoutVars>
      </dgm:prSet>
      <dgm:spPr/>
    </dgm:pt>
    <dgm:pt modelId="{42B219A8-757D-4F78-951F-AF8EB5F576E4}" type="pres">
      <dgm:prSet presAssocID="{F6FDF881-3CEF-48ED-AF9D-FF28AE4C17D5}" presName="negativeSpace" presStyleCnt="0"/>
      <dgm:spPr/>
    </dgm:pt>
    <dgm:pt modelId="{77D9CAEF-5792-49BA-A9C3-02626AAF210A}" type="pres">
      <dgm:prSet presAssocID="{F6FDF881-3CEF-48ED-AF9D-FF28AE4C17D5}" presName="childText" presStyleLbl="conFgAcc1" presStyleIdx="0" presStyleCnt="3">
        <dgm:presLayoutVars>
          <dgm:bulletEnabled val="1"/>
        </dgm:presLayoutVars>
      </dgm:prSet>
      <dgm:spPr/>
    </dgm:pt>
    <dgm:pt modelId="{EB672E55-23A6-455A-8D7C-BBD88CF54BA7}" type="pres">
      <dgm:prSet presAssocID="{CB0E320F-A259-470E-AB20-8F4E7DB6F252}" presName="spaceBetweenRectangles" presStyleCnt="0"/>
      <dgm:spPr/>
    </dgm:pt>
    <dgm:pt modelId="{A295B9C9-D4CE-4E5F-9E13-97E6F590F2DC}" type="pres">
      <dgm:prSet presAssocID="{490DAF49-D1DA-4E00-8432-186F169BE1A2}" presName="parentLin" presStyleCnt="0"/>
      <dgm:spPr/>
    </dgm:pt>
    <dgm:pt modelId="{C9DC1618-25A7-4698-9855-649343C78093}" type="pres">
      <dgm:prSet presAssocID="{490DAF49-D1DA-4E00-8432-186F169BE1A2}" presName="parentLeftMargin" presStyleLbl="node1" presStyleIdx="0" presStyleCnt="3"/>
      <dgm:spPr/>
    </dgm:pt>
    <dgm:pt modelId="{FDEE2FBB-5EC0-4633-B5A4-7833C283F81F}" type="pres">
      <dgm:prSet presAssocID="{490DAF49-D1DA-4E00-8432-186F169BE1A2}" presName="parentText" presStyleLbl="node1" presStyleIdx="1" presStyleCnt="3">
        <dgm:presLayoutVars>
          <dgm:chMax val="0"/>
          <dgm:bulletEnabled val="1"/>
        </dgm:presLayoutVars>
      </dgm:prSet>
      <dgm:spPr/>
    </dgm:pt>
    <dgm:pt modelId="{E4A974F0-F8DA-4548-AC99-DB341064069C}" type="pres">
      <dgm:prSet presAssocID="{490DAF49-D1DA-4E00-8432-186F169BE1A2}" presName="negativeSpace" presStyleCnt="0"/>
      <dgm:spPr/>
    </dgm:pt>
    <dgm:pt modelId="{658C0E06-F223-45E1-B60A-F1F49A1A40EF}" type="pres">
      <dgm:prSet presAssocID="{490DAF49-D1DA-4E00-8432-186F169BE1A2}" presName="childText" presStyleLbl="conFgAcc1" presStyleIdx="1" presStyleCnt="3">
        <dgm:presLayoutVars>
          <dgm:bulletEnabled val="1"/>
        </dgm:presLayoutVars>
      </dgm:prSet>
      <dgm:spPr/>
    </dgm:pt>
    <dgm:pt modelId="{3951BF24-7117-4E28-B274-C2DACE582CA7}" type="pres">
      <dgm:prSet presAssocID="{FC312459-4B41-4C90-B907-6E39A1DE85E5}" presName="spaceBetweenRectangles" presStyleCnt="0"/>
      <dgm:spPr/>
    </dgm:pt>
    <dgm:pt modelId="{F864A17E-9936-4FA3-995C-0DBE6C6D9E6F}" type="pres">
      <dgm:prSet presAssocID="{8B02BB9D-9FE7-4829-BCE6-E69BA7A00661}" presName="parentLin" presStyleCnt="0"/>
      <dgm:spPr/>
    </dgm:pt>
    <dgm:pt modelId="{C718CB56-6554-4525-8E3E-8F81F11C1FEE}" type="pres">
      <dgm:prSet presAssocID="{8B02BB9D-9FE7-4829-BCE6-E69BA7A00661}" presName="parentLeftMargin" presStyleLbl="node1" presStyleIdx="1" presStyleCnt="3"/>
      <dgm:spPr/>
    </dgm:pt>
    <dgm:pt modelId="{D2A99403-4F13-4527-A13D-1EC10D064D5F}" type="pres">
      <dgm:prSet presAssocID="{8B02BB9D-9FE7-4829-BCE6-E69BA7A00661}" presName="parentText" presStyleLbl="node1" presStyleIdx="2" presStyleCnt="3">
        <dgm:presLayoutVars>
          <dgm:chMax val="0"/>
          <dgm:bulletEnabled val="1"/>
        </dgm:presLayoutVars>
      </dgm:prSet>
      <dgm:spPr/>
    </dgm:pt>
    <dgm:pt modelId="{B40BE5F5-3BB1-47EA-A876-FD261BEC6A15}" type="pres">
      <dgm:prSet presAssocID="{8B02BB9D-9FE7-4829-BCE6-E69BA7A00661}" presName="negativeSpace" presStyleCnt="0"/>
      <dgm:spPr/>
    </dgm:pt>
    <dgm:pt modelId="{8DC84349-3E12-4708-A202-6D085EC49A1F}" type="pres">
      <dgm:prSet presAssocID="{8B02BB9D-9FE7-4829-BCE6-E69BA7A00661}" presName="childText" presStyleLbl="conFgAcc1" presStyleIdx="2" presStyleCnt="3">
        <dgm:presLayoutVars>
          <dgm:bulletEnabled val="1"/>
        </dgm:presLayoutVars>
      </dgm:prSet>
      <dgm:spPr/>
    </dgm:pt>
  </dgm:ptLst>
  <dgm:cxnLst>
    <dgm:cxn modelId="{753B5C04-C8CE-41F1-ACBA-3D07AA968938}" srcId="{8B02BB9D-9FE7-4829-BCE6-E69BA7A00661}" destId="{6CA6F1D5-BBF0-4459-AECE-D95099EFA152}" srcOrd="5" destOrd="0" parTransId="{1BC59986-3D93-459E-84E7-13DEC84919D6}" sibTransId="{2BF10AF9-049A-4C6C-A1D7-CD9157DA1FE6}"/>
    <dgm:cxn modelId="{0EDBF80F-0307-45AB-BA86-D48C0C82DFCF}" srcId="{6EEFBA46-70DA-4F75-A497-36B3A0A1676A}" destId="{8B02BB9D-9FE7-4829-BCE6-E69BA7A00661}" srcOrd="2" destOrd="0" parTransId="{4E94EBDE-657A-44FA-9852-4F9EFC8DB06E}" sibTransId="{D95A4BB3-B3FF-4FF3-888A-5D6AD193A853}"/>
    <dgm:cxn modelId="{87D43F10-2D5F-4E1A-8D6C-4D6D1958D3ED}" type="presOf" srcId="{490DAF49-D1DA-4E00-8432-186F169BE1A2}" destId="{FDEE2FBB-5EC0-4633-B5A4-7833C283F81F}" srcOrd="1" destOrd="0" presId="urn:microsoft.com/office/officeart/2005/8/layout/list1"/>
    <dgm:cxn modelId="{04D4621D-988E-4DE6-BE9C-A7CF350F7559}" type="presOf" srcId="{D56A6B2D-4AAA-40FC-A771-FF4F8B6CD2E4}" destId="{77D9CAEF-5792-49BA-A9C3-02626AAF210A}" srcOrd="0" destOrd="0" presId="urn:microsoft.com/office/officeart/2005/8/layout/list1"/>
    <dgm:cxn modelId="{18C2022B-2E01-4820-95AA-276CD80F5A5C}" type="presOf" srcId="{70727283-B273-47A5-82BF-FB37B4F54006}" destId="{8DC84349-3E12-4708-A202-6D085EC49A1F}" srcOrd="0" destOrd="0" presId="urn:microsoft.com/office/officeart/2005/8/layout/list1"/>
    <dgm:cxn modelId="{1291F032-7181-4F78-B587-9BE0286255E1}" srcId="{8B02BB9D-9FE7-4829-BCE6-E69BA7A00661}" destId="{7895E9D5-BA4B-4807-A475-A8192E9EBDC7}" srcOrd="6" destOrd="0" parTransId="{3BD8DE53-0C54-409F-BBA3-7DA20740070A}" sibTransId="{AECD95B4-C532-4CFD-8CE4-ADB19B940F4D}"/>
    <dgm:cxn modelId="{D729243D-03CE-4CF2-840D-9240BBFEA779}" type="presOf" srcId="{F6FDF881-3CEF-48ED-AF9D-FF28AE4C17D5}" destId="{7BC580FD-5589-4331-9CCF-697472BF5231}" srcOrd="1" destOrd="0" presId="urn:microsoft.com/office/officeart/2005/8/layout/list1"/>
    <dgm:cxn modelId="{17AF3065-94F4-4268-A885-05C58236C45C}" type="presOf" srcId="{490DAF49-D1DA-4E00-8432-186F169BE1A2}" destId="{C9DC1618-25A7-4698-9855-649343C78093}" srcOrd="0" destOrd="0" presId="urn:microsoft.com/office/officeart/2005/8/layout/list1"/>
    <dgm:cxn modelId="{A48F6265-4BB0-4D5F-84E8-AD30BCE94128}" srcId="{8B02BB9D-9FE7-4829-BCE6-E69BA7A00661}" destId="{FA813621-D1A6-4651-9E28-F4F934487231}" srcOrd="4" destOrd="0" parTransId="{5BF4AC39-683F-4D78-993C-F7730DD099D8}" sibTransId="{1B036AC6-1D78-41EC-A127-08041103ECBF}"/>
    <dgm:cxn modelId="{18798346-18FD-4134-95F3-1A96AB8B1302}" srcId="{490DAF49-D1DA-4E00-8432-186F169BE1A2}" destId="{01C33A26-6085-4221-8345-23783601CD04}" srcOrd="1" destOrd="0" parTransId="{1280730C-C686-4981-B9B4-50963A6DB1AB}" sibTransId="{C385482F-35C2-45AA-8B2F-9A939362F010}"/>
    <dgm:cxn modelId="{1EFE2457-6E6C-428C-9BCD-8A0250266532}" type="presOf" srcId="{B710829F-5F48-44B8-8154-F99BC834C132}" destId="{77D9CAEF-5792-49BA-A9C3-02626AAF210A}" srcOrd="0" destOrd="2" presId="urn:microsoft.com/office/officeart/2005/8/layout/list1"/>
    <dgm:cxn modelId="{B5573558-BC64-451B-8221-3E02B1C50D7A}" type="presOf" srcId="{B44BFF84-A94A-41B3-B206-8F0D2959EB4D}" destId="{77D9CAEF-5792-49BA-A9C3-02626AAF210A}" srcOrd="0" destOrd="1" presId="urn:microsoft.com/office/officeart/2005/8/layout/list1"/>
    <dgm:cxn modelId="{5E85FE7F-5C99-4336-88DB-19E8A8BE4830}" type="presOf" srcId="{FA813621-D1A6-4651-9E28-F4F934487231}" destId="{8DC84349-3E12-4708-A202-6D085EC49A1F}" srcOrd="0" destOrd="4" presId="urn:microsoft.com/office/officeart/2005/8/layout/list1"/>
    <dgm:cxn modelId="{69E80285-F8F5-4B35-88C4-378ADE98D2D9}" type="presOf" srcId="{A7BD0DE1-E84C-4B46-86B3-1FE158563BB0}" destId="{658C0E06-F223-45E1-B60A-F1F49A1A40EF}" srcOrd="0" destOrd="0" presId="urn:microsoft.com/office/officeart/2005/8/layout/list1"/>
    <dgm:cxn modelId="{0C2A648D-7B40-49FF-81EF-06E619BBD57E}" srcId="{8B02BB9D-9FE7-4829-BCE6-E69BA7A00661}" destId="{8A9F2B94-D2F3-4AD5-9F93-49D23362A08A}" srcOrd="2" destOrd="0" parTransId="{4709DA10-348E-46EF-84B8-908148CAC3A4}" sibTransId="{34F325AB-AF33-43A7-B4C6-41E2DAF67153}"/>
    <dgm:cxn modelId="{E2785F8E-6E12-4BC0-885A-A3DF5E45BA64}" srcId="{F6FDF881-3CEF-48ED-AF9D-FF28AE4C17D5}" destId="{B710829F-5F48-44B8-8154-F99BC834C132}" srcOrd="2" destOrd="0" parTransId="{E6068579-4E84-48E1-A705-2F2240A7274B}" sibTransId="{B265FD80-B032-4D14-A16C-85353619A25B}"/>
    <dgm:cxn modelId="{FDF81C9B-1F88-4B98-86EE-59A2CA2119C5}" type="presOf" srcId="{6CA6F1D5-BBF0-4459-AECE-D95099EFA152}" destId="{8DC84349-3E12-4708-A202-6D085EC49A1F}" srcOrd="0" destOrd="5" presId="urn:microsoft.com/office/officeart/2005/8/layout/list1"/>
    <dgm:cxn modelId="{22CCA8A5-9867-4F18-90C6-1803E5C49893}" srcId="{F6FDF881-3CEF-48ED-AF9D-FF28AE4C17D5}" destId="{B44BFF84-A94A-41B3-B206-8F0D2959EB4D}" srcOrd="1" destOrd="0" parTransId="{B98309EF-C363-416F-BA08-6A87CBCB8E02}" sibTransId="{ADB581CA-3BF0-4D5B-8285-7915B78A5CE4}"/>
    <dgm:cxn modelId="{7EA678A9-2BE3-445E-86FD-7D5C001CB280}" srcId="{F6FDF881-3CEF-48ED-AF9D-FF28AE4C17D5}" destId="{D56A6B2D-4AAA-40FC-A771-FF4F8B6CD2E4}" srcOrd="0" destOrd="0" parTransId="{38889B85-87AB-48B3-BEC9-C84D4C7F3AF1}" sibTransId="{4444E13B-0B61-4A81-B4BF-47A99557DEB6}"/>
    <dgm:cxn modelId="{A0FF4BB1-63BD-451F-A8B5-B3A289C3B146}" type="presOf" srcId="{7895E9D5-BA4B-4807-A475-A8192E9EBDC7}" destId="{8DC84349-3E12-4708-A202-6D085EC49A1F}" srcOrd="0" destOrd="6" presId="urn:microsoft.com/office/officeart/2005/8/layout/list1"/>
    <dgm:cxn modelId="{269429B6-3E5A-4BE7-9E99-6E27360191D6}" type="presOf" srcId="{0F60DB39-37E9-437A-A9D4-F845E278DEB6}" destId="{8DC84349-3E12-4708-A202-6D085EC49A1F}" srcOrd="0" destOrd="3" presId="urn:microsoft.com/office/officeart/2005/8/layout/list1"/>
    <dgm:cxn modelId="{B31D34B9-1A47-4773-86EC-7FCDCC7801B7}" srcId="{6EEFBA46-70DA-4F75-A497-36B3A0A1676A}" destId="{490DAF49-D1DA-4E00-8432-186F169BE1A2}" srcOrd="1" destOrd="0" parTransId="{FB03C555-5B8C-46F3-B7B7-BD669E3322C3}" sibTransId="{FC312459-4B41-4C90-B907-6E39A1DE85E5}"/>
    <dgm:cxn modelId="{682384BF-0AFA-49E7-AA13-6225DBA96A70}" type="presOf" srcId="{3CC65013-5B51-46DF-BA3A-D401474D77B7}" destId="{8DC84349-3E12-4708-A202-6D085EC49A1F}" srcOrd="0" destOrd="1" presId="urn:microsoft.com/office/officeart/2005/8/layout/list1"/>
    <dgm:cxn modelId="{D2562CC2-C64F-41D4-BCE7-1E8CC768BB13}" srcId="{8B02BB9D-9FE7-4829-BCE6-E69BA7A00661}" destId="{70727283-B273-47A5-82BF-FB37B4F54006}" srcOrd="0" destOrd="0" parTransId="{46FDFA6D-36C6-45B0-8886-7E057C5AFC39}" sibTransId="{C133233C-B6BA-49CB-BECB-2ABC60BFDBC6}"/>
    <dgm:cxn modelId="{72071DC7-8364-47F3-8EEE-39505374ACCB}" type="presOf" srcId="{8A9F2B94-D2F3-4AD5-9F93-49D23362A08A}" destId="{8DC84349-3E12-4708-A202-6D085EC49A1F}" srcOrd="0" destOrd="2" presId="urn:microsoft.com/office/officeart/2005/8/layout/list1"/>
    <dgm:cxn modelId="{A88AA3C9-F0C4-4018-B8EB-37105EB3F023}" srcId="{6EEFBA46-70DA-4F75-A497-36B3A0A1676A}" destId="{F6FDF881-3CEF-48ED-AF9D-FF28AE4C17D5}" srcOrd="0" destOrd="0" parTransId="{B8BC1ECB-7A53-4686-8A37-258CA6C5E7AE}" sibTransId="{CB0E320F-A259-470E-AB20-8F4E7DB6F252}"/>
    <dgm:cxn modelId="{D98238CB-BE6A-4B61-B795-9CF567D0FA53}" srcId="{8B02BB9D-9FE7-4829-BCE6-E69BA7A00661}" destId="{0F60DB39-37E9-437A-A9D4-F845E278DEB6}" srcOrd="3" destOrd="0" parTransId="{F3B2BCD0-9903-4A3C-BF55-88202748C0AE}" sibTransId="{E03BE4B5-C737-4390-A7FA-281AF0327F00}"/>
    <dgm:cxn modelId="{1C0B9DCC-E090-4FA6-91DE-5A5F58C44F3F}" type="presOf" srcId="{8B02BB9D-9FE7-4829-BCE6-E69BA7A00661}" destId="{C718CB56-6554-4525-8E3E-8F81F11C1FEE}" srcOrd="0" destOrd="0" presId="urn:microsoft.com/office/officeart/2005/8/layout/list1"/>
    <dgm:cxn modelId="{38AD38D8-3949-4F20-B1FB-C5DC5AD7B266}" type="presOf" srcId="{8B02BB9D-9FE7-4829-BCE6-E69BA7A00661}" destId="{D2A99403-4F13-4527-A13D-1EC10D064D5F}" srcOrd="1" destOrd="0" presId="urn:microsoft.com/office/officeart/2005/8/layout/list1"/>
    <dgm:cxn modelId="{4FC13DE7-6515-40FF-A389-3DC2C2379278}" srcId="{490DAF49-D1DA-4E00-8432-186F169BE1A2}" destId="{A7BD0DE1-E84C-4B46-86B3-1FE158563BB0}" srcOrd="0" destOrd="0" parTransId="{4485C598-E168-4664-97F7-7FB191812088}" sibTransId="{A72AF73E-ED7E-4B88-83BE-140E562A4C35}"/>
    <dgm:cxn modelId="{2854B6F0-CAFF-4116-85D7-7794709E41EF}" srcId="{8B02BB9D-9FE7-4829-BCE6-E69BA7A00661}" destId="{3CC65013-5B51-46DF-BA3A-D401474D77B7}" srcOrd="1" destOrd="0" parTransId="{E9713F5C-21BB-4DF0-8870-E8655F240EB7}" sibTransId="{BBE75314-31A4-4CA4-AE4E-A588BC097CDE}"/>
    <dgm:cxn modelId="{72B822F1-0458-4B81-AA07-C2139B2DFA26}" type="presOf" srcId="{6EEFBA46-70DA-4F75-A497-36B3A0A1676A}" destId="{2F072473-5A4C-4291-9A54-528510926759}" srcOrd="0" destOrd="0" presId="urn:microsoft.com/office/officeart/2005/8/layout/list1"/>
    <dgm:cxn modelId="{0FEBDBFD-A18F-4A42-9DBB-4DC636CBD318}" type="presOf" srcId="{F6FDF881-3CEF-48ED-AF9D-FF28AE4C17D5}" destId="{619321FC-509B-4516-B5B1-E80909AD16F3}" srcOrd="0" destOrd="0" presId="urn:microsoft.com/office/officeart/2005/8/layout/list1"/>
    <dgm:cxn modelId="{1EECCEFE-2FB0-4979-B2B6-C66D55FC3E08}" type="presOf" srcId="{01C33A26-6085-4221-8345-23783601CD04}" destId="{658C0E06-F223-45E1-B60A-F1F49A1A40EF}" srcOrd="0" destOrd="1" presId="urn:microsoft.com/office/officeart/2005/8/layout/list1"/>
    <dgm:cxn modelId="{3BF43694-CB1E-4A88-90F3-389DF7236F1B}" type="presParOf" srcId="{2F072473-5A4C-4291-9A54-528510926759}" destId="{4738EC0F-D880-4887-A50E-79316FEF64FE}" srcOrd="0" destOrd="0" presId="urn:microsoft.com/office/officeart/2005/8/layout/list1"/>
    <dgm:cxn modelId="{1D2C1663-221D-4A6A-8BFC-AC3A32FCA4F2}" type="presParOf" srcId="{4738EC0F-D880-4887-A50E-79316FEF64FE}" destId="{619321FC-509B-4516-B5B1-E80909AD16F3}" srcOrd="0" destOrd="0" presId="urn:microsoft.com/office/officeart/2005/8/layout/list1"/>
    <dgm:cxn modelId="{7BD4FD27-8CC8-4288-BE6D-9DC1EECE58F4}" type="presParOf" srcId="{4738EC0F-D880-4887-A50E-79316FEF64FE}" destId="{7BC580FD-5589-4331-9CCF-697472BF5231}" srcOrd="1" destOrd="0" presId="urn:microsoft.com/office/officeart/2005/8/layout/list1"/>
    <dgm:cxn modelId="{523E031E-6E2C-4BDD-B4B8-138A49E3095A}" type="presParOf" srcId="{2F072473-5A4C-4291-9A54-528510926759}" destId="{42B219A8-757D-4F78-951F-AF8EB5F576E4}" srcOrd="1" destOrd="0" presId="urn:microsoft.com/office/officeart/2005/8/layout/list1"/>
    <dgm:cxn modelId="{7965F0D3-4AAB-4F1A-8F12-C4D41E2C1D50}" type="presParOf" srcId="{2F072473-5A4C-4291-9A54-528510926759}" destId="{77D9CAEF-5792-49BA-A9C3-02626AAF210A}" srcOrd="2" destOrd="0" presId="urn:microsoft.com/office/officeart/2005/8/layout/list1"/>
    <dgm:cxn modelId="{31A3DA40-4995-4DF8-8627-DFD32B39FC5B}" type="presParOf" srcId="{2F072473-5A4C-4291-9A54-528510926759}" destId="{EB672E55-23A6-455A-8D7C-BBD88CF54BA7}" srcOrd="3" destOrd="0" presId="urn:microsoft.com/office/officeart/2005/8/layout/list1"/>
    <dgm:cxn modelId="{D282B42F-953C-4BBC-B95B-E67376B94055}" type="presParOf" srcId="{2F072473-5A4C-4291-9A54-528510926759}" destId="{A295B9C9-D4CE-4E5F-9E13-97E6F590F2DC}" srcOrd="4" destOrd="0" presId="urn:microsoft.com/office/officeart/2005/8/layout/list1"/>
    <dgm:cxn modelId="{0FC58904-04AE-432E-9BCC-4AFFE2B53A87}" type="presParOf" srcId="{A295B9C9-D4CE-4E5F-9E13-97E6F590F2DC}" destId="{C9DC1618-25A7-4698-9855-649343C78093}" srcOrd="0" destOrd="0" presId="urn:microsoft.com/office/officeart/2005/8/layout/list1"/>
    <dgm:cxn modelId="{4A582AA3-E096-40B9-B8C0-DBA632D50182}" type="presParOf" srcId="{A295B9C9-D4CE-4E5F-9E13-97E6F590F2DC}" destId="{FDEE2FBB-5EC0-4633-B5A4-7833C283F81F}" srcOrd="1" destOrd="0" presId="urn:microsoft.com/office/officeart/2005/8/layout/list1"/>
    <dgm:cxn modelId="{4BC35E32-2788-493B-A256-F341004BE783}" type="presParOf" srcId="{2F072473-5A4C-4291-9A54-528510926759}" destId="{E4A974F0-F8DA-4548-AC99-DB341064069C}" srcOrd="5" destOrd="0" presId="urn:microsoft.com/office/officeart/2005/8/layout/list1"/>
    <dgm:cxn modelId="{1769CD08-E2FF-4D19-95E0-26443E618757}" type="presParOf" srcId="{2F072473-5A4C-4291-9A54-528510926759}" destId="{658C0E06-F223-45E1-B60A-F1F49A1A40EF}" srcOrd="6" destOrd="0" presId="urn:microsoft.com/office/officeart/2005/8/layout/list1"/>
    <dgm:cxn modelId="{BBE6E19B-C933-447C-AF29-83B2E45EA293}" type="presParOf" srcId="{2F072473-5A4C-4291-9A54-528510926759}" destId="{3951BF24-7117-4E28-B274-C2DACE582CA7}" srcOrd="7" destOrd="0" presId="urn:microsoft.com/office/officeart/2005/8/layout/list1"/>
    <dgm:cxn modelId="{B7035C6A-87E4-4744-BDF5-25484156ACA4}" type="presParOf" srcId="{2F072473-5A4C-4291-9A54-528510926759}" destId="{F864A17E-9936-4FA3-995C-0DBE6C6D9E6F}" srcOrd="8" destOrd="0" presId="urn:microsoft.com/office/officeart/2005/8/layout/list1"/>
    <dgm:cxn modelId="{02BD812F-E257-43BB-823E-79B389C75877}" type="presParOf" srcId="{F864A17E-9936-4FA3-995C-0DBE6C6D9E6F}" destId="{C718CB56-6554-4525-8E3E-8F81F11C1FEE}" srcOrd="0" destOrd="0" presId="urn:microsoft.com/office/officeart/2005/8/layout/list1"/>
    <dgm:cxn modelId="{D40F92AE-C90E-4491-A33E-49DEFD39DB87}" type="presParOf" srcId="{F864A17E-9936-4FA3-995C-0DBE6C6D9E6F}" destId="{D2A99403-4F13-4527-A13D-1EC10D064D5F}" srcOrd="1" destOrd="0" presId="urn:microsoft.com/office/officeart/2005/8/layout/list1"/>
    <dgm:cxn modelId="{FBFF490B-08FF-42F0-AEBB-659874FFDBA1}" type="presParOf" srcId="{2F072473-5A4C-4291-9A54-528510926759}" destId="{B40BE5F5-3BB1-47EA-A876-FD261BEC6A15}" srcOrd="9" destOrd="0" presId="urn:microsoft.com/office/officeart/2005/8/layout/list1"/>
    <dgm:cxn modelId="{43DC0B3F-C9C1-4342-961A-051483D470A4}" type="presParOf" srcId="{2F072473-5A4C-4291-9A54-528510926759}" destId="{8DC84349-3E12-4708-A202-6D085EC49A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FBA46-70DA-4F75-A497-36B3A0A167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FDF881-3CEF-48ED-AF9D-FF28AE4C17D5}">
      <dgm:prSet custT="1"/>
      <dgm:spPr/>
      <dgm:t>
        <a:bodyPr/>
        <a:lstStyle/>
        <a:p>
          <a:r>
            <a:rPr lang="en-GB" sz="2000" b="1" i="0" baseline="0" dirty="0"/>
            <a:t>Findings</a:t>
          </a:r>
          <a:endParaRPr lang="en-US" sz="2000" dirty="0"/>
        </a:p>
      </dgm:t>
    </dgm:pt>
    <dgm:pt modelId="{B8BC1ECB-7A53-4686-8A37-258CA6C5E7AE}" type="parTrans" cxnId="{A88AA3C9-F0C4-4018-B8EB-37105EB3F023}">
      <dgm:prSet/>
      <dgm:spPr/>
      <dgm:t>
        <a:bodyPr/>
        <a:lstStyle/>
        <a:p>
          <a:endParaRPr lang="en-US"/>
        </a:p>
      </dgm:t>
    </dgm:pt>
    <dgm:pt modelId="{CB0E320F-A259-470E-AB20-8F4E7DB6F252}" type="sibTrans" cxnId="{A88AA3C9-F0C4-4018-B8EB-37105EB3F023}">
      <dgm:prSet/>
      <dgm:spPr/>
      <dgm:t>
        <a:bodyPr/>
        <a:lstStyle/>
        <a:p>
          <a:endParaRPr lang="en-US"/>
        </a:p>
      </dgm:t>
    </dgm:pt>
    <dgm:pt modelId="{D56A6B2D-4AAA-40FC-A771-FF4F8B6CD2E4}">
      <dgm:prSet custT="1"/>
      <dgm:spPr/>
      <dgm:t>
        <a:bodyPr/>
        <a:lstStyle/>
        <a:p>
          <a:r>
            <a:rPr lang="en-IE" sz="1200" dirty="0"/>
            <a:t>6 Reports received</a:t>
          </a:r>
          <a:endParaRPr lang="en-US" sz="1200" dirty="0"/>
        </a:p>
      </dgm:t>
    </dgm:pt>
    <dgm:pt modelId="{38889B85-87AB-48B3-BEC9-C84D4C7F3AF1}" type="parTrans" cxnId="{7EA678A9-2BE3-445E-86FD-7D5C001CB280}">
      <dgm:prSet/>
      <dgm:spPr/>
      <dgm:t>
        <a:bodyPr/>
        <a:lstStyle/>
        <a:p>
          <a:endParaRPr lang="en-US"/>
        </a:p>
      </dgm:t>
    </dgm:pt>
    <dgm:pt modelId="{4444E13B-0B61-4A81-B4BF-47A99557DEB6}" type="sibTrans" cxnId="{7EA678A9-2BE3-445E-86FD-7D5C001CB280}">
      <dgm:prSet/>
      <dgm:spPr/>
      <dgm:t>
        <a:bodyPr/>
        <a:lstStyle/>
        <a:p>
          <a:endParaRPr lang="en-US"/>
        </a:p>
      </dgm:t>
    </dgm:pt>
    <dgm:pt modelId="{490DAF49-D1DA-4E00-8432-186F169BE1A2}">
      <dgm:prSet custT="1"/>
      <dgm:spPr/>
      <dgm:t>
        <a:bodyPr/>
        <a:lstStyle/>
        <a:p>
          <a:r>
            <a:rPr lang="en-GB" sz="2000" b="1" i="0" baseline="0" dirty="0"/>
            <a:t>Males vs Females</a:t>
          </a:r>
          <a:endParaRPr lang="en-US" sz="2000" dirty="0"/>
        </a:p>
      </dgm:t>
    </dgm:pt>
    <dgm:pt modelId="{FB03C555-5B8C-46F3-B7B7-BD669E3322C3}" type="parTrans" cxnId="{B31D34B9-1A47-4773-86EC-7FCDCC7801B7}">
      <dgm:prSet/>
      <dgm:spPr/>
      <dgm:t>
        <a:bodyPr/>
        <a:lstStyle/>
        <a:p>
          <a:endParaRPr lang="en-US"/>
        </a:p>
      </dgm:t>
    </dgm:pt>
    <dgm:pt modelId="{FC312459-4B41-4C90-B907-6E39A1DE85E5}" type="sibTrans" cxnId="{B31D34B9-1A47-4773-86EC-7FCDCC7801B7}">
      <dgm:prSet/>
      <dgm:spPr/>
      <dgm:t>
        <a:bodyPr/>
        <a:lstStyle/>
        <a:p>
          <a:endParaRPr lang="en-US"/>
        </a:p>
      </dgm:t>
    </dgm:pt>
    <dgm:pt modelId="{A7BD0DE1-E84C-4B46-86B3-1FE158563BB0}">
      <dgm:prSet custT="1"/>
      <dgm:spPr/>
      <dgm:t>
        <a:bodyPr/>
        <a:lstStyle/>
        <a:p>
          <a:r>
            <a:rPr lang="en-IE" sz="1200" b="0" i="0" baseline="0" dirty="0"/>
            <a:t>Males=0</a:t>
          </a:r>
          <a:endParaRPr lang="en-US" sz="1200" dirty="0"/>
        </a:p>
      </dgm:t>
    </dgm:pt>
    <dgm:pt modelId="{4485C598-E168-4664-97F7-7FB191812088}" type="parTrans" cxnId="{4FC13DE7-6515-40FF-A389-3DC2C2379278}">
      <dgm:prSet/>
      <dgm:spPr/>
      <dgm:t>
        <a:bodyPr/>
        <a:lstStyle/>
        <a:p>
          <a:endParaRPr lang="en-US"/>
        </a:p>
      </dgm:t>
    </dgm:pt>
    <dgm:pt modelId="{A72AF73E-ED7E-4B88-83BE-140E562A4C35}" type="sibTrans" cxnId="{4FC13DE7-6515-40FF-A389-3DC2C2379278}">
      <dgm:prSet/>
      <dgm:spPr/>
      <dgm:t>
        <a:bodyPr/>
        <a:lstStyle/>
        <a:p>
          <a:endParaRPr lang="en-US"/>
        </a:p>
      </dgm:t>
    </dgm:pt>
    <dgm:pt modelId="{8B02BB9D-9FE7-4829-BCE6-E69BA7A00661}">
      <dgm:prSet/>
      <dgm:spPr/>
      <dgm:t>
        <a:bodyPr/>
        <a:lstStyle/>
        <a:p>
          <a:r>
            <a:rPr lang="en-GB" b="1" i="0" baseline="0"/>
            <a:t>Demographics</a:t>
          </a:r>
          <a:endParaRPr lang="en-US"/>
        </a:p>
      </dgm:t>
    </dgm:pt>
    <dgm:pt modelId="{4E94EBDE-657A-44FA-9852-4F9EFC8DB06E}" type="parTrans" cxnId="{0EDBF80F-0307-45AB-BA86-D48C0C82DFCF}">
      <dgm:prSet/>
      <dgm:spPr/>
      <dgm:t>
        <a:bodyPr/>
        <a:lstStyle/>
        <a:p>
          <a:endParaRPr lang="en-US"/>
        </a:p>
      </dgm:t>
    </dgm:pt>
    <dgm:pt modelId="{D95A4BB3-B3FF-4FF3-888A-5D6AD193A853}" type="sibTrans" cxnId="{0EDBF80F-0307-45AB-BA86-D48C0C82DFCF}">
      <dgm:prSet/>
      <dgm:spPr/>
      <dgm:t>
        <a:bodyPr/>
        <a:lstStyle/>
        <a:p>
          <a:endParaRPr lang="en-US"/>
        </a:p>
      </dgm:t>
    </dgm:pt>
    <dgm:pt modelId="{70727283-B273-47A5-82BF-FB37B4F54006}">
      <dgm:prSet/>
      <dgm:spPr/>
      <dgm:t>
        <a:bodyPr/>
        <a:lstStyle/>
        <a:p>
          <a:r>
            <a:rPr lang="en-GB" dirty="0">
              <a:solidFill>
                <a:schemeClr val="tx2"/>
              </a:solidFill>
            </a:rPr>
            <a:t>18-30 </a:t>
          </a:r>
          <a:r>
            <a:rPr lang="en-GB" dirty="0" err="1">
              <a:solidFill>
                <a:schemeClr val="tx2"/>
              </a:solidFill>
            </a:rPr>
            <a:t>yr</a:t>
          </a:r>
          <a:r>
            <a:rPr lang="en-GB" dirty="0">
              <a:solidFill>
                <a:schemeClr val="tx2"/>
              </a:solidFill>
            </a:rPr>
            <a:t>= 1</a:t>
          </a:r>
          <a:endParaRPr lang="en-US" dirty="0"/>
        </a:p>
      </dgm:t>
    </dgm:pt>
    <dgm:pt modelId="{46FDFA6D-36C6-45B0-8886-7E057C5AFC39}" type="parTrans" cxnId="{D2562CC2-C64F-41D4-BCE7-1E8CC768BB13}">
      <dgm:prSet/>
      <dgm:spPr/>
      <dgm:t>
        <a:bodyPr/>
        <a:lstStyle/>
        <a:p>
          <a:endParaRPr lang="en-US"/>
        </a:p>
      </dgm:t>
    </dgm:pt>
    <dgm:pt modelId="{C133233C-B6BA-49CB-BECB-2ABC60BFDBC6}" type="sibTrans" cxnId="{D2562CC2-C64F-41D4-BCE7-1E8CC768BB13}">
      <dgm:prSet/>
      <dgm:spPr/>
      <dgm:t>
        <a:bodyPr/>
        <a:lstStyle/>
        <a:p>
          <a:endParaRPr lang="en-US"/>
        </a:p>
      </dgm:t>
    </dgm:pt>
    <dgm:pt modelId="{7895E9D5-BA4B-4807-A475-A8192E9EBDC7}">
      <dgm:prSet/>
      <dgm:spPr/>
      <dgm:t>
        <a:bodyPr/>
        <a:lstStyle/>
        <a:p>
          <a:endParaRPr lang="en-US" dirty="0"/>
        </a:p>
      </dgm:t>
    </dgm:pt>
    <dgm:pt modelId="{3BD8DE53-0C54-409F-BBA3-7DA20740070A}" type="parTrans" cxnId="{1291F032-7181-4F78-B587-9BE0286255E1}">
      <dgm:prSet/>
      <dgm:spPr/>
      <dgm:t>
        <a:bodyPr/>
        <a:lstStyle/>
        <a:p>
          <a:endParaRPr lang="en-US"/>
        </a:p>
      </dgm:t>
    </dgm:pt>
    <dgm:pt modelId="{AECD95B4-C532-4CFD-8CE4-ADB19B940F4D}" type="sibTrans" cxnId="{1291F032-7181-4F78-B587-9BE0286255E1}">
      <dgm:prSet/>
      <dgm:spPr/>
      <dgm:t>
        <a:bodyPr/>
        <a:lstStyle/>
        <a:p>
          <a:endParaRPr lang="en-US"/>
        </a:p>
      </dgm:t>
    </dgm:pt>
    <dgm:pt modelId="{149D8606-57EC-4CBE-8B49-3931B623803F}">
      <dgm:prSet custT="1"/>
      <dgm:spPr/>
      <dgm:t>
        <a:bodyPr/>
        <a:lstStyle/>
        <a:p>
          <a:r>
            <a:rPr lang="en-IE" sz="1200" dirty="0"/>
            <a:t>6 Reports accepted</a:t>
          </a:r>
        </a:p>
      </dgm:t>
    </dgm:pt>
    <dgm:pt modelId="{131AA551-591A-4EEB-ADD7-18B56DE53AD3}" type="parTrans" cxnId="{1E0B6643-E818-4C8B-B48C-E11F65C1BA33}">
      <dgm:prSet/>
      <dgm:spPr/>
      <dgm:t>
        <a:bodyPr/>
        <a:lstStyle/>
        <a:p>
          <a:endParaRPr lang="en-IE"/>
        </a:p>
      </dgm:t>
    </dgm:pt>
    <dgm:pt modelId="{56621AB8-F7E3-4251-964D-ABA01D8D72A7}" type="sibTrans" cxnId="{1E0B6643-E818-4C8B-B48C-E11F65C1BA33}">
      <dgm:prSet/>
      <dgm:spPr/>
      <dgm:t>
        <a:bodyPr/>
        <a:lstStyle/>
        <a:p>
          <a:endParaRPr lang="en-IE"/>
        </a:p>
      </dgm:t>
    </dgm:pt>
    <dgm:pt modelId="{86E98806-E4E9-4C00-B967-71403A24B46A}">
      <dgm:prSet custT="1"/>
      <dgm:spPr/>
      <dgm:t>
        <a:bodyPr/>
        <a:lstStyle/>
        <a:p>
          <a:r>
            <a:rPr lang="en-IE" sz="1200" dirty="0"/>
            <a:t>2 Reports Mandatory</a:t>
          </a:r>
        </a:p>
      </dgm:t>
    </dgm:pt>
    <dgm:pt modelId="{A888E976-CD63-48E5-A40A-D86842F59242}" type="parTrans" cxnId="{BE8E3171-6497-42D3-A100-4A2C44CFC9E2}">
      <dgm:prSet/>
      <dgm:spPr/>
      <dgm:t>
        <a:bodyPr/>
        <a:lstStyle/>
        <a:p>
          <a:endParaRPr lang="en-IE"/>
        </a:p>
      </dgm:t>
    </dgm:pt>
    <dgm:pt modelId="{7C0196B6-D06B-417A-8216-7E693D0F1778}" type="sibTrans" cxnId="{BE8E3171-6497-42D3-A100-4A2C44CFC9E2}">
      <dgm:prSet/>
      <dgm:spPr/>
      <dgm:t>
        <a:bodyPr/>
        <a:lstStyle/>
        <a:p>
          <a:endParaRPr lang="en-IE"/>
        </a:p>
      </dgm:t>
    </dgm:pt>
    <dgm:pt modelId="{8DB5B837-EFA2-4FCB-8D05-06260FFB34BC}">
      <dgm:prSet custT="1"/>
      <dgm:spPr/>
      <dgm:t>
        <a:bodyPr/>
        <a:lstStyle/>
        <a:p>
          <a:endParaRPr lang="en-IE" sz="1200" dirty="0"/>
        </a:p>
      </dgm:t>
    </dgm:pt>
    <dgm:pt modelId="{3CEFCD48-221C-4EE3-8B3D-B1D6F8C7AFD0}" type="parTrans" cxnId="{C388A31D-0F96-4BAC-91B9-568B8825F98F}">
      <dgm:prSet/>
      <dgm:spPr/>
      <dgm:t>
        <a:bodyPr/>
        <a:lstStyle/>
        <a:p>
          <a:endParaRPr lang="en-IE"/>
        </a:p>
      </dgm:t>
    </dgm:pt>
    <dgm:pt modelId="{EDF97344-D02E-498C-9D78-B5FE2DC384FE}" type="sibTrans" cxnId="{C388A31D-0F96-4BAC-91B9-568B8825F98F}">
      <dgm:prSet/>
      <dgm:spPr/>
      <dgm:t>
        <a:bodyPr/>
        <a:lstStyle/>
        <a:p>
          <a:endParaRPr lang="en-IE"/>
        </a:p>
      </dgm:t>
    </dgm:pt>
    <dgm:pt modelId="{05E1E035-A3C6-4916-AD03-4B490B88146A}">
      <dgm:prSet custT="1"/>
      <dgm:spPr/>
      <dgm:t>
        <a:bodyPr/>
        <a:lstStyle/>
        <a:p>
          <a:r>
            <a:rPr lang="en-IE" sz="1200" b="0" i="0" baseline="0" dirty="0"/>
            <a:t>Females=6</a:t>
          </a:r>
        </a:p>
      </dgm:t>
    </dgm:pt>
    <dgm:pt modelId="{FA754636-4CE8-406F-8D05-2BF4B9CC5C85}" type="parTrans" cxnId="{F551F741-92FF-4797-AA30-DD129E8E18CD}">
      <dgm:prSet/>
      <dgm:spPr/>
      <dgm:t>
        <a:bodyPr/>
        <a:lstStyle/>
        <a:p>
          <a:endParaRPr lang="en-IE"/>
        </a:p>
      </dgm:t>
    </dgm:pt>
    <dgm:pt modelId="{1EF0C861-9001-48D8-ADFF-3874F73F1C23}" type="sibTrans" cxnId="{F551F741-92FF-4797-AA30-DD129E8E18CD}">
      <dgm:prSet/>
      <dgm:spPr/>
      <dgm:t>
        <a:bodyPr/>
        <a:lstStyle/>
        <a:p>
          <a:endParaRPr lang="en-IE"/>
        </a:p>
      </dgm:t>
    </dgm:pt>
    <dgm:pt modelId="{1EB72AE6-4CC1-4F9F-9A99-0908571900A2}">
      <dgm:prSet custT="1"/>
      <dgm:spPr/>
      <dgm:t>
        <a:bodyPr/>
        <a:lstStyle/>
        <a:p>
          <a:endParaRPr lang="en-IE" sz="1200" b="0" i="0" baseline="0" dirty="0"/>
        </a:p>
      </dgm:t>
    </dgm:pt>
    <dgm:pt modelId="{4A2BBBE9-3BF7-43FF-910E-19C00BD33CDA}" type="parTrans" cxnId="{97A29497-FF22-44FA-8288-C232744486EE}">
      <dgm:prSet/>
      <dgm:spPr/>
      <dgm:t>
        <a:bodyPr/>
        <a:lstStyle/>
        <a:p>
          <a:endParaRPr lang="en-IE"/>
        </a:p>
      </dgm:t>
    </dgm:pt>
    <dgm:pt modelId="{5201F5FA-DE90-4F6A-A549-52D5091F3AAE}" type="sibTrans" cxnId="{97A29497-FF22-44FA-8288-C232744486EE}">
      <dgm:prSet/>
      <dgm:spPr/>
      <dgm:t>
        <a:bodyPr/>
        <a:lstStyle/>
        <a:p>
          <a:endParaRPr lang="en-IE"/>
        </a:p>
      </dgm:t>
    </dgm:pt>
    <dgm:pt modelId="{FB08026D-8D95-4AF7-B5E2-3AFD3D9F0139}">
      <dgm:prSet/>
      <dgm:spPr/>
      <dgm:t>
        <a:bodyPr/>
        <a:lstStyle/>
        <a:p>
          <a:r>
            <a:rPr lang="en-GB">
              <a:solidFill>
                <a:schemeClr val="tx2"/>
              </a:solidFill>
            </a:rPr>
            <a:t>51-70 yr= 1</a:t>
          </a:r>
          <a:endParaRPr lang="en-GB" dirty="0">
            <a:solidFill>
              <a:schemeClr val="tx2"/>
            </a:solidFill>
          </a:endParaRPr>
        </a:p>
      </dgm:t>
    </dgm:pt>
    <dgm:pt modelId="{9ABB58D1-CD0D-478C-BBA1-F7749EF0F0CA}" type="parTrans" cxnId="{325CEB1B-E968-4E7A-B456-B1F0D2B1864B}">
      <dgm:prSet/>
      <dgm:spPr/>
      <dgm:t>
        <a:bodyPr/>
        <a:lstStyle/>
        <a:p>
          <a:endParaRPr lang="en-IE"/>
        </a:p>
      </dgm:t>
    </dgm:pt>
    <dgm:pt modelId="{3BC2311D-6DFD-4083-B094-AFE24CEC740B}" type="sibTrans" cxnId="{325CEB1B-E968-4E7A-B456-B1F0D2B1864B}">
      <dgm:prSet/>
      <dgm:spPr/>
      <dgm:t>
        <a:bodyPr/>
        <a:lstStyle/>
        <a:p>
          <a:endParaRPr lang="en-IE"/>
        </a:p>
      </dgm:t>
    </dgm:pt>
    <dgm:pt modelId="{F1468765-9EE6-4B76-B011-E25B19EC539B}">
      <dgm:prSet/>
      <dgm:spPr/>
      <dgm:t>
        <a:bodyPr/>
        <a:lstStyle/>
        <a:p>
          <a:r>
            <a:rPr lang="en-GB" dirty="0">
              <a:solidFill>
                <a:schemeClr val="tx2"/>
              </a:solidFill>
            </a:rPr>
            <a:t>70+= 4</a:t>
          </a:r>
        </a:p>
      </dgm:t>
    </dgm:pt>
    <dgm:pt modelId="{5B349FD8-8BE7-4034-A4F9-F3A3E690C67C}" type="parTrans" cxnId="{8067C8F6-F6BE-4306-876F-CECB766A4B44}">
      <dgm:prSet/>
      <dgm:spPr/>
      <dgm:t>
        <a:bodyPr/>
        <a:lstStyle/>
        <a:p>
          <a:endParaRPr lang="en-IE"/>
        </a:p>
      </dgm:t>
    </dgm:pt>
    <dgm:pt modelId="{43689EEC-D445-4D4E-ABF4-CADFDE9FE5B9}" type="sibTrans" cxnId="{8067C8F6-F6BE-4306-876F-CECB766A4B44}">
      <dgm:prSet/>
      <dgm:spPr/>
      <dgm:t>
        <a:bodyPr/>
        <a:lstStyle/>
        <a:p>
          <a:endParaRPr lang="en-IE"/>
        </a:p>
      </dgm:t>
    </dgm:pt>
    <dgm:pt modelId="{2F072473-5A4C-4291-9A54-528510926759}" type="pres">
      <dgm:prSet presAssocID="{6EEFBA46-70DA-4F75-A497-36B3A0A1676A}" presName="linear" presStyleCnt="0">
        <dgm:presLayoutVars>
          <dgm:dir/>
          <dgm:animLvl val="lvl"/>
          <dgm:resizeHandles val="exact"/>
        </dgm:presLayoutVars>
      </dgm:prSet>
      <dgm:spPr/>
    </dgm:pt>
    <dgm:pt modelId="{4738EC0F-D880-4887-A50E-79316FEF64FE}" type="pres">
      <dgm:prSet presAssocID="{F6FDF881-3CEF-48ED-AF9D-FF28AE4C17D5}" presName="parentLin" presStyleCnt="0"/>
      <dgm:spPr/>
    </dgm:pt>
    <dgm:pt modelId="{619321FC-509B-4516-B5B1-E80909AD16F3}" type="pres">
      <dgm:prSet presAssocID="{F6FDF881-3CEF-48ED-AF9D-FF28AE4C17D5}" presName="parentLeftMargin" presStyleLbl="node1" presStyleIdx="0" presStyleCnt="3"/>
      <dgm:spPr/>
    </dgm:pt>
    <dgm:pt modelId="{7BC580FD-5589-4331-9CCF-697472BF5231}" type="pres">
      <dgm:prSet presAssocID="{F6FDF881-3CEF-48ED-AF9D-FF28AE4C17D5}" presName="parentText" presStyleLbl="node1" presStyleIdx="0" presStyleCnt="3">
        <dgm:presLayoutVars>
          <dgm:chMax val="0"/>
          <dgm:bulletEnabled val="1"/>
        </dgm:presLayoutVars>
      </dgm:prSet>
      <dgm:spPr/>
    </dgm:pt>
    <dgm:pt modelId="{42B219A8-757D-4F78-951F-AF8EB5F576E4}" type="pres">
      <dgm:prSet presAssocID="{F6FDF881-3CEF-48ED-AF9D-FF28AE4C17D5}" presName="negativeSpace" presStyleCnt="0"/>
      <dgm:spPr/>
    </dgm:pt>
    <dgm:pt modelId="{77D9CAEF-5792-49BA-A9C3-02626AAF210A}" type="pres">
      <dgm:prSet presAssocID="{F6FDF881-3CEF-48ED-AF9D-FF28AE4C17D5}" presName="childText" presStyleLbl="conFgAcc1" presStyleIdx="0" presStyleCnt="3" custLinFactNeighborX="494" custLinFactNeighborY="-49909">
        <dgm:presLayoutVars>
          <dgm:bulletEnabled val="1"/>
        </dgm:presLayoutVars>
      </dgm:prSet>
      <dgm:spPr/>
    </dgm:pt>
    <dgm:pt modelId="{EB672E55-23A6-455A-8D7C-BBD88CF54BA7}" type="pres">
      <dgm:prSet presAssocID="{CB0E320F-A259-470E-AB20-8F4E7DB6F252}" presName="spaceBetweenRectangles" presStyleCnt="0"/>
      <dgm:spPr/>
    </dgm:pt>
    <dgm:pt modelId="{A295B9C9-D4CE-4E5F-9E13-97E6F590F2DC}" type="pres">
      <dgm:prSet presAssocID="{490DAF49-D1DA-4E00-8432-186F169BE1A2}" presName="parentLin" presStyleCnt="0"/>
      <dgm:spPr/>
    </dgm:pt>
    <dgm:pt modelId="{C9DC1618-25A7-4698-9855-649343C78093}" type="pres">
      <dgm:prSet presAssocID="{490DAF49-D1DA-4E00-8432-186F169BE1A2}" presName="parentLeftMargin" presStyleLbl="node1" presStyleIdx="0" presStyleCnt="3"/>
      <dgm:spPr/>
    </dgm:pt>
    <dgm:pt modelId="{FDEE2FBB-5EC0-4633-B5A4-7833C283F81F}" type="pres">
      <dgm:prSet presAssocID="{490DAF49-D1DA-4E00-8432-186F169BE1A2}" presName="parentText" presStyleLbl="node1" presStyleIdx="1" presStyleCnt="3">
        <dgm:presLayoutVars>
          <dgm:chMax val="0"/>
          <dgm:bulletEnabled val="1"/>
        </dgm:presLayoutVars>
      </dgm:prSet>
      <dgm:spPr/>
    </dgm:pt>
    <dgm:pt modelId="{E4A974F0-F8DA-4548-AC99-DB341064069C}" type="pres">
      <dgm:prSet presAssocID="{490DAF49-D1DA-4E00-8432-186F169BE1A2}" presName="negativeSpace" presStyleCnt="0"/>
      <dgm:spPr/>
    </dgm:pt>
    <dgm:pt modelId="{658C0E06-F223-45E1-B60A-F1F49A1A40EF}" type="pres">
      <dgm:prSet presAssocID="{490DAF49-D1DA-4E00-8432-186F169BE1A2}" presName="childText" presStyleLbl="conFgAcc1" presStyleIdx="1" presStyleCnt="3">
        <dgm:presLayoutVars>
          <dgm:bulletEnabled val="1"/>
        </dgm:presLayoutVars>
      </dgm:prSet>
      <dgm:spPr/>
    </dgm:pt>
    <dgm:pt modelId="{3951BF24-7117-4E28-B274-C2DACE582CA7}" type="pres">
      <dgm:prSet presAssocID="{FC312459-4B41-4C90-B907-6E39A1DE85E5}" presName="spaceBetweenRectangles" presStyleCnt="0"/>
      <dgm:spPr/>
    </dgm:pt>
    <dgm:pt modelId="{F864A17E-9936-4FA3-995C-0DBE6C6D9E6F}" type="pres">
      <dgm:prSet presAssocID="{8B02BB9D-9FE7-4829-BCE6-E69BA7A00661}" presName="parentLin" presStyleCnt="0"/>
      <dgm:spPr/>
    </dgm:pt>
    <dgm:pt modelId="{C718CB56-6554-4525-8E3E-8F81F11C1FEE}" type="pres">
      <dgm:prSet presAssocID="{8B02BB9D-9FE7-4829-BCE6-E69BA7A00661}" presName="parentLeftMargin" presStyleLbl="node1" presStyleIdx="1" presStyleCnt="3"/>
      <dgm:spPr/>
    </dgm:pt>
    <dgm:pt modelId="{D2A99403-4F13-4527-A13D-1EC10D064D5F}" type="pres">
      <dgm:prSet presAssocID="{8B02BB9D-9FE7-4829-BCE6-E69BA7A00661}" presName="parentText" presStyleLbl="node1" presStyleIdx="2" presStyleCnt="3">
        <dgm:presLayoutVars>
          <dgm:chMax val="0"/>
          <dgm:bulletEnabled val="1"/>
        </dgm:presLayoutVars>
      </dgm:prSet>
      <dgm:spPr/>
    </dgm:pt>
    <dgm:pt modelId="{B40BE5F5-3BB1-47EA-A876-FD261BEC6A15}" type="pres">
      <dgm:prSet presAssocID="{8B02BB9D-9FE7-4829-BCE6-E69BA7A00661}" presName="negativeSpace" presStyleCnt="0"/>
      <dgm:spPr/>
    </dgm:pt>
    <dgm:pt modelId="{8DC84349-3E12-4708-A202-6D085EC49A1F}" type="pres">
      <dgm:prSet presAssocID="{8B02BB9D-9FE7-4829-BCE6-E69BA7A00661}" presName="childText" presStyleLbl="conFgAcc1" presStyleIdx="2" presStyleCnt="3">
        <dgm:presLayoutVars>
          <dgm:bulletEnabled val="1"/>
        </dgm:presLayoutVars>
      </dgm:prSet>
      <dgm:spPr/>
    </dgm:pt>
  </dgm:ptLst>
  <dgm:cxnLst>
    <dgm:cxn modelId="{0EDBF80F-0307-45AB-BA86-D48C0C82DFCF}" srcId="{6EEFBA46-70DA-4F75-A497-36B3A0A1676A}" destId="{8B02BB9D-9FE7-4829-BCE6-E69BA7A00661}" srcOrd="2" destOrd="0" parTransId="{4E94EBDE-657A-44FA-9852-4F9EFC8DB06E}" sibTransId="{D95A4BB3-B3FF-4FF3-888A-5D6AD193A853}"/>
    <dgm:cxn modelId="{87D43F10-2D5F-4E1A-8D6C-4D6D1958D3ED}" type="presOf" srcId="{490DAF49-D1DA-4E00-8432-186F169BE1A2}" destId="{FDEE2FBB-5EC0-4633-B5A4-7833C283F81F}" srcOrd="1" destOrd="0" presId="urn:microsoft.com/office/officeart/2005/8/layout/list1"/>
    <dgm:cxn modelId="{B0E75E15-4694-4E5D-A259-77F891C1D6C9}" type="presOf" srcId="{8DB5B837-EFA2-4FCB-8D05-06260FFB34BC}" destId="{77D9CAEF-5792-49BA-A9C3-02626AAF210A}" srcOrd="0" destOrd="3" presId="urn:microsoft.com/office/officeart/2005/8/layout/list1"/>
    <dgm:cxn modelId="{325CEB1B-E968-4E7A-B456-B1F0D2B1864B}" srcId="{8B02BB9D-9FE7-4829-BCE6-E69BA7A00661}" destId="{FB08026D-8D95-4AF7-B5E2-3AFD3D9F0139}" srcOrd="1" destOrd="0" parTransId="{9ABB58D1-CD0D-478C-BBA1-F7749EF0F0CA}" sibTransId="{3BC2311D-6DFD-4083-B094-AFE24CEC740B}"/>
    <dgm:cxn modelId="{04D4621D-988E-4DE6-BE9C-A7CF350F7559}" type="presOf" srcId="{D56A6B2D-4AAA-40FC-A771-FF4F8B6CD2E4}" destId="{77D9CAEF-5792-49BA-A9C3-02626AAF210A}" srcOrd="0" destOrd="0" presId="urn:microsoft.com/office/officeart/2005/8/layout/list1"/>
    <dgm:cxn modelId="{C388A31D-0F96-4BAC-91B9-568B8825F98F}" srcId="{F6FDF881-3CEF-48ED-AF9D-FF28AE4C17D5}" destId="{8DB5B837-EFA2-4FCB-8D05-06260FFB34BC}" srcOrd="3" destOrd="0" parTransId="{3CEFCD48-221C-4EE3-8B3D-B1D6F8C7AFD0}" sibTransId="{EDF97344-D02E-498C-9D78-B5FE2DC384FE}"/>
    <dgm:cxn modelId="{18C2022B-2E01-4820-95AA-276CD80F5A5C}" type="presOf" srcId="{70727283-B273-47A5-82BF-FB37B4F54006}" destId="{8DC84349-3E12-4708-A202-6D085EC49A1F}" srcOrd="0" destOrd="0" presId="urn:microsoft.com/office/officeart/2005/8/layout/list1"/>
    <dgm:cxn modelId="{E9B8C62B-F9AC-42D4-A4C1-54DD52985EBE}" type="presOf" srcId="{FB08026D-8D95-4AF7-B5E2-3AFD3D9F0139}" destId="{8DC84349-3E12-4708-A202-6D085EC49A1F}" srcOrd="0" destOrd="1" presId="urn:microsoft.com/office/officeart/2005/8/layout/list1"/>
    <dgm:cxn modelId="{1291F032-7181-4F78-B587-9BE0286255E1}" srcId="{8B02BB9D-9FE7-4829-BCE6-E69BA7A00661}" destId="{7895E9D5-BA4B-4807-A475-A8192E9EBDC7}" srcOrd="3" destOrd="0" parTransId="{3BD8DE53-0C54-409F-BBA3-7DA20740070A}" sibTransId="{AECD95B4-C532-4CFD-8CE4-ADB19B940F4D}"/>
    <dgm:cxn modelId="{D729243D-03CE-4CF2-840D-9240BBFEA779}" type="presOf" srcId="{F6FDF881-3CEF-48ED-AF9D-FF28AE4C17D5}" destId="{7BC580FD-5589-4331-9CCF-697472BF5231}" srcOrd="1" destOrd="0" presId="urn:microsoft.com/office/officeart/2005/8/layout/list1"/>
    <dgm:cxn modelId="{F551F741-92FF-4797-AA30-DD129E8E18CD}" srcId="{490DAF49-D1DA-4E00-8432-186F169BE1A2}" destId="{05E1E035-A3C6-4916-AD03-4B490B88146A}" srcOrd="1" destOrd="0" parTransId="{FA754636-4CE8-406F-8D05-2BF4B9CC5C85}" sibTransId="{1EF0C861-9001-48D8-ADFF-3874F73F1C23}"/>
    <dgm:cxn modelId="{1E0B6643-E818-4C8B-B48C-E11F65C1BA33}" srcId="{F6FDF881-3CEF-48ED-AF9D-FF28AE4C17D5}" destId="{149D8606-57EC-4CBE-8B49-3931B623803F}" srcOrd="1" destOrd="0" parTransId="{131AA551-591A-4EEB-ADD7-18B56DE53AD3}" sibTransId="{56621AB8-F7E3-4251-964D-ABA01D8D72A7}"/>
    <dgm:cxn modelId="{17AF3065-94F4-4268-A885-05C58236C45C}" type="presOf" srcId="{490DAF49-D1DA-4E00-8432-186F169BE1A2}" destId="{C9DC1618-25A7-4698-9855-649343C78093}" srcOrd="0" destOrd="0" presId="urn:microsoft.com/office/officeart/2005/8/layout/list1"/>
    <dgm:cxn modelId="{982C0E4C-0AA3-4C17-AEA7-73E546F35CB0}" type="presOf" srcId="{1EB72AE6-4CC1-4F9F-9A99-0908571900A2}" destId="{658C0E06-F223-45E1-B60A-F1F49A1A40EF}" srcOrd="0" destOrd="2" presId="urn:microsoft.com/office/officeart/2005/8/layout/list1"/>
    <dgm:cxn modelId="{BE8E3171-6497-42D3-A100-4A2C44CFC9E2}" srcId="{F6FDF881-3CEF-48ED-AF9D-FF28AE4C17D5}" destId="{86E98806-E4E9-4C00-B967-71403A24B46A}" srcOrd="2" destOrd="0" parTransId="{A888E976-CD63-48E5-A40A-D86842F59242}" sibTransId="{7C0196B6-D06B-417A-8216-7E693D0F1778}"/>
    <dgm:cxn modelId="{69E80285-F8F5-4B35-88C4-378ADE98D2D9}" type="presOf" srcId="{A7BD0DE1-E84C-4B46-86B3-1FE158563BB0}" destId="{658C0E06-F223-45E1-B60A-F1F49A1A40EF}" srcOrd="0" destOrd="0" presId="urn:microsoft.com/office/officeart/2005/8/layout/list1"/>
    <dgm:cxn modelId="{97A29497-FF22-44FA-8288-C232744486EE}" srcId="{490DAF49-D1DA-4E00-8432-186F169BE1A2}" destId="{1EB72AE6-4CC1-4F9F-9A99-0908571900A2}" srcOrd="2" destOrd="0" parTransId="{4A2BBBE9-3BF7-43FF-910E-19C00BD33CDA}" sibTransId="{5201F5FA-DE90-4F6A-A549-52D5091F3AAE}"/>
    <dgm:cxn modelId="{727D1AA7-806D-4FF4-B37D-0CF222127E67}" type="presOf" srcId="{F1468765-9EE6-4B76-B011-E25B19EC539B}" destId="{8DC84349-3E12-4708-A202-6D085EC49A1F}" srcOrd="0" destOrd="2" presId="urn:microsoft.com/office/officeart/2005/8/layout/list1"/>
    <dgm:cxn modelId="{7EA678A9-2BE3-445E-86FD-7D5C001CB280}" srcId="{F6FDF881-3CEF-48ED-AF9D-FF28AE4C17D5}" destId="{D56A6B2D-4AAA-40FC-A771-FF4F8B6CD2E4}" srcOrd="0" destOrd="0" parTransId="{38889B85-87AB-48B3-BEC9-C84D4C7F3AF1}" sibTransId="{4444E13B-0B61-4A81-B4BF-47A99557DEB6}"/>
    <dgm:cxn modelId="{AECFD2AF-7D37-4C59-966D-6DA244D62BCE}" type="presOf" srcId="{86E98806-E4E9-4C00-B967-71403A24B46A}" destId="{77D9CAEF-5792-49BA-A9C3-02626AAF210A}" srcOrd="0" destOrd="2" presId="urn:microsoft.com/office/officeart/2005/8/layout/list1"/>
    <dgm:cxn modelId="{A0FF4BB1-63BD-451F-A8B5-B3A289C3B146}" type="presOf" srcId="{7895E9D5-BA4B-4807-A475-A8192E9EBDC7}" destId="{8DC84349-3E12-4708-A202-6D085EC49A1F}" srcOrd="0" destOrd="3" presId="urn:microsoft.com/office/officeart/2005/8/layout/list1"/>
    <dgm:cxn modelId="{B9FEE9B7-14AB-44DB-A240-83EA88DC1C7A}" type="presOf" srcId="{05E1E035-A3C6-4916-AD03-4B490B88146A}" destId="{658C0E06-F223-45E1-B60A-F1F49A1A40EF}" srcOrd="0" destOrd="1" presId="urn:microsoft.com/office/officeart/2005/8/layout/list1"/>
    <dgm:cxn modelId="{B31D34B9-1A47-4773-86EC-7FCDCC7801B7}" srcId="{6EEFBA46-70DA-4F75-A497-36B3A0A1676A}" destId="{490DAF49-D1DA-4E00-8432-186F169BE1A2}" srcOrd="1" destOrd="0" parTransId="{FB03C555-5B8C-46F3-B7B7-BD669E3322C3}" sibTransId="{FC312459-4B41-4C90-B907-6E39A1DE85E5}"/>
    <dgm:cxn modelId="{34E633BD-19A5-4D4F-82F2-9E487E221A86}" type="presOf" srcId="{149D8606-57EC-4CBE-8B49-3931B623803F}" destId="{77D9CAEF-5792-49BA-A9C3-02626AAF210A}" srcOrd="0" destOrd="1" presId="urn:microsoft.com/office/officeart/2005/8/layout/list1"/>
    <dgm:cxn modelId="{D2562CC2-C64F-41D4-BCE7-1E8CC768BB13}" srcId="{8B02BB9D-9FE7-4829-BCE6-E69BA7A00661}" destId="{70727283-B273-47A5-82BF-FB37B4F54006}" srcOrd="0" destOrd="0" parTransId="{46FDFA6D-36C6-45B0-8886-7E057C5AFC39}" sibTransId="{C133233C-B6BA-49CB-BECB-2ABC60BFDBC6}"/>
    <dgm:cxn modelId="{A88AA3C9-F0C4-4018-B8EB-37105EB3F023}" srcId="{6EEFBA46-70DA-4F75-A497-36B3A0A1676A}" destId="{F6FDF881-3CEF-48ED-AF9D-FF28AE4C17D5}" srcOrd="0" destOrd="0" parTransId="{B8BC1ECB-7A53-4686-8A37-258CA6C5E7AE}" sibTransId="{CB0E320F-A259-470E-AB20-8F4E7DB6F252}"/>
    <dgm:cxn modelId="{1C0B9DCC-E090-4FA6-91DE-5A5F58C44F3F}" type="presOf" srcId="{8B02BB9D-9FE7-4829-BCE6-E69BA7A00661}" destId="{C718CB56-6554-4525-8E3E-8F81F11C1FEE}" srcOrd="0" destOrd="0" presId="urn:microsoft.com/office/officeart/2005/8/layout/list1"/>
    <dgm:cxn modelId="{38AD38D8-3949-4F20-B1FB-C5DC5AD7B266}" type="presOf" srcId="{8B02BB9D-9FE7-4829-BCE6-E69BA7A00661}" destId="{D2A99403-4F13-4527-A13D-1EC10D064D5F}" srcOrd="1" destOrd="0" presId="urn:microsoft.com/office/officeart/2005/8/layout/list1"/>
    <dgm:cxn modelId="{4FC13DE7-6515-40FF-A389-3DC2C2379278}" srcId="{490DAF49-D1DA-4E00-8432-186F169BE1A2}" destId="{A7BD0DE1-E84C-4B46-86B3-1FE158563BB0}" srcOrd="0" destOrd="0" parTransId="{4485C598-E168-4664-97F7-7FB191812088}" sibTransId="{A72AF73E-ED7E-4B88-83BE-140E562A4C35}"/>
    <dgm:cxn modelId="{72B822F1-0458-4B81-AA07-C2139B2DFA26}" type="presOf" srcId="{6EEFBA46-70DA-4F75-A497-36B3A0A1676A}" destId="{2F072473-5A4C-4291-9A54-528510926759}" srcOrd="0" destOrd="0" presId="urn:microsoft.com/office/officeart/2005/8/layout/list1"/>
    <dgm:cxn modelId="{8067C8F6-F6BE-4306-876F-CECB766A4B44}" srcId="{8B02BB9D-9FE7-4829-BCE6-E69BA7A00661}" destId="{F1468765-9EE6-4B76-B011-E25B19EC539B}" srcOrd="2" destOrd="0" parTransId="{5B349FD8-8BE7-4034-A4F9-F3A3E690C67C}" sibTransId="{43689EEC-D445-4D4E-ABF4-CADFDE9FE5B9}"/>
    <dgm:cxn modelId="{0FEBDBFD-A18F-4A42-9DBB-4DC636CBD318}" type="presOf" srcId="{F6FDF881-3CEF-48ED-AF9D-FF28AE4C17D5}" destId="{619321FC-509B-4516-B5B1-E80909AD16F3}" srcOrd="0" destOrd="0" presId="urn:microsoft.com/office/officeart/2005/8/layout/list1"/>
    <dgm:cxn modelId="{3BF43694-CB1E-4A88-90F3-389DF7236F1B}" type="presParOf" srcId="{2F072473-5A4C-4291-9A54-528510926759}" destId="{4738EC0F-D880-4887-A50E-79316FEF64FE}" srcOrd="0" destOrd="0" presId="urn:microsoft.com/office/officeart/2005/8/layout/list1"/>
    <dgm:cxn modelId="{1D2C1663-221D-4A6A-8BFC-AC3A32FCA4F2}" type="presParOf" srcId="{4738EC0F-D880-4887-A50E-79316FEF64FE}" destId="{619321FC-509B-4516-B5B1-E80909AD16F3}" srcOrd="0" destOrd="0" presId="urn:microsoft.com/office/officeart/2005/8/layout/list1"/>
    <dgm:cxn modelId="{7BD4FD27-8CC8-4288-BE6D-9DC1EECE58F4}" type="presParOf" srcId="{4738EC0F-D880-4887-A50E-79316FEF64FE}" destId="{7BC580FD-5589-4331-9CCF-697472BF5231}" srcOrd="1" destOrd="0" presId="urn:microsoft.com/office/officeart/2005/8/layout/list1"/>
    <dgm:cxn modelId="{523E031E-6E2C-4BDD-B4B8-138A49E3095A}" type="presParOf" srcId="{2F072473-5A4C-4291-9A54-528510926759}" destId="{42B219A8-757D-4F78-951F-AF8EB5F576E4}" srcOrd="1" destOrd="0" presId="urn:microsoft.com/office/officeart/2005/8/layout/list1"/>
    <dgm:cxn modelId="{7965F0D3-4AAB-4F1A-8F12-C4D41E2C1D50}" type="presParOf" srcId="{2F072473-5A4C-4291-9A54-528510926759}" destId="{77D9CAEF-5792-49BA-A9C3-02626AAF210A}" srcOrd="2" destOrd="0" presId="urn:microsoft.com/office/officeart/2005/8/layout/list1"/>
    <dgm:cxn modelId="{31A3DA40-4995-4DF8-8627-DFD32B39FC5B}" type="presParOf" srcId="{2F072473-5A4C-4291-9A54-528510926759}" destId="{EB672E55-23A6-455A-8D7C-BBD88CF54BA7}" srcOrd="3" destOrd="0" presId="urn:microsoft.com/office/officeart/2005/8/layout/list1"/>
    <dgm:cxn modelId="{D282B42F-953C-4BBC-B95B-E67376B94055}" type="presParOf" srcId="{2F072473-5A4C-4291-9A54-528510926759}" destId="{A295B9C9-D4CE-4E5F-9E13-97E6F590F2DC}" srcOrd="4" destOrd="0" presId="urn:microsoft.com/office/officeart/2005/8/layout/list1"/>
    <dgm:cxn modelId="{0FC58904-04AE-432E-9BCC-4AFFE2B53A87}" type="presParOf" srcId="{A295B9C9-D4CE-4E5F-9E13-97E6F590F2DC}" destId="{C9DC1618-25A7-4698-9855-649343C78093}" srcOrd="0" destOrd="0" presId="urn:microsoft.com/office/officeart/2005/8/layout/list1"/>
    <dgm:cxn modelId="{4A582AA3-E096-40B9-B8C0-DBA632D50182}" type="presParOf" srcId="{A295B9C9-D4CE-4E5F-9E13-97E6F590F2DC}" destId="{FDEE2FBB-5EC0-4633-B5A4-7833C283F81F}" srcOrd="1" destOrd="0" presId="urn:microsoft.com/office/officeart/2005/8/layout/list1"/>
    <dgm:cxn modelId="{4BC35E32-2788-493B-A256-F341004BE783}" type="presParOf" srcId="{2F072473-5A4C-4291-9A54-528510926759}" destId="{E4A974F0-F8DA-4548-AC99-DB341064069C}" srcOrd="5" destOrd="0" presId="urn:microsoft.com/office/officeart/2005/8/layout/list1"/>
    <dgm:cxn modelId="{1769CD08-E2FF-4D19-95E0-26443E618757}" type="presParOf" srcId="{2F072473-5A4C-4291-9A54-528510926759}" destId="{658C0E06-F223-45E1-B60A-F1F49A1A40EF}" srcOrd="6" destOrd="0" presId="urn:microsoft.com/office/officeart/2005/8/layout/list1"/>
    <dgm:cxn modelId="{BBE6E19B-C933-447C-AF29-83B2E45EA293}" type="presParOf" srcId="{2F072473-5A4C-4291-9A54-528510926759}" destId="{3951BF24-7117-4E28-B274-C2DACE582CA7}" srcOrd="7" destOrd="0" presId="urn:microsoft.com/office/officeart/2005/8/layout/list1"/>
    <dgm:cxn modelId="{B7035C6A-87E4-4744-BDF5-25484156ACA4}" type="presParOf" srcId="{2F072473-5A4C-4291-9A54-528510926759}" destId="{F864A17E-9936-4FA3-995C-0DBE6C6D9E6F}" srcOrd="8" destOrd="0" presId="urn:microsoft.com/office/officeart/2005/8/layout/list1"/>
    <dgm:cxn modelId="{02BD812F-E257-43BB-823E-79B389C75877}" type="presParOf" srcId="{F864A17E-9936-4FA3-995C-0DBE6C6D9E6F}" destId="{C718CB56-6554-4525-8E3E-8F81F11C1FEE}" srcOrd="0" destOrd="0" presId="urn:microsoft.com/office/officeart/2005/8/layout/list1"/>
    <dgm:cxn modelId="{D40F92AE-C90E-4491-A33E-49DEFD39DB87}" type="presParOf" srcId="{F864A17E-9936-4FA3-995C-0DBE6C6D9E6F}" destId="{D2A99403-4F13-4527-A13D-1EC10D064D5F}" srcOrd="1" destOrd="0" presId="urn:microsoft.com/office/officeart/2005/8/layout/list1"/>
    <dgm:cxn modelId="{FBFF490B-08FF-42F0-AEBB-659874FFDBA1}" type="presParOf" srcId="{2F072473-5A4C-4291-9A54-528510926759}" destId="{B40BE5F5-3BB1-47EA-A876-FD261BEC6A15}" srcOrd="9" destOrd="0" presId="urn:microsoft.com/office/officeart/2005/8/layout/list1"/>
    <dgm:cxn modelId="{43DC0B3F-C9C1-4342-961A-051483D470A4}" type="presParOf" srcId="{2F072473-5A4C-4291-9A54-528510926759}" destId="{8DC84349-3E12-4708-A202-6D085EC49A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35DBF3-58E3-40E5-912C-063D80C0DD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809528-7441-4A45-AB47-81093343CDAC}">
      <dgm:prSet/>
      <dgm:spPr/>
      <dgm:t>
        <a:bodyPr/>
        <a:lstStyle/>
        <a:p>
          <a:r>
            <a:rPr lang="en-IE" dirty="0"/>
            <a:t>As many DHTR reactions occur when the patient has been discharged it is important that patients receive information on the signs and symptoms before leaving hospital.</a:t>
          </a:r>
          <a:endParaRPr lang="en-US" dirty="0"/>
        </a:p>
      </dgm:t>
    </dgm:pt>
    <dgm:pt modelId="{E77FB391-8DCD-4AC2-829B-3FA3DCA6B601}" type="parTrans" cxnId="{6415E15B-80EA-4BD3-8745-F4C45E0E3BC6}">
      <dgm:prSet/>
      <dgm:spPr/>
      <dgm:t>
        <a:bodyPr/>
        <a:lstStyle/>
        <a:p>
          <a:endParaRPr lang="en-US"/>
        </a:p>
      </dgm:t>
    </dgm:pt>
    <dgm:pt modelId="{ACF85C30-56E9-41D1-B532-7AB16BE87CED}" type="sibTrans" cxnId="{6415E15B-80EA-4BD3-8745-F4C45E0E3BC6}">
      <dgm:prSet/>
      <dgm:spPr/>
      <dgm:t>
        <a:bodyPr/>
        <a:lstStyle/>
        <a:p>
          <a:endParaRPr lang="en-US"/>
        </a:p>
      </dgm:t>
    </dgm:pt>
    <dgm:pt modelId="{3225A7D3-10C8-4395-A097-F7C0984EBE3F}">
      <dgm:prSet/>
      <dgm:spPr/>
      <dgm:t>
        <a:bodyPr/>
        <a:lstStyle/>
        <a:p>
          <a:r>
            <a:rPr lang="en-IE" dirty="0"/>
            <a:t>If a patient has a known antibody educate the patient so that they can provide this information if future transfusions are indicated.</a:t>
          </a:r>
          <a:endParaRPr lang="en-US" dirty="0"/>
        </a:p>
      </dgm:t>
    </dgm:pt>
    <dgm:pt modelId="{4F819813-F357-4717-937F-E63BFA70A191}" type="parTrans" cxnId="{8F912810-2710-4015-B401-10BB36230E38}">
      <dgm:prSet/>
      <dgm:spPr/>
      <dgm:t>
        <a:bodyPr/>
        <a:lstStyle/>
        <a:p>
          <a:endParaRPr lang="en-US"/>
        </a:p>
      </dgm:t>
    </dgm:pt>
    <dgm:pt modelId="{03DA806B-A949-4109-89C0-3BBE281069D8}" type="sibTrans" cxnId="{8F912810-2710-4015-B401-10BB36230E38}">
      <dgm:prSet/>
      <dgm:spPr/>
      <dgm:t>
        <a:bodyPr/>
        <a:lstStyle/>
        <a:p>
          <a:endParaRPr lang="en-US"/>
        </a:p>
      </dgm:t>
    </dgm:pt>
    <dgm:pt modelId="{9ADA5831-BC5D-4C95-86DA-1ACE603FDE4C}" type="pres">
      <dgm:prSet presAssocID="{2135DBF3-58E3-40E5-912C-063D80C0DD0E}" presName="hierChild1" presStyleCnt="0">
        <dgm:presLayoutVars>
          <dgm:chPref val="1"/>
          <dgm:dir/>
          <dgm:animOne val="branch"/>
          <dgm:animLvl val="lvl"/>
          <dgm:resizeHandles/>
        </dgm:presLayoutVars>
      </dgm:prSet>
      <dgm:spPr/>
    </dgm:pt>
    <dgm:pt modelId="{023611DC-AF8B-47C6-9CF2-8A51DA5C7BE8}" type="pres">
      <dgm:prSet presAssocID="{3F809528-7441-4A45-AB47-81093343CDAC}" presName="hierRoot1" presStyleCnt="0"/>
      <dgm:spPr/>
    </dgm:pt>
    <dgm:pt modelId="{45FC8CEA-8831-49AC-A28F-78EE42A2F444}" type="pres">
      <dgm:prSet presAssocID="{3F809528-7441-4A45-AB47-81093343CDAC}" presName="composite" presStyleCnt="0"/>
      <dgm:spPr/>
    </dgm:pt>
    <dgm:pt modelId="{2A61725F-4130-4C20-855D-A38C58ECA8AC}" type="pres">
      <dgm:prSet presAssocID="{3F809528-7441-4A45-AB47-81093343CDAC}" presName="background" presStyleLbl="node0" presStyleIdx="0" presStyleCnt="2"/>
      <dgm:spPr/>
    </dgm:pt>
    <dgm:pt modelId="{EFF6766B-62AF-4990-8D0B-4C4834126916}" type="pres">
      <dgm:prSet presAssocID="{3F809528-7441-4A45-AB47-81093343CDAC}" presName="text" presStyleLbl="fgAcc0" presStyleIdx="0" presStyleCnt="2" custLinFactNeighborX="-2520" custLinFactNeighborY="-23475">
        <dgm:presLayoutVars>
          <dgm:chPref val="3"/>
        </dgm:presLayoutVars>
      </dgm:prSet>
      <dgm:spPr/>
    </dgm:pt>
    <dgm:pt modelId="{11A18608-9106-4DAE-81EC-91107970A549}" type="pres">
      <dgm:prSet presAssocID="{3F809528-7441-4A45-AB47-81093343CDAC}" presName="hierChild2" presStyleCnt="0"/>
      <dgm:spPr/>
    </dgm:pt>
    <dgm:pt modelId="{BB0B8AC5-CCE8-479D-8789-9279028C1185}" type="pres">
      <dgm:prSet presAssocID="{3225A7D3-10C8-4395-A097-F7C0984EBE3F}" presName="hierRoot1" presStyleCnt="0"/>
      <dgm:spPr/>
    </dgm:pt>
    <dgm:pt modelId="{3EA306DD-B4B8-4931-B656-5109F834F290}" type="pres">
      <dgm:prSet presAssocID="{3225A7D3-10C8-4395-A097-F7C0984EBE3F}" presName="composite" presStyleCnt="0"/>
      <dgm:spPr/>
    </dgm:pt>
    <dgm:pt modelId="{79C61920-1D34-4706-93D4-42BE5B26E74C}" type="pres">
      <dgm:prSet presAssocID="{3225A7D3-10C8-4395-A097-F7C0984EBE3F}" presName="background" presStyleLbl="node0" presStyleIdx="1" presStyleCnt="2"/>
      <dgm:spPr/>
    </dgm:pt>
    <dgm:pt modelId="{AB0598B9-0E67-48DA-A94C-D622CA037500}" type="pres">
      <dgm:prSet presAssocID="{3225A7D3-10C8-4395-A097-F7C0984EBE3F}" presName="text" presStyleLbl="fgAcc0" presStyleIdx="1" presStyleCnt="2" custLinFactNeighborX="1097" custLinFactNeighborY="-20246">
        <dgm:presLayoutVars>
          <dgm:chPref val="3"/>
        </dgm:presLayoutVars>
      </dgm:prSet>
      <dgm:spPr/>
    </dgm:pt>
    <dgm:pt modelId="{D06E00EE-EA78-47A7-B173-E28F0D8D92B6}" type="pres">
      <dgm:prSet presAssocID="{3225A7D3-10C8-4395-A097-F7C0984EBE3F}" presName="hierChild2" presStyleCnt="0"/>
      <dgm:spPr/>
    </dgm:pt>
  </dgm:ptLst>
  <dgm:cxnLst>
    <dgm:cxn modelId="{8F912810-2710-4015-B401-10BB36230E38}" srcId="{2135DBF3-58E3-40E5-912C-063D80C0DD0E}" destId="{3225A7D3-10C8-4395-A097-F7C0984EBE3F}" srcOrd="1" destOrd="0" parTransId="{4F819813-F357-4717-937F-E63BFA70A191}" sibTransId="{03DA806B-A949-4109-89C0-3BBE281069D8}"/>
    <dgm:cxn modelId="{56F3BC2B-26F8-4C1D-98E9-1AB2CB66128D}" type="presOf" srcId="{3F809528-7441-4A45-AB47-81093343CDAC}" destId="{EFF6766B-62AF-4990-8D0B-4C4834126916}" srcOrd="0" destOrd="0" presId="urn:microsoft.com/office/officeart/2005/8/layout/hierarchy1"/>
    <dgm:cxn modelId="{6415E15B-80EA-4BD3-8745-F4C45E0E3BC6}" srcId="{2135DBF3-58E3-40E5-912C-063D80C0DD0E}" destId="{3F809528-7441-4A45-AB47-81093343CDAC}" srcOrd="0" destOrd="0" parTransId="{E77FB391-8DCD-4AC2-829B-3FA3DCA6B601}" sibTransId="{ACF85C30-56E9-41D1-B532-7AB16BE87CED}"/>
    <dgm:cxn modelId="{EB9AA668-A106-48FF-A172-EF3245E01B3C}" type="presOf" srcId="{2135DBF3-58E3-40E5-912C-063D80C0DD0E}" destId="{9ADA5831-BC5D-4C95-86DA-1ACE603FDE4C}" srcOrd="0" destOrd="0" presId="urn:microsoft.com/office/officeart/2005/8/layout/hierarchy1"/>
    <dgm:cxn modelId="{9E074CA8-16ED-4A60-B0FB-45A1591B6A94}" type="presOf" srcId="{3225A7D3-10C8-4395-A097-F7C0984EBE3F}" destId="{AB0598B9-0E67-48DA-A94C-D622CA037500}" srcOrd="0" destOrd="0" presId="urn:microsoft.com/office/officeart/2005/8/layout/hierarchy1"/>
    <dgm:cxn modelId="{2B8DFDE3-2563-445E-A80D-3F5312545437}" type="presParOf" srcId="{9ADA5831-BC5D-4C95-86DA-1ACE603FDE4C}" destId="{023611DC-AF8B-47C6-9CF2-8A51DA5C7BE8}" srcOrd="0" destOrd="0" presId="urn:microsoft.com/office/officeart/2005/8/layout/hierarchy1"/>
    <dgm:cxn modelId="{4DBF8F98-FACA-413D-BD6F-A022A7DB1293}" type="presParOf" srcId="{023611DC-AF8B-47C6-9CF2-8A51DA5C7BE8}" destId="{45FC8CEA-8831-49AC-A28F-78EE42A2F444}" srcOrd="0" destOrd="0" presId="urn:microsoft.com/office/officeart/2005/8/layout/hierarchy1"/>
    <dgm:cxn modelId="{4FFD8CF8-ECED-4CC2-926E-18170A3CF332}" type="presParOf" srcId="{45FC8CEA-8831-49AC-A28F-78EE42A2F444}" destId="{2A61725F-4130-4C20-855D-A38C58ECA8AC}" srcOrd="0" destOrd="0" presId="urn:microsoft.com/office/officeart/2005/8/layout/hierarchy1"/>
    <dgm:cxn modelId="{23D0455B-8C7F-449B-9835-55B522364317}" type="presParOf" srcId="{45FC8CEA-8831-49AC-A28F-78EE42A2F444}" destId="{EFF6766B-62AF-4990-8D0B-4C4834126916}" srcOrd="1" destOrd="0" presId="urn:microsoft.com/office/officeart/2005/8/layout/hierarchy1"/>
    <dgm:cxn modelId="{999F9F33-A194-4F42-8DD7-4D99FD541942}" type="presParOf" srcId="{023611DC-AF8B-47C6-9CF2-8A51DA5C7BE8}" destId="{11A18608-9106-4DAE-81EC-91107970A549}" srcOrd="1" destOrd="0" presId="urn:microsoft.com/office/officeart/2005/8/layout/hierarchy1"/>
    <dgm:cxn modelId="{773EB110-A42F-4F5F-BF7A-AAFCD12EBA9B}" type="presParOf" srcId="{9ADA5831-BC5D-4C95-86DA-1ACE603FDE4C}" destId="{BB0B8AC5-CCE8-479D-8789-9279028C1185}" srcOrd="1" destOrd="0" presId="urn:microsoft.com/office/officeart/2005/8/layout/hierarchy1"/>
    <dgm:cxn modelId="{C40B8B30-8B36-44F0-B9CB-0AD381EBFC31}" type="presParOf" srcId="{BB0B8AC5-CCE8-479D-8789-9279028C1185}" destId="{3EA306DD-B4B8-4931-B656-5109F834F290}" srcOrd="0" destOrd="0" presId="urn:microsoft.com/office/officeart/2005/8/layout/hierarchy1"/>
    <dgm:cxn modelId="{C4EC7B28-50F6-4A7E-A01D-6BB6518D39BC}" type="presParOf" srcId="{3EA306DD-B4B8-4931-B656-5109F834F290}" destId="{79C61920-1D34-4706-93D4-42BE5B26E74C}" srcOrd="0" destOrd="0" presId="urn:microsoft.com/office/officeart/2005/8/layout/hierarchy1"/>
    <dgm:cxn modelId="{3A45C469-74FD-4CB7-A12D-A244C2613723}" type="presParOf" srcId="{3EA306DD-B4B8-4931-B656-5109F834F290}" destId="{AB0598B9-0E67-48DA-A94C-D622CA037500}" srcOrd="1" destOrd="0" presId="urn:microsoft.com/office/officeart/2005/8/layout/hierarchy1"/>
    <dgm:cxn modelId="{5D6CB679-189E-4F4B-89D0-599AEDA806EE}" type="presParOf" srcId="{BB0B8AC5-CCE8-479D-8789-9279028C1185}" destId="{D06E00EE-EA78-47A7-B173-E28F0D8D92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FBA46-70DA-4F75-A497-36B3A0A167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FDF881-3CEF-48ED-AF9D-FF28AE4C17D5}">
      <dgm:prSet custT="1"/>
      <dgm:spPr/>
      <dgm:t>
        <a:bodyPr/>
        <a:lstStyle/>
        <a:p>
          <a:r>
            <a:rPr lang="en-GB" sz="2000" b="1" i="0" baseline="0" dirty="0"/>
            <a:t>Findings</a:t>
          </a:r>
          <a:endParaRPr lang="en-US" sz="2000" dirty="0"/>
        </a:p>
      </dgm:t>
    </dgm:pt>
    <dgm:pt modelId="{B8BC1ECB-7A53-4686-8A37-258CA6C5E7AE}" type="parTrans" cxnId="{A88AA3C9-F0C4-4018-B8EB-37105EB3F023}">
      <dgm:prSet/>
      <dgm:spPr/>
      <dgm:t>
        <a:bodyPr/>
        <a:lstStyle/>
        <a:p>
          <a:endParaRPr lang="en-US"/>
        </a:p>
      </dgm:t>
    </dgm:pt>
    <dgm:pt modelId="{CB0E320F-A259-470E-AB20-8F4E7DB6F252}" type="sibTrans" cxnId="{A88AA3C9-F0C4-4018-B8EB-37105EB3F023}">
      <dgm:prSet/>
      <dgm:spPr/>
      <dgm:t>
        <a:bodyPr/>
        <a:lstStyle/>
        <a:p>
          <a:endParaRPr lang="en-US"/>
        </a:p>
      </dgm:t>
    </dgm:pt>
    <dgm:pt modelId="{D56A6B2D-4AAA-40FC-A771-FF4F8B6CD2E4}">
      <dgm:prSet custT="1"/>
      <dgm:spPr/>
      <dgm:t>
        <a:bodyPr/>
        <a:lstStyle/>
        <a:p>
          <a:r>
            <a:rPr lang="en-IE" sz="1200"/>
            <a:t>34 Reports received</a:t>
          </a:r>
          <a:endParaRPr lang="en-US" sz="1200" dirty="0"/>
        </a:p>
      </dgm:t>
    </dgm:pt>
    <dgm:pt modelId="{38889B85-87AB-48B3-BEC9-C84D4C7F3AF1}" type="parTrans" cxnId="{7EA678A9-2BE3-445E-86FD-7D5C001CB280}">
      <dgm:prSet/>
      <dgm:spPr/>
      <dgm:t>
        <a:bodyPr/>
        <a:lstStyle/>
        <a:p>
          <a:endParaRPr lang="en-US"/>
        </a:p>
      </dgm:t>
    </dgm:pt>
    <dgm:pt modelId="{4444E13B-0B61-4A81-B4BF-47A99557DEB6}" type="sibTrans" cxnId="{7EA678A9-2BE3-445E-86FD-7D5C001CB280}">
      <dgm:prSet/>
      <dgm:spPr/>
      <dgm:t>
        <a:bodyPr/>
        <a:lstStyle/>
        <a:p>
          <a:endParaRPr lang="en-US"/>
        </a:p>
      </dgm:t>
    </dgm:pt>
    <dgm:pt modelId="{490DAF49-D1DA-4E00-8432-186F169BE1A2}">
      <dgm:prSet custT="1"/>
      <dgm:spPr/>
      <dgm:t>
        <a:bodyPr/>
        <a:lstStyle/>
        <a:p>
          <a:r>
            <a:rPr lang="en-GB" sz="2000" b="1" i="0" baseline="0" dirty="0"/>
            <a:t>Males vs Females</a:t>
          </a:r>
          <a:endParaRPr lang="en-US" sz="2000" dirty="0"/>
        </a:p>
      </dgm:t>
    </dgm:pt>
    <dgm:pt modelId="{FB03C555-5B8C-46F3-B7B7-BD669E3322C3}" type="parTrans" cxnId="{B31D34B9-1A47-4773-86EC-7FCDCC7801B7}">
      <dgm:prSet/>
      <dgm:spPr/>
      <dgm:t>
        <a:bodyPr/>
        <a:lstStyle/>
        <a:p>
          <a:endParaRPr lang="en-US"/>
        </a:p>
      </dgm:t>
    </dgm:pt>
    <dgm:pt modelId="{FC312459-4B41-4C90-B907-6E39A1DE85E5}" type="sibTrans" cxnId="{B31D34B9-1A47-4773-86EC-7FCDCC7801B7}">
      <dgm:prSet/>
      <dgm:spPr/>
      <dgm:t>
        <a:bodyPr/>
        <a:lstStyle/>
        <a:p>
          <a:endParaRPr lang="en-US"/>
        </a:p>
      </dgm:t>
    </dgm:pt>
    <dgm:pt modelId="{A7BD0DE1-E84C-4B46-86B3-1FE158563BB0}">
      <dgm:prSet custT="1"/>
      <dgm:spPr/>
      <dgm:t>
        <a:bodyPr/>
        <a:lstStyle/>
        <a:p>
          <a:r>
            <a:rPr lang="en-IE" sz="1200" b="0" i="0" baseline="0" dirty="0"/>
            <a:t>Males=22</a:t>
          </a:r>
          <a:endParaRPr lang="en-US" sz="1200" dirty="0"/>
        </a:p>
      </dgm:t>
    </dgm:pt>
    <dgm:pt modelId="{4485C598-E168-4664-97F7-7FB191812088}" type="parTrans" cxnId="{4FC13DE7-6515-40FF-A389-3DC2C2379278}">
      <dgm:prSet/>
      <dgm:spPr/>
      <dgm:t>
        <a:bodyPr/>
        <a:lstStyle/>
        <a:p>
          <a:endParaRPr lang="en-US"/>
        </a:p>
      </dgm:t>
    </dgm:pt>
    <dgm:pt modelId="{A72AF73E-ED7E-4B88-83BE-140E562A4C35}" type="sibTrans" cxnId="{4FC13DE7-6515-40FF-A389-3DC2C2379278}">
      <dgm:prSet/>
      <dgm:spPr/>
      <dgm:t>
        <a:bodyPr/>
        <a:lstStyle/>
        <a:p>
          <a:endParaRPr lang="en-US"/>
        </a:p>
      </dgm:t>
    </dgm:pt>
    <dgm:pt modelId="{8B02BB9D-9FE7-4829-BCE6-E69BA7A00661}">
      <dgm:prSet/>
      <dgm:spPr/>
      <dgm:t>
        <a:bodyPr/>
        <a:lstStyle/>
        <a:p>
          <a:r>
            <a:rPr lang="en-GB" b="1" i="0" baseline="0"/>
            <a:t>Demographics</a:t>
          </a:r>
          <a:endParaRPr lang="en-US"/>
        </a:p>
      </dgm:t>
    </dgm:pt>
    <dgm:pt modelId="{4E94EBDE-657A-44FA-9852-4F9EFC8DB06E}" type="parTrans" cxnId="{0EDBF80F-0307-45AB-BA86-D48C0C82DFCF}">
      <dgm:prSet/>
      <dgm:spPr/>
      <dgm:t>
        <a:bodyPr/>
        <a:lstStyle/>
        <a:p>
          <a:endParaRPr lang="en-US"/>
        </a:p>
      </dgm:t>
    </dgm:pt>
    <dgm:pt modelId="{D95A4BB3-B3FF-4FF3-888A-5D6AD193A853}" type="sibTrans" cxnId="{0EDBF80F-0307-45AB-BA86-D48C0C82DFCF}">
      <dgm:prSet/>
      <dgm:spPr/>
      <dgm:t>
        <a:bodyPr/>
        <a:lstStyle/>
        <a:p>
          <a:endParaRPr lang="en-US"/>
        </a:p>
      </dgm:t>
    </dgm:pt>
    <dgm:pt modelId="{70727283-B273-47A5-82BF-FB37B4F54006}">
      <dgm:prSet/>
      <dgm:spPr/>
      <dgm:t>
        <a:bodyPr/>
        <a:lstStyle/>
        <a:p>
          <a:r>
            <a:rPr lang="en-IE" sz="1500" dirty="0">
              <a:solidFill>
                <a:schemeClr val="tx2"/>
              </a:solidFill>
            </a:rPr>
            <a:t>Infant 1-4 </a:t>
          </a:r>
          <a:r>
            <a:rPr lang="en-IE" sz="1500" dirty="0" err="1">
              <a:solidFill>
                <a:schemeClr val="tx2"/>
              </a:solidFill>
            </a:rPr>
            <a:t>yrs</a:t>
          </a:r>
          <a:r>
            <a:rPr lang="en-IE" sz="1500" dirty="0">
              <a:solidFill>
                <a:schemeClr val="tx2"/>
              </a:solidFill>
            </a:rPr>
            <a:t>=1</a:t>
          </a:r>
          <a:endParaRPr lang="en-US" sz="1500" dirty="0"/>
        </a:p>
      </dgm:t>
    </dgm:pt>
    <dgm:pt modelId="{46FDFA6D-36C6-45B0-8886-7E057C5AFC39}" type="parTrans" cxnId="{D2562CC2-C64F-41D4-BCE7-1E8CC768BB13}">
      <dgm:prSet/>
      <dgm:spPr/>
      <dgm:t>
        <a:bodyPr/>
        <a:lstStyle/>
        <a:p>
          <a:endParaRPr lang="en-US"/>
        </a:p>
      </dgm:t>
    </dgm:pt>
    <dgm:pt modelId="{C133233C-B6BA-49CB-BECB-2ABC60BFDBC6}" type="sibTrans" cxnId="{D2562CC2-C64F-41D4-BCE7-1E8CC768BB13}">
      <dgm:prSet/>
      <dgm:spPr/>
      <dgm:t>
        <a:bodyPr/>
        <a:lstStyle/>
        <a:p>
          <a:endParaRPr lang="en-US"/>
        </a:p>
      </dgm:t>
    </dgm:pt>
    <dgm:pt modelId="{7895E9D5-BA4B-4807-A475-A8192E9EBDC7}">
      <dgm:prSet/>
      <dgm:spPr/>
      <dgm:t>
        <a:bodyPr/>
        <a:lstStyle/>
        <a:p>
          <a:endParaRPr lang="en-US" sz="1500" dirty="0"/>
        </a:p>
      </dgm:t>
    </dgm:pt>
    <dgm:pt modelId="{3BD8DE53-0C54-409F-BBA3-7DA20740070A}" type="parTrans" cxnId="{1291F032-7181-4F78-B587-9BE0286255E1}">
      <dgm:prSet/>
      <dgm:spPr/>
      <dgm:t>
        <a:bodyPr/>
        <a:lstStyle/>
        <a:p>
          <a:endParaRPr lang="en-US"/>
        </a:p>
      </dgm:t>
    </dgm:pt>
    <dgm:pt modelId="{AECD95B4-C532-4CFD-8CE4-ADB19B940F4D}" type="sibTrans" cxnId="{1291F032-7181-4F78-B587-9BE0286255E1}">
      <dgm:prSet/>
      <dgm:spPr/>
      <dgm:t>
        <a:bodyPr/>
        <a:lstStyle/>
        <a:p>
          <a:endParaRPr lang="en-US"/>
        </a:p>
      </dgm:t>
    </dgm:pt>
    <dgm:pt modelId="{8DB5B837-EFA2-4FCB-8D05-06260FFB34BC}">
      <dgm:prSet custT="1"/>
      <dgm:spPr/>
      <dgm:t>
        <a:bodyPr/>
        <a:lstStyle/>
        <a:p>
          <a:endParaRPr lang="en-IE" sz="1200" dirty="0"/>
        </a:p>
      </dgm:t>
    </dgm:pt>
    <dgm:pt modelId="{3CEFCD48-221C-4EE3-8B3D-B1D6F8C7AFD0}" type="parTrans" cxnId="{C388A31D-0F96-4BAC-91B9-568B8825F98F}">
      <dgm:prSet/>
      <dgm:spPr/>
      <dgm:t>
        <a:bodyPr/>
        <a:lstStyle/>
        <a:p>
          <a:endParaRPr lang="en-IE"/>
        </a:p>
      </dgm:t>
    </dgm:pt>
    <dgm:pt modelId="{EDF97344-D02E-498C-9D78-B5FE2DC384FE}" type="sibTrans" cxnId="{C388A31D-0F96-4BAC-91B9-568B8825F98F}">
      <dgm:prSet/>
      <dgm:spPr/>
      <dgm:t>
        <a:bodyPr/>
        <a:lstStyle/>
        <a:p>
          <a:endParaRPr lang="en-IE"/>
        </a:p>
      </dgm:t>
    </dgm:pt>
    <dgm:pt modelId="{1EB72AE6-4CC1-4F9F-9A99-0908571900A2}">
      <dgm:prSet custT="1"/>
      <dgm:spPr/>
      <dgm:t>
        <a:bodyPr/>
        <a:lstStyle/>
        <a:p>
          <a:endParaRPr lang="en-IE" sz="1200" b="0" i="0" baseline="0" dirty="0"/>
        </a:p>
      </dgm:t>
    </dgm:pt>
    <dgm:pt modelId="{4A2BBBE9-3BF7-43FF-910E-19C00BD33CDA}" type="parTrans" cxnId="{97A29497-FF22-44FA-8288-C232744486EE}">
      <dgm:prSet/>
      <dgm:spPr/>
      <dgm:t>
        <a:bodyPr/>
        <a:lstStyle/>
        <a:p>
          <a:endParaRPr lang="en-IE"/>
        </a:p>
      </dgm:t>
    </dgm:pt>
    <dgm:pt modelId="{5201F5FA-DE90-4F6A-A549-52D5091F3AAE}" type="sibTrans" cxnId="{97A29497-FF22-44FA-8288-C232744486EE}">
      <dgm:prSet/>
      <dgm:spPr/>
      <dgm:t>
        <a:bodyPr/>
        <a:lstStyle/>
        <a:p>
          <a:endParaRPr lang="en-IE"/>
        </a:p>
      </dgm:t>
    </dgm:pt>
    <dgm:pt modelId="{6E800DC2-E179-466F-A521-8CB4B13AAA07}">
      <dgm:prSet custT="1"/>
      <dgm:spPr/>
      <dgm:t>
        <a:bodyPr/>
        <a:lstStyle/>
        <a:p>
          <a:r>
            <a:rPr lang="en-IE" sz="1200"/>
            <a:t>32 Reports accepted</a:t>
          </a:r>
        </a:p>
      </dgm:t>
    </dgm:pt>
    <dgm:pt modelId="{FBBF0EDD-257E-486E-B102-EBE93D75B9E0}" type="parTrans" cxnId="{7B26E8C1-B598-450C-9416-66E3153D3734}">
      <dgm:prSet/>
      <dgm:spPr/>
      <dgm:t>
        <a:bodyPr/>
        <a:lstStyle/>
        <a:p>
          <a:endParaRPr lang="en-IE"/>
        </a:p>
      </dgm:t>
    </dgm:pt>
    <dgm:pt modelId="{5ECFC674-18AD-4985-9318-A3202C7BB91C}" type="sibTrans" cxnId="{7B26E8C1-B598-450C-9416-66E3153D3734}">
      <dgm:prSet/>
      <dgm:spPr/>
      <dgm:t>
        <a:bodyPr/>
        <a:lstStyle/>
        <a:p>
          <a:endParaRPr lang="en-IE"/>
        </a:p>
      </dgm:t>
    </dgm:pt>
    <dgm:pt modelId="{8DC818B0-DA6E-4B38-8C9B-28C4895FE255}">
      <dgm:prSet custT="1"/>
      <dgm:spPr/>
      <dgm:t>
        <a:bodyPr/>
        <a:lstStyle/>
        <a:p>
          <a:r>
            <a:rPr lang="en-IE" sz="1200" dirty="0"/>
            <a:t>30 Reports Mandatory</a:t>
          </a:r>
        </a:p>
      </dgm:t>
    </dgm:pt>
    <dgm:pt modelId="{433F75B1-4BEE-48CA-92B5-FD6138452772}" type="parTrans" cxnId="{685D0339-3A7A-483D-BB62-BA436D0510BF}">
      <dgm:prSet/>
      <dgm:spPr/>
      <dgm:t>
        <a:bodyPr/>
        <a:lstStyle/>
        <a:p>
          <a:endParaRPr lang="en-IE"/>
        </a:p>
      </dgm:t>
    </dgm:pt>
    <dgm:pt modelId="{2DA2D0D9-91EB-468D-B255-99B8C9BDECB7}" type="sibTrans" cxnId="{685D0339-3A7A-483D-BB62-BA436D0510BF}">
      <dgm:prSet/>
      <dgm:spPr/>
      <dgm:t>
        <a:bodyPr/>
        <a:lstStyle/>
        <a:p>
          <a:endParaRPr lang="en-IE"/>
        </a:p>
      </dgm:t>
    </dgm:pt>
    <dgm:pt modelId="{4704C991-5F7B-4744-8E28-A1E19B7B2C99}">
      <dgm:prSet custT="1"/>
      <dgm:spPr/>
      <dgm:t>
        <a:bodyPr/>
        <a:lstStyle/>
        <a:p>
          <a:r>
            <a:rPr lang="en-IE" sz="1200" b="0" i="0" baseline="0" dirty="0"/>
            <a:t>Females=10</a:t>
          </a:r>
        </a:p>
      </dgm:t>
    </dgm:pt>
    <dgm:pt modelId="{CE475A2A-EAFF-455D-926C-0F128F8AE9E3}" type="parTrans" cxnId="{1BB9257A-F85D-4C2A-BE11-F12EBC61969B}">
      <dgm:prSet/>
      <dgm:spPr/>
      <dgm:t>
        <a:bodyPr/>
        <a:lstStyle/>
        <a:p>
          <a:endParaRPr lang="en-IE"/>
        </a:p>
      </dgm:t>
    </dgm:pt>
    <dgm:pt modelId="{D527D85D-062C-4895-842E-EA055E449B56}" type="sibTrans" cxnId="{1BB9257A-F85D-4C2A-BE11-F12EBC61969B}">
      <dgm:prSet/>
      <dgm:spPr/>
      <dgm:t>
        <a:bodyPr/>
        <a:lstStyle/>
        <a:p>
          <a:endParaRPr lang="en-IE"/>
        </a:p>
      </dgm:t>
    </dgm:pt>
    <dgm:pt modelId="{F68DA9E2-8855-4732-9ABC-63869A3B88DD}">
      <dgm:prSet/>
      <dgm:spPr/>
      <dgm:t>
        <a:bodyPr/>
        <a:lstStyle/>
        <a:p>
          <a:r>
            <a:rPr lang="en-IE" sz="1500" dirty="0">
              <a:solidFill>
                <a:schemeClr val="tx2"/>
              </a:solidFill>
            </a:rPr>
            <a:t>18-30 yr= 1</a:t>
          </a:r>
        </a:p>
      </dgm:t>
    </dgm:pt>
    <dgm:pt modelId="{3C98F643-AF7F-4335-A9B5-7859CEB47F3C}" type="parTrans" cxnId="{9EF87F19-997D-4737-9F08-712BB74B7709}">
      <dgm:prSet/>
      <dgm:spPr/>
      <dgm:t>
        <a:bodyPr/>
        <a:lstStyle/>
        <a:p>
          <a:endParaRPr lang="en-IE"/>
        </a:p>
      </dgm:t>
    </dgm:pt>
    <dgm:pt modelId="{43F2AB8C-2F9B-4D76-81D8-0563A76781BA}" type="sibTrans" cxnId="{9EF87F19-997D-4737-9F08-712BB74B7709}">
      <dgm:prSet/>
      <dgm:spPr/>
      <dgm:t>
        <a:bodyPr/>
        <a:lstStyle/>
        <a:p>
          <a:endParaRPr lang="en-IE"/>
        </a:p>
      </dgm:t>
    </dgm:pt>
    <dgm:pt modelId="{29005D81-B070-4503-B769-AC2D4CF9223A}">
      <dgm:prSet/>
      <dgm:spPr/>
      <dgm:t>
        <a:bodyPr/>
        <a:lstStyle/>
        <a:p>
          <a:r>
            <a:rPr lang="en-IE" sz="1500" dirty="0">
              <a:solidFill>
                <a:schemeClr val="tx2"/>
              </a:solidFill>
            </a:rPr>
            <a:t>51-70 yr= 6</a:t>
          </a:r>
        </a:p>
      </dgm:t>
    </dgm:pt>
    <dgm:pt modelId="{AA979F1C-C9EA-4BD1-8897-93158C32A9BA}" type="parTrans" cxnId="{0F19FE6A-6BC5-4950-9097-D15B462EC5AC}">
      <dgm:prSet/>
      <dgm:spPr/>
      <dgm:t>
        <a:bodyPr/>
        <a:lstStyle/>
        <a:p>
          <a:endParaRPr lang="en-IE"/>
        </a:p>
      </dgm:t>
    </dgm:pt>
    <dgm:pt modelId="{5F6BCE0D-9E17-46F7-9A89-17380264F5EB}" type="sibTrans" cxnId="{0F19FE6A-6BC5-4950-9097-D15B462EC5AC}">
      <dgm:prSet/>
      <dgm:spPr/>
      <dgm:t>
        <a:bodyPr/>
        <a:lstStyle/>
        <a:p>
          <a:endParaRPr lang="en-IE"/>
        </a:p>
      </dgm:t>
    </dgm:pt>
    <dgm:pt modelId="{66E5E191-6383-4DFF-A4D5-216F8687A226}">
      <dgm:prSet custT="1"/>
      <dgm:spPr/>
      <dgm:t>
        <a:bodyPr/>
        <a:lstStyle/>
        <a:p>
          <a:r>
            <a:rPr lang="en-IE" sz="1800" b="1" dirty="0">
              <a:solidFill>
                <a:srgbClr val="FF0000"/>
              </a:solidFill>
            </a:rPr>
            <a:t>70+= 24 (75%)</a:t>
          </a:r>
        </a:p>
      </dgm:t>
    </dgm:pt>
    <dgm:pt modelId="{03356E1D-2DE3-4AC1-976A-F2CE776C6184}" type="parTrans" cxnId="{15DC6C69-B766-4062-A245-2CE43EB721B7}">
      <dgm:prSet/>
      <dgm:spPr/>
      <dgm:t>
        <a:bodyPr/>
        <a:lstStyle/>
        <a:p>
          <a:endParaRPr lang="en-IE"/>
        </a:p>
      </dgm:t>
    </dgm:pt>
    <dgm:pt modelId="{6A08050D-5EAE-4CD2-A0FF-09AFC2E42046}" type="sibTrans" cxnId="{15DC6C69-B766-4062-A245-2CE43EB721B7}">
      <dgm:prSet/>
      <dgm:spPr/>
      <dgm:t>
        <a:bodyPr/>
        <a:lstStyle/>
        <a:p>
          <a:endParaRPr lang="en-IE"/>
        </a:p>
      </dgm:t>
    </dgm:pt>
    <dgm:pt modelId="{2F072473-5A4C-4291-9A54-528510926759}" type="pres">
      <dgm:prSet presAssocID="{6EEFBA46-70DA-4F75-A497-36B3A0A1676A}" presName="linear" presStyleCnt="0">
        <dgm:presLayoutVars>
          <dgm:dir/>
          <dgm:animLvl val="lvl"/>
          <dgm:resizeHandles val="exact"/>
        </dgm:presLayoutVars>
      </dgm:prSet>
      <dgm:spPr/>
    </dgm:pt>
    <dgm:pt modelId="{4738EC0F-D880-4887-A50E-79316FEF64FE}" type="pres">
      <dgm:prSet presAssocID="{F6FDF881-3CEF-48ED-AF9D-FF28AE4C17D5}" presName="parentLin" presStyleCnt="0"/>
      <dgm:spPr/>
    </dgm:pt>
    <dgm:pt modelId="{619321FC-509B-4516-B5B1-E80909AD16F3}" type="pres">
      <dgm:prSet presAssocID="{F6FDF881-3CEF-48ED-AF9D-FF28AE4C17D5}" presName="parentLeftMargin" presStyleLbl="node1" presStyleIdx="0" presStyleCnt="3"/>
      <dgm:spPr/>
    </dgm:pt>
    <dgm:pt modelId="{7BC580FD-5589-4331-9CCF-697472BF5231}" type="pres">
      <dgm:prSet presAssocID="{F6FDF881-3CEF-48ED-AF9D-FF28AE4C17D5}" presName="parentText" presStyleLbl="node1" presStyleIdx="0" presStyleCnt="3">
        <dgm:presLayoutVars>
          <dgm:chMax val="0"/>
          <dgm:bulletEnabled val="1"/>
        </dgm:presLayoutVars>
      </dgm:prSet>
      <dgm:spPr/>
    </dgm:pt>
    <dgm:pt modelId="{42B219A8-757D-4F78-951F-AF8EB5F576E4}" type="pres">
      <dgm:prSet presAssocID="{F6FDF881-3CEF-48ED-AF9D-FF28AE4C17D5}" presName="negativeSpace" presStyleCnt="0"/>
      <dgm:spPr/>
    </dgm:pt>
    <dgm:pt modelId="{77D9CAEF-5792-49BA-A9C3-02626AAF210A}" type="pres">
      <dgm:prSet presAssocID="{F6FDF881-3CEF-48ED-AF9D-FF28AE4C17D5}" presName="childText" presStyleLbl="conFgAcc1" presStyleIdx="0" presStyleCnt="3" custLinFactNeighborX="494" custLinFactNeighborY="-49909">
        <dgm:presLayoutVars>
          <dgm:bulletEnabled val="1"/>
        </dgm:presLayoutVars>
      </dgm:prSet>
      <dgm:spPr/>
    </dgm:pt>
    <dgm:pt modelId="{EB672E55-23A6-455A-8D7C-BBD88CF54BA7}" type="pres">
      <dgm:prSet presAssocID="{CB0E320F-A259-470E-AB20-8F4E7DB6F252}" presName="spaceBetweenRectangles" presStyleCnt="0"/>
      <dgm:spPr/>
    </dgm:pt>
    <dgm:pt modelId="{A295B9C9-D4CE-4E5F-9E13-97E6F590F2DC}" type="pres">
      <dgm:prSet presAssocID="{490DAF49-D1DA-4E00-8432-186F169BE1A2}" presName="parentLin" presStyleCnt="0"/>
      <dgm:spPr/>
    </dgm:pt>
    <dgm:pt modelId="{C9DC1618-25A7-4698-9855-649343C78093}" type="pres">
      <dgm:prSet presAssocID="{490DAF49-D1DA-4E00-8432-186F169BE1A2}" presName="parentLeftMargin" presStyleLbl="node1" presStyleIdx="0" presStyleCnt="3"/>
      <dgm:spPr/>
    </dgm:pt>
    <dgm:pt modelId="{FDEE2FBB-5EC0-4633-B5A4-7833C283F81F}" type="pres">
      <dgm:prSet presAssocID="{490DAF49-D1DA-4E00-8432-186F169BE1A2}" presName="parentText" presStyleLbl="node1" presStyleIdx="1" presStyleCnt="3">
        <dgm:presLayoutVars>
          <dgm:chMax val="0"/>
          <dgm:bulletEnabled val="1"/>
        </dgm:presLayoutVars>
      </dgm:prSet>
      <dgm:spPr/>
    </dgm:pt>
    <dgm:pt modelId="{E4A974F0-F8DA-4548-AC99-DB341064069C}" type="pres">
      <dgm:prSet presAssocID="{490DAF49-D1DA-4E00-8432-186F169BE1A2}" presName="negativeSpace" presStyleCnt="0"/>
      <dgm:spPr/>
    </dgm:pt>
    <dgm:pt modelId="{658C0E06-F223-45E1-B60A-F1F49A1A40EF}" type="pres">
      <dgm:prSet presAssocID="{490DAF49-D1DA-4E00-8432-186F169BE1A2}" presName="childText" presStyleLbl="conFgAcc1" presStyleIdx="1" presStyleCnt="3">
        <dgm:presLayoutVars>
          <dgm:bulletEnabled val="1"/>
        </dgm:presLayoutVars>
      </dgm:prSet>
      <dgm:spPr/>
    </dgm:pt>
    <dgm:pt modelId="{3951BF24-7117-4E28-B274-C2DACE582CA7}" type="pres">
      <dgm:prSet presAssocID="{FC312459-4B41-4C90-B907-6E39A1DE85E5}" presName="spaceBetweenRectangles" presStyleCnt="0"/>
      <dgm:spPr/>
    </dgm:pt>
    <dgm:pt modelId="{F864A17E-9936-4FA3-995C-0DBE6C6D9E6F}" type="pres">
      <dgm:prSet presAssocID="{8B02BB9D-9FE7-4829-BCE6-E69BA7A00661}" presName="parentLin" presStyleCnt="0"/>
      <dgm:spPr/>
    </dgm:pt>
    <dgm:pt modelId="{C718CB56-6554-4525-8E3E-8F81F11C1FEE}" type="pres">
      <dgm:prSet presAssocID="{8B02BB9D-9FE7-4829-BCE6-E69BA7A00661}" presName="parentLeftMargin" presStyleLbl="node1" presStyleIdx="1" presStyleCnt="3"/>
      <dgm:spPr/>
    </dgm:pt>
    <dgm:pt modelId="{D2A99403-4F13-4527-A13D-1EC10D064D5F}" type="pres">
      <dgm:prSet presAssocID="{8B02BB9D-9FE7-4829-BCE6-E69BA7A00661}" presName="parentText" presStyleLbl="node1" presStyleIdx="2" presStyleCnt="3">
        <dgm:presLayoutVars>
          <dgm:chMax val="0"/>
          <dgm:bulletEnabled val="1"/>
        </dgm:presLayoutVars>
      </dgm:prSet>
      <dgm:spPr/>
    </dgm:pt>
    <dgm:pt modelId="{B40BE5F5-3BB1-47EA-A876-FD261BEC6A15}" type="pres">
      <dgm:prSet presAssocID="{8B02BB9D-9FE7-4829-BCE6-E69BA7A00661}" presName="negativeSpace" presStyleCnt="0"/>
      <dgm:spPr/>
    </dgm:pt>
    <dgm:pt modelId="{8DC84349-3E12-4708-A202-6D085EC49A1F}" type="pres">
      <dgm:prSet presAssocID="{8B02BB9D-9FE7-4829-BCE6-E69BA7A00661}" presName="childText" presStyleLbl="conFgAcc1" presStyleIdx="2" presStyleCnt="3" custLinFactNeighborX="-1557" custLinFactNeighborY="5512">
        <dgm:presLayoutVars>
          <dgm:bulletEnabled val="1"/>
        </dgm:presLayoutVars>
      </dgm:prSet>
      <dgm:spPr/>
    </dgm:pt>
  </dgm:ptLst>
  <dgm:cxnLst>
    <dgm:cxn modelId="{0EDBF80F-0307-45AB-BA86-D48C0C82DFCF}" srcId="{6EEFBA46-70DA-4F75-A497-36B3A0A1676A}" destId="{8B02BB9D-9FE7-4829-BCE6-E69BA7A00661}" srcOrd="2" destOrd="0" parTransId="{4E94EBDE-657A-44FA-9852-4F9EFC8DB06E}" sibTransId="{D95A4BB3-B3FF-4FF3-888A-5D6AD193A853}"/>
    <dgm:cxn modelId="{87D43F10-2D5F-4E1A-8D6C-4D6D1958D3ED}" type="presOf" srcId="{490DAF49-D1DA-4E00-8432-186F169BE1A2}" destId="{FDEE2FBB-5EC0-4633-B5A4-7833C283F81F}" srcOrd="1" destOrd="0" presId="urn:microsoft.com/office/officeart/2005/8/layout/list1"/>
    <dgm:cxn modelId="{B0E75E15-4694-4E5D-A259-77F891C1D6C9}" type="presOf" srcId="{8DB5B837-EFA2-4FCB-8D05-06260FFB34BC}" destId="{77D9CAEF-5792-49BA-A9C3-02626AAF210A}" srcOrd="0" destOrd="3" presId="urn:microsoft.com/office/officeart/2005/8/layout/list1"/>
    <dgm:cxn modelId="{9EF87F19-997D-4737-9F08-712BB74B7709}" srcId="{8B02BB9D-9FE7-4829-BCE6-E69BA7A00661}" destId="{F68DA9E2-8855-4732-9ABC-63869A3B88DD}" srcOrd="1" destOrd="0" parTransId="{3C98F643-AF7F-4335-A9B5-7859CEB47F3C}" sibTransId="{43F2AB8C-2F9B-4D76-81D8-0563A76781BA}"/>
    <dgm:cxn modelId="{04D4621D-988E-4DE6-BE9C-A7CF350F7559}" type="presOf" srcId="{D56A6B2D-4AAA-40FC-A771-FF4F8B6CD2E4}" destId="{77D9CAEF-5792-49BA-A9C3-02626AAF210A}" srcOrd="0" destOrd="0" presId="urn:microsoft.com/office/officeart/2005/8/layout/list1"/>
    <dgm:cxn modelId="{C388A31D-0F96-4BAC-91B9-568B8825F98F}" srcId="{F6FDF881-3CEF-48ED-AF9D-FF28AE4C17D5}" destId="{8DB5B837-EFA2-4FCB-8D05-06260FFB34BC}" srcOrd="3" destOrd="0" parTransId="{3CEFCD48-221C-4EE3-8B3D-B1D6F8C7AFD0}" sibTransId="{EDF97344-D02E-498C-9D78-B5FE2DC384FE}"/>
    <dgm:cxn modelId="{18C2022B-2E01-4820-95AA-276CD80F5A5C}" type="presOf" srcId="{70727283-B273-47A5-82BF-FB37B4F54006}" destId="{8DC84349-3E12-4708-A202-6D085EC49A1F}" srcOrd="0" destOrd="0" presId="urn:microsoft.com/office/officeart/2005/8/layout/list1"/>
    <dgm:cxn modelId="{828DF92C-C480-470D-A46E-2B538C33460F}" type="presOf" srcId="{29005D81-B070-4503-B769-AC2D4CF9223A}" destId="{8DC84349-3E12-4708-A202-6D085EC49A1F}" srcOrd="0" destOrd="2" presId="urn:microsoft.com/office/officeart/2005/8/layout/list1"/>
    <dgm:cxn modelId="{1291F032-7181-4F78-B587-9BE0286255E1}" srcId="{8B02BB9D-9FE7-4829-BCE6-E69BA7A00661}" destId="{7895E9D5-BA4B-4807-A475-A8192E9EBDC7}" srcOrd="4" destOrd="0" parTransId="{3BD8DE53-0C54-409F-BBA3-7DA20740070A}" sibTransId="{AECD95B4-C532-4CFD-8CE4-ADB19B940F4D}"/>
    <dgm:cxn modelId="{685D0339-3A7A-483D-BB62-BA436D0510BF}" srcId="{F6FDF881-3CEF-48ED-AF9D-FF28AE4C17D5}" destId="{8DC818B0-DA6E-4B38-8C9B-28C4895FE255}" srcOrd="2" destOrd="0" parTransId="{433F75B1-4BEE-48CA-92B5-FD6138452772}" sibTransId="{2DA2D0D9-91EB-468D-B255-99B8C9BDECB7}"/>
    <dgm:cxn modelId="{CEDB233D-6428-443B-AB9E-66821CD8BE85}" type="presOf" srcId="{F68DA9E2-8855-4732-9ABC-63869A3B88DD}" destId="{8DC84349-3E12-4708-A202-6D085EC49A1F}" srcOrd="0" destOrd="1" presId="urn:microsoft.com/office/officeart/2005/8/layout/list1"/>
    <dgm:cxn modelId="{D729243D-03CE-4CF2-840D-9240BBFEA779}" type="presOf" srcId="{F6FDF881-3CEF-48ED-AF9D-FF28AE4C17D5}" destId="{7BC580FD-5589-4331-9CCF-697472BF5231}" srcOrd="1" destOrd="0" presId="urn:microsoft.com/office/officeart/2005/8/layout/list1"/>
    <dgm:cxn modelId="{17AF3065-94F4-4268-A885-05C58236C45C}" type="presOf" srcId="{490DAF49-D1DA-4E00-8432-186F169BE1A2}" destId="{C9DC1618-25A7-4698-9855-649343C78093}" srcOrd="0" destOrd="0" presId="urn:microsoft.com/office/officeart/2005/8/layout/list1"/>
    <dgm:cxn modelId="{15DC6C69-B766-4062-A245-2CE43EB721B7}" srcId="{8B02BB9D-9FE7-4829-BCE6-E69BA7A00661}" destId="{66E5E191-6383-4DFF-A4D5-216F8687A226}" srcOrd="3" destOrd="0" parTransId="{03356E1D-2DE3-4AC1-976A-F2CE776C6184}" sibTransId="{6A08050D-5EAE-4CD2-A0FF-09AFC2E42046}"/>
    <dgm:cxn modelId="{0F19FE6A-6BC5-4950-9097-D15B462EC5AC}" srcId="{8B02BB9D-9FE7-4829-BCE6-E69BA7A00661}" destId="{29005D81-B070-4503-B769-AC2D4CF9223A}" srcOrd="2" destOrd="0" parTransId="{AA979F1C-C9EA-4BD1-8897-93158C32A9BA}" sibTransId="{5F6BCE0D-9E17-46F7-9A89-17380264F5EB}"/>
    <dgm:cxn modelId="{982C0E4C-0AA3-4C17-AEA7-73E546F35CB0}" type="presOf" srcId="{1EB72AE6-4CC1-4F9F-9A99-0908571900A2}" destId="{658C0E06-F223-45E1-B60A-F1F49A1A40EF}" srcOrd="0" destOrd="2" presId="urn:microsoft.com/office/officeart/2005/8/layout/list1"/>
    <dgm:cxn modelId="{E2397859-9864-4D53-B1C1-BFCF77ABACEE}" type="presOf" srcId="{8DC818B0-DA6E-4B38-8C9B-28C4895FE255}" destId="{77D9CAEF-5792-49BA-A9C3-02626AAF210A}" srcOrd="0" destOrd="2" presId="urn:microsoft.com/office/officeart/2005/8/layout/list1"/>
    <dgm:cxn modelId="{1BB9257A-F85D-4C2A-BE11-F12EBC61969B}" srcId="{490DAF49-D1DA-4E00-8432-186F169BE1A2}" destId="{4704C991-5F7B-4744-8E28-A1E19B7B2C99}" srcOrd="1" destOrd="0" parTransId="{CE475A2A-EAFF-455D-926C-0F128F8AE9E3}" sibTransId="{D527D85D-062C-4895-842E-EA055E449B56}"/>
    <dgm:cxn modelId="{E4D6AC7A-DB3E-4F47-85E2-297C9D3AA8A7}" type="presOf" srcId="{4704C991-5F7B-4744-8E28-A1E19B7B2C99}" destId="{658C0E06-F223-45E1-B60A-F1F49A1A40EF}" srcOrd="0" destOrd="1" presId="urn:microsoft.com/office/officeart/2005/8/layout/list1"/>
    <dgm:cxn modelId="{6F9A5A7F-2511-4BE2-966F-37052D2BF920}" type="presOf" srcId="{6E800DC2-E179-466F-A521-8CB4B13AAA07}" destId="{77D9CAEF-5792-49BA-A9C3-02626AAF210A}" srcOrd="0" destOrd="1" presId="urn:microsoft.com/office/officeart/2005/8/layout/list1"/>
    <dgm:cxn modelId="{69E80285-F8F5-4B35-88C4-378ADE98D2D9}" type="presOf" srcId="{A7BD0DE1-E84C-4B46-86B3-1FE158563BB0}" destId="{658C0E06-F223-45E1-B60A-F1F49A1A40EF}" srcOrd="0" destOrd="0" presId="urn:microsoft.com/office/officeart/2005/8/layout/list1"/>
    <dgm:cxn modelId="{97A29497-FF22-44FA-8288-C232744486EE}" srcId="{490DAF49-D1DA-4E00-8432-186F169BE1A2}" destId="{1EB72AE6-4CC1-4F9F-9A99-0908571900A2}" srcOrd="2" destOrd="0" parTransId="{4A2BBBE9-3BF7-43FF-910E-19C00BD33CDA}" sibTransId="{5201F5FA-DE90-4F6A-A549-52D5091F3AAE}"/>
    <dgm:cxn modelId="{7EA678A9-2BE3-445E-86FD-7D5C001CB280}" srcId="{F6FDF881-3CEF-48ED-AF9D-FF28AE4C17D5}" destId="{D56A6B2D-4AAA-40FC-A771-FF4F8B6CD2E4}" srcOrd="0" destOrd="0" parTransId="{38889B85-87AB-48B3-BEC9-C84D4C7F3AF1}" sibTransId="{4444E13B-0B61-4A81-B4BF-47A99557DEB6}"/>
    <dgm:cxn modelId="{A0FF4BB1-63BD-451F-A8B5-B3A289C3B146}" type="presOf" srcId="{7895E9D5-BA4B-4807-A475-A8192E9EBDC7}" destId="{8DC84349-3E12-4708-A202-6D085EC49A1F}" srcOrd="0" destOrd="4" presId="urn:microsoft.com/office/officeart/2005/8/layout/list1"/>
    <dgm:cxn modelId="{B31D34B9-1A47-4773-86EC-7FCDCC7801B7}" srcId="{6EEFBA46-70DA-4F75-A497-36B3A0A1676A}" destId="{490DAF49-D1DA-4E00-8432-186F169BE1A2}" srcOrd="1" destOrd="0" parTransId="{FB03C555-5B8C-46F3-B7B7-BD669E3322C3}" sibTransId="{FC312459-4B41-4C90-B907-6E39A1DE85E5}"/>
    <dgm:cxn modelId="{80ADFEBD-5654-4DF9-8269-CE6D52FFFA1C}" type="presOf" srcId="{66E5E191-6383-4DFF-A4D5-216F8687A226}" destId="{8DC84349-3E12-4708-A202-6D085EC49A1F}" srcOrd="0" destOrd="3" presId="urn:microsoft.com/office/officeart/2005/8/layout/list1"/>
    <dgm:cxn modelId="{7B26E8C1-B598-450C-9416-66E3153D3734}" srcId="{F6FDF881-3CEF-48ED-AF9D-FF28AE4C17D5}" destId="{6E800DC2-E179-466F-A521-8CB4B13AAA07}" srcOrd="1" destOrd="0" parTransId="{FBBF0EDD-257E-486E-B102-EBE93D75B9E0}" sibTransId="{5ECFC674-18AD-4985-9318-A3202C7BB91C}"/>
    <dgm:cxn modelId="{D2562CC2-C64F-41D4-BCE7-1E8CC768BB13}" srcId="{8B02BB9D-9FE7-4829-BCE6-E69BA7A00661}" destId="{70727283-B273-47A5-82BF-FB37B4F54006}" srcOrd="0" destOrd="0" parTransId="{46FDFA6D-36C6-45B0-8886-7E057C5AFC39}" sibTransId="{C133233C-B6BA-49CB-BECB-2ABC60BFDBC6}"/>
    <dgm:cxn modelId="{A88AA3C9-F0C4-4018-B8EB-37105EB3F023}" srcId="{6EEFBA46-70DA-4F75-A497-36B3A0A1676A}" destId="{F6FDF881-3CEF-48ED-AF9D-FF28AE4C17D5}" srcOrd="0" destOrd="0" parTransId="{B8BC1ECB-7A53-4686-8A37-258CA6C5E7AE}" sibTransId="{CB0E320F-A259-470E-AB20-8F4E7DB6F252}"/>
    <dgm:cxn modelId="{1C0B9DCC-E090-4FA6-91DE-5A5F58C44F3F}" type="presOf" srcId="{8B02BB9D-9FE7-4829-BCE6-E69BA7A00661}" destId="{C718CB56-6554-4525-8E3E-8F81F11C1FEE}" srcOrd="0" destOrd="0" presId="urn:microsoft.com/office/officeart/2005/8/layout/list1"/>
    <dgm:cxn modelId="{38AD38D8-3949-4F20-B1FB-C5DC5AD7B266}" type="presOf" srcId="{8B02BB9D-9FE7-4829-BCE6-E69BA7A00661}" destId="{D2A99403-4F13-4527-A13D-1EC10D064D5F}" srcOrd="1" destOrd="0" presId="urn:microsoft.com/office/officeart/2005/8/layout/list1"/>
    <dgm:cxn modelId="{4FC13DE7-6515-40FF-A389-3DC2C2379278}" srcId="{490DAF49-D1DA-4E00-8432-186F169BE1A2}" destId="{A7BD0DE1-E84C-4B46-86B3-1FE158563BB0}" srcOrd="0" destOrd="0" parTransId="{4485C598-E168-4664-97F7-7FB191812088}" sibTransId="{A72AF73E-ED7E-4B88-83BE-140E562A4C35}"/>
    <dgm:cxn modelId="{72B822F1-0458-4B81-AA07-C2139B2DFA26}" type="presOf" srcId="{6EEFBA46-70DA-4F75-A497-36B3A0A1676A}" destId="{2F072473-5A4C-4291-9A54-528510926759}" srcOrd="0" destOrd="0" presId="urn:microsoft.com/office/officeart/2005/8/layout/list1"/>
    <dgm:cxn modelId="{0FEBDBFD-A18F-4A42-9DBB-4DC636CBD318}" type="presOf" srcId="{F6FDF881-3CEF-48ED-AF9D-FF28AE4C17D5}" destId="{619321FC-509B-4516-B5B1-E80909AD16F3}" srcOrd="0" destOrd="0" presId="urn:microsoft.com/office/officeart/2005/8/layout/list1"/>
    <dgm:cxn modelId="{3BF43694-CB1E-4A88-90F3-389DF7236F1B}" type="presParOf" srcId="{2F072473-5A4C-4291-9A54-528510926759}" destId="{4738EC0F-D880-4887-A50E-79316FEF64FE}" srcOrd="0" destOrd="0" presId="urn:microsoft.com/office/officeart/2005/8/layout/list1"/>
    <dgm:cxn modelId="{1D2C1663-221D-4A6A-8BFC-AC3A32FCA4F2}" type="presParOf" srcId="{4738EC0F-D880-4887-A50E-79316FEF64FE}" destId="{619321FC-509B-4516-B5B1-E80909AD16F3}" srcOrd="0" destOrd="0" presId="urn:microsoft.com/office/officeart/2005/8/layout/list1"/>
    <dgm:cxn modelId="{7BD4FD27-8CC8-4288-BE6D-9DC1EECE58F4}" type="presParOf" srcId="{4738EC0F-D880-4887-A50E-79316FEF64FE}" destId="{7BC580FD-5589-4331-9CCF-697472BF5231}" srcOrd="1" destOrd="0" presId="urn:microsoft.com/office/officeart/2005/8/layout/list1"/>
    <dgm:cxn modelId="{523E031E-6E2C-4BDD-B4B8-138A49E3095A}" type="presParOf" srcId="{2F072473-5A4C-4291-9A54-528510926759}" destId="{42B219A8-757D-4F78-951F-AF8EB5F576E4}" srcOrd="1" destOrd="0" presId="urn:microsoft.com/office/officeart/2005/8/layout/list1"/>
    <dgm:cxn modelId="{7965F0D3-4AAB-4F1A-8F12-C4D41E2C1D50}" type="presParOf" srcId="{2F072473-5A4C-4291-9A54-528510926759}" destId="{77D9CAEF-5792-49BA-A9C3-02626AAF210A}" srcOrd="2" destOrd="0" presId="urn:microsoft.com/office/officeart/2005/8/layout/list1"/>
    <dgm:cxn modelId="{31A3DA40-4995-4DF8-8627-DFD32B39FC5B}" type="presParOf" srcId="{2F072473-5A4C-4291-9A54-528510926759}" destId="{EB672E55-23A6-455A-8D7C-BBD88CF54BA7}" srcOrd="3" destOrd="0" presId="urn:microsoft.com/office/officeart/2005/8/layout/list1"/>
    <dgm:cxn modelId="{D282B42F-953C-4BBC-B95B-E67376B94055}" type="presParOf" srcId="{2F072473-5A4C-4291-9A54-528510926759}" destId="{A295B9C9-D4CE-4E5F-9E13-97E6F590F2DC}" srcOrd="4" destOrd="0" presId="urn:microsoft.com/office/officeart/2005/8/layout/list1"/>
    <dgm:cxn modelId="{0FC58904-04AE-432E-9BCC-4AFFE2B53A87}" type="presParOf" srcId="{A295B9C9-D4CE-4E5F-9E13-97E6F590F2DC}" destId="{C9DC1618-25A7-4698-9855-649343C78093}" srcOrd="0" destOrd="0" presId="urn:microsoft.com/office/officeart/2005/8/layout/list1"/>
    <dgm:cxn modelId="{4A582AA3-E096-40B9-B8C0-DBA632D50182}" type="presParOf" srcId="{A295B9C9-D4CE-4E5F-9E13-97E6F590F2DC}" destId="{FDEE2FBB-5EC0-4633-B5A4-7833C283F81F}" srcOrd="1" destOrd="0" presId="urn:microsoft.com/office/officeart/2005/8/layout/list1"/>
    <dgm:cxn modelId="{4BC35E32-2788-493B-A256-F341004BE783}" type="presParOf" srcId="{2F072473-5A4C-4291-9A54-528510926759}" destId="{E4A974F0-F8DA-4548-AC99-DB341064069C}" srcOrd="5" destOrd="0" presId="urn:microsoft.com/office/officeart/2005/8/layout/list1"/>
    <dgm:cxn modelId="{1769CD08-E2FF-4D19-95E0-26443E618757}" type="presParOf" srcId="{2F072473-5A4C-4291-9A54-528510926759}" destId="{658C0E06-F223-45E1-B60A-F1F49A1A40EF}" srcOrd="6" destOrd="0" presId="urn:microsoft.com/office/officeart/2005/8/layout/list1"/>
    <dgm:cxn modelId="{BBE6E19B-C933-447C-AF29-83B2E45EA293}" type="presParOf" srcId="{2F072473-5A4C-4291-9A54-528510926759}" destId="{3951BF24-7117-4E28-B274-C2DACE582CA7}" srcOrd="7" destOrd="0" presId="urn:microsoft.com/office/officeart/2005/8/layout/list1"/>
    <dgm:cxn modelId="{B7035C6A-87E4-4744-BDF5-25484156ACA4}" type="presParOf" srcId="{2F072473-5A4C-4291-9A54-528510926759}" destId="{F864A17E-9936-4FA3-995C-0DBE6C6D9E6F}" srcOrd="8" destOrd="0" presId="urn:microsoft.com/office/officeart/2005/8/layout/list1"/>
    <dgm:cxn modelId="{02BD812F-E257-43BB-823E-79B389C75877}" type="presParOf" srcId="{F864A17E-9936-4FA3-995C-0DBE6C6D9E6F}" destId="{C718CB56-6554-4525-8E3E-8F81F11C1FEE}" srcOrd="0" destOrd="0" presId="urn:microsoft.com/office/officeart/2005/8/layout/list1"/>
    <dgm:cxn modelId="{D40F92AE-C90E-4491-A33E-49DEFD39DB87}" type="presParOf" srcId="{F864A17E-9936-4FA3-995C-0DBE6C6D9E6F}" destId="{D2A99403-4F13-4527-A13D-1EC10D064D5F}" srcOrd="1" destOrd="0" presId="urn:microsoft.com/office/officeart/2005/8/layout/list1"/>
    <dgm:cxn modelId="{FBFF490B-08FF-42F0-AEBB-659874FFDBA1}" type="presParOf" srcId="{2F072473-5A4C-4291-9A54-528510926759}" destId="{B40BE5F5-3BB1-47EA-A876-FD261BEC6A15}" srcOrd="9" destOrd="0" presId="urn:microsoft.com/office/officeart/2005/8/layout/list1"/>
    <dgm:cxn modelId="{43DC0B3F-C9C1-4342-961A-051483D470A4}" type="presParOf" srcId="{2F072473-5A4C-4291-9A54-528510926759}" destId="{8DC84349-3E12-4708-A202-6D085EC49A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81DECD-A36F-4BE5-8D85-1805CB4AF800}" type="doc">
      <dgm:prSet loTypeId="urn:microsoft.com/office/officeart/2005/8/layout/cycle5" loCatId="cycle" qsTypeId="urn:microsoft.com/office/officeart/2005/8/quickstyle/simple2" qsCatId="simple" csTypeId="urn:microsoft.com/office/officeart/2005/8/colors/colorful1" csCatId="colorful" phldr="1"/>
      <dgm:spPr/>
      <dgm:t>
        <a:bodyPr/>
        <a:lstStyle/>
        <a:p>
          <a:endParaRPr lang="en-US"/>
        </a:p>
      </dgm:t>
    </dgm:pt>
    <dgm:pt modelId="{E08B6382-727B-4484-A6AE-67D18CD214E2}">
      <dgm:prSet/>
      <dgm:spPr/>
      <dgm:t>
        <a:bodyPr/>
        <a:lstStyle/>
        <a:p>
          <a:r>
            <a:rPr lang="en-IE" dirty="0"/>
            <a:t>In the event of a transfusion reaction:</a:t>
          </a:r>
          <a:endParaRPr lang="en-US" dirty="0"/>
        </a:p>
      </dgm:t>
    </dgm:pt>
    <dgm:pt modelId="{6CDD0D21-A197-465C-9EC7-5C4789F36766}" type="parTrans" cxnId="{4E441ED3-19A9-42DA-B448-E9FD6958C179}">
      <dgm:prSet/>
      <dgm:spPr/>
      <dgm:t>
        <a:bodyPr/>
        <a:lstStyle/>
        <a:p>
          <a:endParaRPr lang="en-US"/>
        </a:p>
      </dgm:t>
    </dgm:pt>
    <dgm:pt modelId="{4B4C6C5B-0B8B-490D-840E-4299619B485C}" type="sibTrans" cxnId="{4E441ED3-19A9-42DA-B448-E9FD6958C179}">
      <dgm:prSet/>
      <dgm:spPr/>
      <dgm:t>
        <a:bodyPr/>
        <a:lstStyle/>
        <a:p>
          <a:endParaRPr lang="en-US"/>
        </a:p>
      </dgm:t>
    </dgm:pt>
    <dgm:pt modelId="{19940362-CC12-44AD-9218-CC6C5CE204F7}">
      <dgm:prSet/>
      <dgm:spPr/>
      <dgm:t>
        <a:bodyPr/>
        <a:lstStyle/>
        <a:p>
          <a:r>
            <a:rPr lang="en-IE" b="1"/>
            <a:t>STOP</a:t>
          </a:r>
          <a:r>
            <a:rPr lang="en-IE"/>
            <a:t> </a:t>
          </a:r>
          <a:r>
            <a:rPr lang="en-IE" b="1"/>
            <a:t>the transfusion</a:t>
          </a:r>
          <a:endParaRPr lang="en-US"/>
        </a:p>
      </dgm:t>
    </dgm:pt>
    <dgm:pt modelId="{7A6E2FD6-27CA-4033-924F-06AE427FBA0B}" type="parTrans" cxnId="{E9C66234-F60E-4EFE-AC62-78AAFA63A0DC}">
      <dgm:prSet/>
      <dgm:spPr/>
      <dgm:t>
        <a:bodyPr/>
        <a:lstStyle/>
        <a:p>
          <a:endParaRPr lang="en-US"/>
        </a:p>
      </dgm:t>
    </dgm:pt>
    <dgm:pt modelId="{DB0B008E-87E6-4A50-AC6E-8C8AA19EACE4}" type="sibTrans" cxnId="{E9C66234-F60E-4EFE-AC62-78AAFA63A0DC}">
      <dgm:prSet/>
      <dgm:spPr/>
      <dgm:t>
        <a:bodyPr/>
        <a:lstStyle/>
        <a:p>
          <a:endParaRPr lang="en-US"/>
        </a:p>
      </dgm:t>
    </dgm:pt>
    <dgm:pt modelId="{A5419050-819A-4A44-826C-BA8D4FCABA09}">
      <dgm:prSet/>
      <dgm:spPr/>
      <dgm:t>
        <a:bodyPr/>
        <a:lstStyle/>
        <a:p>
          <a:r>
            <a:rPr lang="en-IE"/>
            <a:t>Check that patient identity/ documentation and component are correct</a:t>
          </a:r>
          <a:endParaRPr lang="en-US"/>
        </a:p>
      </dgm:t>
    </dgm:pt>
    <dgm:pt modelId="{C50DDB61-0303-4DDA-8721-87B10AD51027}" type="parTrans" cxnId="{56623CD8-E5E6-481A-A210-E9B735CDBA3E}">
      <dgm:prSet/>
      <dgm:spPr/>
      <dgm:t>
        <a:bodyPr/>
        <a:lstStyle/>
        <a:p>
          <a:endParaRPr lang="en-US"/>
        </a:p>
      </dgm:t>
    </dgm:pt>
    <dgm:pt modelId="{24197CD7-EA05-4B14-8DD6-ED06A101B393}" type="sibTrans" cxnId="{56623CD8-E5E6-481A-A210-E9B735CDBA3E}">
      <dgm:prSet/>
      <dgm:spPr/>
      <dgm:t>
        <a:bodyPr/>
        <a:lstStyle/>
        <a:p>
          <a:endParaRPr lang="en-US"/>
        </a:p>
      </dgm:t>
    </dgm:pt>
    <dgm:pt modelId="{9BC73679-8FE6-4A89-9602-8FA5FC16E5D7}">
      <dgm:prSet/>
      <dgm:spPr/>
      <dgm:t>
        <a:bodyPr/>
        <a:lstStyle/>
        <a:p>
          <a:r>
            <a:rPr lang="en-IE" dirty="0"/>
            <a:t>Keep IV line open</a:t>
          </a:r>
          <a:endParaRPr lang="en-US" dirty="0"/>
        </a:p>
      </dgm:t>
    </dgm:pt>
    <dgm:pt modelId="{227D668C-C446-45F7-BD6F-3CB3D06EEF31}" type="parTrans" cxnId="{BF65B1EA-0903-4DBC-BABF-671DEAC34A38}">
      <dgm:prSet/>
      <dgm:spPr/>
      <dgm:t>
        <a:bodyPr/>
        <a:lstStyle/>
        <a:p>
          <a:endParaRPr lang="en-US"/>
        </a:p>
      </dgm:t>
    </dgm:pt>
    <dgm:pt modelId="{FB119686-1503-46BF-835B-4188C00612D0}" type="sibTrans" cxnId="{BF65B1EA-0903-4DBC-BABF-671DEAC34A38}">
      <dgm:prSet/>
      <dgm:spPr/>
      <dgm:t>
        <a:bodyPr/>
        <a:lstStyle/>
        <a:p>
          <a:endParaRPr lang="en-US"/>
        </a:p>
      </dgm:t>
    </dgm:pt>
    <dgm:pt modelId="{72E0559E-998C-4C97-9A09-CBE8DDDEE75E}">
      <dgm:prSet/>
      <dgm:spPr/>
      <dgm:t>
        <a:bodyPr/>
        <a:lstStyle/>
        <a:p>
          <a:r>
            <a:rPr lang="en-IE" dirty="0"/>
            <a:t>Assess vital signs</a:t>
          </a:r>
          <a:endParaRPr lang="en-US" dirty="0"/>
        </a:p>
      </dgm:t>
    </dgm:pt>
    <dgm:pt modelId="{C965DAC0-0565-4BD3-8D43-F9564053EB39}" type="parTrans" cxnId="{99BD97AC-0EED-4E1D-BF7E-D9F5DCD66C52}">
      <dgm:prSet/>
      <dgm:spPr/>
      <dgm:t>
        <a:bodyPr/>
        <a:lstStyle/>
        <a:p>
          <a:endParaRPr lang="en-US"/>
        </a:p>
      </dgm:t>
    </dgm:pt>
    <dgm:pt modelId="{8EDAB609-66F1-4911-A0B0-84BC6845D8EA}" type="sibTrans" cxnId="{99BD97AC-0EED-4E1D-BF7E-D9F5DCD66C52}">
      <dgm:prSet/>
      <dgm:spPr/>
      <dgm:t>
        <a:bodyPr/>
        <a:lstStyle/>
        <a:p>
          <a:endParaRPr lang="en-US"/>
        </a:p>
      </dgm:t>
    </dgm:pt>
    <dgm:pt modelId="{B5F1A33A-88C3-4853-BB3D-546930CEB986}">
      <dgm:prSet/>
      <dgm:spPr/>
      <dgm:t>
        <a:bodyPr/>
        <a:lstStyle/>
        <a:p>
          <a:r>
            <a:rPr lang="en-US" dirty="0"/>
            <a:t>Inspect the blood unit for any unusual clumps, or discolouration suggestive of bacterial contamination.</a:t>
          </a:r>
        </a:p>
      </dgm:t>
    </dgm:pt>
    <dgm:pt modelId="{72F8BA57-87C7-4F3A-A885-6FCD07DD310F}" type="parTrans" cxnId="{6D622206-A04A-45EB-985A-E9826D6A7B8A}">
      <dgm:prSet/>
      <dgm:spPr/>
      <dgm:t>
        <a:bodyPr/>
        <a:lstStyle/>
        <a:p>
          <a:endParaRPr lang="en-US"/>
        </a:p>
      </dgm:t>
    </dgm:pt>
    <dgm:pt modelId="{63EB17B7-8328-44EC-9F19-9E80F7BEE5CC}" type="sibTrans" cxnId="{6D622206-A04A-45EB-985A-E9826D6A7B8A}">
      <dgm:prSet/>
      <dgm:spPr/>
      <dgm:t>
        <a:bodyPr/>
        <a:lstStyle/>
        <a:p>
          <a:endParaRPr lang="en-US"/>
        </a:p>
      </dgm:t>
    </dgm:pt>
    <dgm:pt modelId="{44F9CE3F-FEED-42FE-8376-58E46810D410}">
      <dgm:prSet/>
      <dgm:spPr/>
      <dgm:t>
        <a:bodyPr/>
        <a:lstStyle/>
        <a:p>
          <a:r>
            <a:rPr lang="en-IE"/>
            <a:t>Seek medical review (patient can deteriorate rapidly).</a:t>
          </a:r>
          <a:endParaRPr lang="en-US"/>
        </a:p>
      </dgm:t>
    </dgm:pt>
    <dgm:pt modelId="{6463471A-C30C-4679-A0B2-2A9DDBC9CAF3}" type="parTrans" cxnId="{2B045E95-F356-4FBC-8DD4-E79D6EBBD9C6}">
      <dgm:prSet/>
      <dgm:spPr/>
      <dgm:t>
        <a:bodyPr/>
        <a:lstStyle/>
        <a:p>
          <a:endParaRPr lang="en-US"/>
        </a:p>
      </dgm:t>
    </dgm:pt>
    <dgm:pt modelId="{F108667C-DE5C-46B7-ADBD-85C96AE6AA51}" type="sibTrans" cxnId="{2B045E95-F356-4FBC-8DD4-E79D6EBBD9C6}">
      <dgm:prSet/>
      <dgm:spPr/>
      <dgm:t>
        <a:bodyPr/>
        <a:lstStyle/>
        <a:p>
          <a:endParaRPr lang="en-US"/>
        </a:p>
      </dgm:t>
    </dgm:pt>
    <dgm:pt modelId="{60EAA05F-1ACD-4DD8-9849-98620F26B3D4}">
      <dgm:prSet/>
      <dgm:spPr/>
      <dgm:t>
        <a:bodyPr/>
        <a:lstStyle/>
        <a:p>
          <a:r>
            <a:rPr lang="en-IE"/>
            <a:t>Depending on suspected reaction specific treatment will be required.</a:t>
          </a:r>
          <a:endParaRPr lang="en-US"/>
        </a:p>
      </dgm:t>
    </dgm:pt>
    <dgm:pt modelId="{441B1B4B-68CA-438F-BF6E-6612F9E4EC9B}" type="parTrans" cxnId="{A14CEA04-E3C3-4FE3-8BE9-CE32B607AC20}">
      <dgm:prSet/>
      <dgm:spPr/>
      <dgm:t>
        <a:bodyPr/>
        <a:lstStyle/>
        <a:p>
          <a:endParaRPr lang="en-US"/>
        </a:p>
      </dgm:t>
    </dgm:pt>
    <dgm:pt modelId="{E0A6A544-C185-4D32-B201-344EED16B321}" type="sibTrans" cxnId="{A14CEA04-E3C3-4FE3-8BE9-CE32B607AC20}">
      <dgm:prSet/>
      <dgm:spPr/>
      <dgm:t>
        <a:bodyPr/>
        <a:lstStyle/>
        <a:p>
          <a:endParaRPr lang="en-US"/>
        </a:p>
      </dgm:t>
    </dgm:pt>
    <dgm:pt modelId="{EB03B6E8-0468-4BFD-8978-0C0B6EEEE8F6}">
      <dgm:prSet/>
      <dgm:spPr/>
      <dgm:t>
        <a:bodyPr/>
        <a:lstStyle/>
        <a:p>
          <a:r>
            <a:rPr lang="en-IE"/>
            <a:t>Report reaction to blood bank and IBTS/ NHO where applicable</a:t>
          </a:r>
          <a:endParaRPr lang="en-US"/>
        </a:p>
      </dgm:t>
    </dgm:pt>
    <dgm:pt modelId="{58FB77E7-B840-4FEA-99B9-5E2AED9EDA6B}" type="parTrans" cxnId="{5280D731-DF39-43C0-A0BC-A96FB971F76C}">
      <dgm:prSet/>
      <dgm:spPr/>
      <dgm:t>
        <a:bodyPr/>
        <a:lstStyle/>
        <a:p>
          <a:endParaRPr lang="en-US"/>
        </a:p>
      </dgm:t>
    </dgm:pt>
    <dgm:pt modelId="{CE925229-F0F0-4ABA-AC35-2E3956AD3417}" type="sibTrans" cxnId="{5280D731-DF39-43C0-A0BC-A96FB971F76C}">
      <dgm:prSet/>
      <dgm:spPr/>
      <dgm:t>
        <a:bodyPr/>
        <a:lstStyle/>
        <a:p>
          <a:endParaRPr lang="en-US"/>
        </a:p>
      </dgm:t>
    </dgm:pt>
    <dgm:pt modelId="{F24FD7F1-5A11-404C-B5C7-7B26F099D714}">
      <dgm:prSet/>
      <dgm:spPr/>
      <dgm:t>
        <a:bodyPr/>
        <a:lstStyle/>
        <a:p>
          <a:r>
            <a:rPr lang="en-IE"/>
            <a:t>Continuing the transfusion should only occur after clinical assessment and medical review.</a:t>
          </a:r>
          <a:endParaRPr lang="en-US"/>
        </a:p>
      </dgm:t>
    </dgm:pt>
    <dgm:pt modelId="{7430B884-F030-4C46-8FC6-544C2AA040DF}" type="parTrans" cxnId="{E00D3079-4A0A-4D53-8CA1-D7C4C27C00B2}">
      <dgm:prSet/>
      <dgm:spPr/>
      <dgm:t>
        <a:bodyPr/>
        <a:lstStyle/>
        <a:p>
          <a:endParaRPr lang="en-US"/>
        </a:p>
      </dgm:t>
    </dgm:pt>
    <dgm:pt modelId="{32EBB9E9-FE64-48C5-88ED-DA1E95ABBBC1}" type="sibTrans" cxnId="{E00D3079-4A0A-4D53-8CA1-D7C4C27C00B2}">
      <dgm:prSet/>
      <dgm:spPr/>
      <dgm:t>
        <a:bodyPr/>
        <a:lstStyle/>
        <a:p>
          <a:endParaRPr lang="en-US"/>
        </a:p>
      </dgm:t>
    </dgm:pt>
    <dgm:pt modelId="{3BBF4B8A-26A2-4CC1-AEDB-A489B1343FBC}" type="pres">
      <dgm:prSet presAssocID="{EF81DECD-A36F-4BE5-8D85-1805CB4AF800}" presName="cycle" presStyleCnt="0">
        <dgm:presLayoutVars>
          <dgm:dir/>
          <dgm:resizeHandles val="exact"/>
        </dgm:presLayoutVars>
      </dgm:prSet>
      <dgm:spPr/>
    </dgm:pt>
    <dgm:pt modelId="{E0C60C81-8DA4-4401-B516-3D3A3C83DECC}" type="pres">
      <dgm:prSet presAssocID="{E08B6382-727B-4484-A6AE-67D18CD214E2}" presName="node" presStyleLbl="node1" presStyleIdx="0" presStyleCnt="1" custScaleY="78620" custRadScaleRad="100998" custRadScaleInc="2034">
        <dgm:presLayoutVars>
          <dgm:bulletEnabled val="1"/>
        </dgm:presLayoutVars>
      </dgm:prSet>
      <dgm:spPr/>
    </dgm:pt>
  </dgm:ptLst>
  <dgm:cxnLst>
    <dgm:cxn modelId="{A14CEA04-E3C3-4FE3-8BE9-CE32B607AC20}" srcId="{E08B6382-727B-4484-A6AE-67D18CD214E2}" destId="{60EAA05F-1ACD-4DD8-9849-98620F26B3D4}" srcOrd="6" destOrd="0" parTransId="{441B1B4B-68CA-438F-BF6E-6612F9E4EC9B}" sibTransId="{E0A6A544-C185-4D32-B201-344EED16B321}"/>
    <dgm:cxn modelId="{6D622206-A04A-45EB-985A-E9826D6A7B8A}" srcId="{E08B6382-727B-4484-A6AE-67D18CD214E2}" destId="{B5F1A33A-88C3-4853-BB3D-546930CEB986}" srcOrd="4" destOrd="0" parTransId="{72F8BA57-87C7-4F3A-A885-6FCD07DD310F}" sibTransId="{63EB17B7-8328-44EC-9F19-9E80F7BEE5CC}"/>
    <dgm:cxn modelId="{160C2009-B738-4778-97AF-8286758C9C9E}" type="presOf" srcId="{A5419050-819A-4A44-826C-BA8D4FCABA09}" destId="{E0C60C81-8DA4-4401-B516-3D3A3C83DECC}" srcOrd="0" destOrd="2" presId="urn:microsoft.com/office/officeart/2005/8/layout/cycle5"/>
    <dgm:cxn modelId="{5280D731-DF39-43C0-A0BC-A96FB971F76C}" srcId="{E08B6382-727B-4484-A6AE-67D18CD214E2}" destId="{EB03B6E8-0468-4BFD-8978-0C0B6EEEE8F6}" srcOrd="7" destOrd="0" parTransId="{58FB77E7-B840-4FEA-99B9-5E2AED9EDA6B}" sibTransId="{CE925229-F0F0-4ABA-AC35-2E3956AD3417}"/>
    <dgm:cxn modelId="{3BD1AE33-F13B-43E0-9F0B-223C4A9C93D1}" type="presOf" srcId="{72E0559E-998C-4C97-9A09-CBE8DDDEE75E}" destId="{E0C60C81-8DA4-4401-B516-3D3A3C83DECC}" srcOrd="0" destOrd="4" presId="urn:microsoft.com/office/officeart/2005/8/layout/cycle5"/>
    <dgm:cxn modelId="{E9C66234-F60E-4EFE-AC62-78AAFA63A0DC}" srcId="{E08B6382-727B-4484-A6AE-67D18CD214E2}" destId="{19940362-CC12-44AD-9218-CC6C5CE204F7}" srcOrd="0" destOrd="0" parTransId="{7A6E2FD6-27CA-4033-924F-06AE427FBA0B}" sibTransId="{DB0B008E-87E6-4A50-AC6E-8C8AA19EACE4}"/>
    <dgm:cxn modelId="{3E60AF5E-63A3-409F-BE7C-2C5C63067FEF}" type="presOf" srcId="{44F9CE3F-FEED-42FE-8376-58E46810D410}" destId="{E0C60C81-8DA4-4401-B516-3D3A3C83DECC}" srcOrd="0" destOrd="6" presId="urn:microsoft.com/office/officeart/2005/8/layout/cycle5"/>
    <dgm:cxn modelId="{6D7E2D6C-58F9-4F94-BBE8-93BA33EDF6F9}" type="presOf" srcId="{19940362-CC12-44AD-9218-CC6C5CE204F7}" destId="{E0C60C81-8DA4-4401-B516-3D3A3C83DECC}" srcOrd="0" destOrd="1" presId="urn:microsoft.com/office/officeart/2005/8/layout/cycle5"/>
    <dgm:cxn modelId="{512A5D6C-C6EB-47D5-9732-39971A032567}" type="presOf" srcId="{60EAA05F-1ACD-4DD8-9849-98620F26B3D4}" destId="{E0C60C81-8DA4-4401-B516-3D3A3C83DECC}" srcOrd="0" destOrd="7" presId="urn:microsoft.com/office/officeart/2005/8/layout/cycle5"/>
    <dgm:cxn modelId="{61DC6773-E481-4623-8B47-7C7A85CB179E}" type="presOf" srcId="{EB03B6E8-0468-4BFD-8978-0C0B6EEEE8F6}" destId="{E0C60C81-8DA4-4401-B516-3D3A3C83DECC}" srcOrd="0" destOrd="8" presId="urn:microsoft.com/office/officeart/2005/8/layout/cycle5"/>
    <dgm:cxn modelId="{94E22375-A680-4BFF-BE86-BB53E8FFDB77}" type="presOf" srcId="{9BC73679-8FE6-4A89-9602-8FA5FC16E5D7}" destId="{E0C60C81-8DA4-4401-B516-3D3A3C83DECC}" srcOrd="0" destOrd="3" presId="urn:microsoft.com/office/officeart/2005/8/layout/cycle5"/>
    <dgm:cxn modelId="{E00D3079-4A0A-4D53-8CA1-D7C4C27C00B2}" srcId="{E08B6382-727B-4484-A6AE-67D18CD214E2}" destId="{F24FD7F1-5A11-404C-B5C7-7B26F099D714}" srcOrd="8" destOrd="0" parTransId="{7430B884-F030-4C46-8FC6-544C2AA040DF}" sibTransId="{32EBB9E9-FE64-48C5-88ED-DA1E95ABBBC1}"/>
    <dgm:cxn modelId="{3A1FCD87-754F-478D-82E6-CE9F7213AF6E}" type="presOf" srcId="{E08B6382-727B-4484-A6AE-67D18CD214E2}" destId="{E0C60C81-8DA4-4401-B516-3D3A3C83DECC}" srcOrd="0" destOrd="0" presId="urn:microsoft.com/office/officeart/2005/8/layout/cycle5"/>
    <dgm:cxn modelId="{2B045E95-F356-4FBC-8DD4-E79D6EBBD9C6}" srcId="{E08B6382-727B-4484-A6AE-67D18CD214E2}" destId="{44F9CE3F-FEED-42FE-8376-58E46810D410}" srcOrd="5" destOrd="0" parTransId="{6463471A-C30C-4679-A0B2-2A9DDBC9CAF3}" sibTransId="{F108667C-DE5C-46B7-ADBD-85C96AE6AA51}"/>
    <dgm:cxn modelId="{99BD97AC-0EED-4E1D-BF7E-D9F5DCD66C52}" srcId="{E08B6382-727B-4484-A6AE-67D18CD214E2}" destId="{72E0559E-998C-4C97-9A09-CBE8DDDEE75E}" srcOrd="3" destOrd="0" parTransId="{C965DAC0-0565-4BD3-8D43-F9564053EB39}" sibTransId="{8EDAB609-66F1-4911-A0B0-84BC6845D8EA}"/>
    <dgm:cxn modelId="{6A6807C0-DE5C-49D1-B6B9-D85204941148}" type="presOf" srcId="{B5F1A33A-88C3-4853-BB3D-546930CEB986}" destId="{E0C60C81-8DA4-4401-B516-3D3A3C83DECC}" srcOrd="0" destOrd="5" presId="urn:microsoft.com/office/officeart/2005/8/layout/cycle5"/>
    <dgm:cxn modelId="{4E441ED3-19A9-42DA-B448-E9FD6958C179}" srcId="{EF81DECD-A36F-4BE5-8D85-1805CB4AF800}" destId="{E08B6382-727B-4484-A6AE-67D18CD214E2}" srcOrd="0" destOrd="0" parTransId="{6CDD0D21-A197-465C-9EC7-5C4789F36766}" sibTransId="{4B4C6C5B-0B8B-490D-840E-4299619B485C}"/>
    <dgm:cxn modelId="{56623CD8-E5E6-481A-A210-E9B735CDBA3E}" srcId="{E08B6382-727B-4484-A6AE-67D18CD214E2}" destId="{A5419050-819A-4A44-826C-BA8D4FCABA09}" srcOrd="1" destOrd="0" parTransId="{C50DDB61-0303-4DDA-8721-87B10AD51027}" sibTransId="{24197CD7-EA05-4B14-8DD6-ED06A101B393}"/>
    <dgm:cxn modelId="{CEF646E1-99D8-4F8E-B03B-0A59CBC40C5B}" type="presOf" srcId="{F24FD7F1-5A11-404C-B5C7-7B26F099D714}" destId="{E0C60C81-8DA4-4401-B516-3D3A3C83DECC}" srcOrd="0" destOrd="9" presId="urn:microsoft.com/office/officeart/2005/8/layout/cycle5"/>
    <dgm:cxn modelId="{BF65B1EA-0903-4DBC-BABF-671DEAC34A38}" srcId="{E08B6382-727B-4484-A6AE-67D18CD214E2}" destId="{9BC73679-8FE6-4A89-9602-8FA5FC16E5D7}" srcOrd="2" destOrd="0" parTransId="{227D668C-C446-45F7-BD6F-3CB3D06EEF31}" sibTransId="{FB119686-1503-46BF-835B-4188C00612D0}"/>
    <dgm:cxn modelId="{24DB2BF9-CF09-481B-87C7-214FDDD2DD47}" type="presOf" srcId="{EF81DECD-A36F-4BE5-8D85-1805CB4AF800}" destId="{3BBF4B8A-26A2-4CC1-AEDB-A489B1343FBC}" srcOrd="0" destOrd="0" presId="urn:microsoft.com/office/officeart/2005/8/layout/cycle5"/>
    <dgm:cxn modelId="{005FCE7D-F4E5-4163-9F45-7697453CDA56}" type="presParOf" srcId="{3BBF4B8A-26A2-4CC1-AEDB-A489B1343FBC}" destId="{E0C60C81-8DA4-4401-B516-3D3A3C83DECC}"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CAEF-5792-49BA-A9C3-02626AAF210A}">
      <dsp:nvSpPr>
        <dsp:cNvPr id="0" name=""/>
        <dsp:cNvSpPr/>
      </dsp:nvSpPr>
      <dsp:spPr>
        <a:xfrm>
          <a:off x="0" y="235912"/>
          <a:ext cx="4316172" cy="968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12420"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kern="1200" dirty="0"/>
            <a:t>52 Reports received	</a:t>
          </a:r>
          <a:endParaRPr lang="en-US" sz="1200" kern="1200" dirty="0"/>
        </a:p>
        <a:p>
          <a:pPr marL="114300" lvl="1" indent="-114300" algn="l" defTabSz="533400">
            <a:lnSpc>
              <a:spcPct val="90000"/>
            </a:lnSpc>
            <a:spcBef>
              <a:spcPct val="0"/>
            </a:spcBef>
            <a:spcAft>
              <a:spcPct val="15000"/>
            </a:spcAft>
            <a:buChar char="•"/>
          </a:pPr>
          <a:r>
            <a:rPr lang="en-IE" sz="1200" kern="1200"/>
            <a:t>48 Reports accepted</a:t>
          </a:r>
        </a:p>
        <a:p>
          <a:pPr marL="114300" lvl="1" indent="-114300" algn="l" defTabSz="533400">
            <a:lnSpc>
              <a:spcPct val="90000"/>
            </a:lnSpc>
            <a:spcBef>
              <a:spcPct val="0"/>
            </a:spcBef>
            <a:spcAft>
              <a:spcPct val="15000"/>
            </a:spcAft>
            <a:buChar char="•"/>
          </a:pPr>
          <a:r>
            <a:rPr lang="en-IE" sz="1200" kern="1200" dirty="0"/>
            <a:t>9 Reports Mandatory</a:t>
          </a:r>
        </a:p>
      </dsp:txBody>
      <dsp:txXfrm>
        <a:off x="0" y="235912"/>
        <a:ext cx="4316172" cy="968625"/>
      </dsp:txXfrm>
    </dsp:sp>
    <dsp:sp modelId="{7BC580FD-5589-4331-9CCF-697472BF5231}">
      <dsp:nvSpPr>
        <dsp:cNvPr id="0" name=""/>
        <dsp:cNvSpPr/>
      </dsp:nvSpPr>
      <dsp:spPr>
        <a:xfrm>
          <a:off x="215808" y="54938"/>
          <a:ext cx="302132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Findings</a:t>
          </a:r>
          <a:endParaRPr lang="en-US" sz="2000" kern="1200" dirty="0"/>
        </a:p>
      </dsp:txBody>
      <dsp:txXfrm>
        <a:off x="237424" y="76554"/>
        <a:ext cx="2978088" cy="399568"/>
      </dsp:txXfrm>
    </dsp:sp>
    <dsp:sp modelId="{658C0E06-F223-45E1-B60A-F1F49A1A40EF}">
      <dsp:nvSpPr>
        <dsp:cNvPr id="0" name=""/>
        <dsp:cNvSpPr/>
      </dsp:nvSpPr>
      <dsp:spPr>
        <a:xfrm>
          <a:off x="0" y="1547363"/>
          <a:ext cx="4316172" cy="779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12420"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b="0" i="0" kern="1200" baseline="0" dirty="0"/>
            <a:t>Males=15</a:t>
          </a:r>
          <a:endParaRPr lang="en-US" sz="1200" kern="1200" dirty="0"/>
        </a:p>
        <a:p>
          <a:pPr marL="114300" lvl="1" indent="-114300" algn="l" defTabSz="533400">
            <a:lnSpc>
              <a:spcPct val="90000"/>
            </a:lnSpc>
            <a:spcBef>
              <a:spcPct val="0"/>
            </a:spcBef>
            <a:spcAft>
              <a:spcPct val="15000"/>
            </a:spcAft>
            <a:buChar char="•"/>
          </a:pPr>
          <a:r>
            <a:rPr lang="en-IE" sz="1200" b="0" i="0" kern="1200" baseline="0" dirty="0"/>
            <a:t>Females=33</a:t>
          </a:r>
          <a:endParaRPr lang="en-US" sz="900" kern="1200" dirty="0"/>
        </a:p>
      </dsp:txBody>
      <dsp:txXfrm>
        <a:off x="0" y="1547363"/>
        <a:ext cx="4316172" cy="779625"/>
      </dsp:txXfrm>
    </dsp:sp>
    <dsp:sp modelId="{FDEE2FBB-5EC0-4633-B5A4-7833C283F81F}">
      <dsp:nvSpPr>
        <dsp:cNvPr id="0" name=""/>
        <dsp:cNvSpPr/>
      </dsp:nvSpPr>
      <dsp:spPr>
        <a:xfrm>
          <a:off x="215808" y="1325964"/>
          <a:ext cx="302132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Males vs Females</a:t>
          </a:r>
          <a:endParaRPr lang="en-US" sz="2000" kern="1200" dirty="0"/>
        </a:p>
      </dsp:txBody>
      <dsp:txXfrm>
        <a:off x="237424" y="1347580"/>
        <a:ext cx="2978088" cy="399568"/>
      </dsp:txXfrm>
    </dsp:sp>
    <dsp:sp modelId="{8DC84349-3E12-4708-A202-6D085EC49A1F}">
      <dsp:nvSpPr>
        <dsp:cNvPr id="0" name=""/>
        <dsp:cNvSpPr/>
      </dsp:nvSpPr>
      <dsp:spPr>
        <a:xfrm>
          <a:off x="0" y="2629388"/>
          <a:ext cx="4316172" cy="189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12420" rIns="334983" bIns="106680" numCol="1" spcCol="1270" anchor="t" anchorCtr="0">
          <a:noAutofit/>
        </a:bodyPr>
        <a:lstStyle/>
        <a:p>
          <a:pPr marL="114300" lvl="1" indent="-114300" algn="l" defTabSz="666750">
            <a:lnSpc>
              <a:spcPct val="90000"/>
            </a:lnSpc>
            <a:spcBef>
              <a:spcPct val="0"/>
            </a:spcBef>
            <a:spcAft>
              <a:spcPct val="15000"/>
            </a:spcAft>
            <a:buChar char="•"/>
          </a:pPr>
          <a:r>
            <a:rPr kumimoji="0" lang="en-GB" sz="1500" b="0" i="0" u="none" strike="noStrike" kern="1200" cap="none" spc="0" normalizeH="0" baseline="0" noProof="0">
              <a:ln>
                <a:noFill/>
              </a:ln>
              <a:solidFill>
                <a:prstClr val="black"/>
              </a:solidFill>
              <a:effectLst/>
              <a:uLnTx/>
              <a:uFillTx/>
              <a:latin typeface="Calibri"/>
              <a:ea typeface="+mn-ea"/>
              <a:cs typeface="+mn-cs"/>
            </a:rPr>
            <a:t>1-4 yr= 1</a:t>
          </a:r>
          <a:endParaRPr lang="en-US" sz="1500" kern="1200" dirty="0"/>
        </a:p>
        <a:p>
          <a:pPr marL="114300" lvl="1" indent="-114300" algn="l" defTabSz="666750">
            <a:lnSpc>
              <a:spcPct val="90000"/>
            </a:lnSpc>
            <a:spcBef>
              <a:spcPct val="0"/>
            </a:spcBef>
            <a:spcAft>
              <a:spcPct val="15000"/>
            </a:spcAft>
            <a:buClrTx/>
            <a:buSzTx/>
            <a:buFont typeface="Arial" panose="020B0604020202020204" pitchFamily="34" charset="0"/>
            <a:buChar char="•"/>
          </a:pPr>
          <a:r>
            <a:rPr kumimoji="0" lang="en-GB" sz="1500" b="0" i="0" u="none" strike="noStrike" kern="1200" cap="none" spc="0" normalizeH="0" baseline="0" noProof="0">
              <a:ln>
                <a:noFill/>
              </a:ln>
              <a:solidFill>
                <a:prstClr val="black"/>
              </a:solidFill>
              <a:effectLst/>
              <a:uLnTx/>
              <a:uFillTx/>
              <a:latin typeface="Calibri"/>
              <a:ea typeface="+mn-ea"/>
              <a:cs typeface="+mn-cs"/>
            </a:rPr>
            <a:t>18-30 yr= 5</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114300" lvl="1" indent="-114300" algn="l" defTabSz="666750">
            <a:lnSpc>
              <a:spcPct val="90000"/>
            </a:lnSpc>
            <a:spcBef>
              <a:spcPct val="0"/>
            </a:spcBef>
            <a:spcAft>
              <a:spcPct val="15000"/>
            </a:spcAft>
            <a:buClrTx/>
            <a:buSzTx/>
            <a:buFont typeface="Arial" panose="020B0604020202020204" pitchFamily="34" charset="0"/>
            <a:buChar char="•"/>
          </a:pPr>
          <a:r>
            <a:rPr kumimoji="0" lang="en-GB" sz="1500" b="0" i="0" u="none" strike="noStrike" kern="1200" cap="none" spc="0" normalizeH="0" baseline="0" noProof="0">
              <a:ln>
                <a:noFill/>
              </a:ln>
              <a:solidFill>
                <a:prstClr val="black"/>
              </a:solidFill>
              <a:effectLst/>
              <a:uLnTx/>
              <a:uFillTx/>
              <a:latin typeface="Calibri"/>
              <a:ea typeface="+mn-ea"/>
              <a:cs typeface="+mn-cs"/>
            </a:rPr>
            <a:t>31-50 yr=9</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114300" lvl="1" indent="-114300" algn="l" defTabSz="666750">
            <a:lnSpc>
              <a:spcPct val="90000"/>
            </a:lnSpc>
            <a:spcBef>
              <a:spcPct val="0"/>
            </a:spcBef>
            <a:spcAft>
              <a:spcPct val="15000"/>
            </a:spcAft>
            <a:buClrTx/>
            <a:buSzTx/>
            <a:buFont typeface="Arial" panose="020B0604020202020204" pitchFamily="34" charset="0"/>
            <a:buChar char="•"/>
          </a:pPr>
          <a:r>
            <a:rPr kumimoji="0" lang="en-GB" sz="1500" b="0" i="0" u="none" strike="noStrike" kern="1200" cap="none" spc="0" normalizeH="0" baseline="0" noProof="0">
              <a:ln>
                <a:noFill/>
              </a:ln>
              <a:solidFill>
                <a:prstClr val="black"/>
              </a:solidFill>
              <a:effectLst/>
              <a:uLnTx/>
              <a:uFillTx/>
              <a:latin typeface="Calibri"/>
              <a:ea typeface="+mn-ea"/>
              <a:cs typeface="+mn-cs"/>
            </a:rPr>
            <a:t>51-70 yr= 11</a:t>
          </a:r>
          <a:endParaRPr kumimoji="0" lang="en-GB" sz="1500" b="0" i="0" u="none" strike="noStrike" kern="1200" cap="none" spc="0" normalizeH="0" baseline="0" noProof="0" dirty="0">
            <a:ln>
              <a:noFill/>
            </a:ln>
            <a:solidFill>
              <a:prstClr val="black"/>
            </a:solidFill>
            <a:effectLst/>
            <a:uLnTx/>
            <a:uFillTx/>
            <a:latin typeface="Calibri"/>
            <a:ea typeface="+mn-ea"/>
            <a:cs typeface="+mn-cs"/>
          </a:endParaRPr>
        </a:p>
        <a:p>
          <a:pPr marL="114300" lvl="1" indent="-114300" algn="l" defTabSz="666750">
            <a:lnSpc>
              <a:spcPct val="90000"/>
            </a:lnSpc>
            <a:spcBef>
              <a:spcPct val="0"/>
            </a:spcBef>
            <a:spcAft>
              <a:spcPct val="15000"/>
            </a:spcAft>
            <a:buClrTx/>
            <a:buSzTx/>
            <a:buFont typeface="Arial" panose="020B0604020202020204" pitchFamily="34" charset="0"/>
            <a:buChar char="•"/>
          </a:pPr>
          <a:r>
            <a:rPr kumimoji="0" lang="en-GB" sz="1500" b="0" i="0" u="none" strike="noStrike" kern="1200" cap="none" spc="0" normalizeH="0" baseline="0" noProof="0" dirty="0">
              <a:ln>
                <a:noFill/>
              </a:ln>
              <a:solidFill>
                <a:srgbClr val="FF0000"/>
              </a:solidFill>
              <a:effectLst/>
              <a:uLnTx/>
              <a:uFillTx/>
              <a:latin typeface="Calibri"/>
              <a:ea typeface="+mn-ea"/>
              <a:cs typeface="+mn-cs"/>
            </a:rPr>
            <a:t>70+= 22</a:t>
          </a:r>
        </a:p>
        <a:p>
          <a:pPr marL="114300" lvl="1" indent="-114300" algn="l" defTabSz="666750">
            <a:lnSpc>
              <a:spcPct val="90000"/>
            </a:lnSpc>
            <a:spcBef>
              <a:spcPct val="0"/>
            </a:spcBef>
            <a:spcAft>
              <a:spcPct val="15000"/>
            </a:spcAft>
            <a:buChar char="•"/>
          </a:pPr>
          <a:endParaRPr lang="en-US" sz="1500" kern="1200" dirty="0"/>
        </a:p>
      </dsp:txBody>
      <dsp:txXfrm>
        <a:off x="0" y="2629388"/>
        <a:ext cx="4316172" cy="1890000"/>
      </dsp:txXfrm>
    </dsp:sp>
    <dsp:sp modelId="{D2A99403-4F13-4527-A13D-1EC10D064D5F}">
      <dsp:nvSpPr>
        <dsp:cNvPr id="0" name=""/>
        <dsp:cNvSpPr/>
      </dsp:nvSpPr>
      <dsp:spPr>
        <a:xfrm>
          <a:off x="215808" y="2407989"/>
          <a:ext cx="302132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666750">
            <a:lnSpc>
              <a:spcPct val="90000"/>
            </a:lnSpc>
            <a:spcBef>
              <a:spcPct val="0"/>
            </a:spcBef>
            <a:spcAft>
              <a:spcPct val="35000"/>
            </a:spcAft>
            <a:buNone/>
          </a:pPr>
          <a:r>
            <a:rPr lang="en-GB" sz="1500" b="1" i="0" kern="1200" baseline="0"/>
            <a:t>Demographics</a:t>
          </a:r>
          <a:endParaRPr lang="en-US" sz="1500" kern="1200"/>
        </a:p>
      </dsp:txBody>
      <dsp:txXfrm>
        <a:off x="237424" y="2429605"/>
        <a:ext cx="29780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F14F0-7836-4E54-BB0B-165A22C6CDD8}">
      <dsp:nvSpPr>
        <dsp:cNvPr id="0" name=""/>
        <dsp:cNvSpPr/>
      </dsp:nvSpPr>
      <dsp:spPr>
        <a:xfrm>
          <a:off x="2025" y="264150"/>
          <a:ext cx="624713" cy="56508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BAAA6-7CE7-4900-BD37-E967A5E6AF0A}">
      <dsp:nvSpPr>
        <dsp:cNvPr id="0" name=""/>
        <dsp:cNvSpPr/>
      </dsp:nvSpPr>
      <dsp:spPr>
        <a:xfrm>
          <a:off x="2025" y="953148"/>
          <a:ext cx="1784895" cy="242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a:t>Investigations</a:t>
          </a:r>
          <a:endParaRPr lang="en-US" sz="1500" kern="1200"/>
        </a:p>
      </dsp:txBody>
      <dsp:txXfrm>
        <a:off x="2025" y="953148"/>
        <a:ext cx="1784895" cy="242181"/>
      </dsp:txXfrm>
    </dsp:sp>
    <dsp:sp modelId="{EE29B4E4-28A1-4E1E-B509-FAEF495EABBB}">
      <dsp:nvSpPr>
        <dsp:cNvPr id="0" name=""/>
        <dsp:cNvSpPr/>
      </dsp:nvSpPr>
      <dsp:spPr>
        <a:xfrm>
          <a:off x="2025" y="1252962"/>
          <a:ext cx="1784895" cy="18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n-US" sz="1100" kern="1200" dirty="0"/>
            <a:t>Bacterial Screening of patient= 41</a:t>
          </a:r>
        </a:p>
        <a:p>
          <a:pPr marL="0" lvl="0" indent="0" algn="l" defTabSz="488950">
            <a:lnSpc>
              <a:spcPct val="100000"/>
            </a:lnSpc>
            <a:spcBef>
              <a:spcPct val="0"/>
            </a:spcBef>
            <a:spcAft>
              <a:spcPct val="35000"/>
            </a:spcAft>
            <a:buFont typeface="Arial" panose="020B0604020202020204" pitchFamily="34" charset="0"/>
            <a:buNone/>
          </a:pPr>
          <a:r>
            <a:rPr lang="en-US" sz="1100" kern="1200" dirty="0"/>
            <a:t>Bacterial Screening of patient= 39 negative, 1 positive VRE, 1 positive </a:t>
          </a:r>
          <a:r>
            <a:rPr lang="en-US" sz="1100" kern="1200" dirty="0" err="1"/>
            <a:t>epedermidis</a:t>
          </a:r>
          <a:endParaRPr lang="en-US" sz="1100" kern="1200" dirty="0"/>
        </a:p>
        <a:p>
          <a:pPr marL="0" lvl="0" indent="0" algn="l" defTabSz="488950">
            <a:lnSpc>
              <a:spcPct val="100000"/>
            </a:lnSpc>
            <a:spcBef>
              <a:spcPct val="0"/>
            </a:spcBef>
            <a:spcAft>
              <a:spcPct val="35000"/>
            </a:spcAft>
            <a:buNone/>
          </a:pPr>
          <a:r>
            <a:rPr lang="en-US" sz="1100" kern="1200" dirty="0"/>
            <a:t>Bacterial Screening of unit= 25, 1 unit positive for </a:t>
          </a:r>
          <a:r>
            <a:rPr lang="en-IE" sz="1100" kern="1200" dirty="0" err="1"/>
            <a:t>Staphylococus</a:t>
          </a:r>
          <a:r>
            <a:rPr lang="en-IE" sz="1100" kern="1200" dirty="0"/>
            <a:t> </a:t>
          </a:r>
          <a:r>
            <a:rPr lang="en-IE" sz="1100" kern="1200" dirty="0" err="1"/>
            <a:t>Warneri</a:t>
          </a:r>
          <a:r>
            <a:rPr lang="en-IE" sz="1100" kern="1200" dirty="0"/>
            <a:t> but patient culture negative</a:t>
          </a:r>
          <a:endParaRPr lang="en-US" sz="1100" kern="1200" dirty="0"/>
        </a:p>
        <a:p>
          <a:pPr marL="0" lvl="0" indent="0" algn="l" defTabSz="488950">
            <a:lnSpc>
              <a:spcPct val="100000"/>
            </a:lnSpc>
            <a:spcBef>
              <a:spcPct val="0"/>
            </a:spcBef>
            <a:spcAft>
              <a:spcPct val="35000"/>
            </a:spcAft>
            <a:buNone/>
          </a:pPr>
          <a:endParaRPr lang="en-US" sz="1100" kern="1200" dirty="0"/>
        </a:p>
      </dsp:txBody>
      <dsp:txXfrm>
        <a:off x="2025" y="1252962"/>
        <a:ext cx="1784895" cy="1892785"/>
      </dsp:txXfrm>
    </dsp:sp>
    <dsp:sp modelId="{8ADE738E-FB0F-4DAA-B366-C65374E5CE32}">
      <dsp:nvSpPr>
        <dsp:cNvPr id="0" name=""/>
        <dsp:cNvSpPr/>
      </dsp:nvSpPr>
      <dsp:spPr>
        <a:xfrm>
          <a:off x="2099277" y="264150"/>
          <a:ext cx="624713" cy="56508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F8EA4-1D08-40AD-8045-483A8D85D763}">
      <dsp:nvSpPr>
        <dsp:cNvPr id="0" name=""/>
        <dsp:cNvSpPr/>
      </dsp:nvSpPr>
      <dsp:spPr>
        <a:xfrm>
          <a:off x="2099277" y="953148"/>
          <a:ext cx="1784895" cy="242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i="0" kern="1200" baseline="0"/>
            <a:t>Clinical Outcome</a:t>
          </a:r>
          <a:endParaRPr lang="en-US" sz="1500" kern="1200"/>
        </a:p>
      </dsp:txBody>
      <dsp:txXfrm>
        <a:off x="2099277" y="953148"/>
        <a:ext cx="1784895" cy="242181"/>
      </dsp:txXfrm>
    </dsp:sp>
    <dsp:sp modelId="{E408D560-0A03-4598-9B83-A1418C85F9B5}">
      <dsp:nvSpPr>
        <dsp:cNvPr id="0" name=""/>
        <dsp:cNvSpPr/>
      </dsp:nvSpPr>
      <dsp:spPr>
        <a:xfrm>
          <a:off x="2099277" y="1252962"/>
          <a:ext cx="1784895" cy="1892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0" i="0" kern="1200" baseline="0"/>
            <a:t>Complete Recovery: 44</a:t>
          </a:r>
          <a:endParaRPr lang="en-US" sz="1100" kern="1200"/>
        </a:p>
        <a:p>
          <a:pPr marL="0" lvl="0" indent="0" algn="l" defTabSz="488950">
            <a:lnSpc>
              <a:spcPct val="100000"/>
            </a:lnSpc>
            <a:spcBef>
              <a:spcPct val="0"/>
            </a:spcBef>
            <a:spcAft>
              <a:spcPct val="35000"/>
            </a:spcAft>
            <a:buNone/>
          </a:pPr>
          <a:r>
            <a:rPr lang="en-US" sz="1100" b="0" i="0" kern="1200" baseline="0"/>
            <a:t>Minor Sequelae: 3</a:t>
          </a:r>
          <a:endParaRPr lang="en-US" sz="1100" kern="1200"/>
        </a:p>
        <a:p>
          <a:pPr marL="0" lvl="0" indent="0" algn="l" defTabSz="488950">
            <a:lnSpc>
              <a:spcPct val="100000"/>
            </a:lnSpc>
            <a:spcBef>
              <a:spcPct val="0"/>
            </a:spcBef>
            <a:spcAft>
              <a:spcPct val="35000"/>
            </a:spcAft>
            <a:buNone/>
          </a:pPr>
          <a:r>
            <a:rPr lang="en-US" sz="1100" b="0" i="0" kern="1200" baseline="0"/>
            <a:t>Death: 1 (unrelated to transfusion)</a:t>
          </a:r>
          <a:endParaRPr lang="en-US" sz="1100" kern="1200"/>
        </a:p>
      </dsp:txBody>
      <dsp:txXfrm>
        <a:off x="2099277" y="1252962"/>
        <a:ext cx="1784895" cy="1892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CAEF-5792-49BA-A9C3-02626AAF210A}">
      <dsp:nvSpPr>
        <dsp:cNvPr id="0" name=""/>
        <dsp:cNvSpPr/>
      </dsp:nvSpPr>
      <dsp:spPr>
        <a:xfrm>
          <a:off x="0" y="267069"/>
          <a:ext cx="4316172" cy="9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t>33</a:t>
          </a:r>
          <a:r>
            <a:rPr lang="en-GB" sz="1200" b="0" i="0" kern="1200" baseline="0" dirty="0"/>
            <a:t> Reports received</a:t>
          </a:r>
          <a:endParaRPr lang="en-US" sz="1200" kern="1200" dirty="0"/>
        </a:p>
        <a:p>
          <a:pPr marL="114300" lvl="1" indent="-114300" algn="l" defTabSz="533400">
            <a:lnSpc>
              <a:spcPct val="90000"/>
            </a:lnSpc>
            <a:spcBef>
              <a:spcPct val="0"/>
            </a:spcBef>
            <a:spcAft>
              <a:spcPct val="15000"/>
            </a:spcAft>
            <a:buChar char="•"/>
          </a:pPr>
          <a:r>
            <a:rPr lang="en-GB" sz="1200" kern="1200"/>
            <a:t>32</a:t>
          </a:r>
          <a:r>
            <a:rPr lang="en-GB" sz="1200" b="0" i="0" kern="1200" baseline="0"/>
            <a:t> Reports accepted</a:t>
          </a:r>
          <a:endParaRPr lang="en-US" sz="1200" kern="1200"/>
        </a:p>
        <a:p>
          <a:pPr marL="114300" lvl="1" indent="-114300" algn="l" defTabSz="533400">
            <a:lnSpc>
              <a:spcPct val="90000"/>
            </a:lnSpc>
            <a:spcBef>
              <a:spcPct val="0"/>
            </a:spcBef>
            <a:spcAft>
              <a:spcPct val="15000"/>
            </a:spcAft>
            <a:buChar char="•"/>
          </a:pPr>
          <a:r>
            <a:rPr lang="en-GB" sz="1200" kern="1200" dirty="0"/>
            <a:t>13</a:t>
          </a:r>
          <a:r>
            <a:rPr lang="en-GB" sz="1200" b="0" i="0" kern="1200" baseline="0" dirty="0"/>
            <a:t> Reports Mandatory</a:t>
          </a:r>
          <a:endParaRPr lang="en-US" sz="1200" kern="1200" dirty="0"/>
        </a:p>
      </dsp:txBody>
      <dsp:txXfrm>
        <a:off x="0" y="267069"/>
        <a:ext cx="4316172" cy="948150"/>
      </dsp:txXfrm>
    </dsp:sp>
    <dsp:sp modelId="{7BC580FD-5589-4331-9CCF-697472BF5231}">
      <dsp:nvSpPr>
        <dsp:cNvPr id="0" name=""/>
        <dsp:cNvSpPr/>
      </dsp:nvSpPr>
      <dsp:spPr>
        <a:xfrm>
          <a:off x="215808" y="60429"/>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Findings</a:t>
          </a:r>
          <a:endParaRPr lang="en-US" sz="2000" kern="1200" dirty="0"/>
        </a:p>
      </dsp:txBody>
      <dsp:txXfrm>
        <a:off x="235983" y="80604"/>
        <a:ext cx="2980970" cy="372930"/>
      </dsp:txXfrm>
    </dsp:sp>
    <dsp:sp modelId="{658C0E06-F223-45E1-B60A-F1F49A1A40EF}">
      <dsp:nvSpPr>
        <dsp:cNvPr id="0" name=""/>
        <dsp:cNvSpPr/>
      </dsp:nvSpPr>
      <dsp:spPr>
        <a:xfrm>
          <a:off x="0" y="1497459"/>
          <a:ext cx="4316172" cy="74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b="0" i="0" kern="1200" baseline="0" dirty="0"/>
            <a:t>Males=19</a:t>
          </a:r>
          <a:endParaRPr lang="en-US" sz="1200" kern="1200" dirty="0"/>
        </a:p>
        <a:p>
          <a:pPr marL="114300" lvl="1" indent="-114300" algn="l" defTabSz="533400">
            <a:lnSpc>
              <a:spcPct val="90000"/>
            </a:lnSpc>
            <a:spcBef>
              <a:spcPct val="0"/>
            </a:spcBef>
            <a:spcAft>
              <a:spcPct val="15000"/>
            </a:spcAft>
            <a:buChar char="•"/>
          </a:pPr>
          <a:r>
            <a:rPr lang="en-IE" sz="1200" b="0" i="0" kern="1200" baseline="0" dirty="0"/>
            <a:t>Females=13</a:t>
          </a:r>
          <a:endParaRPr lang="en-US" sz="900" kern="1200" dirty="0"/>
        </a:p>
      </dsp:txBody>
      <dsp:txXfrm>
        <a:off x="0" y="1497459"/>
        <a:ext cx="4316172" cy="749700"/>
      </dsp:txXfrm>
    </dsp:sp>
    <dsp:sp modelId="{FDEE2FBB-5EC0-4633-B5A4-7833C283F81F}">
      <dsp:nvSpPr>
        <dsp:cNvPr id="0" name=""/>
        <dsp:cNvSpPr/>
      </dsp:nvSpPr>
      <dsp:spPr>
        <a:xfrm>
          <a:off x="215808" y="1290819"/>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Males vs Females</a:t>
          </a:r>
          <a:endParaRPr lang="en-US" sz="2000" kern="1200" dirty="0"/>
        </a:p>
      </dsp:txBody>
      <dsp:txXfrm>
        <a:off x="235983" y="1310994"/>
        <a:ext cx="2980970" cy="372930"/>
      </dsp:txXfrm>
    </dsp:sp>
    <dsp:sp modelId="{8DC84349-3E12-4708-A202-6D085EC49A1F}">
      <dsp:nvSpPr>
        <dsp:cNvPr id="0" name=""/>
        <dsp:cNvSpPr/>
      </dsp:nvSpPr>
      <dsp:spPr>
        <a:xfrm>
          <a:off x="0" y="2529399"/>
          <a:ext cx="4316172" cy="198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99568" numCol="1" spcCol="1270" anchor="t" anchorCtr="0">
          <a:noAutofit/>
        </a:bodyPr>
        <a:lstStyle/>
        <a:p>
          <a:pPr marL="114300" lvl="1" indent="-114300" algn="l" defTabSz="622300">
            <a:lnSpc>
              <a:spcPct val="90000"/>
            </a:lnSpc>
            <a:spcBef>
              <a:spcPct val="0"/>
            </a:spcBef>
            <a:spcAft>
              <a:spcPct val="15000"/>
            </a:spcAft>
            <a:buChar char="•"/>
          </a:pPr>
          <a:r>
            <a:rPr lang="en-GB" sz="1400" b="0" i="0" kern="1200" baseline="0"/>
            <a:t>1-4 yr= 2</a:t>
          </a:r>
          <a:endParaRPr lang="en-US" sz="1400" kern="1200"/>
        </a:p>
        <a:p>
          <a:pPr marL="114300" lvl="1" indent="-114300" algn="l" defTabSz="622300">
            <a:lnSpc>
              <a:spcPct val="90000"/>
            </a:lnSpc>
            <a:spcBef>
              <a:spcPct val="0"/>
            </a:spcBef>
            <a:spcAft>
              <a:spcPct val="15000"/>
            </a:spcAft>
            <a:buChar char="•"/>
          </a:pPr>
          <a:r>
            <a:rPr lang="en-GB" sz="1400" kern="1200"/>
            <a:t>5-11 yr=1</a:t>
          </a:r>
          <a:endParaRPr lang="en-US" sz="1400" kern="1200"/>
        </a:p>
        <a:p>
          <a:pPr marL="114300" lvl="1" indent="-114300" algn="l" defTabSz="622300">
            <a:lnSpc>
              <a:spcPct val="90000"/>
            </a:lnSpc>
            <a:spcBef>
              <a:spcPct val="0"/>
            </a:spcBef>
            <a:spcAft>
              <a:spcPct val="15000"/>
            </a:spcAft>
            <a:buChar char="•"/>
          </a:pPr>
          <a:r>
            <a:rPr lang="en-GB" sz="1400" b="0" i="0" kern="1200" baseline="0"/>
            <a:t>12-17 yr=3</a:t>
          </a:r>
          <a:endParaRPr lang="en-US" sz="1400" kern="1200"/>
        </a:p>
        <a:p>
          <a:pPr marL="114300" lvl="1" indent="-114300" algn="l" defTabSz="622300">
            <a:lnSpc>
              <a:spcPct val="90000"/>
            </a:lnSpc>
            <a:spcBef>
              <a:spcPct val="0"/>
            </a:spcBef>
            <a:spcAft>
              <a:spcPct val="15000"/>
            </a:spcAft>
            <a:buChar char="•"/>
          </a:pPr>
          <a:r>
            <a:rPr lang="en-GB" sz="1400" b="0" i="0" kern="1200" baseline="0"/>
            <a:t>18-30 yr= 5</a:t>
          </a:r>
          <a:endParaRPr lang="en-US" sz="1400" kern="1200"/>
        </a:p>
        <a:p>
          <a:pPr marL="114300" lvl="1" indent="-114300" algn="l" defTabSz="622300">
            <a:lnSpc>
              <a:spcPct val="90000"/>
            </a:lnSpc>
            <a:spcBef>
              <a:spcPct val="0"/>
            </a:spcBef>
            <a:spcAft>
              <a:spcPct val="15000"/>
            </a:spcAft>
            <a:buChar char="•"/>
          </a:pPr>
          <a:r>
            <a:rPr lang="en-GB" sz="1400" b="0" i="0" kern="1200" baseline="0"/>
            <a:t>31-50 yr=6</a:t>
          </a:r>
          <a:endParaRPr lang="en-US" sz="1400" kern="1200"/>
        </a:p>
        <a:p>
          <a:pPr marL="114300" lvl="1" indent="-114300" algn="l" defTabSz="622300">
            <a:lnSpc>
              <a:spcPct val="90000"/>
            </a:lnSpc>
            <a:spcBef>
              <a:spcPct val="0"/>
            </a:spcBef>
            <a:spcAft>
              <a:spcPct val="15000"/>
            </a:spcAft>
            <a:buChar char="•"/>
          </a:pPr>
          <a:r>
            <a:rPr lang="en-GB" sz="1400" b="0" i="0" kern="1200" baseline="0"/>
            <a:t>51-70 yr= 8</a:t>
          </a:r>
          <a:endParaRPr lang="en-US" sz="1400" kern="1200"/>
        </a:p>
        <a:p>
          <a:pPr marL="114300" lvl="1" indent="-114300" algn="l" defTabSz="622300">
            <a:lnSpc>
              <a:spcPct val="90000"/>
            </a:lnSpc>
            <a:spcBef>
              <a:spcPct val="0"/>
            </a:spcBef>
            <a:spcAft>
              <a:spcPct val="15000"/>
            </a:spcAft>
            <a:buChar char="•"/>
          </a:pPr>
          <a:r>
            <a:rPr lang="en-GB" sz="1400" b="0" i="0" kern="1200" baseline="0"/>
            <a:t>70+= 7</a:t>
          </a:r>
          <a:endParaRPr lang="en-US" sz="1400" kern="1200"/>
        </a:p>
      </dsp:txBody>
      <dsp:txXfrm>
        <a:off x="0" y="2529399"/>
        <a:ext cx="4316172" cy="1984500"/>
      </dsp:txXfrm>
    </dsp:sp>
    <dsp:sp modelId="{D2A99403-4F13-4527-A13D-1EC10D064D5F}">
      <dsp:nvSpPr>
        <dsp:cNvPr id="0" name=""/>
        <dsp:cNvSpPr/>
      </dsp:nvSpPr>
      <dsp:spPr>
        <a:xfrm>
          <a:off x="215808" y="2322758"/>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622300">
            <a:lnSpc>
              <a:spcPct val="90000"/>
            </a:lnSpc>
            <a:spcBef>
              <a:spcPct val="0"/>
            </a:spcBef>
            <a:spcAft>
              <a:spcPct val="35000"/>
            </a:spcAft>
            <a:buNone/>
          </a:pPr>
          <a:r>
            <a:rPr lang="en-GB" sz="1400" b="1" i="0" kern="1200" baseline="0"/>
            <a:t>Demographics</a:t>
          </a:r>
          <a:endParaRPr lang="en-US" sz="1400" kern="1200"/>
        </a:p>
      </dsp:txBody>
      <dsp:txXfrm>
        <a:off x="235983" y="2342933"/>
        <a:ext cx="29809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CAEF-5792-49BA-A9C3-02626AAF210A}">
      <dsp:nvSpPr>
        <dsp:cNvPr id="0" name=""/>
        <dsp:cNvSpPr/>
      </dsp:nvSpPr>
      <dsp:spPr>
        <a:xfrm>
          <a:off x="0" y="225162"/>
          <a:ext cx="4316172"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33248"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kern="1200" dirty="0"/>
            <a:t>6 Reports received</a:t>
          </a:r>
          <a:endParaRPr lang="en-US" sz="1200" kern="1200" dirty="0"/>
        </a:p>
        <a:p>
          <a:pPr marL="114300" lvl="1" indent="-114300" algn="l" defTabSz="533400">
            <a:lnSpc>
              <a:spcPct val="90000"/>
            </a:lnSpc>
            <a:spcBef>
              <a:spcPct val="0"/>
            </a:spcBef>
            <a:spcAft>
              <a:spcPct val="15000"/>
            </a:spcAft>
            <a:buChar char="•"/>
          </a:pPr>
          <a:r>
            <a:rPr lang="en-IE" sz="1200" kern="1200" dirty="0"/>
            <a:t>6 Reports accepted</a:t>
          </a:r>
        </a:p>
        <a:p>
          <a:pPr marL="114300" lvl="1" indent="-114300" algn="l" defTabSz="533400">
            <a:lnSpc>
              <a:spcPct val="90000"/>
            </a:lnSpc>
            <a:spcBef>
              <a:spcPct val="0"/>
            </a:spcBef>
            <a:spcAft>
              <a:spcPct val="15000"/>
            </a:spcAft>
            <a:buChar char="•"/>
          </a:pPr>
          <a:r>
            <a:rPr lang="en-IE" sz="1200" kern="1200" dirty="0"/>
            <a:t>2 Reports Mandatory</a:t>
          </a:r>
        </a:p>
        <a:p>
          <a:pPr marL="114300" lvl="1" indent="-114300" algn="l" defTabSz="533400">
            <a:lnSpc>
              <a:spcPct val="90000"/>
            </a:lnSpc>
            <a:spcBef>
              <a:spcPct val="0"/>
            </a:spcBef>
            <a:spcAft>
              <a:spcPct val="15000"/>
            </a:spcAft>
            <a:buChar char="•"/>
          </a:pPr>
          <a:endParaRPr lang="en-IE" sz="1200" kern="1200" dirty="0"/>
        </a:p>
      </dsp:txBody>
      <dsp:txXfrm>
        <a:off x="0" y="225162"/>
        <a:ext cx="4316172" cy="1184400"/>
      </dsp:txXfrm>
    </dsp:sp>
    <dsp:sp modelId="{7BC580FD-5589-4331-9CCF-697472BF5231}">
      <dsp:nvSpPr>
        <dsp:cNvPr id="0" name=""/>
        <dsp:cNvSpPr/>
      </dsp:nvSpPr>
      <dsp:spPr>
        <a:xfrm>
          <a:off x="215808" y="32123"/>
          <a:ext cx="30213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Findings</a:t>
          </a:r>
          <a:endParaRPr lang="en-US" sz="2000" kern="1200" dirty="0"/>
        </a:p>
      </dsp:txBody>
      <dsp:txXfrm>
        <a:off x="238865" y="55180"/>
        <a:ext cx="2975206" cy="426206"/>
      </dsp:txXfrm>
    </dsp:sp>
    <dsp:sp modelId="{658C0E06-F223-45E1-B60A-F1F49A1A40EF}">
      <dsp:nvSpPr>
        <dsp:cNvPr id="0" name=""/>
        <dsp:cNvSpPr/>
      </dsp:nvSpPr>
      <dsp:spPr>
        <a:xfrm>
          <a:off x="0" y="1775244"/>
          <a:ext cx="4316172" cy="982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33248"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b="0" i="0" kern="1200" baseline="0" dirty="0"/>
            <a:t>Males=0</a:t>
          </a:r>
          <a:endParaRPr lang="en-US" sz="1200" kern="1200" dirty="0"/>
        </a:p>
        <a:p>
          <a:pPr marL="114300" lvl="1" indent="-114300" algn="l" defTabSz="533400">
            <a:lnSpc>
              <a:spcPct val="90000"/>
            </a:lnSpc>
            <a:spcBef>
              <a:spcPct val="0"/>
            </a:spcBef>
            <a:spcAft>
              <a:spcPct val="15000"/>
            </a:spcAft>
            <a:buChar char="•"/>
          </a:pPr>
          <a:r>
            <a:rPr lang="en-IE" sz="1200" b="0" i="0" kern="1200" baseline="0" dirty="0"/>
            <a:t>Females=6</a:t>
          </a:r>
        </a:p>
        <a:p>
          <a:pPr marL="114300" lvl="1" indent="-114300" algn="l" defTabSz="533400">
            <a:lnSpc>
              <a:spcPct val="90000"/>
            </a:lnSpc>
            <a:spcBef>
              <a:spcPct val="0"/>
            </a:spcBef>
            <a:spcAft>
              <a:spcPct val="15000"/>
            </a:spcAft>
            <a:buChar char="•"/>
          </a:pPr>
          <a:endParaRPr lang="en-IE" sz="1200" b="0" i="0" kern="1200" baseline="0" dirty="0"/>
        </a:p>
      </dsp:txBody>
      <dsp:txXfrm>
        <a:off x="0" y="1775244"/>
        <a:ext cx="4316172" cy="982799"/>
      </dsp:txXfrm>
    </dsp:sp>
    <dsp:sp modelId="{FDEE2FBB-5EC0-4633-B5A4-7833C283F81F}">
      <dsp:nvSpPr>
        <dsp:cNvPr id="0" name=""/>
        <dsp:cNvSpPr/>
      </dsp:nvSpPr>
      <dsp:spPr>
        <a:xfrm>
          <a:off x="215808" y="1539084"/>
          <a:ext cx="30213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Males vs Females</a:t>
          </a:r>
          <a:endParaRPr lang="en-US" sz="2000" kern="1200" dirty="0"/>
        </a:p>
      </dsp:txBody>
      <dsp:txXfrm>
        <a:off x="238865" y="1562141"/>
        <a:ext cx="2975206" cy="426206"/>
      </dsp:txXfrm>
    </dsp:sp>
    <dsp:sp modelId="{8DC84349-3E12-4708-A202-6D085EC49A1F}">
      <dsp:nvSpPr>
        <dsp:cNvPr id="0" name=""/>
        <dsp:cNvSpPr/>
      </dsp:nvSpPr>
      <dsp:spPr>
        <a:xfrm>
          <a:off x="0" y="3080604"/>
          <a:ext cx="4316172"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333248" rIns="33498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chemeClr val="tx2"/>
              </a:solidFill>
            </a:rPr>
            <a:t>18-30 </a:t>
          </a:r>
          <a:r>
            <a:rPr lang="en-GB" sz="1600" kern="1200" dirty="0" err="1">
              <a:solidFill>
                <a:schemeClr val="tx2"/>
              </a:solidFill>
            </a:rPr>
            <a:t>yr</a:t>
          </a:r>
          <a:r>
            <a:rPr lang="en-GB" sz="1600" kern="1200" dirty="0">
              <a:solidFill>
                <a:schemeClr val="tx2"/>
              </a:solidFill>
            </a:rPr>
            <a:t>= 1</a:t>
          </a:r>
          <a:endParaRPr lang="en-US" sz="1600" kern="1200" dirty="0"/>
        </a:p>
        <a:p>
          <a:pPr marL="171450" lvl="1" indent="-171450" algn="l" defTabSz="711200">
            <a:lnSpc>
              <a:spcPct val="90000"/>
            </a:lnSpc>
            <a:spcBef>
              <a:spcPct val="0"/>
            </a:spcBef>
            <a:spcAft>
              <a:spcPct val="15000"/>
            </a:spcAft>
            <a:buChar char="•"/>
          </a:pPr>
          <a:r>
            <a:rPr lang="en-GB" sz="1600" kern="1200">
              <a:solidFill>
                <a:schemeClr val="tx2"/>
              </a:solidFill>
            </a:rPr>
            <a:t>51-70 yr= 1</a:t>
          </a:r>
          <a:endParaRPr lang="en-GB" sz="1600" kern="1200" dirty="0">
            <a:solidFill>
              <a:schemeClr val="tx2"/>
            </a:solidFill>
          </a:endParaRPr>
        </a:p>
        <a:p>
          <a:pPr marL="171450" lvl="1" indent="-171450" algn="l" defTabSz="711200">
            <a:lnSpc>
              <a:spcPct val="90000"/>
            </a:lnSpc>
            <a:spcBef>
              <a:spcPct val="0"/>
            </a:spcBef>
            <a:spcAft>
              <a:spcPct val="15000"/>
            </a:spcAft>
            <a:buChar char="•"/>
          </a:pPr>
          <a:r>
            <a:rPr lang="en-GB" sz="1600" kern="1200" dirty="0">
              <a:solidFill>
                <a:schemeClr val="tx2"/>
              </a:solidFill>
            </a:rPr>
            <a:t>70+= 4</a:t>
          </a:r>
        </a:p>
        <a:p>
          <a:pPr marL="171450" lvl="1" indent="-171450" algn="l" defTabSz="711200">
            <a:lnSpc>
              <a:spcPct val="90000"/>
            </a:lnSpc>
            <a:spcBef>
              <a:spcPct val="0"/>
            </a:spcBef>
            <a:spcAft>
              <a:spcPct val="15000"/>
            </a:spcAft>
            <a:buChar char="•"/>
          </a:pPr>
          <a:endParaRPr lang="en-US" sz="1600" kern="1200" dirty="0"/>
        </a:p>
      </dsp:txBody>
      <dsp:txXfrm>
        <a:off x="0" y="3080604"/>
        <a:ext cx="4316172" cy="1461600"/>
      </dsp:txXfrm>
    </dsp:sp>
    <dsp:sp modelId="{D2A99403-4F13-4527-A13D-1EC10D064D5F}">
      <dsp:nvSpPr>
        <dsp:cNvPr id="0" name=""/>
        <dsp:cNvSpPr/>
      </dsp:nvSpPr>
      <dsp:spPr>
        <a:xfrm>
          <a:off x="215808" y="2844444"/>
          <a:ext cx="30213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711200">
            <a:lnSpc>
              <a:spcPct val="90000"/>
            </a:lnSpc>
            <a:spcBef>
              <a:spcPct val="0"/>
            </a:spcBef>
            <a:spcAft>
              <a:spcPct val="35000"/>
            </a:spcAft>
            <a:buNone/>
          </a:pPr>
          <a:r>
            <a:rPr lang="en-GB" sz="1600" b="1" i="0" kern="1200" baseline="0"/>
            <a:t>Demographics</a:t>
          </a:r>
          <a:endParaRPr lang="en-US" sz="1600" kern="1200"/>
        </a:p>
      </dsp:txBody>
      <dsp:txXfrm>
        <a:off x="238865" y="2867501"/>
        <a:ext cx="29752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1725F-4130-4C20-855D-A38C58ECA8AC}">
      <dsp:nvSpPr>
        <dsp:cNvPr id="0" name=""/>
        <dsp:cNvSpPr/>
      </dsp:nvSpPr>
      <dsp:spPr>
        <a:xfrm>
          <a:off x="-87493" y="2094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6766B-62AF-4990-8D0B-4C4834126916}">
      <dsp:nvSpPr>
        <dsp:cNvPr id="0" name=""/>
        <dsp:cNvSpPr/>
      </dsp:nvSpPr>
      <dsp:spPr>
        <a:xfrm>
          <a:off x="302690" y="39161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As many DHTR reactions occur when the patient has been discharged it is important that patients receive information on the signs and symptoms before leaving hospital.</a:t>
          </a:r>
          <a:endParaRPr lang="en-US" sz="2000" kern="1200" dirty="0"/>
        </a:p>
      </dsp:txBody>
      <dsp:txXfrm>
        <a:off x="368002" y="456930"/>
        <a:ext cx="3381034" cy="2099279"/>
      </dsp:txXfrm>
    </dsp:sp>
    <dsp:sp modelId="{79C61920-1D34-4706-93D4-42BE5B26E74C}">
      <dsp:nvSpPr>
        <dsp:cNvPr id="0" name=""/>
        <dsp:cNvSpPr/>
      </dsp:nvSpPr>
      <dsp:spPr>
        <a:xfrm>
          <a:off x="4294028" y="92947"/>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598B9-0E67-48DA-A94C-D622CA037500}">
      <dsp:nvSpPr>
        <dsp:cNvPr id="0" name=""/>
        <dsp:cNvSpPr/>
      </dsp:nvSpPr>
      <dsp:spPr>
        <a:xfrm>
          <a:off x="4684212" y="463622"/>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E" sz="2000" kern="1200" dirty="0"/>
            <a:t>If a patient has a known antibody educate the patient so that they can provide this information if future transfusions are indicated.</a:t>
          </a:r>
          <a:endParaRPr lang="en-US" sz="2000" kern="1200" dirty="0"/>
        </a:p>
      </dsp:txBody>
      <dsp:txXfrm>
        <a:off x="4749524" y="528934"/>
        <a:ext cx="3381034" cy="2099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9CAEF-5792-49BA-A9C3-02626AAF210A}">
      <dsp:nvSpPr>
        <dsp:cNvPr id="0" name=""/>
        <dsp:cNvSpPr/>
      </dsp:nvSpPr>
      <dsp:spPr>
        <a:xfrm>
          <a:off x="0" y="185237"/>
          <a:ext cx="4316172" cy="114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kern="1200"/>
            <a:t>34 Reports received</a:t>
          </a:r>
          <a:endParaRPr lang="en-US" sz="1200" kern="1200" dirty="0"/>
        </a:p>
        <a:p>
          <a:pPr marL="114300" lvl="1" indent="-114300" algn="l" defTabSz="533400">
            <a:lnSpc>
              <a:spcPct val="90000"/>
            </a:lnSpc>
            <a:spcBef>
              <a:spcPct val="0"/>
            </a:spcBef>
            <a:spcAft>
              <a:spcPct val="15000"/>
            </a:spcAft>
            <a:buChar char="•"/>
          </a:pPr>
          <a:r>
            <a:rPr lang="en-IE" sz="1200" kern="1200"/>
            <a:t>32 Reports accepted</a:t>
          </a:r>
        </a:p>
        <a:p>
          <a:pPr marL="114300" lvl="1" indent="-114300" algn="l" defTabSz="533400">
            <a:lnSpc>
              <a:spcPct val="90000"/>
            </a:lnSpc>
            <a:spcBef>
              <a:spcPct val="0"/>
            </a:spcBef>
            <a:spcAft>
              <a:spcPct val="15000"/>
            </a:spcAft>
            <a:buChar char="•"/>
          </a:pPr>
          <a:r>
            <a:rPr lang="en-IE" sz="1200" kern="1200" dirty="0"/>
            <a:t>30 Reports Mandatory</a:t>
          </a:r>
        </a:p>
        <a:p>
          <a:pPr marL="114300" lvl="1" indent="-114300" algn="l" defTabSz="533400">
            <a:lnSpc>
              <a:spcPct val="90000"/>
            </a:lnSpc>
            <a:spcBef>
              <a:spcPct val="0"/>
            </a:spcBef>
            <a:spcAft>
              <a:spcPct val="15000"/>
            </a:spcAft>
            <a:buChar char="•"/>
          </a:pPr>
          <a:endParaRPr lang="en-IE" sz="1200" kern="1200" dirty="0"/>
        </a:p>
      </dsp:txBody>
      <dsp:txXfrm>
        <a:off x="0" y="185237"/>
        <a:ext cx="4316172" cy="1146600"/>
      </dsp:txXfrm>
    </dsp:sp>
    <dsp:sp modelId="{7BC580FD-5589-4331-9CCF-697472BF5231}">
      <dsp:nvSpPr>
        <dsp:cNvPr id="0" name=""/>
        <dsp:cNvSpPr/>
      </dsp:nvSpPr>
      <dsp:spPr>
        <a:xfrm>
          <a:off x="215808" y="16329"/>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Findings</a:t>
          </a:r>
          <a:endParaRPr lang="en-US" sz="2000" kern="1200" dirty="0"/>
        </a:p>
      </dsp:txBody>
      <dsp:txXfrm>
        <a:off x="235983" y="36504"/>
        <a:ext cx="2980970" cy="372930"/>
      </dsp:txXfrm>
    </dsp:sp>
    <dsp:sp modelId="{658C0E06-F223-45E1-B60A-F1F49A1A40EF}">
      <dsp:nvSpPr>
        <dsp:cNvPr id="0" name=""/>
        <dsp:cNvSpPr/>
      </dsp:nvSpPr>
      <dsp:spPr>
        <a:xfrm>
          <a:off x="0" y="1651809"/>
          <a:ext cx="4316172" cy="948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85344" numCol="1" spcCol="1270" anchor="t" anchorCtr="0">
          <a:noAutofit/>
        </a:bodyPr>
        <a:lstStyle/>
        <a:p>
          <a:pPr marL="114300" lvl="1" indent="-114300" algn="l" defTabSz="533400">
            <a:lnSpc>
              <a:spcPct val="90000"/>
            </a:lnSpc>
            <a:spcBef>
              <a:spcPct val="0"/>
            </a:spcBef>
            <a:spcAft>
              <a:spcPct val="15000"/>
            </a:spcAft>
            <a:buChar char="•"/>
          </a:pPr>
          <a:r>
            <a:rPr lang="en-IE" sz="1200" b="0" i="0" kern="1200" baseline="0" dirty="0"/>
            <a:t>Males=22</a:t>
          </a:r>
          <a:endParaRPr lang="en-US" sz="1200" kern="1200" dirty="0"/>
        </a:p>
        <a:p>
          <a:pPr marL="114300" lvl="1" indent="-114300" algn="l" defTabSz="533400">
            <a:lnSpc>
              <a:spcPct val="90000"/>
            </a:lnSpc>
            <a:spcBef>
              <a:spcPct val="0"/>
            </a:spcBef>
            <a:spcAft>
              <a:spcPct val="15000"/>
            </a:spcAft>
            <a:buChar char="•"/>
          </a:pPr>
          <a:r>
            <a:rPr lang="en-IE" sz="1200" b="0" i="0" kern="1200" baseline="0" dirty="0"/>
            <a:t>Females=10</a:t>
          </a:r>
        </a:p>
        <a:p>
          <a:pPr marL="114300" lvl="1" indent="-114300" algn="l" defTabSz="533400">
            <a:lnSpc>
              <a:spcPct val="90000"/>
            </a:lnSpc>
            <a:spcBef>
              <a:spcPct val="0"/>
            </a:spcBef>
            <a:spcAft>
              <a:spcPct val="15000"/>
            </a:spcAft>
            <a:buChar char="•"/>
          </a:pPr>
          <a:endParaRPr lang="en-IE" sz="1200" b="0" i="0" kern="1200" baseline="0" dirty="0"/>
        </a:p>
      </dsp:txBody>
      <dsp:txXfrm>
        <a:off x="0" y="1651809"/>
        <a:ext cx="4316172" cy="948150"/>
      </dsp:txXfrm>
    </dsp:sp>
    <dsp:sp modelId="{FDEE2FBB-5EC0-4633-B5A4-7833C283F81F}">
      <dsp:nvSpPr>
        <dsp:cNvPr id="0" name=""/>
        <dsp:cNvSpPr/>
      </dsp:nvSpPr>
      <dsp:spPr>
        <a:xfrm>
          <a:off x="215808" y="1445169"/>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889000">
            <a:lnSpc>
              <a:spcPct val="90000"/>
            </a:lnSpc>
            <a:spcBef>
              <a:spcPct val="0"/>
            </a:spcBef>
            <a:spcAft>
              <a:spcPct val="35000"/>
            </a:spcAft>
            <a:buNone/>
          </a:pPr>
          <a:r>
            <a:rPr lang="en-GB" sz="2000" b="1" i="0" kern="1200" baseline="0" dirty="0"/>
            <a:t>Males vs Females</a:t>
          </a:r>
          <a:endParaRPr lang="en-US" sz="2000" kern="1200" dirty="0"/>
        </a:p>
      </dsp:txBody>
      <dsp:txXfrm>
        <a:off x="235983" y="1465344"/>
        <a:ext cx="2980970" cy="372930"/>
      </dsp:txXfrm>
    </dsp:sp>
    <dsp:sp modelId="{8DC84349-3E12-4708-A202-6D085EC49A1F}">
      <dsp:nvSpPr>
        <dsp:cNvPr id="0" name=""/>
        <dsp:cNvSpPr/>
      </dsp:nvSpPr>
      <dsp:spPr>
        <a:xfrm>
          <a:off x="0" y="2893588"/>
          <a:ext cx="4316172" cy="1675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983" tIns="291592" rIns="334983" bIns="128016" numCol="1" spcCol="1270" anchor="t" anchorCtr="0">
          <a:noAutofit/>
        </a:bodyPr>
        <a:lstStyle/>
        <a:p>
          <a:pPr marL="114300" lvl="1" indent="-114300" algn="l" defTabSz="666750">
            <a:lnSpc>
              <a:spcPct val="90000"/>
            </a:lnSpc>
            <a:spcBef>
              <a:spcPct val="0"/>
            </a:spcBef>
            <a:spcAft>
              <a:spcPct val="15000"/>
            </a:spcAft>
            <a:buChar char="•"/>
          </a:pPr>
          <a:r>
            <a:rPr lang="en-IE" sz="1500" kern="1200" dirty="0">
              <a:solidFill>
                <a:schemeClr val="tx2"/>
              </a:solidFill>
            </a:rPr>
            <a:t>Infant 1-4 </a:t>
          </a:r>
          <a:r>
            <a:rPr lang="en-IE" sz="1500" kern="1200" dirty="0" err="1">
              <a:solidFill>
                <a:schemeClr val="tx2"/>
              </a:solidFill>
            </a:rPr>
            <a:t>yrs</a:t>
          </a:r>
          <a:r>
            <a:rPr lang="en-IE" sz="1500" kern="1200" dirty="0">
              <a:solidFill>
                <a:schemeClr val="tx2"/>
              </a:solidFill>
            </a:rPr>
            <a:t>=1</a:t>
          </a:r>
          <a:endParaRPr lang="en-US" sz="1500" kern="1200" dirty="0"/>
        </a:p>
        <a:p>
          <a:pPr marL="114300" lvl="1" indent="-114300" algn="l" defTabSz="666750">
            <a:lnSpc>
              <a:spcPct val="90000"/>
            </a:lnSpc>
            <a:spcBef>
              <a:spcPct val="0"/>
            </a:spcBef>
            <a:spcAft>
              <a:spcPct val="15000"/>
            </a:spcAft>
            <a:buChar char="•"/>
          </a:pPr>
          <a:r>
            <a:rPr lang="en-IE" sz="1500" kern="1200" dirty="0">
              <a:solidFill>
                <a:schemeClr val="tx2"/>
              </a:solidFill>
            </a:rPr>
            <a:t>18-30 yr= 1</a:t>
          </a:r>
        </a:p>
        <a:p>
          <a:pPr marL="114300" lvl="1" indent="-114300" algn="l" defTabSz="666750">
            <a:lnSpc>
              <a:spcPct val="90000"/>
            </a:lnSpc>
            <a:spcBef>
              <a:spcPct val="0"/>
            </a:spcBef>
            <a:spcAft>
              <a:spcPct val="15000"/>
            </a:spcAft>
            <a:buChar char="•"/>
          </a:pPr>
          <a:r>
            <a:rPr lang="en-IE" sz="1500" kern="1200" dirty="0">
              <a:solidFill>
                <a:schemeClr val="tx2"/>
              </a:solidFill>
            </a:rPr>
            <a:t>51-70 yr= 6</a:t>
          </a:r>
        </a:p>
        <a:p>
          <a:pPr marL="171450" lvl="1" indent="-171450" algn="l" defTabSz="800100">
            <a:lnSpc>
              <a:spcPct val="90000"/>
            </a:lnSpc>
            <a:spcBef>
              <a:spcPct val="0"/>
            </a:spcBef>
            <a:spcAft>
              <a:spcPct val="15000"/>
            </a:spcAft>
            <a:buChar char="•"/>
          </a:pPr>
          <a:r>
            <a:rPr lang="en-IE" sz="1800" b="1" kern="1200" dirty="0">
              <a:solidFill>
                <a:srgbClr val="FF0000"/>
              </a:solidFill>
            </a:rPr>
            <a:t>70+= 24 (75%)</a:t>
          </a:r>
        </a:p>
        <a:p>
          <a:pPr marL="114300" lvl="1" indent="-114300" algn="l" defTabSz="666750">
            <a:lnSpc>
              <a:spcPct val="90000"/>
            </a:lnSpc>
            <a:spcBef>
              <a:spcPct val="0"/>
            </a:spcBef>
            <a:spcAft>
              <a:spcPct val="15000"/>
            </a:spcAft>
            <a:buChar char="•"/>
          </a:pPr>
          <a:endParaRPr lang="en-US" sz="1500" kern="1200" dirty="0"/>
        </a:p>
      </dsp:txBody>
      <dsp:txXfrm>
        <a:off x="0" y="2893588"/>
        <a:ext cx="4316172" cy="1675800"/>
      </dsp:txXfrm>
    </dsp:sp>
    <dsp:sp modelId="{D2A99403-4F13-4527-A13D-1EC10D064D5F}">
      <dsp:nvSpPr>
        <dsp:cNvPr id="0" name=""/>
        <dsp:cNvSpPr/>
      </dsp:nvSpPr>
      <dsp:spPr>
        <a:xfrm>
          <a:off x="215808" y="2675558"/>
          <a:ext cx="30213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199" tIns="0" rIns="114199" bIns="0" numCol="1" spcCol="1270" anchor="ctr" anchorCtr="0">
          <a:noAutofit/>
        </a:bodyPr>
        <a:lstStyle/>
        <a:p>
          <a:pPr marL="0" lvl="0" indent="0" algn="l" defTabSz="622300">
            <a:lnSpc>
              <a:spcPct val="90000"/>
            </a:lnSpc>
            <a:spcBef>
              <a:spcPct val="0"/>
            </a:spcBef>
            <a:spcAft>
              <a:spcPct val="35000"/>
            </a:spcAft>
            <a:buNone/>
          </a:pPr>
          <a:r>
            <a:rPr lang="en-GB" sz="1400" b="1" i="0" kern="1200" baseline="0"/>
            <a:t>Demographics</a:t>
          </a:r>
          <a:endParaRPr lang="en-US" sz="1400" kern="1200"/>
        </a:p>
      </dsp:txBody>
      <dsp:txXfrm>
        <a:off x="235983" y="2695733"/>
        <a:ext cx="2980970" cy="372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60C81-8DA4-4401-B516-3D3A3C83DECC}">
      <dsp:nvSpPr>
        <dsp:cNvPr id="0" name=""/>
        <dsp:cNvSpPr/>
      </dsp:nvSpPr>
      <dsp:spPr>
        <a:xfrm>
          <a:off x="0" y="0"/>
          <a:ext cx="5006063" cy="255824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IE" sz="1400" kern="1200" dirty="0"/>
            <a:t>In the event of a transfusion reaction:</a:t>
          </a:r>
          <a:endParaRPr lang="en-US" sz="1400" kern="1200" dirty="0"/>
        </a:p>
        <a:p>
          <a:pPr marL="57150" lvl="1" indent="-57150" algn="l" defTabSz="488950">
            <a:lnSpc>
              <a:spcPct val="90000"/>
            </a:lnSpc>
            <a:spcBef>
              <a:spcPct val="0"/>
            </a:spcBef>
            <a:spcAft>
              <a:spcPct val="15000"/>
            </a:spcAft>
            <a:buChar char="•"/>
          </a:pPr>
          <a:r>
            <a:rPr lang="en-IE" sz="1100" b="1" kern="1200"/>
            <a:t>STOP</a:t>
          </a:r>
          <a:r>
            <a:rPr lang="en-IE" sz="1100" kern="1200"/>
            <a:t> </a:t>
          </a:r>
          <a:r>
            <a:rPr lang="en-IE" sz="1100" b="1" kern="1200"/>
            <a:t>the transfusion</a:t>
          </a:r>
          <a:endParaRPr lang="en-US" sz="1100" kern="1200"/>
        </a:p>
        <a:p>
          <a:pPr marL="57150" lvl="1" indent="-57150" algn="l" defTabSz="488950">
            <a:lnSpc>
              <a:spcPct val="90000"/>
            </a:lnSpc>
            <a:spcBef>
              <a:spcPct val="0"/>
            </a:spcBef>
            <a:spcAft>
              <a:spcPct val="15000"/>
            </a:spcAft>
            <a:buChar char="•"/>
          </a:pPr>
          <a:r>
            <a:rPr lang="en-IE" sz="1100" kern="1200"/>
            <a:t>Check that patient identity/ documentation and component are correct</a:t>
          </a:r>
          <a:endParaRPr lang="en-US" sz="1100" kern="1200"/>
        </a:p>
        <a:p>
          <a:pPr marL="57150" lvl="1" indent="-57150" algn="l" defTabSz="488950">
            <a:lnSpc>
              <a:spcPct val="90000"/>
            </a:lnSpc>
            <a:spcBef>
              <a:spcPct val="0"/>
            </a:spcBef>
            <a:spcAft>
              <a:spcPct val="15000"/>
            </a:spcAft>
            <a:buChar char="•"/>
          </a:pPr>
          <a:r>
            <a:rPr lang="en-IE" sz="1100" kern="1200" dirty="0"/>
            <a:t>Keep IV line open</a:t>
          </a:r>
          <a:endParaRPr lang="en-US" sz="1100" kern="1200" dirty="0"/>
        </a:p>
        <a:p>
          <a:pPr marL="57150" lvl="1" indent="-57150" algn="l" defTabSz="488950">
            <a:lnSpc>
              <a:spcPct val="90000"/>
            </a:lnSpc>
            <a:spcBef>
              <a:spcPct val="0"/>
            </a:spcBef>
            <a:spcAft>
              <a:spcPct val="15000"/>
            </a:spcAft>
            <a:buChar char="•"/>
          </a:pPr>
          <a:r>
            <a:rPr lang="en-IE" sz="1100" kern="1200" dirty="0"/>
            <a:t>Assess vital signs</a:t>
          </a:r>
          <a:endParaRPr lang="en-US" sz="1100" kern="1200" dirty="0"/>
        </a:p>
        <a:p>
          <a:pPr marL="57150" lvl="1" indent="-57150" algn="l" defTabSz="488950">
            <a:lnSpc>
              <a:spcPct val="90000"/>
            </a:lnSpc>
            <a:spcBef>
              <a:spcPct val="0"/>
            </a:spcBef>
            <a:spcAft>
              <a:spcPct val="15000"/>
            </a:spcAft>
            <a:buChar char="•"/>
          </a:pPr>
          <a:r>
            <a:rPr lang="en-US" sz="1100" kern="1200" dirty="0"/>
            <a:t>Inspect the blood unit for any unusual clumps, or discolouration suggestive of bacterial contamination.</a:t>
          </a:r>
        </a:p>
        <a:p>
          <a:pPr marL="57150" lvl="1" indent="-57150" algn="l" defTabSz="488950">
            <a:lnSpc>
              <a:spcPct val="90000"/>
            </a:lnSpc>
            <a:spcBef>
              <a:spcPct val="0"/>
            </a:spcBef>
            <a:spcAft>
              <a:spcPct val="15000"/>
            </a:spcAft>
            <a:buChar char="•"/>
          </a:pPr>
          <a:r>
            <a:rPr lang="en-IE" sz="1100" kern="1200"/>
            <a:t>Seek medical review (patient can deteriorate rapidly).</a:t>
          </a:r>
          <a:endParaRPr lang="en-US" sz="1100" kern="1200"/>
        </a:p>
        <a:p>
          <a:pPr marL="57150" lvl="1" indent="-57150" algn="l" defTabSz="488950">
            <a:lnSpc>
              <a:spcPct val="90000"/>
            </a:lnSpc>
            <a:spcBef>
              <a:spcPct val="0"/>
            </a:spcBef>
            <a:spcAft>
              <a:spcPct val="15000"/>
            </a:spcAft>
            <a:buChar char="•"/>
          </a:pPr>
          <a:r>
            <a:rPr lang="en-IE" sz="1100" kern="1200"/>
            <a:t>Depending on suspected reaction specific treatment will be required.</a:t>
          </a:r>
          <a:endParaRPr lang="en-US" sz="1100" kern="1200"/>
        </a:p>
        <a:p>
          <a:pPr marL="57150" lvl="1" indent="-57150" algn="l" defTabSz="488950">
            <a:lnSpc>
              <a:spcPct val="90000"/>
            </a:lnSpc>
            <a:spcBef>
              <a:spcPct val="0"/>
            </a:spcBef>
            <a:spcAft>
              <a:spcPct val="15000"/>
            </a:spcAft>
            <a:buChar char="•"/>
          </a:pPr>
          <a:r>
            <a:rPr lang="en-IE" sz="1100" kern="1200"/>
            <a:t>Report reaction to blood bank and IBTS/ NHO where applicable</a:t>
          </a:r>
          <a:endParaRPr lang="en-US" sz="1100" kern="1200"/>
        </a:p>
        <a:p>
          <a:pPr marL="57150" lvl="1" indent="-57150" algn="l" defTabSz="488950">
            <a:lnSpc>
              <a:spcPct val="90000"/>
            </a:lnSpc>
            <a:spcBef>
              <a:spcPct val="0"/>
            </a:spcBef>
            <a:spcAft>
              <a:spcPct val="15000"/>
            </a:spcAft>
            <a:buChar char="•"/>
          </a:pPr>
          <a:r>
            <a:rPr lang="en-IE" sz="1100" kern="1200"/>
            <a:t>Continuing the transfusion should only occur after clinical assessment and medical review.</a:t>
          </a:r>
          <a:endParaRPr lang="en-US" sz="1100" kern="1200"/>
        </a:p>
      </dsp:txBody>
      <dsp:txXfrm>
        <a:off x="124883" y="124883"/>
        <a:ext cx="4756297" cy="2308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0.29126</cdr:x>
      <cdr:y>0</cdr:y>
    </cdr:from>
    <cdr:to>
      <cdr:x>1</cdr:x>
      <cdr:y>0.43848</cdr:y>
    </cdr:to>
    <cdr:grpSp>
      <cdr:nvGrpSpPr>
        <cdr:cNvPr id="2" name="Group 1">
          <a:extLst xmlns:a="http://schemas.openxmlformats.org/drawingml/2006/main">
            <a:ext uri="{FF2B5EF4-FFF2-40B4-BE49-F238E27FC236}">
              <a16:creationId xmlns:a16="http://schemas.microsoft.com/office/drawing/2014/main" id="{258C5B3F-9B88-1D62-1B90-1A86F1753DB7}"/>
            </a:ext>
          </a:extLst>
        </cdr:cNvPr>
        <cdr:cNvGrpSpPr/>
      </cdr:nvGrpSpPr>
      <cdr:grpSpPr>
        <a:xfrm xmlns:a="http://schemas.openxmlformats.org/drawingml/2006/main">
          <a:off x="1386230" y="0"/>
          <a:ext cx="3373194" cy="1080545"/>
          <a:chOff x="0" y="3080604"/>
          <a:chExt cx="4316172" cy="1461600"/>
        </a:xfrm>
      </cdr:grpSpPr>
      <cdr:sp macro="" textlink="">
        <cdr:nvSpPr>
          <cdr:cNvPr id="3" name="Rectangle 2">
            <a:extLst xmlns:a="http://schemas.openxmlformats.org/drawingml/2006/main">
              <a:ext uri="{FF2B5EF4-FFF2-40B4-BE49-F238E27FC236}">
                <a16:creationId xmlns:a16="http://schemas.microsoft.com/office/drawing/2014/main" id="{96673D0A-0D0B-7E5C-433E-1DD02C543813}"/>
              </a:ext>
            </a:extLst>
          </cdr:cNvPr>
          <cdr:cNvSpPr/>
        </cdr:nvSpPr>
        <cdr:spPr>
          <a:xfrm xmlns:a="http://schemas.openxmlformats.org/drawingml/2006/main">
            <a:off x="0" y="3080604"/>
            <a:ext cx="4316172" cy="1461600"/>
          </a:xfrm>
          <a:prstGeom xmlns:a="http://schemas.openxmlformats.org/drawingml/2006/main" prst="rect">
            <a:avLst/>
          </a:prstGeom>
        </cdr:spPr>
        <cdr:style>
          <a:lnRef xmlns:a="http://schemas.openxmlformats.org/drawingml/2006/main" idx="2">
            <a:schemeClr val="accent1">
              <a:hueOff val="0"/>
              <a:satOff val="0"/>
              <a:lumOff val="0"/>
              <a:alphaOff val="0"/>
            </a:schemeClr>
          </a:lnRef>
          <a:fillRef xmlns:a="http://schemas.openxmlformats.org/drawingml/2006/main" idx="1">
            <a:schemeClr val="lt1">
              <a:alpha val="90000"/>
              <a:hueOff val="0"/>
              <a:satOff val="0"/>
              <a:lumOff val="0"/>
              <a:alphaOff val="0"/>
            </a:schemeClr>
          </a:fillRef>
          <a:effectRef xmlns:a="http://schemas.openxmlformats.org/drawingml/2006/main" idx="0">
            <a:schemeClr val="lt1">
              <a:alpha val="90000"/>
              <a:hueOff val="0"/>
              <a:satOff val="0"/>
              <a:lumOff val="0"/>
              <a:alphaOff val="0"/>
            </a:schemeClr>
          </a:effectRef>
          <a:fontRef xmlns:a="http://schemas.openxmlformats.org/drawingml/2006/main" idx="minor">
            <a:schemeClr val="dk1">
              <a:hueOff val="0"/>
              <a:satOff val="0"/>
              <a:lumOff val="0"/>
              <a:alphaOff val="0"/>
            </a:schemeClr>
          </a:fontRef>
        </cdr:style>
      </cdr:sp>
      <cdr:sp macro="" textlink="">
        <cdr:nvSpPr>
          <cdr:cNvPr id="4" name="TextBox 3">
            <a:extLst xmlns:a="http://schemas.openxmlformats.org/drawingml/2006/main">
              <a:ext uri="{FF2B5EF4-FFF2-40B4-BE49-F238E27FC236}">
                <a16:creationId xmlns:a16="http://schemas.microsoft.com/office/drawing/2014/main" id="{D2E68568-26B3-3961-EFFA-A8515372EAD2}"/>
              </a:ext>
            </a:extLst>
          </cdr:cNvPr>
          <cdr:cNvSpPr txBox="1"/>
        </cdr:nvSpPr>
        <cdr:spPr>
          <a:xfrm xmlns:a="http://schemas.openxmlformats.org/drawingml/2006/main">
            <a:off x="0" y="3080604"/>
            <a:ext cx="4316172" cy="1461600"/>
          </a:xfrm>
          <a:prstGeom xmlns:a="http://schemas.openxmlformats.org/drawingml/2006/main" prst="rect">
            <a:avLst/>
          </a:prstGeom>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hueOff val="0"/>
              <a:satOff val="0"/>
              <a:lumOff val="0"/>
              <a:alphaOff val="0"/>
            </a:schemeClr>
          </a:fontRef>
        </cdr:style>
        <cdr:txBody>
          <a:bodyPr xmlns:a="http://schemas.openxmlformats.org/drawingml/2006/main" spcFirstLastPara="0" vert="horz" wrap="square" lIns="334983" tIns="333248" rIns="334983" bIns="113792" numCol="1" spcCol="1270" anchor="t" anchorCtr="0">
            <a:noAutofit/>
          </a:bodyPr>
          <a:lstStyle xmlns:a="http://schemas.openxmlformats.org/drawingml/2006/main"/>
          <a:p xmlns:a="http://schemas.openxmlformats.org/drawingml/2006/main">
            <a:pPr marL="171450" lvl="1" indent="-171450" algn="l" defTabSz="711200">
              <a:lnSpc>
                <a:spcPct val="90000"/>
              </a:lnSpc>
              <a:spcBef>
                <a:spcPct val="0"/>
              </a:spcBef>
              <a:spcAft>
                <a:spcPct val="15000"/>
              </a:spcAft>
              <a:buChar char="•"/>
            </a:pPr>
            <a:r>
              <a:rPr lang="en-US" sz="1600" kern="1200"/>
              <a:t>Red Blood Cells= 6</a:t>
            </a:r>
            <a:endParaRPr lang="en-US" sz="1600" kern="1200"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0.63351</cdr:x>
      <cdr:y>0.59151</cdr:y>
    </cdr:from>
    <cdr:to>
      <cdr:x>0.74726</cdr:x>
      <cdr:y>0.67106</cdr:y>
    </cdr:to>
    <cdr:sp macro="" textlink="">
      <cdr:nvSpPr>
        <cdr:cNvPr id="2" name="Arrow: Up 1">
          <a:extLst xmlns:a="http://schemas.openxmlformats.org/drawingml/2006/main">
            <a:ext uri="{FF2B5EF4-FFF2-40B4-BE49-F238E27FC236}">
              <a16:creationId xmlns:a16="http://schemas.microsoft.com/office/drawing/2014/main" id="{2FEEFECC-78AD-8E73-9608-A3AD987C8BE9}"/>
            </a:ext>
          </a:extLst>
        </cdr:cNvPr>
        <cdr:cNvSpPr/>
      </cdr:nvSpPr>
      <cdr:spPr>
        <a:xfrm xmlns:a="http://schemas.openxmlformats.org/drawingml/2006/main" rot="15775542">
          <a:off x="5501560" y="2389130"/>
          <a:ext cx="360040" cy="936104"/>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IE"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431825B-28CB-42BD-B750-75EA3C4FF9FB}" type="datetimeFigureOut">
              <a:rPr lang="en-IE" smtClean="0"/>
              <a:t>24/03/2025</a:t>
            </a:fld>
            <a:endParaRPr lang="en-I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FD6DA89-8E9E-487A-B8B6-0536C3800E39}" type="slidenum">
              <a:rPr lang="en-IE" smtClean="0"/>
              <a:t>‹#›</a:t>
            </a:fld>
            <a:endParaRPr lang="en-IE"/>
          </a:p>
        </p:txBody>
      </p:sp>
    </p:spTree>
    <p:extLst>
      <p:ext uri="{BB962C8B-B14F-4D97-AF65-F5344CB8AC3E}">
        <p14:creationId xmlns:p14="http://schemas.microsoft.com/office/powerpoint/2010/main" val="5601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1</a:t>
            </a:fld>
            <a:endParaRPr lang="en-IE"/>
          </a:p>
        </p:txBody>
      </p:sp>
    </p:spTree>
    <p:extLst>
      <p:ext uri="{BB962C8B-B14F-4D97-AF65-F5344CB8AC3E}">
        <p14:creationId xmlns:p14="http://schemas.microsoft.com/office/powerpoint/2010/main" val="346895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D6DA89-8E9E-487A-B8B6-0536C3800E39}" type="slidenum">
              <a:rPr lang="en-IE" smtClean="0"/>
              <a:t>10</a:t>
            </a:fld>
            <a:endParaRPr lang="en-IE"/>
          </a:p>
        </p:txBody>
      </p:sp>
    </p:spTree>
    <p:extLst>
      <p:ext uri="{BB962C8B-B14F-4D97-AF65-F5344CB8AC3E}">
        <p14:creationId xmlns:p14="http://schemas.microsoft.com/office/powerpoint/2010/main" val="364063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Antipyretics most commonly administered treatment.</a:t>
            </a:r>
          </a:p>
          <a:p>
            <a:r>
              <a:rPr lang="en-IE" dirty="0"/>
              <a:t>Other treatments included antibiotics, fluids, steroids, </a:t>
            </a:r>
            <a:r>
              <a:rPr lang="en-IE" dirty="0" err="1"/>
              <a:t>antihistimines</a:t>
            </a:r>
            <a:r>
              <a:rPr lang="en-IE" dirty="0"/>
              <a:t>, O2 therapy</a:t>
            </a:r>
          </a:p>
        </p:txBody>
      </p:sp>
      <p:sp>
        <p:nvSpPr>
          <p:cNvPr id="4" name="Slide Number Placeholder 3"/>
          <p:cNvSpPr>
            <a:spLocks noGrp="1"/>
          </p:cNvSpPr>
          <p:nvPr>
            <p:ph type="sldNum" sz="quarter" idx="5"/>
          </p:nvPr>
        </p:nvSpPr>
        <p:spPr/>
        <p:txBody>
          <a:bodyPr/>
          <a:lstStyle/>
          <a:p>
            <a:fld id="{7FD6DA89-8E9E-487A-B8B6-0536C3800E39}" type="slidenum">
              <a:rPr lang="en-IE" smtClean="0"/>
              <a:t>11</a:t>
            </a:fld>
            <a:endParaRPr lang="en-IE"/>
          </a:p>
        </p:txBody>
      </p:sp>
    </p:spTree>
    <p:extLst>
      <p:ext uri="{BB962C8B-B14F-4D97-AF65-F5344CB8AC3E}">
        <p14:creationId xmlns:p14="http://schemas.microsoft.com/office/powerpoint/2010/main" val="97383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4 steroids and 3 </a:t>
            </a:r>
            <a:r>
              <a:rPr lang="en-IE" dirty="0" err="1"/>
              <a:t>antihistimines</a:t>
            </a:r>
            <a:r>
              <a:rPr lang="en-IE" dirty="0"/>
              <a:t>. Has decreased from 2022 7 steroids and 5 </a:t>
            </a:r>
            <a:r>
              <a:rPr lang="en-IE" dirty="0" err="1"/>
              <a:t>antihistimines</a:t>
            </a:r>
            <a:r>
              <a:rPr lang="en-IE" dirty="0"/>
              <a:t> were administered.</a:t>
            </a:r>
          </a:p>
          <a:p>
            <a:r>
              <a:rPr lang="en-IE" dirty="0"/>
              <a:t>Patients should be educated to self report symptoms prior to treatment</a:t>
            </a:r>
          </a:p>
          <a:p>
            <a:endParaRPr lang="en-IE" dirty="0"/>
          </a:p>
          <a:p>
            <a:r>
              <a:rPr lang="en-IE" dirty="0"/>
              <a:t>This is concerning as steroids may further immunosuppress patients making them more susceptible to infections</a:t>
            </a:r>
          </a:p>
        </p:txBody>
      </p:sp>
      <p:sp>
        <p:nvSpPr>
          <p:cNvPr id="4" name="Slide Number Placeholder 3"/>
          <p:cNvSpPr>
            <a:spLocks noGrp="1"/>
          </p:cNvSpPr>
          <p:nvPr>
            <p:ph type="sldNum" sz="quarter" idx="5"/>
          </p:nvPr>
        </p:nvSpPr>
        <p:spPr/>
        <p:txBody>
          <a:bodyPr/>
          <a:lstStyle/>
          <a:p>
            <a:fld id="{7FD6DA89-8E9E-487A-B8B6-0536C3800E39}" type="slidenum">
              <a:rPr lang="en-IE" smtClean="0"/>
              <a:t>12</a:t>
            </a:fld>
            <a:endParaRPr lang="en-IE"/>
          </a:p>
        </p:txBody>
      </p:sp>
    </p:spTree>
    <p:extLst>
      <p:ext uri="{BB962C8B-B14F-4D97-AF65-F5344CB8AC3E}">
        <p14:creationId xmlns:p14="http://schemas.microsoft.com/office/powerpoint/2010/main" val="42596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represents the number of Anaphylaxis/hypersensitivity Reports from 2007-2023. Prior to 2016 we received a few reports whereby cases of urticaria alone were accepted. </a:t>
            </a:r>
          </a:p>
        </p:txBody>
      </p:sp>
      <p:sp>
        <p:nvSpPr>
          <p:cNvPr id="4" name="Slide Number Placeholder 3"/>
          <p:cNvSpPr>
            <a:spLocks noGrp="1"/>
          </p:cNvSpPr>
          <p:nvPr>
            <p:ph type="sldNum" sz="quarter" idx="5"/>
          </p:nvPr>
        </p:nvSpPr>
        <p:spPr/>
        <p:txBody>
          <a:bodyPr/>
          <a:lstStyle/>
          <a:p>
            <a:fld id="{7FD6DA89-8E9E-487A-B8B6-0536C3800E39}" type="slidenum">
              <a:rPr lang="en-IE" smtClean="0"/>
              <a:t>13</a:t>
            </a:fld>
            <a:endParaRPr lang="en-IE"/>
          </a:p>
        </p:txBody>
      </p:sp>
    </p:spTree>
    <p:extLst>
      <p:ext uri="{BB962C8B-B14F-4D97-AF65-F5344CB8AC3E}">
        <p14:creationId xmlns:p14="http://schemas.microsoft.com/office/powerpoint/2010/main" val="2562715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14</a:t>
            </a:fld>
            <a:endParaRPr lang="en-IE"/>
          </a:p>
        </p:txBody>
      </p:sp>
    </p:spTree>
    <p:extLst>
      <p:ext uri="{BB962C8B-B14F-4D97-AF65-F5344CB8AC3E}">
        <p14:creationId xmlns:p14="http://schemas.microsoft.com/office/powerpoint/2010/main" val="151983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Urticaria was most reported symptom, other common symptoms included hypo and hypertension, dyspnoea and wheeze.</a:t>
            </a:r>
          </a:p>
          <a:p>
            <a:endParaRPr lang="en-IE" dirty="0"/>
          </a:p>
          <a:p>
            <a:r>
              <a:rPr lang="en-IE" dirty="0"/>
              <a:t>Antihistamines and steroids were most commonly administered. 4 patients received adrenaline</a:t>
            </a:r>
          </a:p>
        </p:txBody>
      </p:sp>
      <p:sp>
        <p:nvSpPr>
          <p:cNvPr id="4" name="Slide Number Placeholder 3"/>
          <p:cNvSpPr>
            <a:spLocks noGrp="1"/>
          </p:cNvSpPr>
          <p:nvPr>
            <p:ph type="sldNum" sz="quarter" idx="5"/>
          </p:nvPr>
        </p:nvSpPr>
        <p:spPr/>
        <p:txBody>
          <a:bodyPr/>
          <a:lstStyle/>
          <a:p>
            <a:fld id="{7FD6DA89-8E9E-487A-B8B6-0536C3800E39}" type="slidenum">
              <a:rPr lang="en-IE" smtClean="0"/>
              <a:t>15</a:t>
            </a:fld>
            <a:endParaRPr lang="en-IE"/>
          </a:p>
        </p:txBody>
      </p:sp>
    </p:spTree>
    <p:extLst>
      <p:ext uri="{BB962C8B-B14F-4D97-AF65-F5344CB8AC3E}">
        <p14:creationId xmlns:p14="http://schemas.microsoft.com/office/powerpoint/2010/main" val="347570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per SHOT 2023- steroids should not be used routinely. </a:t>
            </a:r>
          </a:p>
        </p:txBody>
      </p:sp>
      <p:sp>
        <p:nvSpPr>
          <p:cNvPr id="4" name="Slide Number Placeholder 3"/>
          <p:cNvSpPr>
            <a:spLocks noGrp="1"/>
          </p:cNvSpPr>
          <p:nvPr>
            <p:ph type="sldNum" sz="quarter" idx="5"/>
          </p:nvPr>
        </p:nvSpPr>
        <p:spPr/>
        <p:txBody>
          <a:bodyPr/>
          <a:lstStyle/>
          <a:p>
            <a:fld id="{7FD6DA89-8E9E-487A-B8B6-0536C3800E39}" type="slidenum">
              <a:rPr lang="en-IE" smtClean="0"/>
              <a:t>16</a:t>
            </a:fld>
            <a:endParaRPr lang="en-IE"/>
          </a:p>
        </p:txBody>
      </p:sp>
    </p:spTree>
    <p:extLst>
      <p:ext uri="{BB962C8B-B14F-4D97-AF65-F5344CB8AC3E}">
        <p14:creationId xmlns:p14="http://schemas.microsoft.com/office/powerpoint/2010/main" val="29194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D6DA89-8E9E-487A-B8B6-0536C3800E39}" type="slidenum">
              <a:rPr lang="en-IE" smtClean="0"/>
              <a:t>17</a:t>
            </a:fld>
            <a:endParaRPr lang="en-IE"/>
          </a:p>
        </p:txBody>
      </p:sp>
    </p:spTree>
    <p:extLst>
      <p:ext uri="{BB962C8B-B14F-4D97-AF65-F5344CB8AC3E}">
        <p14:creationId xmlns:p14="http://schemas.microsoft.com/office/powerpoint/2010/main" val="418308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18</a:t>
            </a:fld>
            <a:endParaRPr lang="en-IE"/>
          </a:p>
        </p:txBody>
      </p:sp>
    </p:spTree>
    <p:extLst>
      <p:ext uri="{BB962C8B-B14F-4D97-AF65-F5344CB8AC3E}">
        <p14:creationId xmlns:p14="http://schemas.microsoft.com/office/powerpoint/2010/main" val="50340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Unclassified reactions are those that occur whereby the patients</a:t>
            </a:r>
            <a:r>
              <a:rPr lang="en-IE" baseline="0" dirty="0"/>
              <a:t> symptoms do not fit into any already defined SAR category. </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19</a:t>
            </a:fld>
            <a:endParaRPr lang="en-IE"/>
          </a:p>
        </p:txBody>
      </p:sp>
    </p:spTree>
    <p:extLst>
      <p:ext uri="{BB962C8B-B14F-4D97-AF65-F5344CB8AC3E}">
        <p14:creationId xmlns:p14="http://schemas.microsoft.com/office/powerpoint/2010/main" val="20593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our theme is 25 years of haemovigilance I thought it would be appropriate to start the presentation with a slide demonstrating how haemovigilance systems have positively impacted transfusion practice and reduced SARs.</a:t>
            </a:r>
          </a:p>
          <a:p>
            <a:pPr marL="228600" indent="-228600">
              <a:buFont typeface="+mj-lt"/>
              <a:buAutoNum type="arabicPeriod"/>
            </a:pPr>
            <a:r>
              <a:rPr lang="en-IE" dirty="0"/>
              <a:t>Patient Blood Management- Avoiding unnecessary transfusions is the best way to avoid a SAR. It includes adopting </a:t>
            </a:r>
            <a:r>
              <a:rPr lang="en-IE" dirty="0" err="1"/>
              <a:t>nontransfusion</a:t>
            </a:r>
            <a:r>
              <a:rPr lang="en-IE" dirty="0"/>
              <a:t> alternatives when possible and blood management strategies such as cell salvage post surgery.</a:t>
            </a:r>
          </a:p>
          <a:p>
            <a:pPr marL="228600" indent="-228600">
              <a:buFont typeface="+mj-lt"/>
              <a:buAutoNum type="arabicPeriod"/>
            </a:pPr>
            <a:r>
              <a:rPr lang="en-US" dirty="0"/>
              <a:t>Implementation of measures to reduce risk of bacterial contamination.-  these measures include- the diversion of the first few millimeters of blood into a sample pouch at blood donation, improvements in venipuncture site disinfection and introduction of pathogen reduction technologies</a:t>
            </a:r>
          </a:p>
          <a:p>
            <a:pPr marL="228600" indent="-228600">
              <a:buFont typeface="+mj-lt"/>
              <a:buAutoNum type="arabicPeriod"/>
            </a:pPr>
            <a:r>
              <a:rPr lang="en-US" dirty="0"/>
              <a:t>Reduction in incidence of TRALI.-using male plasma for clinical treatment, exclusion of donors implicated in TRALI.</a:t>
            </a:r>
          </a:p>
          <a:p>
            <a:pPr marL="228600" indent="-228600">
              <a:buFont typeface="+mj-lt"/>
              <a:buAutoNum type="arabicPeriod"/>
            </a:pPr>
            <a:r>
              <a:rPr lang="en-US" dirty="0"/>
              <a:t>Reduction in ABO incompatible errors.- lower incidence of patient misidentification and sampling errors through the introduction of electronic identification systems. the introduction of transfusion training and competency assessments.</a:t>
            </a:r>
          </a:p>
          <a:p>
            <a:pPr marL="228600" indent="-228600">
              <a:buFont typeface="+mj-lt"/>
              <a:buAutoNum type="arabicPeriod"/>
            </a:pPr>
            <a:r>
              <a:rPr lang="en-US" dirty="0"/>
              <a:t>Reduced incidence of Graft vs Host Disease- with the use of </a:t>
            </a:r>
            <a:r>
              <a:rPr lang="en-US" dirty="0" err="1"/>
              <a:t>leukodepleted</a:t>
            </a:r>
            <a:r>
              <a:rPr lang="en-US" dirty="0"/>
              <a:t> products</a:t>
            </a:r>
          </a:p>
          <a:p>
            <a:pPr marL="228600" indent="-228600">
              <a:buFont typeface="+mj-lt"/>
              <a:buAutoNum type="arabicPeriod"/>
            </a:pPr>
            <a:r>
              <a:rPr lang="en-US" dirty="0"/>
              <a:t>International collaboration has identified patients at increased risk of transfusion reactions. – groups such as infants, the elderly and those that require special requirements.  International collaboration has also standardized SAR definitions to allow us to compare findings between countries.</a:t>
            </a:r>
          </a:p>
          <a:p>
            <a:pPr marL="228600" indent="-228600">
              <a:buFont typeface="+mj-lt"/>
              <a:buAutoNum type="arabicPeriod"/>
            </a:pPr>
            <a:r>
              <a:rPr lang="en-US" sz="1200" dirty="0"/>
              <a:t>Rapid Alert System.- Allows for swift removal of implicated components and follow up with associated patients.</a:t>
            </a:r>
          </a:p>
          <a:p>
            <a:pPr marL="0" indent="0">
              <a:buFont typeface="+mj-lt"/>
              <a:buNone/>
            </a:pPr>
            <a:r>
              <a:rPr lang="en-US" dirty="0"/>
              <a:t>This is not an exhaustive list and there are a lot more benefits</a:t>
            </a:r>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endParaRPr lang="en-IE" dirty="0"/>
          </a:p>
          <a:p>
            <a:pPr marL="228600" indent="-228600">
              <a:buFont typeface="+mj-lt"/>
              <a:buAutoNum type="arabicPeriod"/>
            </a:pP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2</a:t>
            </a:fld>
            <a:endParaRPr lang="en-IE"/>
          </a:p>
        </p:txBody>
      </p:sp>
    </p:spTree>
    <p:extLst>
      <p:ext uri="{BB962C8B-B14F-4D97-AF65-F5344CB8AC3E}">
        <p14:creationId xmlns:p14="http://schemas.microsoft.com/office/powerpoint/2010/main" val="299773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number of unclassified SARs has increased. This increase might be due to associating unusual symptoms to a transfusion</a:t>
            </a:r>
          </a:p>
        </p:txBody>
      </p:sp>
      <p:sp>
        <p:nvSpPr>
          <p:cNvPr id="4" name="Slide Number Placeholder 3"/>
          <p:cNvSpPr>
            <a:spLocks noGrp="1"/>
          </p:cNvSpPr>
          <p:nvPr>
            <p:ph type="sldNum" sz="quarter" idx="5"/>
          </p:nvPr>
        </p:nvSpPr>
        <p:spPr/>
        <p:txBody>
          <a:bodyPr/>
          <a:lstStyle/>
          <a:p>
            <a:fld id="{7FD6DA89-8E9E-487A-B8B6-0536C3800E39}" type="slidenum">
              <a:rPr lang="en-IE" smtClean="0"/>
              <a:t>20</a:t>
            </a:fld>
            <a:endParaRPr lang="en-IE"/>
          </a:p>
        </p:txBody>
      </p:sp>
    </p:spTree>
    <p:extLst>
      <p:ext uri="{BB962C8B-B14F-4D97-AF65-F5344CB8AC3E}">
        <p14:creationId xmlns:p14="http://schemas.microsoft.com/office/powerpoint/2010/main" val="213485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D6DA89-8E9E-487A-B8B6-0536C3800E39}" type="slidenum">
              <a:rPr lang="en-IE" smtClean="0"/>
              <a:t>21</a:t>
            </a:fld>
            <a:endParaRPr lang="en-IE"/>
          </a:p>
        </p:txBody>
      </p:sp>
    </p:spTree>
    <p:extLst>
      <p:ext uri="{BB962C8B-B14F-4D97-AF65-F5344CB8AC3E}">
        <p14:creationId xmlns:p14="http://schemas.microsoft.com/office/powerpoint/2010/main" val="197121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They were associated with a variety of symptoms which didn’t allow the reaction to be classified into a SAR category. GI symptoms were most commonly reported.</a:t>
            </a:r>
          </a:p>
        </p:txBody>
      </p:sp>
      <p:sp>
        <p:nvSpPr>
          <p:cNvPr id="4" name="Slide Number Placeholder 3"/>
          <p:cNvSpPr>
            <a:spLocks noGrp="1"/>
          </p:cNvSpPr>
          <p:nvPr>
            <p:ph type="sldNum" sz="quarter" idx="5"/>
          </p:nvPr>
        </p:nvSpPr>
        <p:spPr/>
        <p:txBody>
          <a:bodyPr/>
          <a:lstStyle/>
          <a:p>
            <a:fld id="{7FD6DA89-8E9E-487A-B8B6-0536C3800E39}" type="slidenum">
              <a:rPr lang="en-IE" smtClean="0"/>
              <a:t>22</a:t>
            </a:fld>
            <a:endParaRPr lang="en-IE"/>
          </a:p>
        </p:txBody>
      </p:sp>
    </p:spTree>
    <p:extLst>
      <p:ext uri="{BB962C8B-B14F-4D97-AF65-F5344CB8AC3E}">
        <p14:creationId xmlns:p14="http://schemas.microsoft.com/office/powerpoint/2010/main" val="242221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Treatment also varied with anti pyrectics being most commonly administered</a:t>
            </a:r>
          </a:p>
        </p:txBody>
      </p:sp>
      <p:sp>
        <p:nvSpPr>
          <p:cNvPr id="4" name="Slide Number Placeholder 3"/>
          <p:cNvSpPr>
            <a:spLocks noGrp="1"/>
          </p:cNvSpPr>
          <p:nvPr>
            <p:ph type="sldNum" sz="quarter" idx="5"/>
          </p:nvPr>
        </p:nvSpPr>
        <p:spPr/>
        <p:txBody>
          <a:bodyPr/>
          <a:lstStyle/>
          <a:p>
            <a:fld id="{7FD6DA89-8E9E-487A-B8B6-0536C3800E39}" type="slidenum">
              <a:rPr lang="en-IE" smtClean="0"/>
              <a:t>23</a:t>
            </a:fld>
            <a:endParaRPr lang="en-IE"/>
          </a:p>
        </p:txBody>
      </p:sp>
    </p:spTree>
    <p:extLst>
      <p:ext uri="{BB962C8B-B14F-4D97-AF65-F5344CB8AC3E}">
        <p14:creationId xmlns:p14="http://schemas.microsoft.com/office/powerpoint/2010/main" val="443001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24</a:t>
            </a:fld>
            <a:endParaRPr lang="en-IE"/>
          </a:p>
        </p:txBody>
      </p:sp>
    </p:spTree>
    <p:extLst>
      <p:ext uri="{BB962C8B-B14F-4D97-AF65-F5344CB8AC3E}">
        <p14:creationId xmlns:p14="http://schemas.microsoft.com/office/powerpoint/2010/main" val="122907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would be remiss</a:t>
            </a:r>
          </a:p>
          <a:p>
            <a:endParaRPr lang="en-IE" dirty="0"/>
          </a:p>
          <a:p>
            <a:endParaRPr lang="en-IE" dirty="0"/>
          </a:p>
          <a:p>
            <a:r>
              <a:rPr lang="en-IE" dirty="0"/>
              <a:t>It highlights</a:t>
            </a:r>
            <a:r>
              <a:rPr lang="en-IE" baseline="0" dirty="0"/>
              <a:t> the importance of patient identification</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25</a:t>
            </a:fld>
            <a:endParaRPr lang="en-IE"/>
          </a:p>
        </p:txBody>
      </p:sp>
    </p:spTree>
    <p:extLst>
      <p:ext uri="{BB962C8B-B14F-4D97-AF65-F5344CB8AC3E}">
        <p14:creationId xmlns:p14="http://schemas.microsoft.com/office/powerpoint/2010/main" val="344199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suggest that they were previously exposed to the antibody through pregnancy</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26</a:t>
            </a:fld>
            <a:endParaRPr lang="en-IE"/>
          </a:p>
        </p:txBody>
      </p:sp>
    </p:spTree>
    <p:extLst>
      <p:ext uri="{BB962C8B-B14F-4D97-AF65-F5344CB8AC3E}">
        <p14:creationId xmlns:p14="http://schemas.microsoft.com/office/powerpoint/2010/main" val="324274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Antibodies identified- Duffy -</a:t>
            </a:r>
            <a:r>
              <a:rPr lang="en-IE" dirty="0" err="1"/>
              <a:t>Fya</a:t>
            </a:r>
            <a:r>
              <a:rPr lang="en-IE" dirty="0"/>
              <a:t> 4, Kidd- </a:t>
            </a:r>
            <a:r>
              <a:rPr lang="en-IE" dirty="0" err="1"/>
              <a:t>Jka</a:t>
            </a:r>
            <a:r>
              <a:rPr lang="en-IE" dirty="0"/>
              <a:t> 1, JKb-2 and MNS- anti S-1</a:t>
            </a:r>
          </a:p>
          <a:p>
            <a:r>
              <a:rPr lang="en-IE" dirty="0"/>
              <a:t>Timeframe to develop antibody ranged from 4 days to 2 weeks.</a:t>
            </a:r>
          </a:p>
        </p:txBody>
      </p:sp>
      <p:sp>
        <p:nvSpPr>
          <p:cNvPr id="4" name="Slide Number Placeholder 3"/>
          <p:cNvSpPr>
            <a:spLocks noGrp="1"/>
          </p:cNvSpPr>
          <p:nvPr>
            <p:ph type="sldNum" sz="quarter" idx="5"/>
          </p:nvPr>
        </p:nvSpPr>
        <p:spPr/>
        <p:txBody>
          <a:bodyPr/>
          <a:lstStyle/>
          <a:p>
            <a:fld id="{7FD6DA89-8E9E-487A-B8B6-0536C3800E39}" type="slidenum">
              <a:rPr lang="en-IE" smtClean="0"/>
              <a:t>27</a:t>
            </a:fld>
            <a:endParaRPr lang="en-IE"/>
          </a:p>
        </p:txBody>
      </p:sp>
    </p:spTree>
    <p:extLst>
      <p:ext uri="{BB962C8B-B14F-4D97-AF65-F5344CB8AC3E}">
        <p14:creationId xmlns:p14="http://schemas.microsoft.com/office/powerpoint/2010/main" val="4043355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reactions often go unnoticed and may be asymptomatic.</a:t>
            </a:r>
          </a:p>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28</a:t>
            </a:fld>
            <a:endParaRPr lang="en-IE"/>
          </a:p>
        </p:txBody>
      </p:sp>
    </p:spTree>
    <p:extLst>
      <p:ext uri="{BB962C8B-B14F-4D97-AF65-F5344CB8AC3E}">
        <p14:creationId xmlns:p14="http://schemas.microsoft.com/office/powerpoint/2010/main" val="2819030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TACO has been the most commonly reported pulmonary transfusion reaction.</a:t>
            </a:r>
          </a:p>
        </p:txBody>
      </p:sp>
      <p:sp>
        <p:nvSpPr>
          <p:cNvPr id="4" name="Slide Number Placeholder 3"/>
          <p:cNvSpPr>
            <a:spLocks noGrp="1"/>
          </p:cNvSpPr>
          <p:nvPr>
            <p:ph type="sldNum" sz="quarter" idx="5"/>
          </p:nvPr>
        </p:nvSpPr>
        <p:spPr/>
        <p:txBody>
          <a:bodyPr/>
          <a:lstStyle/>
          <a:p>
            <a:fld id="{7FD6DA89-8E9E-487A-B8B6-0536C3800E39}" type="slidenum">
              <a:rPr lang="en-IE" smtClean="0"/>
              <a:t>29</a:t>
            </a:fld>
            <a:endParaRPr lang="en-IE"/>
          </a:p>
        </p:txBody>
      </p:sp>
    </p:spTree>
    <p:extLst>
      <p:ext uri="{BB962C8B-B14F-4D97-AF65-F5344CB8AC3E}">
        <p14:creationId xmlns:p14="http://schemas.microsoft.com/office/powerpoint/2010/main" val="228257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Blue line represents total number of SARs received</a:t>
            </a:r>
          </a:p>
          <a:p>
            <a:r>
              <a:rPr lang="en-IE" dirty="0"/>
              <a:t>Red line represents the SARs that were not reportable to Europe</a:t>
            </a:r>
          </a:p>
          <a:p>
            <a:r>
              <a:rPr lang="en-IE" dirty="0"/>
              <a:t>Green line represents SARs that were reportable to Europe</a:t>
            </a:r>
          </a:p>
          <a:p>
            <a:r>
              <a:rPr lang="en-IE" dirty="0"/>
              <a:t>Purple line are those that did not progress.</a:t>
            </a:r>
          </a:p>
          <a:p>
            <a:r>
              <a:rPr lang="en-IE" dirty="0"/>
              <a:t>It appears that we received more reports from 2013-2015 however the NHO historically collected information on delayed serological transfusion reactions but in January 2016 we ceased collecting these as we received a large volume of reports and no new findings were identified.</a:t>
            </a:r>
          </a:p>
          <a:p>
            <a:endParaRPr lang="en-IE" dirty="0"/>
          </a:p>
          <a:p>
            <a:r>
              <a:rPr lang="en-IE" dirty="0"/>
              <a:t>In 2023 ours total number of SARs received was 147. we had 67 mandatory and 67 non mandatory, 13 did not progress.</a:t>
            </a:r>
          </a:p>
        </p:txBody>
      </p:sp>
      <p:sp>
        <p:nvSpPr>
          <p:cNvPr id="4" name="Slide Number Placeholder 3"/>
          <p:cNvSpPr>
            <a:spLocks noGrp="1"/>
          </p:cNvSpPr>
          <p:nvPr>
            <p:ph type="sldNum" sz="quarter" idx="5"/>
          </p:nvPr>
        </p:nvSpPr>
        <p:spPr/>
        <p:txBody>
          <a:bodyPr/>
          <a:lstStyle/>
          <a:p>
            <a:fld id="{7FD6DA89-8E9E-487A-B8B6-0536C3800E39}" type="slidenum">
              <a:rPr lang="en-IE" smtClean="0"/>
              <a:t>3</a:t>
            </a:fld>
            <a:endParaRPr lang="en-IE"/>
          </a:p>
        </p:txBody>
      </p:sp>
    </p:spTree>
    <p:extLst>
      <p:ext uri="{BB962C8B-B14F-4D97-AF65-F5344CB8AC3E}">
        <p14:creationId xmlns:p14="http://schemas.microsoft.com/office/powerpoint/2010/main" val="1180597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 April 4th 2024 the MHRA issued a national patient safety alert as they noticed an increase in TACOs in the UK.</a:t>
            </a:r>
          </a:p>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30</a:t>
            </a:fld>
            <a:endParaRPr lang="en-IE"/>
          </a:p>
        </p:txBody>
      </p:sp>
    </p:spTree>
    <p:extLst>
      <p:ext uri="{BB962C8B-B14F-4D97-AF65-F5344CB8AC3E}">
        <p14:creationId xmlns:p14="http://schemas.microsoft.com/office/powerpoint/2010/main" val="2327254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depicts the number of TACOs received from 2007-2023 it also includes if they were categorised as mandatory or non mandatory. Mandatory TACOs overtook non mandatory in 2019 and this was due to changing TACO definition</a:t>
            </a:r>
          </a:p>
        </p:txBody>
      </p:sp>
      <p:sp>
        <p:nvSpPr>
          <p:cNvPr id="4" name="Slide Number Placeholder 3"/>
          <p:cNvSpPr>
            <a:spLocks noGrp="1"/>
          </p:cNvSpPr>
          <p:nvPr>
            <p:ph type="sldNum" sz="quarter" idx="5"/>
          </p:nvPr>
        </p:nvSpPr>
        <p:spPr/>
        <p:txBody>
          <a:bodyPr/>
          <a:lstStyle/>
          <a:p>
            <a:fld id="{7FD6DA89-8E9E-487A-B8B6-0536C3800E39}" type="slidenum">
              <a:rPr lang="en-IE" smtClean="0"/>
              <a:t>31</a:t>
            </a:fld>
            <a:endParaRPr lang="en-IE"/>
          </a:p>
        </p:txBody>
      </p:sp>
    </p:spTree>
    <p:extLst>
      <p:ext uri="{BB962C8B-B14F-4D97-AF65-F5344CB8AC3E}">
        <p14:creationId xmlns:p14="http://schemas.microsoft.com/office/powerpoint/2010/main" val="244338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D6DA89-8E9E-487A-B8B6-0536C3800E39}" type="slidenum">
              <a:rPr lang="en-IE" smtClean="0"/>
              <a:t>32</a:t>
            </a:fld>
            <a:endParaRPr lang="en-IE"/>
          </a:p>
        </p:txBody>
      </p:sp>
    </p:spTree>
    <p:extLst>
      <p:ext uri="{BB962C8B-B14F-4D97-AF65-F5344CB8AC3E}">
        <p14:creationId xmlns:p14="http://schemas.microsoft.com/office/powerpoint/2010/main" val="369769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majority of patients had preexisting co-morbidities with cardiac issues being most prevalent with 26 reports. A number of patients also had more then one underlying risk factor.</a:t>
            </a:r>
          </a:p>
          <a:p>
            <a:r>
              <a:rPr lang="en-IE" dirty="0"/>
              <a:t>Incomplete fluid balance and patients weights was common. With 25 out of 32 reports had an incomplete fluid balance and 9 had no weight recorded. </a:t>
            </a:r>
          </a:p>
          <a:p>
            <a:endParaRPr lang="en-IE" dirty="0"/>
          </a:p>
          <a:p>
            <a:r>
              <a:rPr lang="en-IE" dirty="0"/>
              <a:t>15 patients</a:t>
            </a:r>
            <a:r>
              <a:rPr lang="en-IE" baseline="0" dirty="0"/>
              <a:t> had a raised BNP post transfusion with </a:t>
            </a:r>
            <a:r>
              <a:rPr lang="en-IE" dirty="0"/>
              <a:t> 7 having no pre BNP but post BNP was elevated. 7 had no BNP performed. </a:t>
            </a:r>
          </a:p>
        </p:txBody>
      </p:sp>
      <p:sp>
        <p:nvSpPr>
          <p:cNvPr id="4" name="Slide Number Placeholder 3"/>
          <p:cNvSpPr>
            <a:spLocks noGrp="1"/>
          </p:cNvSpPr>
          <p:nvPr>
            <p:ph type="sldNum" sz="quarter" idx="5"/>
          </p:nvPr>
        </p:nvSpPr>
        <p:spPr/>
        <p:txBody>
          <a:bodyPr/>
          <a:lstStyle/>
          <a:p>
            <a:fld id="{7FD6DA89-8E9E-487A-B8B6-0536C3800E39}" type="slidenum">
              <a:rPr lang="en-IE" smtClean="0"/>
              <a:t>33</a:t>
            </a:fld>
            <a:endParaRPr lang="en-IE"/>
          </a:p>
        </p:txBody>
      </p:sp>
    </p:spTree>
    <p:extLst>
      <p:ext uri="{BB962C8B-B14F-4D97-AF65-F5344CB8AC3E}">
        <p14:creationId xmlns:p14="http://schemas.microsoft.com/office/powerpoint/2010/main" val="2546032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Not surprisingly respiratory compromise common with reports of dyspnoea, desaturation and wheeze. </a:t>
            </a:r>
          </a:p>
          <a:p>
            <a:r>
              <a:rPr lang="en-IE" dirty="0"/>
              <a:t>Diuretics was the most common treatment.</a:t>
            </a:r>
          </a:p>
          <a:p>
            <a:endParaRPr lang="en-IE" dirty="0"/>
          </a:p>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34</a:t>
            </a:fld>
            <a:endParaRPr lang="en-IE"/>
          </a:p>
        </p:txBody>
      </p:sp>
    </p:spTree>
    <p:extLst>
      <p:ext uri="{BB962C8B-B14F-4D97-AF65-F5344CB8AC3E}">
        <p14:creationId xmlns:p14="http://schemas.microsoft.com/office/powerpoint/2010/main" val="18288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out of the total 32 accepted TACO cases reported occurred as a result of an error with Human Failure been identified as the main cause of error. </a:t>
            </a:r>
          </a:p>
          <a:p>
            <a:r>
              <a:rPr lang="en-IE" dirty="0"/>
              <a:t>The first 2 cases RBC were administered too quickly in a patient with a cardiac history. </a:t>
            </a:r>
          </a:p>
          <a:p>
            <a:r>
              <a:rPr lang="en-US" dirty="0"/>
              <a:t>Final case weight of patient not taken on admission &lt;50Kg and history of CCF. </a:t>
            </a:r>
          </a:p>
          <a:p>
            <a:endParaRPr lang="en-US" dirty="0"/>
          </a:p>
          <a:p>
            <a:r>
              <a:rPr lang="en-US" dirty="0"/>
              <a:t>Use of a TACO checklist would have identified these patients as high risk.</a:t>
            </a:r>
          </a:p>
        </p:txBody>
      </p:sp>
      <p:sp>
        <p:nvSpPr>
          <p:cNvPr id="4" name="Slide Number Placeholder 3"/>
          <p:cNvSpPr>
            <a:spLocks noGrp="1"/>
          </p:cNvSpPr>
          <p:nvPr>
            <p:ph type="sldNum" sz="quarter" idx="5"/>
          </p:nvPr>
        </p:nvSpPr>
        <p:spPr/>
        <p:txBody>
          <a:bodyPr/>
          <a:lstStyle/>
          <a:p>
            <a:fld id="{7FD6DA89-8E9E-487A-B8B6-0536C3800E39}" type="slidenum">
              <a:rPr lang="en-IE" smtClean="0"/>
              <a:t>35</a:t>
            </a:fld>
            <a:endParaRPr lang="en-IE"/>
          </a:p>
        </p:txBody>
      </p:sp>
    </p:spTree>
    <p:extLst>
      <p:ext uri="{BB962C8B-B14F-4D97-AF65-F5344CB8AC3E}">
        <p14:creationId xmlns:p14="http://schemas.microsoft.com/office/powerpoint/2010/main" val="2053665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pre transfusion patient-side safety check provides a final opportunity for staff to identify errors ensuring the right component is transfused. These safety checks serve as safety pauses to ensure staff safeguard patient well-being and prevent life threatening complications.</a:t>
            </a:r>
          </a:p>
        </p:txBody>
      </p:sp>
      <p:sp>
        <p:nvSpPr>
          <p:cNvPr id="4" name="Slide Number Placeholder 3"/>
          <p:cNvSpPr>
            <a:spLocks noGrp="1"/>
          </p:cNvSpPr>
          <p:nvPr>
            <p:ph type="sldNum" sz="quarter" idx="5"/>
          </p:nvPr>
        </p:nvSpPr>
        <p:spPr/>
        <p:txBody>
          <a:bodyPr/>
          <a:lstStyle/>
          <a:p>
            <a:fld id="{7FD6DA89-8E9E-487A-B8B6-0536C3800E39}" type="slidenum">
              <a:rPr lang="en-IE" smtClean="0"/>
              <a:t>36</a:t>
            </a:fld>
            <a:endParaRPr lang="en-IE"/>
          </a:p>
        </p:txBody>
      </p:sp>
    </p:spTree>
    <p:extLst>
      <p:ext uri="{BB962C8B-B14F-4D97-AF65-F5344CB8AC3E}">
        <p14:creationId xmlns:p14="http://schemas.microsoft.com/office/powerpoint/2010/main" val="1138529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D6DA89-8E9E-487A-B8B6-0536C3800E39}" type="slidenum">
              <a:rPr lang="en-IE" smtClean="0"/>
              <a:t>37</a:t>
            </a:fld>
            <a:endParaRPr lang="en-IE"/>
          </a:p>
        </p:txBody>
      </p:sp>
    </p:spTree>
    <p:extLst>
      <p:ext uri="{BB962C8B-B14F-4D97-AF65-F5344CB8AC3E}">
        <p14:creationId xmlns:p14="http://schemas.microsoft.com/office/powerpoint/2010/main" val="1847779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38</a:t>
            </a:fld>
            <a:endParaRPr lang="en-IE"/>
          </a:p>
        </p:txBody>
      </p:sp>
    </p:spTree>
    <p:extLst>
      <p:ext uri="{BB962C8B-B14F-4D97-AF65-F5344CB8AC3E}">
        <p14:creationId xmlns:p14="http://schemas.microsoft.com/office/powerpoint/2010/main" val="499408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Open Sans" panose="020B0606030504020204" pitchFamily="34" charset="0"/>
              </a:rPr>
              <a:t>Transfusion Reactions that were classified as TAD were re-reviewed using patient case notes. TACO was the reclassification in 16%/22%.</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39</a:t>
            </a:fld>
            <a:endParaRPr lang="en-IE"/>
          </a:p>
        </p:txBody>
      </p:sp>
    </p:spTree>
    <p:extLst>
      <p:ext uri="{BB962C8B-B14F-4D97-AF65-F5344CB8AC3E}">
        <p14:creationId xmlns:p14="http://schemas.microsoft.com/office/powerpoint/2010/main" val="310147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FNHTRs was the most commonly reported reaction. It was also the most commonly reported non mandatory reaction followed by anaphylaxis/hypersensitivity.</a:t>
            </a:r>
          </a:p>
          <a:p>
            <a:r>
              <a:rPr lang="en-IE" dirty="0"/>
              <a:t>TACO was the most common mandatory reaction reported this was followed by anaphylaxis/hypersensitivity, unclassified reactions and FNHTR.</a:t>
            </a:r>
          </a:p>
          <a:p>
            <a:endParaRPr lang="en-IE" dirty="0"/>
          </a:p>
          <a:p>
            <a:r>
              <a:rPr lang="en-IE" dirty="0"/>
              <a:t>Other reactions received included- TAD, hypotensive transfusion reactions, DHTR and TRALI.</a:t>
            </a:r>
          </a:p>
          <a:p>
            <a:endParaRPr lang="en-IE" dirty="0"/>
          </a:p>
          <a:p>
            <a:r>
              <a:rPr lang="en-IE" dirty="0"/>
              <a:t>We received no reports of PTP or Graft vs </a:t>
            </a:r>
            <a:r>
              <a:rPr lang="en-IE"/>
              <a:t>host disease</a:t>
            </a:r>
            <a:endParaRPr lang="en-IE" dirty="0"/>
          </a:p>
          <a:p>
            <a:endParaRPr lang="en-IE" dirty="0"/>
          </a:p>
          <a:p>
            <a:r>
              <a:rPr lang="en-IE" dirty="0"/>
              <a:t>We received 1 report of acute haemolytic Tx reaction and 2 TTIs but these did not progress.</a:t>
            </a:r>
          </a:p>
        </p:txBody>
      </p:sp>
      <p:sp>
        <p:nvSpPr>
          <p:cNvPr id="4" name="Slide Number Placeholder 3"/>
          <p:cNvSpPr>
            <a:spLocks noGrp="1"/>
          </p:cNvSpPr>
          <p:nvPr>
            <p:ph type="sldNum" sz="quarter" idx="5"/>
          </p:nvPr>
        </p:nvSpPr>
        <p:spPr/>
        <p:txBody>
          <a:bodyPr/>
          <a:lstStyle/>
          <a:p>
            <a:fld id="{7FD6DA89-8E9E-487A-B8B6-0536C3800E39}" type="slidenum">
              <a:rPr lang="en-IE" smtClean="0"/>
              <a:t>4</a:t>
            </a:fld>
            <a:endParaRPr lang="en-IE"/>
          </a:p>
        </p:txBody>
      </p:sp>
    </p:spTree>
    <p:extLst>
      <p:ext uri="{BB962C8B-B14F-4D97-AF65-F5344CB8AC3E}">
        <p14:creationId xmlns:p14="http://schemas.microsoft.com/office/powerpoint/2010/main" val="1954924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40</a:t>
            </a:fld>
            <a:endParaRPr lang="en-IE"/>
          </a:p>
        </p:txBody>
      </p:sp>
    </p:spTree>
    <p:extLst>
      <p:ext uri="{BB962C8B-B14F-4D97-AF65-F5344CB8AC3E}">
        <p14:creationId xmlns:p14="http://schemas.microsoft.com/office/powerpoint/2010/main" val="56786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AE317A8-EBD7-8A5E-C6E1-714D1D15FA99}"/>
              </a:ext>
            </a:extLst>
          </p:cNvPr>
          <p:cNvSpPr>
            <a:spLocks noGrp="1" noChangeArrowheads="1"/>
          </p:cNvSpPr>
          <p:nvPr>
            <p:ph type="sldNum" sz="quarter" idx="5"/>
          </p:nvPr>
        </p:nvSpPr>
        <p:spPr>
          <a:ln/>
        </p:spPr>
        <p:txBody>
          <a:bodyPr/>
          <a:lstStyle/>
          <a:p>
            <a:fld id="{D50F6238-6B51-424C-BB78-1C578AFB33E5}" type="slidenum">
              <a:rPr lang="en-GB" altLang="en-US"/>
              <a:pPr/>
              <a:t>5</a:t>
            </a:fld>
            <a:endParaRPr lang="en-GB" altLang="en-US"/>
          </a:p>
        </p:txBody>
      </p:sp>
      <p:sp>
        <p:nvSpPr>
          <p:cNvPr id="27650" name="Rectangle 1026">
            <a:extLst>
              <a:ext uri="{FF2B5EF4-FFF2-40B4-BE49-F238E27FC236}">
                <a16:creationId xmlns:a16="http://schemas.microsoft.com/office/drawing/2014/main" id="{08794A8D-7354-1004-BE03-D722E7A9D19A}"/>
              </a:ext>
            </a:extLst>
          </p:cNvPr>
          <p:cNvSpPr>
            <a:spLocks noGrp="1" noRot="1" noChangeAspect="1" noChangeArrowheads="1" noTextEdit="1"/>
          </p:cNvSpPr>
          <p:nvPr>
            <p:ph type="sldImg"/>
          </p:nvPr>
        </p:nvSpPr>
        <p:spPr>
          <a:ln/>
        </p:spPr>
      </p:sp>
      <p:sp>
        <p:nvSpPr>
          <p:cNvPr id="27651" name="Rectangle 1027">
            <a:extLst>
              <a:ext uri="{FF2B5EF4-FFF2-40B4-BE49-F238E27FC236}">
                <a16:creationId xmlns:a16="http://schemas.microsoft.com/office/drawing/2014/main" id="{A2F698E6-6167-0105-D22B-B188DC40A0C8}"/>
              </a:ext>
            </a:extLst>
          </p:cNvPr>
          <p:cNvSpPr>
            <a:spLocks noGrp="1" noChangeArrowheads="1"/>
          </p:cNvSpPr>
          <p:nvPr>
            <p:ph type="body" idx="1"/>
          </p:nvPr>
        </p:nvSpPr>
        <p:spPr/>
        <p:txBody>
          <a:bodyPr/>
          <a:lstStyle/>
          <a:p>
            <a:r>
              <a:rPr lang="en-US" altLang="en-US" dirty="0"/>
              <a:t>As a means of comparison to the previous slide this was taken from a presentation of the reported figures from January to December 2000. </a:t>
            </a:r>
          </a:p>
          <a:p>
            <a:r>
              <a:rPr lang="en-US" altLang="en-US" dirty="0"/>
              <a:t>There were 55 reactions reported vs 147 in 2023 so there is an obvious increase in awareness and reporting</a:t>
            </a:r>
          </a:p>
          <a:p>
            <a:r>
              <a:rPr lang="en-US" altLang="en-US" dirty="0"/>
              <a:t>Which is demonstrated by the increase in reported TACOs there was 8 TACOs reported in 2000 vs our 32 in 2023.</a:t>
            </a:r>
          </a:p>
          <a:p>
            <a:r>
              <a:rPr lang="en-US" altLang="en-US" dirty="0"/>
              <a:t>The number of TTIs (7 in 2000) reported has also decreased.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RCC was the most associated with SAR, followed by platelets apheresis and pooled.</a:t>
            </a:r>
          </a:p>
          <a:p>
            <a:r>
              <a:rPr lang="en-IE" dirty="0"/>
              <a:t>One patient had RBC, SD plasma and pooled platelets</a:t>
            </a:r>
          </a:p>
          <a:p>
            <a:endParaRPr lang="en-IE" dirty="0"/>
          </a:p>
          <a:p>
            <a:r>
              <a:rPr lang="en-IE" dirty="0"/>
              <a:t>No SARs in 2023 that implicated neonates.</a:t>
            </a:r>
          </a:p>
          <a:p>
            <a:r>
              <a:rPr lang="en-IE" dirty="0"/>
              <a:t>The elderly were most commonly implicated in Tx reactions and reactions increased with age.</a:t>
            </a:r>
          </a:p>
          <a:p>
            <a:endParaRPr lang="en-IE" dirty="0"/>
          </a:p>
          <a:p>
            <a:r>
              <a:rPr lang="en-IE" dirty="0"/>
              <a:t>The majority of SARs had an imputability of possible (77) indicating that hospitals are good reporters of reactions as they are attributing the transfusion to symptoms that could be transfusion related.</a:t>
            </a:r>
          </a:p>
          <a:p>
            <a:endParaRPr lang="en-IE" dirty="0"/>
          </a:p>
          <a:p>
            <a:r>
              <a:rPr lang="en-IE" dirty="0"/>
              <a:t>The majority of patients made a complete recovery with 14 suffering minor sequalae. </a:t>
            </a:r>
          </a:p>
        </p:txBody>
      </p:sp>
      <p:sp>
        <p:nvSpPr>
          <p:cNvPr id="4" name="Slide Number Placeholder 3"/>
          <p:cNvSpPr>
            <a:spLocks noGrp="1"/>
          </p:cNvSpPr>
          <p:nvPr>
            <p:ph type="sldNum" sz="quarter" idx="5"/>
          </p:nvPr>
        </p:nvSpPr>
        <p:spPr/>
        <p:txBody>
          <a:bodyPr/>
          <a:lstStyle/>
          <a:p>
            <a:fld id="{7FD6DA89-8E9E-487A-B8B6-0536C3800E39}" type="slidenum">
              <a:rPr lang="en-IE" smtClean="0"/>
              <a:t>6</a:t>
            </a:fld>
            <a:endParaRPr lang="en-IE"/>
          </a:p>
        </p:txBody>
      </p:sp>
    </p:spTree>
    <p:extLst>
      <p:ext uri="{BB962C8B-B14F-4D97-AF65-F5344CB8AC3E}">
        <p14:creationId xmlns:p14="http://schemas.microsoft.com/office/powerpoint/2010/main" val="400938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When examining the underlying speciality and indication for transfusion </a:t>
            </a:r>
          </a:p>
          <a:p>
            <a:r>
              <a:rPr lang="en-IE" dirty="0"/>
              <a:t>The majority of patients were oncology/haematology patients 45% followed by medical, surgical, other and obstetric.</a:t>
            </a:r>
          </a:p>
          <a:p>
            <a:r>
              <a:rPr lang="en-IE" dirty="0"/>
              <a:t>The most common indication to transfuse was anaemia.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6DA89-8E9E-487A-B8B6-0536C3800E39}"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9672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depicts </a:t>
            </a:r>
            <a:r>
              <a:rPr lang="en-US" dirty="0"/>
              <a:t>Emergency versus non-emergency transfusion and time of commencement of transfusion</a:t>
            </a:r>
          </a:p>
          <a:p>
            <a:r>
              <a:rPr lang="en-US" dirty="0"/>
              <a:t>Core working hours are between 7AM-8pm.</a:t>
            </a:r>
          </a:p>
          <a:p>
            <a:r>
              <a:rPr lang="en-US" dirty="0"/>
              <a:t>104 transfusions were non emergency and 10 were emergency. There was 17 non-emergency transfusions administered outside core working hours.</a:t>
            </a:r>
          </a:p>
          <a:p>
            <a:r>
              <a:rPr lang="en-US" dirty="0"/>
              <a:t>I am not saying that patients should not receive blood components outside core working hours but it may be easier to manage a patient reaction during core working hours.</a:t>
            </a:r>
          </a:p>
          <a:p>
            <a:r>
              <a:rPr lang="en-US" dirty="0"/>
              <a:t>It is a clinical decision</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8</a:t>
            </a:fld>
            <a:endParaRPr lang="en-IE"/>
          </a:p>
        </p:txBody>
      </p:sp>
    </p:spTree>
    <p:extLst>
      <p:ext uri="{BB962C8B-B14F-4D97-AF65-F5344CB8AC3E}">
        <p14:creationId xmlns:p14="http://schemas.microsoft.com/office/powerpoint/2010/main" val="340930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slide depicts febrile reactions from 2007 to 2023- Change in reporting guidelines in 2014 whereby</a:t>
            </a:r>
            <a:r>
              <a:rPr lang="en-IE" baseline="0" dirty="0"/>
              <a:t> we lowered the non mandatory reportable temperature degree level from 1.5 to 1 degree rise in temperature from baseline. Some hospitals still report a 1.5 </a:t>
            </a:r>
            <a:r>
              <a:rPr lang="en-IE" baseline="0" dirty="0" err="1"/>
              <a:t>degrr</a:t>
            </a:r>
            <a:r>
              <a:rPr lang="en-IE" baseline="0" dirty="0"/>
              <a:t> rise only.</a:t>
            </a:r>
            <a:endParaRPr lang="en-IE" dirty="0"/>
          </a:p>
        </p:txBody>
      </p:sp>
      <p:sp>
        <p:nvSpPr>
          <p:cNvPr id="4" name="Slide Number Placeholder 3"/>
          <p:cNvSpPr>
            <a:spLocks noGrp="1"/>
          </p:cNvSpPr>
          <p:nvPr>
            <p:ph type="sldNum" sz="quarter" idx="5"/>
          </p:nvPr>
        </p:nvSpPr>
        <p:spPr/>
        <p:txBody>
          <a:bodyPr/>
          <a:lstStyle/>
          <a:p>
            <a:fld id="{7FD6DA89-8E9E-487A-B8B6-0536C3800E39}" type="slidenum">
              <a:rPr lang="en-IE" smtClean="0"/>
              <a:t>9</a:t>
            </a:fld>
            <a:endParaRPr lang="en-IE"/>
          </a:p>
        </p:txBody>
      </p:sp>
    </p:spTree>
    <p:extLst>
      <p:ext uri="{BB962C8B-B14F-4D97-AF65-F5344CB8AC3E}">
        <p14:creationId xmlns:p14="http://schemas.microsoft.com/office/powerpoint/2010/main" val="96385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FF902A0B-CA04-4C03-B908-24D0E073FAB6}" type="datetimeFigureOut">
              <a:rPr lang="en-IE" smtClean="0"/>
              <a:t>24/03/2025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143657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02A0B-CA04-4C03-B908-24D0E073FAB6}" type="datetimeFigureOut">
              <a:rPr lang="en-IE" smtClean="0"/>
              <a:t>24/03/2025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292324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02A0B-CA04-4C03-B908-24D0E073FAB6}" type="datetimeFigureOut">
              <a:rPr lang="en-IE" smtClean="0"/>
              <a:t>24/03/2025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391461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1D95-B18C-58DF-29D4-E14565AB3D05}"/>
              </a:ext>
            </a:extLst>
          </p:cNvPr>
          <p:cNvSpPr>
            <a:spLocks noGrp="1"/>
          </p:cNvSpPr>
          <p:nvPr>
            <p:ph type="title"/>
          </p:nvPr>
        </p:nvSpPr>
        <p:spPr>
          <a:xfrm>
            <a:off x="685800" y="609600"/>
            <a:ext cx="7772400" cy="1143000"/>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5074ED4-B916-F8E6-F52A-B910B1633E41}"/>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hart Placeholder 3">
            <a:extLst>
              <a:ext uri="{FF2B5EF4-FFF2-40B4-BE49-F238E27FC236}">
                <a16:creationId xmlns:a16="http://schemas.microsoft.com/office/drawing/2014/main" id="{517A3545-9B76-4303-BF9F-DC37EE8A7700}"/>
              </a:ext>
            </a:extLst>
          </p:cNvPr>
          <p:cNvSpPr>
            <a:spLocks noGrp="1"/>
          </p:cNvSpPr>
          <p:nvPr>
            <p:ph type="chart" sz="half" idx="2"/>
          </p:nvPr>
        </p:nvSpPr>
        <p:spPr>
          <a:xfrm>
            <a:off x="4648200" y="1981200"/>
            <a:ext cx="3810000" cy="4114800"/>
          </a:xfrm>
        </p:spPr>
        <p:txBody>
          <a:bodyPr/>
          <a:lstStyle/>
          <a:p>
            <a:endParaRPr lang="en-IE"/>
          </a:p>
        </p:txBody>
      </p:sp>
      <p:sp>
        <p:nvSpPr>
          <p:cNvPr id="5" name="Date Placeholder 4">
            <a:extLst>
              <a:ext uri="{FF2B5EF4-FFF2-40B4-BE49-F238E27FC236}">
                <a16:creationId xmlns:a16="http://schemas.microsoft.com/office/drawing/2014/main" id="{2A3643BA-A5C7-A3B0-D4A2-A9A68F5FE058}"/>
              </a:ext>
            </a:extLst>
          </p:cNvPr>
          <p:cNvSpPr>
            <a:spLocks noGrp="1"/>
          </p:cNvSpPr>
          <p:nvPr>
            <p:ph type="dt" sz="half" idx="10"/>
          </p:nvPr>
        </p:nvSpPr>
        <p:spPr>
          <a:xfrm>
            <a:off x="685800" y="6248400"/>
            <a:ext cx="1905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E574DFA-B84B-8FDA-B59F-6E1B947A12F3}"/>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D2FF0837-EB98-CF38-381F-1A037E14A66F}"/>
              </a:ext>
            </a:extLst>
          </p:cNvPr>
          <p:cNvSpPr>
            <a:spLocks noGrp="1"/>
          </p:cNvSpPr>
          <p:nvPr>
            <p:ph type="sldNum" sz="quarter" idx="12"/>
          </p:nvPr>
        </p:nvSpPr>
        <p:spPr>
          <a:xfrm>
            <a:off x="6553200" y="6248400"/>
            <a:ext cx="1905000" cy="457200"/>
          </a:xfrm>
        </p:spPr>
        <p:txBody>
          <a:bodyPr/>
          <a:lstStyle>
            <a:lvl1pPr>
              <a:defRPr/>
            </a:lvl1pPr>
          </a:lstStyle>
          <a:p>
            <a:fld id="{C044526E-2DA4-4A0D-AACA-085E5EB1F116}" type="slidenum">
              <a:rPr lang="en-GB" altLang="en-US"/>
              <a:pPr/>
              <a:t>‹#›</a:t>
            </a:fld>
            <a:endParaRPr lang="en-GB" altLang="en-US"/>
          </a:p>
        </p:txBody>
      </p:sp>
    </p:spTree>
    <p:extLst>
      <p:ext uri="{BB962C8B-B14F-4D97-AF65-F5344CB8AC3E}">
        <p14:creationId xmlns:p14="http://schemas.microsoft.com/office/powerpoint/2010/main" val="284283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02A0B-CA04-4C03-B908-24D0E073FAB6}" type="datetimeFigureOut">
              <a:rPr lang="en-IE" smtClean="0"/>
              <a:t>24/03/2025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394547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02A0B-CA04-4C03-B908-24D0E073FAB6}" type="datetimeFigureOut">
              <a:rPr lang="en-IE" smtClean="0"/>
              <a:t>24/03/2025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387140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FF902A0B-CA04-4C03-B908-24D0E073FAB6}" type="datetimeFigureOut">
              <a:rPr lang="en-IE" smtClean="0"/>
              <a:t>24/03/2025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24421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FF902A0B-CA04-4C03-B908-24D0E073FAB6}" type="datetimeFigureOut">
              <a:rPr lang="en-IE" smtClean="0"/>
              <a:t>24/03/2025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259678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F902A0B-CA04-4C03-B908-24D0E073FAB6}" type="datetimeFigureOut">
              <a:rPr lang="en-IE" smtClean="0"/>
              <a:t>24/03/2025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265567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02A0B-CA04-4C03-B908-24D0E073FAB6}" type="datetimeFigureOut">
              <a:rPr lang="en-IE" smtClean="0"/>
              <a:t>24/03/2025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429172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02A0B-CA04-4C03-B908-24D0E073FAB6}" type="datetimeFigureOut">
              <a:rPr lang="en-IE" smtClean="0"/>
              <a:t>24/03/2025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416230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902A0B-CA04-4C03-B908-24D0E073FAB6}" type="datetimeFigureOut">
              <a:rPr lang="en-IE" smtClean="0"/>
              <a:t>24/03/2025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2EC8273-D43D-4EFE-9E23-2310690E3E4C}" type="slidenum">
              <a:rPr lang="en-IE" smtClean="0"/>
              <a:t>‹#›</a:t>
            </a:fld>
            <a:endParaRPr lang="en-IE"/>
          </a:p>
        </p:txBody>
      </p:sp>
    </p:spTree>
    <p:extLst>
      <p:ext uri="{BB962C8B-B14F-4D97-AF65-F5344CB8AC3E}">
        <p14:creationId xmlns:p14="http://schemas.microsoft.com/office/powerpoint/2010/main" val="317501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02A0B-CA04-4C03-B908-24D0E073FAB6}" type="datetimeFigureOut">
              <a:rPr lang="en-IE" smtClean="0"/>
              <a:t>24/03/2025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C8273-D43D-4EFE-9E23-2310690E3E4C}" type="slidenum">
              <a:rPr lang="en-IE" smtClean="0"/>
              <a:t>‹#›</a:t>
            </a:fld>
            <a:endParaRPr lang="en-IE"/>
          </a:p>
        </p:txBody>
      </p:sp>
    </p:spTree>
    <p:extLst>
      <p:ext uri="{BB962C8B-B14F-4D97-AF65-F5344CB8AC3E}">
        <p14:creationId xmlns:p14="http://schemas.microsoft.com/office/powerpoint/2010/main" val="120762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7.xm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png"/><Relationship Id="rId7" Type="http://schemas.openxmlformats.org/officeDocument/2006/relationships/diagramColors" Target="../diagrams/colors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9144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0645" y="0"/>
            <a:ext cx="5746451"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60646" y="-6"/>
            <a:ext cx="8783354"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45406" y="857251"/>
            <a:ext cx="3560460" cy="3098061"/>
          </a:xfrm>
        </p:spPr>
        <p:txBody>
          <a:bodyPr anchor="b">
            <a:normAutofit/>
          </a:bodyPr>
          <a:lstStyle/>
          <a:p>
            <a:pPr algn="l"/>
            <a:r>
              <a:rPr lang="en-IE" sz="4200" b="1">
                <a:solidFill>
                  <a:srgbClr val="FFFFFF"/>
                </a:solidFill>
              </a:rPr>
              <a:t>Serious Adverse Reactions 2023</a:t>
            </a:r>
          </a:p>
        </p:txBody>
      </p:sp>
      <p:sp>
        <p:nvSpPr>
          <p:cNvPr id="49" name="Rectangle 4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20797" y="1034794"/>
            <a:ext cx="2502408" cy="9143999"/>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45406" y="4756265"/>
            <a:ext cx="3294958" cy="1244483"/>
          </a:xfrm>
        </p:spPr>
        <p:txBody>
          <a:bodyPr anchor="t">
            <a:normAutofit/>
          </a:bodyPr>
          <a:lstStyle/>
          <a:p>
            <a:pPr algn="l"/>
            <a:r>
              <a:rPr lang="en-IE">
                <a:solidFill>
                  <a:srgbClr val="FFFFFF"/>
                </a:solidFill>
              </a:rPr>
              <a:t>Niall Flavin</a:t>
            </a:r>
          </a:p>
        </p:txBody>
      </p:sp>
      <p:sp>
        <p:nvSpPr>
          <p:cNvPr id="51" name="Oval 5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941" y="1062544"/>
            <a:ext cx="356712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scanlonj\AppData\Roaming\NHO logo outlines.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0419" y="3040238"/>
            <a:ext cx="2802873" cy="79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F716EB6-B05F-FD63-4C4E-648FDF040898}"/>
              </a:ext>
            </a:extLst>
          </p:cNvPr>
          <p:cNvSpPr>
            <a:spLocks noGrp="1"/>
          </p:cNvSpPr>
          <p:nvPr>
            <p:ph type="title"/>
          </p:nvPr>
        </p:nvSpPr>
        <p:spPr>
          <a:xfrm>
            <a:off x="899592" y="422723"/>
            <a:ext cx="6768752" cy="456774"/>
          </a:xfrm>
        </p:spPr>
        <p:txBody>
          <a:bodyPr anchor="b">
            <a:noAutofit/>
          </a:bodyPr>
          <a:lstStyle/>
          <a:p>
            <a:r>
              <a:rPr lang="en-IE" sz="3200" b="1" dirty="0">
                <a:effectLst>
                  <a:outerShdw blurRad="38100" dist="38100" dir="2700000" algn="tl">
                    <a:srgbClr val="000000">
                      <a:alpha val="43137"/>
                    </a:srgbClr>
                  </a:outerShdw>
                </a:effectLst>
              </a:rPr>
              <a:t>Febrile Reactions</a:t>
            </a:r>
          </a:p>
        </p:txBody>
      </p:sp>
      <p:graphicFrame>
        <p:nvGraphicFramePr>
          <p:cNvPr id="20" name="Content Placeholder 2">
            <a:extLst>
              <a:ext uri="{FF2B5EF4-FFF2-40B4-BE49-F238E27FC236}">
                <a16:creationId xmlns:a16="http://schemas.microsoft.com/office/drawing/2014/main" id="{82CBEAEA-3F37-368A-2876-6058AAB12CD8}"/>
              </a:ext>
            </a:extLst>
          </p:cNvPr>
          <p:cNvGraphicFramePr>
            <a:graphicFrameLocks noGrp="1"/>
          </p:cNvGraphicFramePr>
          <p:nvPr>
            <p:ph idx="1"/>
            <p:extLst>
              <p:ext uri="{D42A27DB-BD31-4B8C-83A1-F6EECF244321}">
                <p14:modId xmlns:p14="http://schemas.microsoft.com/office/powerpoint/2010/main" val="3310039768"/>
              </p:ext>
            </p:extLst>
          </p:nvPr>
        </p:nvGraphicFramePr>
        <p:xfrm>
          <a:off x="344059" y="1158928"/>
          <a:ext cx="4316172" cy="457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E134FF79-4ED4-CF71-160A-132441409C96}"/>
              </a:ext>
            </a:extLst>
          </p:cNvPr>
          <p:cNvGraphicFramePr/>
          <p:nvPr/>
        </p:nvGraphicFramePr>
        <p:xfrm>
          <a:off x="3419872" y="3500591"/>
          <a:ext cx="4759424" cy="2464296"/>
        </p:xfrm>
        <a:graphic>
          <a:graphicData uri="http://schemas.openxmlformats.org/drawingml/2006/chart">
            <c:chart xmlns:c="http://schemas.openxmlformats.org/drawingml/2006/chart" xmlns:r="http://schemas.openxmlformats.org/officeDocument/2006/relationships" r:id="rId8"/>
          </a:graphicData>
        </a:graphic>
      </p:graphicFrame>
      <p:pic>
        <p:nvPicPr>
          <p:cNvPr id="3" name="chart">
            <a:extLst>
              <a:ext uri="{FF2B5EF4-FFF2-40B4-BE49-F238E27FC236}">
                <a16:creationId xmlns:a16="http://schemas.microsoft.com/office/drawing/2014/main" id="{1551EF8F-9EC8-2F84-86B3-62E45F01DF5A}"/>
              </a:ext>
            </a:extLst>
          </p:cNvPr>
          <p:cNvPicPr>
            <a:picLocks noChangeAspect="1"/>
          </p:cNvPicPr>
          <p:nvPr/>
        </p:nvPicPr>
        <p:blipFill>
          <a:blip r:embed="rId9"/>
          <a:stretch>
            <a:fillRect/>
          </a:stretch>
        </p:blipFill>
        <p:spPr>
          <a:xfrm>
            <a:off x="4999526" y="2722788"/>
            <a:ext cx="3882852" cy="1997025"/>
          </a:xfrm>
          <a:prstGeom prst="rect">
            <a:avLst/>
          </a:prstGeom>
        </p:spPr>
      </p:pic>
    </p:spTree>
    <p:extLst>
      <p:ext uri="{BB962C8B-B14F-4D97-AF65-F5344CB8AC3E}">
        <p14:creationId xmlns:p14="http://schemas.microsoft.com/office/powerpoint/2010/main" val="344888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83A48-B811-372E-B453-46AD40ECCA05}"/>
              </a:ext>
            </a:extLst>
          </p:cNvPr>
          <p:cNvSpPr>
            <a:spLocks noGrp="1"/>
          </p:cNvSpPr>
          <p:nvPr>
            <p:ph type="title"/>
          </p:nvPr>
        </p:nvSpPr>
        <p:spPr>
          <a:xfrm>
            <a:off x="657701" y="548998"/>
            <a:ext cx="3886198" cy="660206"/>
          </a:xfrm>
        </p:spPr>
        <p:txBody>
          <a:bodyPr vert="horz" lIns="91440" tIns="45720" rIns="91440" bIns="45720" rtlCol="0" anchor="b">
            <a:normAutofit/>
          </a:bodyPr>
          <a:lstStyle/>
          <a:p>
            <a:pPr algn="l">
              <a:lnSpc>
                <a:spcPct val="90000"/>
              </a:lnSpc>
            </a:pPr>
            <a:r>
              <a:rPr lang="en-US" sz="3500" b="1" kern="1200" dirty="0">
                <a:solidFill>
                  <a:schemeClr val="tx1"/>
                </a:solidFill>
                <a:effectLst>
                  <a:outerShdw blurRad="38100" dist="38100" dir="2700000" algn="tl">
                    <a:srgbClr val="000000">
                      <a:alpha val="43137"/>
                    </a:srgbClr>
                  </a:outerShdw>
                </a:effectLst>
                <a:latin typeface="+mj-lt"/>
                <a:ea typeface="+mj-ea"/>
                <a:cs typeface="+mj-cs"/>
              </a:rPr>
              <a:t>Febrile Reactions</a:t>
            </a:r>
          </a:p>
        </p:txBody>
      </p:sp>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9BC402C3-3F5B-8755-03CF-37B4B6474EE3}"/>
              </a:ext>
            </a:extLst>
          </p:cNvPr>
          <p:cNvGraphicFramePr>
            <a:graphicFrameLocks noGrp="1"/>
          </p:cNvGraphicFramePr>
          <p:nvPr>
            <p:ph idx="1"/>
            <p:extLst>
              <p:ext uri="{D42A27DB-BD31-4B8C-83A1-F6EECF244321}">
                <p14:modId xmlns:p14="http://schemas.microsoft.com/office/powerpoint/2010/main" val="4060109470"/>
              </p:ext>
            </p:extLst>
          </p:nvPr>
        </p:nvGraphicFramePr>
        <p:xfrm>
          <a:off x="5006340" y="644056"/>
          <a:ext cx="3718228" cy="5184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extBox 6">
            <a:extLst>
              <a:ext uri="{FF2B5EF4-FFF2-40B4-BE49-F238E27FC236}">
                <a16:creationId xmlns:a16="http://schemas.microsoft.com/office/drawing/2014/main" id="{E11F0AAA-9DA8-244E-AAD0-A04166B6C4EB}"/>
              </a:ext>
            </a:extLst>
          </p:cNvPr>
          <p:cNvGraphicFramePr/>
          <p:nvPr>
            <p:extLst>
              <p:ext uri="{D42A27DB-BD31-4B8C-83A1-F6EECF244321}">
                <p14:modId xmlns:p14="http://schemas.microsoft.com/office/powerpoint/2010/main" val="2466605864"/>
              </p:ext>
            </p:extLst>
          </p:nvPr>
        </p:nvGraphicFramePr>
        <p:xfrm>
          <a:off x="827584" y="1628800"/>
          <a:ext cx="3886199" cy="34098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407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77200A7-208D-4041-E55B-3EBFB734BBD1}"/>
              </a:ext>
            </a:extLst>
          </p:cNvPr>
          <p:cNvPicPr>
            <a:picLocks noChangeAspect="1"/>
          </p:cNvPicPr>
          <p:nvPr/>
        </p:nvPicPr>
        <p:blipFill>
          <a:blip r:embed="rId3"/>
          <a:srcRect l="11866" r="28651"/>
          <a:stretch/>
        </p:blipFill>
        <p:spPr>
          <a:xfrm>
            <a:off x="1891767" y="10"/>
            <a:ext cx="7252231"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E533E9-21F8-21D4-E028-E694D43F6CBB}"/>
              </a:ext>
            </a:extLst>
          </p:cNvPr>
          <p:cNvSpPr>
            <a:spLocks noGrp="1"/>
          </p:cNvSpPr>
          <p:nvPr>
            <p:ph type="title"/>
          </p:nvPr>
        </p:nvSpPr>
        <p:spPr>
          <a:xfrm>
            <a:off x="628650" y="365125"/>
            <a:ext cx="2866641" cy="1899912"/>
          </a:xfrm>
        </p:spPr>
        <p:txBody>
          <a:bodyPr>
            <a:normAutofit/>
          </a:bodyPr>
          <a:lstStyle/>
          <a:p>
            <a:r>
              <a:rPr lang="en-IE" sz="3500" b="1"/>
              <a:t>Febrile Reactions </a:t>
            </a:r>
            <a:endParaRPr lang="en-IE" sz="3500" b="1" dirty="0"/>
          </a:p>
        </p:txBody>
      </p:sp>
      <p:sp>
        <p:nvSpPr>
          <p:cNvPr id="3" name="Content Placeholder 2">
            <a:extLst>
              <a:ext uri="{FF2B5EF4-FFF2-40B4-BE49-F238E27FC236}">
                <a16:creationId xmlns:a16="http://schemas.microsoft.com/office/drawing/2014/main" id="{47EEF226-C2B6-F96A-D4BD-6A9F6DD03E70}"/>
              </a:ext>
            </a:extLst>
          </p:cNvPr>
          <p:cNvSpPr>
            <a:spLocks noGrp="1"/>
          </p:cNvSpPr>
          <p:nvPr>
            <p:ph idx="1"/>
          </p:nvPr>
        </p:nvSpPr>
        <p:spPr>
          <a:xfrm>
            <a:off x="628650" y="2434201"/>
            <a:ext cx="2866641" cy="3742762"/>
          </a:xfrm>
        </p:spPr>
        <p:txBody>
          <a:bodyPr>
            <a:normAutofit fontScale="92500" lnSpcReduction="10000"/>
          </a:bodyPr>
          <a:lstStyle/>
          <a:p>
            <a:pPr>
              <a:spcAft>
                <a:spcPts val="1000"/>
              </a:spcAft>
            </a:pPr>
            <a:r>
              <a:rPr lang="en-IE" sz="1700" dirty="0">
                <a:effectLst/>
                <a:latin typeface="Calibri" panose="020F0502020204030204" pitchFamily="34" charset="0"/>
                <a:ea typeface="Calibri" panose="020F0502020204030204" pitchFamily="34" charset="0"/>
                <a:cs typeface="Times New Roman" panose="02020603050405020304" pitchFamily="18" charset="0"/>
              </a:rPr>
              <a:t>Inappropriate use of steroids and antihistamines continues with staff not using the patients' symptoms and signs to differentiate allergic from febrile reactions. (SHOT,2023)</a:t>
            </a:r>
          </a:p>
          <a:p>
            <a:pPr>
              <a:spcAft>
                <a:spcPts val="1000"/>
              </a:spcAft>
            </a:pPr>
            <a:r>
              <a:rPr lang="en-IE" sz="1900" dirty="0">
                <a:effectLst/>
                <a:latin typeface="Calibri" panose="020F0502020204030204" pitchFamily="34" charset="0"/>
                <a:ea typeface="Calibri" panose="020F0502020204030204" pitchFamily="34" charset="0"/>
                <a:cs typeface="Times New Roman" panose="02020603050405020304" pitchFamily="18" charset="0"/>
              </a:rPr>
              <a:t>Febrile- reaction patient should receive</a:t>
            </a:r>
            <a:r>
              <a:rPr lang="en-IE" sz="1700" dirty="0">
                <a:effectLst/>
                <a:latin typeface="Calibri" panose="020F0502020204030204" pitchFamily="34" charset="0"/>
                <a:ea typeface="Calibri" panose="020F0502020204030204" pitchFamily="34" charset="0"/>
                <a:cs typeface="Times New Roman" panose="02020603050405020304" pitchFamily="18" charset="0"/>
              </a:rPr>
              <a:t> </a:t>
            </a:r>
            <a:r>
              <a:rPr lang="en-IE" sz="1900" dirty="0">
                <a:effectLst/>
                <a:latin typeface="Calibri" panose="020F0502020204030204" pitchFamily="34" charset="0"/>
                <a:ea typeface="Calibri" panose="020F0502020204030204" pitchFamily="34" charset="0"/>
                <a:cs typeface="Times New Roman" panose="02020603050405020304" pitchFamily="18" charset="0"/>
              </a:rPr>
              <a:t>paracetamol</a:t>
            </a:r>
          </a:p>
          <a:p>
            <a:pPr>
              <a:spcAft>
                <a:spcPts val="1000"/>
              </a:spcAft>
            </a:pPr>
            <a:r>
              <a:rPr lang="en-IE" sz="1800" dirty="0"/>
              <a:t>Educate patients prior to transfusion on symptoms</a:t>
            </a:r>
          </a:p>
          <a:p>
            <a:pPr>
              <a:spcAft>
                <a:spcPts val="1000"/>
              </a:spcAft>
            </a:pPr>
            <a:endParaRPr lang="en-IE"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700" dirty="0"/>
          </a:p>
        </p:txBody>
      </p:sp>
    </p:spTree>
    <p:extLst>
      <p:ext uri="{BB962C8B-B14F-4D97-AF65-F5344CB8AC3E}">
        <p14:creationId xmlns:p14="http://schemas.microsoft.com/office/powerpoint/2010/main" val="41522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B705-2312-3979-2761-DBB86E4965FE}"/>
              </a:ext>
            </a:extLst>
          </p:cNvPr>
          <p:cNvSpPr>
            <a:spLocks noGrp="1"/>
          </p:cNvSpPr>
          <p:nvPr>
            <p:ph type="title"/>
          </p:nvPr>
        </p:nvSpPr>
        <p:spPr/>
        <p:txBody>
          <a:bodyPr>
            <a:normAutofit fontScale="90000"/>
          </a:bodyPr>
          <a:lstStyle/>
          <a:p>
            <a:r>
              <a:rPr lang="en-IE" dirty="0"/>
              <a:t>Anaphylaxis/hypersensitivity Reports 2007-2023</a:t>
            </a:r>
          </a:p>
        </p:txBody>
      </p:sp>
      <p:graphicFrame>
        <p:nvGraphicFramePr>
          <p:cNvPr id="4" name="Content Placeholder 3">
            <a:extLst>
              <a:ext uri="{FF2B5EF4-FFF2-40B4-BE49-F238E27FC236}">
                <a16:creationId xmlns:a16="http://schemas.microsoft.com/office/drawing/2014/main" id="{7D89704F-AFD6-D582-1C6A-886092090004}"/>
              </a:ext>
            </a:extLst>
          </p:cNvPr>
          <p:cNvGraphicFramePr>
            <a:graphicFrameLocks noGrp="1"/>
          </p:cNvGraphicFramePr>
          <p:nvPr>
            <p:ph idx="1"/>
            <p:extLst>
              <p:ext uri="{D42A27DB-BD31-4B8C-83A1-F6EECF244321}">
                <p14:modId xmlns:p14="http://schemas.microsoft.com/office/powerpoint/2010/main" val="12491005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93776194-AE6D-C8F5-5B83-FAB2B8127B2C}"/>
              </a:ext>
            </a:extLst>
          </p:cNvPr>
          <p:cNvSpPr/>
          <p:nvPr/>
        </p:nvSpPr>
        <p:spPr>
          <a:xfrm>
            <a:off x="4067944" y="3395129"/>
            <a:ext cx="360040" cy="93610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05732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6EB6-B05F-FD63-4C4E-648FDF040898}"/>
              </a:ext>
            </a:extLst>
          </p:cNvPr>
          <p:cNvSpPr>
            <a:spLocks noGrp="1"/>
          </p:cNvSpPr>
          <p:nvPr>
            <p:ph type="title"/>
          </p:nvPr>
        </p:nvSpPr>
        <p:spPr>
          <a:xfrm>
            <a:off x="899592" y="422723"/>
            <a:ext cx="6768752" cy="456774"/>
          </a:xfrm>
        </p:spPr>
        <p:txBody>
          <a:bodyPr anchor="b">
            <a:noAutofit/>
          </a:bodyPr>
          <a:lstStyle/>
          <a:p>
            <a:r>
              <a:rPr lang="en-IE" sz="3200" b="1" dirty="0">
                <a:effectLst>
                  <a:outerShdw blurRad="38100" dist="38100" dir="2700000" algn="tl">
                    <a:srgbClr val="000000">
                      <a:alpha val="43137"/>
                    </a:srgbClr>
                  </a:outerShdw>
                </a:effectLst>
              </a:rPr>
              <a:t>Anaphylaxis/Hypersensitivity</a:t>
            </a:r>
          </a:p>
        </p:txBody>
      </p:sp>
      <p:graphicFrame>
        <p:nvGraphicFramePr>
          <p:cNvPr id="20" name="Content Placeholder 2">
            <a:extLst>
              <a:ext uri="{FF2B5EF4-FFF2-40B4-BE49-F238E27FC236}">
                <a16:creationId xmlns:a16="http://schemas.microsoft.com/office/drawing/2014/main" id="{82CBEAEA-3F37-368A-2876-6058AAB12CD8}"/>
              </a:ext>
            </a:extLst>
          </p:cNvPr>
          <p:cNvGraphicFramePr>
            <a:graphicFrameLocks noGrp="1"/>
          </p:cNvGraphicFramePr>
          <p:nvPr>
            <p:ph idx="1"/>
            <p:extLst>
              <p:ext uri="{D42A27DB-BD31-4B8C-83A1-F6EECF244321}">
                <p14:modId xmlns:p14="http://schemas.microsoft.com/office/powerpoint/2010/main" val="3792464260"/>
              </p:ext>
            </p:extLst>
          </p:nvPr>
        </p:nvGraphicFramePr>
        <p:xfrm>
          <a:off x="344059" y="1158928"/>
          <a:ext cx="4316172" cy="457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487F2F72-EC5E-0C54-0015-786654349162}"/>
              </a:ext>
            </a:extLst>
          </p:cNvPr>
          <p:cNvGraphicFramePr>
            <a:graphicFrameLocks noGrp="1"/>
          </p:cNvGraphicFramePr>
          <p:nvPr>
            <p:extLst>
              <p:ext uri="{D42A27DB-BD31-4B8C-83A1-F6EECF244321}">
                <p14:modId xmlns:p14="http://schemas.microsoft.com/office/powerpoint/2010/main" val="98879631"/>
              </p:ext>
            </p:extLst>
          </p:nvPr>
        </p:nvGraphicFramePr>
        <p:xfrm>
          <a:off x="4783467" y="1856956"/>
          <a:ext cx="4258616" cy="2728408"/>
        </p:xfrm>
        <a:graphic>
          <a:graphicData uri="http://schemas.openxmlformats.org/drawingml/2006/table">
            <a:tbl>
              <a:tblPr firstRow="1" firstCol="1" bandRow="1"/>
              <a:tblGrid>
                <a:gridCol w="2195202">
                  <a:extLst>
                    <a:ext uri="{9D8B030D-6E8A-4147-A177-3AD203B41FA5}">
                      <a16:colId xmlns:a16="http://schemas.microsoft.com/office/drawing/2014/main" val="28300819"/>
                    </a:ext>
                  </a:extLst>
                </a:gridCol>
                <a:gridCol w="2063414">
                  <a:extLst>
                    <a:ext uri="{9D8B030D-6E8A-4147-A177-3AD203B41FA5}">
                      <a16:colId xmlns:a16="http://schemas.microsoft.com/office/drawing/2014/main" val="1146116536"/>
                    </a:ext>
                  </a:extLst>
                </a:gridCol>
              </a:tblGrid>
              <a:tr h="220910">
                <a:tc gridSpan="2">
                  <a:txBody>
                    <a:bodyPr/>
                    <a:lstStyle/>
                    <a:p>
                      <a:pPr>
                        <a:lnSpc>
                          <a:spcPct val="115000"/>
                        </a:lnSpc>
                        <a:spcAft>
                          <a:spcPts val="1000"/>
                        </a:spcAft>
                      </a:pPr>
                      <a:endParaRPr lang="en-I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tc>
                <a:extLst>
                  <a:ext uri="{0D108BD9-81ED-4DB2-BD59-A6C34878D82A}">
                    <a16:rowId xmlns:a16="http://schemas.microsoft.com/office/drawing/2014/main" val="2095584361"/>
                  </a:ext>
                </a:extLst>
              </a:tr>
              <a:tr h="220910">
                <a:tc gridSpan="2">
                  <a:txBody>
                    <a:bodyPr/>
                    <a:lstStyle/>
                    <a:p>
                      <a:pPr>
                        <a:lnSpc>
                          <a:spcPct val="115000"/>
                        </a:lnSpc>
                        <a:spcAft>
                          <a:spcPts val="1000"/>
                        </a:spcAft>
                      </a:pPr>
                      <a:endParaRPr lang="en-I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tc>
                <a:extLst>
                  <a:ext uri="{0D108BD9-81ED-4DB2-BD59-A6C34878D82A}">
                    <a16:rowId xmlns:a16="http://schemas.microsoft.com/office/drawing/2014/main" val="1947162086"/>
                  </a:ext>
                </a:extLst>
              </a:tr>
              <a:tr h="577132">
                <a:tc>
                  <a:txBody>
                    <a:bodyPr/>
                    <a:lstStyle/>
                    <a:p>
                      <a:pPr>
                        <a:lnSpc>
                          <a:spcPct val="115000"/>
                        </a:lnSpc>
                        <a:spcAft>
                          <a:spcPts val="1000"/>
                        </a:spcAft>
                      </a:pPr>
                      <a:r>
                        <a:rPr lang="en-IE" sz="1900" b="1" dirty="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Component</a:t>
                      </a:r>
                      <a:endParaRPr lang="en-IE" sz="1500" dirty="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IE" sz="1900" b="1" dirty="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Number of cases n=32</a:t>
                      </a:r>
                      <a:endParaRPr lang="en-IE" sz="1500" dirty="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545788330"/>
                  </a:ext>
                </a:extLst>
              </a:tr>
              <a:tr h="279865">
                <a:tc>
                  <a:txBody>
                    <a:bodyPr/>
                    <a:lstStyle/>
                    <a:p>
                      <a:pPr>
                        <a:lnSpc>
                          <a:spcPct val="115000"/>
                        </a:lnSpc>
                        <a:spcAft>
                          <a:spcPts val="1000"/>
                        </a:spcAft>
                      </a:pPr>
                      <a:r>
                        <a:rPr lang="en-IE" sz="19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RBC</a:t>
                      </a:r>
                      <a:endParaRPr lang="en-I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IE" sz="19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12</a:t>
                      </a:r>
                      <a:endParaRPr lang="en-I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748892"/>
                  </a:ext>
                </a:extLst>
              </a:tr>
              <a:tr h="577132">
                <a:tc>
                  <a:txBody>
                    <a:bodyPr/>
                    <a:lstStyle/>
                    <a:p>
                      <a:pPr>
                        <a:lnSpc>
                          <a:spcPct val="115000"/>
                        </a:lnSpc>
                        <a:spcAft>
                          <a:spcPts val="1000"/>
                        </a:spcAft>
                      </a:pPr>
                      <a:r>
                        <a:rPr lang="en-IE" sz="190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Solvent Detergent Plasma</a:t>
                      </a:r>
                      <a:endParaRPr lang="en-IE" sz="150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IE" sz="1900" dirty="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1</a:t>
                      </a:r>
                      <a:endParaRPr lang="en-IE" sz="1500" dirty="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2471257353"/>
                  </a:ext>
                </a:extLst>
              </a:tr>
              <a:tr h="279865">
                <a:tc>
                  <a:txBody>
                    <a:bodyPr/>
                    <a:lstStyle/>
                    <a:p>
                      <a:pPr>
                        <a:lnSpc>
                          <a:spcPct val="115000"/>
                        </a:lnSpc>
                        <a:spcAft>
                          <a:spcPts val="1000"/>
                        </a:spcAft>
                      </a:pPr>
                      <a:r>
                        <a:rPr lang="en-IE" sz="19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Platelets Apheresis</a:t>
                      </a:r>
                      <a:endParaRPr lang="en-IE"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IE" sz="19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15</a:t>
                      </a:r>
                      <a:endParaRPr lang="en-IE"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550732"/>
                  </a:ext>
                </a:extLst>
              </a:tr>
              <a:tr h="279865">
                <a:tc>
                  <a:txBody>
                    <a:bodyPr/>
                    <a:lstStyle/>
                    <a:p>
                      <a:pPr>
                        <a:lnSpc>
                          <a:spcPct val="115000"/>
                        </a:lnSpc>
                        <a:spcAft>
                          <a:spcPts val="1000"/>
                        </a:spcAft>
                      </a:pPr>
                      <a:r>
                        <a:rPr lang="en-IE" sz="1900" dirty="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Platelets Pooled</a:t>
                      </a:r>
                      <a:endParaRPr lang="en-IE" sz="1500" dirty="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IE" sz="1900" dirty="0">
                          <a:solidFill>
                            <a:srgbClr val="002060"/>
                          </a:solidFill>
                          <a:effectLst/>
                          <a:highlight>
                            <a:srgbClr val="8DB3E2"/>
                          </a:highlight>
                          <a:latin typeface="Calibri" panose="020F0502020204030204" pitchFamily="34" charset="0"/>
                          <a:ea typeface="Times New Roman" panose="02020603050405020304" pitchFamily="18" charset="0"/>
                          <a:cs typeface="Calibri" panose="020F0502020204030204" pitchFamily="34" charset="0"/>
                        </a:rPr>
                        <a:t>4</a:t>
                      </a:r>
                      <a:endParaRPr lang="en-IE" sz="1500" dirty="0">
                        <a:effectLst/>
                        <a:highlight>
                          <a:srgbClr val="8DB3E2"/>
                        </a:highlight>
                        <a:latin typeface="Calibri" panose="020F0502020204030204" pitchFamily="34" charset="0"/>
                        <a:ea typeface="Times New Roman" panose="02020603050405020304" pitchFamily="18" charset="0"/>
                        <a:cs typeface="Times New Roman" panose="02020603050405020304" pitchFamily="18" charset="0"/>
                      </a:endParaRPr>
                    </a:p>
                  </a:txBody>
                  <a:tcPr marL="92534" marR="92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846512562"/>
                  </a:ext>
                </a:extLst>
              </a:tr>
            </a:tbl>
          </a:graphicData>
        </a:graphic>
      </p:graphicFrame>
      <p:graphicFrame>
        <p:nvGraphicFramePr>
          <p:cNvPr id="6" name="Chart 5">
            <a:extLst>
              <a:ext uri="{FF2B5EF4-FFF2-40B4-BE49-F238E27FC236}">
                <a16:creationId xmlns:a16="http://schemas.microsoft.com/office/drawing/2014/main" id="{E134FF79-4ED4-CF71-160A-132441409C96}"/>
              </a:ext>
            </a:extLst>
          </p:cNvPr>
          <p:cNvGraphicFramePr/>
          <p:nvPr>
            <p:extLst>
              <p:ext uri="{D42A27DB-BD31-4B8C-83A1-F6EECF244321}">
                <p14:modId xmlns:p14="http://schemas.microsoft.com/office/powerpoint/2010/main" val="4291538028"/>
              </p:ext>
            </p:extLst>
          </p:nvPr>
        </p:nvGraphicFramePr>
        <p:xfrm>
          <a:off x="3419872" y="3500591"/>
          <a:ext cx="4759424" cy="24642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8090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274392-04D1-AC78-9120-20EA490EF84C}"/>
              </a:ext>
            </a:extLst>
          </p:cNvPr>
          <p:cNvSpPr>
            <a:spLocks noGrp="1"/>
          </p:cNvSpPr>
          <p:nvPr>
            <p:ph type="title"/>
          </p:nvPr>
        </p:nvSpPr>
        <p:spPr>
          <a:xfrm>
            <a:off x="1037673" y="348865"/>
            <a:ext cx="7288583" cy="1576446"/>
          </a:xfrm>
        </p:spPr>
        <p:txBody>
          <a:bodyPr vert="horz" lIns="91440" tIns="45720" rIns="91440" bIns="45720" rtlCol="0" anchor="ctr">
            <a:normAutofit/>
          </a:bodyPr>
          <a:lstStyle/>
          <a:p>
            <a:pPr algn="l">
              <a:lnSpc>
                <a:spcPct val="90000"/>
              </a:lnSpc>
            </a:pPr>
            <a:r>
              <a:rPr lang="en-US" sz="3500" kern="1200">
                <a:solidFill>
                  <a:srgbClr val="FFFFFF"/>
                </a:solidFill>
                <a:latin typeface="+mj-lt"/>
                <a:ea typeface="+mj-ea"/>
                <a:cs typeface="+mj-cs"/>
              </a:rPr>
              <a:t>Anaphylaxis/ Hypersensitivity</a:t>
            </a:r>
          </a:p>
        </p:txBody>
      </p:sp>
      <p:sp>
        <p:nvSpPr>
          <p:cNvPr id="5" name="TextBox 4">
            <a:extLst>
              <a:ext uri="{FF2B5EF4-FFF2-40B4-BE49-F238E27FC236}">
                <a16:creationId xmlns:a16="http://schemas.microsoft.com/office/drawing/2014/main" id="{87475C9B-FEED-1135-746C-BA38C4625A9F}"/>
              </a:ext>
            </a:extLst>
          </p:cNvPr>
          <p:cNvSpPr txBox="1"/>
          <p:nvPr/>
        </p:nvSpPr>
        <p:spPr>
          <a:xfrm>
            <a:off x="467544" y="5556388"/>
            <a:ext cx="3096344" cy="903324"/>
          </a:xfrm>
          <a:prstGeom prst="rect">
            <a:avLst/>
          </a:prstGeom>
          <a:noFill/>
        </p:spPr>
        <p:txBody>
          <a:bodyPr wrap="square" rtlCol="0">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Clinical Outcome</a:t>
            </a:r>
          </a:p>
          <a:p>
            <a:pPr marL="3429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Complete Recovery: 31</a:t>
            </a:r>
          </a:p>
          <a:p>
            <a:pPr marL="3429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Minor Sequelae: 1</a:t>
            </a:r>
          </a:p>
        </p:txBody>
      </p:sp>
      <p:graphicFrame>
        <p:nvGraphicFramePr>
          <p:cNvPr id="15" name="Content Placeholder 9">
            <a:extLst>
              <a:ext uri="{FF2B5EF4-FFF2-40B4-BE49-F238E27FC236}">
                <a16:creationId xmlns:a16="http://schemas.microsoft.com/office/drawing/2014/main" id="{0D8ABF83-3685-28C1-43AF-1389737040E3}"/>
              </a:ext>
            </a:extLst>
          </p:cNvPr>
          <p:cNvGraphicFramePr>
            <a:graphicFrameLocks noGrp="1"/>
          </p:cNvGraphicFramePr>
          <p:nvPr>
            <p:ph idx="1"/>
            <p:extLst>
              <p:ext uri="{D42A27DB-BD31-4B8C-83A1-F6EECF244321}">
                <p14:modId xmlns:p14="http://schemas.microsoft.com/office/powerpoint/2010/main" val="992416332"/>
              </p:ext>
            </p:extLst>
          </p:nvPr>
        </p:nvGraphicFramePr>
        <p:xfrm>
          <a:off x="4932040" y="2170031"/>
          <a:ext cx="3962897" cy="3524456"/>
        </p:xfrm>
        <a:graphic>
          <a:graphicData uri="http://schemas.openxmlformats.org/drawingml/2006/chart">
            <c:chart xmlns:c="http://schemas.openxmlformats.org/drawingml/2006/chart" xmlns:r="http://schemas.openxmlformats.org/officeDocument/2006/relationships" r:id="rId3"/>
          </a:graphicData>
        </a:graphic>
      </p:graphicFrame>
      <p:pic>
        <p:nvPicPr>
          <p:cNvPr id="13" name="Content Placeholder 3">
            <a:extLst>
              <a:ext uri="{FF2B5EF4-FFF2-40B4-BE49-F238E27FC236}">
                <a16:creationId xmlns:a16="http://schemas.microsoft.com/office/drawing/2014/main" id="{BB66AED7-3CD9-3D04-8FFF-F50F1F429B22}"/>
              </a:ext>
            </a:extLst>
          </p:cNvPr>
          <p:cNvPicPr>
            <a:picLocks noChangeAspect="1"/>
          </p:cNvPicPr>
          <p:nvPr/>
        </p:nvPicPr>
        <p:blipFill>
          <a:blip r:embed="rId4"/>
          <a:stretch>
            <a:fillRect/>
          </a:stretch>
        </p:blipFill>
        <p:spPr>
          <a:xfrm>
            <a:off x="323528" y="2257084"/>
            <a:ext cx="4032448" cy="3035936"/>
          </a:xfrm>
          <a:prstGeom prst="rect">
            <a:avLst/>
          </a:prstGeom>
        </p:spPr>
      </p:pic>
      <p:sp>
        <p:nvSpPr>
          <p:cNvPr id="3" name="TextBox 2">
            <a:extLst>
              <a:ext uri="{FF2B5EF4-FFF2-40B4-BE49-F238E27FC236}">
                <a16:creationId xmlns:a16="http://schemas.microsoft.com/office/drawing/2014/main" id="{3F89F643-AA0A-9E86-19C0-241E33ABC341}"/>
              </a:ext>
            </a:extLst>
          </p:cNvPr>
          <p:cNvSpPr txBox="1"/>
          <p:nvPr/>
        </p:nvSpPr>
        <p:spPr>
          <a:xfrm>
            <a:off x="4751511" y="5693206"/>
            <a:ext cx="3744415" cy="646331"/>
          </a:xfrm>
          <a:prstGeom prst="rect">
            <a:avLst/>
          </a:prstGeom>
          <a:noFill/>
        </p:spPr>
        <p:txBody>
          <a:bodyPr wrap="square" rtlCol="0">
            <a:spAutoFit/>
          </a:bodyPr>
          <a:lstStyle/>
          <a:p>
            <a:pPr marL="285750" indent="-285750">
              <a:buFont typeface="Arial" panose="020B0604020202020204" pitchFamily="34" charset="0"/>
              <a:buChar char="•"/>
            </a:pPr>
            <a:r>
              <a:rPr lang="en-IE" dirty="0"/>
              <a:t>IgA levels: 12</a:t>
            </a:r>
          </a:p>
          <a:p>
            <a:pPr marL="285750" indent="-285750">
              <a:buFont typeface="Arial" panose="020B0604020202020204" pitchFamily="34" charset="0"/>
              <a:buChar char="•"/>
            </a:pPr>
            <a:r>
              <a:rPr lang="en-IE" dirty="0"/>
              <a:t>IgA levels within normal range: 12</a:t>
            </a:r>
          </a:p>
        </p:txBody>
      </p:sp>
    </p:spTree>
    <p:extLst>
      <p:ext uri="{BB962C8B-B14F-4D97-AF65-F5344CB8AC3E}">
        <p14:creationId xmlns:p14="http://schemas.microsoft.com/office/powerpoint/2010/main" val="266177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0877-0818-42EF-59F5-0BAE47E28598}"/>
              </a:ext>
            </a:extLst>
          </p:cNvPr>
          <p:cNvSpPr>
            <a:spLocks noGrp="1"/>
          </p:cNvSpPr>
          <p:nvPr>
            <p:ph type="title"/>
          </p:nvPr>
        </p:nvSpPr>
        <p:spPr>
          <a:xfrm>
            <a:off x="5117908" y="548680"/>
            <a:ext cx="3368866" cy="512770"/>
          </a:xfrm>
        </p:spPr>
        <p:txBody>
          <a:bodyPr anchor="b">
            <a:normAutofit fontScale="90000"/>
          </a:bodyPr>
          <a:lstStyle/>
          <a:p>
            <a:r>
              <a:rPr lang="en-IE" sz="2000" b="1" dirty="0"/>
              <a:t>Anaphylaxis/Hypersensitivity</a:t>
            </a:r>
            <a:br>
              <a:rPr lang="en-IE" sz="2000" b="1" dirty="0"/>
            </a:br>
            <a:endParaRPr lang="en-IE" sz="2200" b="1" dirty="0"/>
          </a:p>
        </p:txBody>
      </p:sp>
      <p:pic>
        <p:nvPicPr>
          <p:cNvPr id="18" name="Picture 17" descr="Glass ampules with coloured liquids">
            <a:extLst>
              <a:ext uri="{FF2B5EF4-FFF2-40B4-BE49-F238E27FC236}">
                <a16:creationId xmlns:a16="http://schemas.microsoft.com/office/drawing/2014/main" id="{E1544C35-ED11-4A57-FE32-E0857752C6DB}"/>
              </a:ext>
            </a:extLst>
          </p:cNvPr>
          <p:cNvPicPr>
            <a:picLocks noChangeAspect="1"/>
          </p:cNvPicPr>
          <p:nvPr/>
        </p:nvPicPr>
        <p:blipFill>
          <a:blip r:embed="rId3"/>
          <a:srcRect l="33912" r="16088"/>
          <a:stretch/>
        </p:blipFill>
        <p:spPr>
          <a:xfrm>
            <a:off x="20" y="10"/>
            <a:ext cx="4571980" cy="6857990"/>
          </a:xfrm>
          <a:prstGeom prst="rect">
            <a:avLst/>
          </a:prstGeom>
        </p:spPr>
      </p:pic>
      <p:grpSp>
        <p:nvGrpSpPr>
          <p:cNvPr id="25" name="Group 24">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2521" cy="6858000"/>
            <a:chOff x="12068638" y="0"/>
            <a:chExt cx="123362" cy="6858000"/>
          </a:xfrm>
        </p:grpSpPr>
        <p:sp>
          <p:nvSpPr>
            <p:cNvPr id="26" name="Rectangle 2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E6334D4B-29F0-C2D1-D308-43613D1407FD}"/>
              </a:ext>
            </a:extLst>
          </p:cNvPr>
          <p:cNvSpPr>
            <a:spLocks noGrp="1"/>
          </p:cNvSpPr>
          <p:nvPr>
            <p:ph idx="1"/>
          </p:nvPr>
        </p:nvSpPr>
        <p:spPr>
          <a:xfrm>
            <a:off x="5102833" y="1484784"/>
            <a:ext cx="3645631" cy="4392488"/>
          </a:xfrm>
        </p:spPr>
        <p:txBody>
          <a:bodyPr anchor="t">
            <a:noAutofit/>
          </a:bodyPr>
          <a:lstStyle/>
          <a:p>
            <a:pPr>
              <a:lnSpc>
                <a:spcPct val="90000"/>
              </a:lnSpc>
            </a:pPr>
            <a:r>
              <a:rPr lang="en-IE" sz="1800" dirty="0"/>
              <a:t>Pre- medication with </a:t>
            </a:r>
            <a:r>
              <a:rPr lang="en-IE" sz="1800" dirty="0" err="1"/>
              <a:t>antihistimines</a:t>
            </a:r>
            <a:r>
              <a:rPr lang="en-IE" sz="1800" dirty="0"/>
              <a:t> may be considered in those with recurring reactions. </a:t>
            </a:r>
          </a:p>
          <a:p>
            <a:pPr>
              <a:lnSpc>
                <a:spcPct val="90000"/>
              </a:lnSpc>
            </a:pPr>
            <a:r>
              <a:rPr lang="en-US" sz="1800" dirty="0"/>
              <a:t>In cases of severe and/or recurrent allergic reactions with worsening symptoms, washed cellular blood products may be considered.</a:t>
            </a:r>
          </a:p>
          <a:p>
            <a:pPr>
              <a:lnSpc>
                <a:spcPct val="90000"/>
              </a:lnSpc>
            </a:pPr>
            <a:r>
              <a:rPr lang="en-US" sz="1800" dirty="0"/>
              <a:t>If subsequent transfusions are required, these should only be carried out where patients can be observed directly.</a:t>
            </a:r>
          </a:p>
          <a:p>
            <a:pPr marL="0" indent="0">
              <a:lnSpc>
                <a:spcPct val="90000"/>
              </a:lnSpc>
              <a:buNone/>
            </a:pPr>
            <a:endParaRPr lang="en-US" sz="1800" dirty="0"/>
          </a:p>
          <a:p>
            <a:pPr>
              <a:lnSpc>
                <a:spcPct val="90000"/>
              </a:lnSpc>
            </a:pPr>
            <a:r>
              <a:rPr lang="en-US" sz="1800" b="1" dirty="0">
                <a:solidFill>
                  <a:srgbClr val="FF0000"/>
                </a:solidFill>
              </a:rPr>
              <a:t>All areas administrating blood components need to be appropriately equipped and staff trained to manage a severe allergic reaction.</a:t>
            </a:r>
            <a:endParaRPr lang="en-IE" sz="1800" b="1" dirty="0">
              <a:solidFill>
                <a:srgbClr val="FF0000"/>
              </a:solidFill>
            </a:endParaRPr>
          </a:p>
        </p:txBody>
      </p:sp>
    </p:spTree>
    <p:extLst>
      <p:ext uri="{BB962C8B-B14F-4D97-AF65-F5344CB8AC3E}">
        <p14:creationId xmlns:p14="http://schemas.microsoft.com/office/powerpoint/2010/main" val="276221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8E17D-7DF2-EF6D-7C4B-1D2A2A795E15}"/>
              </a:ext>
            </a:extLst>
          </p:cNvPr>
          <p:cNvSpPr>
            <a:spLocks noGrp="1"/>
          </p:cNvSpPr>
          <p:nvPr>
            <p:ph type="title"/>
          </p:nvPr>
        </p:nvSpPr>
        <p:spPr>
          <a:xfrm>
            <a:off x="1089492" y="1444741"/>
            <a:ext cx="7018398" cy="1041901"/>
          </a:xfrm>
        </p:spPr>
        <p:txBody>
          <a:bodyPr vert="horz" lIns="91440" tIns="45720" rIns="91440" bIns="45720" rtlCol="0" anchor="ctr">
            <a:normAutofit/>
          </a:bodyPr>
          <a:lstStyle/>
          <a:p>
            <a:pPr algn="l">
              <a:lnSpc>
                <a:spcPct val="90000"/>
              </a:lnSpc>
            </a:pPr>
            <a:r>
              <a:rPr kumimoji="0" lang="en-US" sz="35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rPr>
              <a:t>Anaphylaxis /Hypersensitivity</a:t>
            </a:r>
            <a:endParaRPr lang="en-US" sz="3500" b="1" kern="1200">
              <a:solidFill>
                <a:schemeClr val="tx1"/>
              </a:solidFill>
              <a:effectLst>
                <a:outerShdw blurRad="38100" dist="38100" dir="2700000" algn="tl">
                  <a:srgbClr val="000000">
                    <a:alpha val="43137"/>
                  </a:srgbClr>
                </a:outerShdw>
              </a:effectLst>
              <a:latin typeface="+mj-lt"/>
              <a:ea typeface="+mj-ea"/>
              <a:cs typeface="+mj-cs"/>
            </a:endParaRPr>
          </a:p>
        </p:txBody>
      </p:sp>
      <p:sp>
        <p:nvSpPr>
          <p:cNvPr id="4" name="Content Placeholder 2">
            <a:extLst>
              <a:ext uri="{FF2B5EF4-FFF2-40B4-BE49-F238E27FC236}">
                <a16:creationId xmlns:a16="http://schemas.microsoft.com/office/drawing/2014/main" id="{43D4B424-D55E-50C0-254B-1579DF2580E3}"/>
              </a:ext>
            </a:extLst>
          </p:cNvPr>
          <p:cNvSpPr txBox="1">
            <a:spLocks noGrp="1"/>
          </p:cNvSpPr>
          <p:nvPr>
            <p:ph idx="1"/>
          </p:nvPr>
        </p:nvSpPr>
        <p:spPr>
          <a:xfrm>
            <a:off x="1089492" y="2701427"/>
            <a:ext cx="3362493" cy="2699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200" b="1">
                <a:effectLst>
                  <a:outerShdw blurRad="38100" dist="38100" dir="2700000" algn="tl">
                    <a:srgbClr val="000000">
                      <a:alpha val="43137"/>
                    </a:srgbClr>
                  </a:outerShdw>
                </a:effectLst>
              </a:rPr>
              <a:t>Background:</a:t>
            </a:r>
          </a:p>
          <a:p>
            <a:pPr marL="0" indent="-228600">
              <a:lnSpc>
                <a:spcPct val="90000"/>
              </a:lnSpc>
            </a:pPr>
            <a:r>
              <a:rPr lang="en-US" sz="1200">
                <a:effectLst/>
              </a:rPr>
              <a:t>Male aged 18-30 years with a history of B-cell acute lymphoblastic anaemia received 2 units of pooled platelets. Patient had extensive transfusion history and received 1 unit of pooled platelets prior to this reaction with no issues</a:t>
            </a:r>
            <a:endParaRPr lang="en-US" sz="1200"/>
          </a:p>
          <a:p>
            <a:pPr marL="0" indent="0">
              <a:lnSpc>
                <a:spcPct val="90000"/>
              </a:lnSpc>
              <a:buNone/>
            </a:pPr>
            <a:r>
              <a:rPr lang="en-US" sz="1200" b="1">
                <a:effectLst>
                  <a:outerShdw blurRad="38100" dist="38100" dir="2700000" algn="tl">
                    <a:srgbClr val="000000">
                      <a:alpha val="43137"/>
                    </a:srgbClr>
                  </a:outerShdw>
                </a:effectLst>
              </a:rPr>
              <a:t>Symptoms</a:t>
            </a:r>
            <a:r>
              <a:rPr lang="en-US" sz="1200"/>
              <a:t> :</a:t>
            </a:r>
          </a:p>
          <a:p>
            <a:pPr marL="0" indent="-228600">
              <a:lnSpc>
                <a:spcPct val="90000"/>
              </a:lnSpc>
            </a:pPr>
            <a:r>
              <a:rPr lang="en-US" sz="1200"/>
              <a:t>Transfusion was stopped and discontinued as the patient developed:</a:t>
            </a:r>
          </a:p>
          <a:p>
            <a:pPr indent="-228600">
              <a:lnSpc>
                <a:spcPct val="90000"/>
              </a:lnSpc>
            </a:pPr>
            <a:r>
              <a:rPr lang="en-US" sz="1200"/>
              <a:t>Urticaria on trunk</a:t>
            </a:r>
          </a:p>
          <a:p>
            <a:pPr indent="-228600">
              <a:lnSpc>
                <a:spcPct val="90000"/>
              </a:lnSpc>
            </a:pPr>
            <a:r>
              <a:rPr lang="en-US" sz="1200"/>
              <a:t>Dyspnoea</a:t>
            </a:r>
          </a:p>
          <a:p>
            <a:pPr indent="-228600">
              <a:lnSpc>
                <a:spcPct val="90000"/>
              </a:lnSpc>
            </a:pPr>
            <a:r>
              <a:rPr lang="en-US" sz="1200"/>
              <a:t>Wheeze</a:t>
            </a:r>
          </a:p>
          <a:p>
            <a:pPr indent="-228600">
              <a:lnSpc>
                <a:spcPct val="90000"/>
              </a:lnSpc>
            </a:pPr>
            <a:r>
              <a:rPr lang="en-US" sz="1200"/>
              <a:t>Feeling of throat tightening and angioedema to face, trunk, arms, and lips</a:t>
            </a:r>
            <a:endParaRPr lang="en-US" sz="1200" dirty="0"/>
          </a:p>
        </p:txBody>
      </p:sp>
      <p:sp>
        <p:nvSpPr>
          <p:cNvPr id="5" name="TextBox 4">
            <a:extLst>
              <a:ext uri="{FF2B5EF4-FFF2-40B4-BE49-F238E27FC236}">
                <a16:creationId xmlns:a16="http://schemas.microsoft.com/office/drawing/2014/main" id="{F5BDD4D0-52D7-A3FF-BB02-AE14BD6DFD74}"/>
              </a:ext>
            </a:extLst>
          </p:cNvPr>
          <p:cNvSpPr txBox="1"/>
          <p:nvPr/>
        </p:nvSpPr>
        <p:spPr>
          <a:xfrm>
            <a:off x="4692015" y="2701427"/>
            <a:ext cx="3415875" cy="269996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1700" b="1" i="0" u="none" strike="noStrike" cap="none" spc="0" normalizeH="0" baseline="0" noProof="0" dirty="0">
                <a:ln>
                  <a:noFill/>
                </a:ln>
                <a:effectLst>
                  <a:outerShdw blurRad="38100" dist="38100" dir="2700000" algn="tl">
                    <a:srgbClr val="000000">
                      <a:alpha val="43137"/>
                    </a:srgbClr>
                  </a:outerShdw>
                </a:effectLst>
                <a:uLnTx/>
                <a:uFillTx/>
              </a:rPr>
              <a:t>Intervention:</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sz="1700" dirty="0">
                <a:effectLst/>
              </a:rPr>
              <a:t>oxygen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sz="1700" dirty="0">
                <a:effectLst/>
              </a:rPr>
              <a:t>IV hydrocortisone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sz="1700" dirty="0" err="1">
                <a:effectLst/>
              </a:rPr>
              <a:t>piriton</a:t>
            </a:r>
            <a:r>
              <a:rPr lang="en-US" sz="1700" dirty="0">
                <a:effectLst/>
              </a:rPr>
              <a:t>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lang="en-US" sz="1700" dirty="0">
                <a:effectLst/>
              </a:rPr>
              <a:t>adrenaline </a:t>
            </a:r>
            <a:r>
              <a:rPr lang="en-US" sz="1700" dirty="0" err="1">
                <a:effectLst/>
              </a:rPr>
              <a:t>nebulisers</a:t>
            </a:r>
            <a:endParaRPr lang="en-US" sz="1700" dirty="0">
              <a:effectLst/>
            </a:endParaRPr>
          </a:p>
          <a:p>
            <a:pPr marR="0" lvl="0" fontAlgn="auto">
              <a:lnSpc>
                <a:spcPct val="90000"/>
              </a:lnSpc>
              <a:spcBef>
                <a:spcPts val="0"/>
              </a:spcBef>
              <a:spcAft>
                <a:spcPts val="600"/>
              </a:spcAft>
              <a:buClrTx/>
              <a:buSzTx/>
              <a:tabLst/>
              <a:defRPr/>
            </a:pPr>
            <a:r>
              <a:rPr kumimoji="0" lang="en-US" sz="1700" b="1" i="0" u="none" strike="noStrike" cap="none" spc="0" normalizeH="0" baseline="0" noProof="0" dirty="0">
                <a:ln>
                  <a:noFill/>
                </a:ln>
                <a:effectLst>
                  <a:outerShdw blurRad="38100" dist="38100" dir="2700000" algn="tl">
                    <a:srgbClr val="000000">
                      <a:alpha val="43137"/>
                    </a:srgbClr>
                  </a:outerShdw>
                </a:effectLst>
                <a:uLnTx/>
                <a:uFillTx/>
              </a:rPr>
              <a:t>Outcome: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Complete recovery in 30 minutes</a:t>
            </a:r>
          </a:p>
        </p:txBody>
      </p:sp>
    </p:spTree>
    <p:extLst>
      <p:ext uri="{BB962C8B-B14F-4D97-AF65-F5344CB8AC3E}">
        <p14:creationId xmlns:p14="http://schemas.microsoft.com/office/powerpoint/2010/main" val="31206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813D1-BA6B-40B4-A101-04BB8944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38" name="Rectangle 3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EA3DFA5-2D7B-4989-8ED7-8321EC11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508" y="0"/>
            <a:ext cx="8359485"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BF06C376-A4A4-7C24-BB11-794EB5DDCBC2}"/>
              </a:ext>
            </a:extLst>
          </p:cNvPr>
          <p:cNvSpPr>
            <a:spLocks noGrp="1"/>
          </p:cNvSpPr>
          <p:nvPr>
            <p:ph type="title"/>
          </p:nvPr>
        </p:nvSpPr>
        <p:spPr>
          <a:xfrm>
            <a:off x="1021729" y="171716"/>
            <a:ext cx="2722166" cy="1893524"/>
          </a:xfrm>
        </p:spPr>
        <p:txBody>
          <a:bodyPr vert="horz" lIns="91440" tIns="45720" rIns="91440" bIns="45720" rtlCol="0" anchor="b">
            <a:normAutofit/>
          </a:bodyPr>
          <a:lstStyle/>
          <a:p>
            <a:pPr algn="l">
              <a:lnSpc>
                <a:spcPct val="90000"/>
              </a:lnSpc>
            </a:pPr>
            <a:r>
              <a:rPr kumimoji="0" lang="en-US" sz="3900" b="0" i="0" u="none" strike="noStrike" cap="none" spc="0" normalizeH="0" baseline="0" noProof="0" dirty="0">
                <a:ln>
                  <a:noFill/>
                </a:ln>
                <a:effectLst/>
                <a:uLnTx/>
                <a:uFillTx/>
              </a:rPr>
              <a:t>Hypotensive Transfusion Reactions</a:t>
            </a:r>
            <a:endParaRPr lang="en-US" sz="3900" dirty="0"/>
          </a:p>
        </p:txBody>
      </p:sp>
      <p:sp>
        <p:nvSpPr>
          <p:cNvPr id="10" name="TextBox 9">
            <a:extLst>
              <a:ext uri="{FF2B5EF4-FFF2-40B4-BE49-F238E27FC236}">
                <a16:creationId xmlns:a16="http://schemas.microsoft.com/office/drawing/2014/main" id="{165FACCF-206F-0F7A-7307-9B4E0B385BFE}"/>
              </a:ext>
            </a:extLst>
          </p:cNvPr>
          <p:cNvSpPr txBox="1"/>
          <p:nvPr/>
        </p:nvSpPr>
        <p:spPr>
          <a:xfrm>
            <a:off x="893974" y="2065240"/>
            <a:ext cx="2722166" cy="384189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200" dirty="0"/>
              <a:t>The NHO received 4 reports of hypotensive transfusion reactions, 3 of these were accepted and 2 were considered mandatory.</a:t>
            </a:r>
          </a:p>
        </p:txBody>
      </p:sp>
      <p:pic>
        <p:nvPicPr>
          <p:cNvPr id="11" name="Picture 10">
            <a:extLst>
              <a:ext uri="{FF2B5EF4-FFF2-40B4-BE49-F238E27FC236}">
                <a16:creationId xmlns:a16="http://schemas.microsoft.com/office/drawing/2014/main" id="{10EFAE5D-838C-8128-7370-13AC4F05D391}"/>
              </a:ext>
            </a:extLst>
          </p:cNvPr>
          <p:cNvPicPr>
            <a:picLocks noChangeAspect="1"/>
          </p:cNvPicPr>
          <p:nvPr/>
        </p:nvPicPr>
        <p:blipFill>
          <a:blip r:embed="rId4"/>
          <a:stretch>
            <a:fillRect/>
          </a:stretch>
        </p:blipFill>
        <p:spPr>
          <a:xfrm>
            <a:off x="4789501" y="171716"/>
            <a:ext cx="2941149" cy="3179620"/>
          </a:xfrm>
          <a:prstGeom prst="rect">
            <a:avLst/>
          </a:prstGeom>
        </p:spPr>
      </p:pic>
      <p:graphicFrame>
        <p:nvGraphicFramePr>
          <p:cNvPr id="8" name="Content Placeholder 7">
            <a:extLst>
              <a:ext uri="{FF2B5EF4-FFF2-40B4-BE49-F238E27FC236}">
                <a16:creationId xmlns:a16="http://schemas.microsoft.com/office/drawing/2014/main" id="{3BD7C308-F32E-C7CB-CE6A-DC78794F544E}"/>
              </a:ext>
            </a:extLst>
          </p:cNvPr>
          <p:cNvGraphicFramePr>
            <a:graphicFrameLocks noGrp="1"/>
          </p:cNvGraphicFramePr>
          <p:nvPr>
            <p:ph idx="1"/>
            <p:extLst>
              <p:ext uri="{D42A27DB-BD31-4B8C-83A1-F6EECF244321}">
                <p14:modId xmlns:p14="http://schemas.microsoft.com/office/powerpoint/2010/main" val="3568746740"/>
              </p:ext>
            </p:extLst>
          </p:nvPr>
        </p:nvGraphicFramePr>
        <p:xfrm>
          <a:off x="571719" y="3655047"/>
          <a:ext cx="8021062" cy="2727521"/>
        </p:xfrm>
        <a:graphic>
          <a:graphicData uri="http://schemas.openxmlformats.org/drawingml/2006/table">
            <a:tbl>
              <a:tblPr firstRow="1" bandRow="1">
                <a:tableStyleId>{5C22544A-7EE6-4342-B048-85BDC9FD1C3A}</a:tableStyleId>
              </a:tblPr>
              <a:tblGrid>
                <a:gridCol w="586532">
                  <a:extLst>
                    <a:ext uri="{9D8B030D-6E8A-4147-A177-3AD203B41FA5}">
                      <a16:colId xmlns:a16="http://schemas.microsoft.com/office/drawing/2014/main" val="4291603501"/>
                    </a:ext>
                  </a:extLst>
                </a:gridCol>
                <a:gridCol w="742904">
                  <a:extLst>
                    <a:ext uri="{9D8B030D-6E8A-4147-A177-3AD203B41FA5}">
                      <a16:colId xmlns:a16="http://schemas.microsoft.com/office/drawing/2014/main" val="831168623"/>
                    </a:ext>
                  </a:extLst>
                </a:gridCol>
                <a:gridCol w="498572">
                  <a:extLst>
                    <a:ext uri="{9D8B030D-6E8A-4147-A177-3AD203B41FA5}">
                      <a16:colId xmlns:a16="http://schemas.microsoft.com/office/drawing/2014/main" val="604200431"/>
                    </a:ext>
                  </a:extLst>
                </a:gridCol>
                <a:gridCol w="1026334">
                  <a:extLst>
                    <a:ext uri="{9D8B030D-6E8A-4147-A177-3AD203B41FA5}">
                      <a16:colId xmlns:a16="http://schemas.microsoft.com/office/drawing/2014/main" val="81506776"/>
                    </a:ext>
                  </a:extLst>
                </a:gridCol>
                <a:gridCol w="1010696">
                  <a:extLst>
                    <a:ext uri="{9D8B030D-6E8A-4147-A177-3AD203B41FA5}">
                      <a16:colId xmlns:a16="http://schemas.microsoft.com/office/drawing/2014/main" val="912575659"/>
                    </a:ext>
                  </a:extLst>
                </a:gridCol>
                <a:gridCol w="1034151">
                  <a:extLst>
                    <a:ext uri="{9D8B030D-6E8A-4147-A177-3AD203B41FA5}">
                      <a16:colId xmlns:a16="http://schemas.microsoft.com/office/drawing/2014/main" val="922734477"/>
                    </a:ext>
                  </a:extLst>
                </a:gridCol>
                <a:gridCol w="889507">
                  <a:extLst>
                    <a:ext uri="{9D8B030D-6E8A-4147-A177-3AD203B41FA5}">
                      <a16:colId xmlns:a16="http://schemas.microsoft.com/office/drawing/2014/main" val="1949669912"/>
                    </a:ext>
                  </a:extLst>
                </a:gridCol>
                <a:gridCol w="2232366">
                  <a:extLst>
                    <a:ext uri="{9D8B030D-6E8A-4147-A177-3AD203B41FA5}">
                      <a16:colId xmlns:a16="http://schemas.microsoft.com/office/drawing/2014/main" val="3323104027"/>
                    </a:ext>
                  </a:extLst>
                </a:gridCol>
              </a:tblGrid>
              <a:tr h="408530">
                <a:tc>
                  <a:txBody>
                    <a:bodyPr/>
                    <a:lstStyle/>
                    <a:p>
                      <a:pPr algn="ctr"/>
                      <a:r>
                        <a:rPr lang="en-IE" sz="1400"/>
                        <a:t>Case</a:t>
                      </a:r>
                    </a:p>
                  </a:txBody>
                  <a:tcPr marL="28224" marR="28224" marT="14113" marB="14113"/>
                </a:tc>
                <a:tc>
                  <a:txBody>
                    <a:bodyPr/>
                    <a:lstStyle/>
                    <a:p>
                      <a:pPr algn="ctr"/>
                      <a:r>
                        <a:rPr lang="en-IE" sz="1400"/>
                        <a:t>Gender</a:t>
                      </a:r>
                    </a:p>
                  </a:txBody>
                  <a:tcPr marL="28224" marR="28224" marT="14113" marB="14113"/>
                </a:tc>
                <a:tc>
                  <a:txBody>
                    <a:bodyPr/>
                    <a:lstStyle/>
                    <a:p>
                      <a:pPr algn="ctr"/>
                      <a:r>
                        <a:rPr lang="en-IE" sz="1400"/>
                        <a:t>Age</a:t>
                      </a:r>
                    </a:p>
                  </a:txBody>
                  <a:tcPr marL="28224" marR="28224" marT="14113" marB="14113"/>
                </a:tc>
                <a:tc>
                  <a:txBody>
                    <a:bodyPr/>
                    <a:lstStyle/>
                    <a:p>
                      <a:pPr algn="ctr"/>
                      <a:r>
                        <a:rPr lang="en-IE" sz="1400"/>
                        <a:t>Component</a:t>
                      </a:r>
                    </a:p>
                  </a:txBody>
                  <a:tcPr marL="28224" marR="28224" marT="14113" marB="14113"/>
                </a:tc>
                <a:tc>
                  <a:txBody>
                    <a:bodyPr/>
                    <a:lstStyle/>
                    <a:p>
                      <a:pPr algn="ctr"/>
                      <a:r>
                        <a:rPr lang="en-IE" sz="1400"/>
                        <a:t>Imputability</a:t>
                      </a:r>
                    </a:p>
                  </a:txBody>
                  <a:tcPr marL="28224" marR="28224" marT="14113" marB="14113"/>
                </a:tc>
                <a:tc>
                  <a:txBody>
                    <a:bodyPr/>
                    <a:lstStyle/>
                    <a:p>
                      <a:pPr algn="ctr"/>
                      <a:r>
                        <a:rPr lang="en-IE" sz="1400"/>
                        <a:t>Intervention</a:t>
                      </a:r>
                    </a:p>
                  </a:txBody>
                  <a:tcPr marL="28224" marR="28224" marT="14113" marB="14113"/>
                </a:tc>
                <a:tc>
                  <a:txBody>
                    <a:bodyPr/>
                    <a:lstStyle/>
                    <a:p>
                      <a:pPr algn="ctr"/>
                      <a:r>
                        <a:rPr lang="en-IE" sz="1400"/>
                        <a:t>Outcome</a:t>
                      </a:r>
                    </a:p>
                  </a:txBody>
                  <a:tcPr marL="28224" marR="28224" marT="14113" marB="14113"/>
                </a:tc>
                <a:tc>
                  <a:txBody>
                    <a:bodyPr/>
                    <a:lstStyle/>
                    <a:p>
                      <a:pPr algn="ctr"/>
                      <a:r>
                        <a:rPr lang="en-IE" sz="1400"/>
                        <a:t>Detail</a:t>
                      </a:r>
                    </a:p>
                  </a:txBody>
                  <a:tcPr marL="28224" marR="28224" marT="14113" marB="14113"/>
                </a:tc>
                <a:extLst>
                  <a:ext uri="{0D108BD9-81ED-4DB2-BD59-A6C34878D82A}">
                    <a16:rowId xmlns:a16="http://schemas.microsoft.com/office/drawing/2014/main" val="156669419"/>
                  </a:ext>
                </a:extLst>
              </a:tr>
              <a:tr h="681881">
                <a:tc>
                  <a:txBody>
                    <a:bodyPr/>
                    <a:lstStyle/>
                    <a:p>
                      <a:pPr algn="ctr"/>
                      <a:r>
                        <a:rPr lang="en-IE" sz="1400"/>
                        <a:t>1</a:t>
                      </a:r>
                    </a:p>
                  </a:txBody>
                  <a:tcPr marL="28224" marR="28224" marT="14113" marB="14113"/>
                </a:tc>
                <a:tc>
                  <a:txBody>
                    <a:bodyPr/>
                    <a:lstStyle/>
                    <a:p>
                      <a:pPr algn="ctr"/>
                      <a:r>
                        <a:rPr lang="en-IE" sz="1400" dirty="0"/>
                        <a:t>Male</a:t>
                      </a:r>
                    </a:p>
                  </a:txBody>
                  <a:tcPr marL="28224" marR="28224" marT="14113" marB="14113"/>
                </a:tc>
                <a:tc>
                  <a:txBody>
                    <a:bodyPr/>
                    <a:lstStyle/>
                    <a:p>
                      <a:pPr algn="ctr"/>
                      <a:r>
                        <a:rPr lang="en-IE" sz="1400"/>
                        <a:t>70+</a:t>
                      </a:r>
                    </a:p>
                  </a:txBody>
                  <a:tcPr marL="28224" marR="28224" marT="14113" marB="14113"/>
                </a:tc>
                <a:tc>
                  <a:txBody>
                    <a:bodyPr/>
                    <a:lstStyle/>
                    <a:p>
                      <a:pPr algn="ctr"/>
                      <a:r>
                        <a:rPr lang="en-IE" sz="1400" dirty="0"/>
                        <a:t>RBC</a:t>
                      </a:r>
                    </a:p>
                  </a:txBody>
                  <a:tcPr marL="28224" marR="28224" marT="14113" marB="14113"/>
                </a:tc>
                <a:tc>
                  <a:txBody>
                    <a:bodyPr/>
                    <a:lstStyle/>
                    <a:p>
                      <a:pPr algn="ctr"/>
                      <a:r>
                        <a:rPr lang="en-IE" sz="1400" dirty="0"/>
                        <a:t>Possible</a:t>
                      </a:r>
                    </a:p>
                  </a:txBody>
                  <a:tcPr marL="28224" marR="28224" marT="14113" marB="14113"/>
                </a:tc>
                <a:tc>
                  <a:txBody>
                    <a:bodyPr/>
                    <a:lstStyle/>
                    <a:p>
                      <a:pPr algn="ctr"/>
                      <a:r>
                        <a:rPr lang="en-IE" sz="1400"/>
                        <a:t>IV fluids</a:t>
                      </a:r>
                    </a:p>
                  </a:txBody>
                  <a:tcPr marL="28224" marR="28224" marT="14113" marB="14113"/>
                </a:tc>
                <a:tc>
                  <a:txBody>
                    <a:bodyPr/>
                    <a:lstStyle/>
                    <a:p>
                      <a:pPr algn="ctr"/>
                      <a:r>
                        <a:rPr lang="en-IE" sz="1400"/>
                        <a:t>Complete recovery</a:t>
                      </a:r>
                    </a:p>
                  </a:txBody>
                  <a:tcPr marL="28224" marR="28224" marT="14113" marB="14113"/>
                </a:tc>
                <a:tc>
                  <a:txBody>
                    <a:bodyPr/>
                    <a:lstStyle/>
                    <a:p>
                      <a:pPr algn="ctr"/>
                      <a:r>
                        <a:rPr lang="en-IE" sz="1400"/>
                        <a:t>BP drop to 96/56, 20 minutes into Transfusion</a:t>
                      </a:r>
                    </a:p>
                  </a:txBody>
                  <a:tcPr marL="28224" marR="28224" marT="14113" marB="14113"/>
                </a:tc>
                <a:extLst>
                  <a:ext uri="{0D108BD9-81ED-4DB2-BD59-A6C34878D82A}">
                    <a16:rowId xmlns:a16="http://schemas.microsoft.com/office/drawing/2014/main" val="3413276022"/>
                  </a:ext>
                </a:extLst>
              </a:tr>
              <a:tr h="681881">
                <a:tc>
                  <a:txBody>
                    <a:bodyPr/>
                    <a:lstStyle/>
                    <a:p>
                      <a:pPr algn="ctr"/>
                      <a:r>
                        <a:rPr lang="en-IE" sz="1400"/>
                        <a:t>2</a:t>
                      </a:r>
                    </a:p>
                  </a:txBody>
                  <a:tcPr marL="28224" marR="28224" marT="14113" marB="14113"/>
                </a:tc>
                <a:tc>
                  <a:txBody>
                    <a:bodyPr/>
                    <a:lstStyle/>
                    <a:p>
                      <a:pPr algn="ctr"/>
                      <a:r>
                        <a:rPr lang="en-IE" sz="1400"/>
                        <a:t>Male</a:t>
                      </a:r>
                    </a:p>
                  </a:txBody>
                  <a:tcPr marL="28224" marR="28224" marT="14113" marB="14113"/>
                </a:tc>
                <a:tc>
                  <a:txBody>
                    <a:bodyPr/>
                    <a:lstStyle/>
                    <a:p>
                      <a:pPr algn="ctr"/>
                      <a:r>
                        <a:rPr lang="en-IE" sz="1400"/>
                        <a:t>70+</a:t>
                      </a:r>
                    </a:p>
                  </a:txBody>
                  <a:tcPr marL="28224" marR="28224" marT="14113" marB="14113"/>
                </a:tc>
                <a:tc>
                  <a:txBody>
                    <a:bodyPr/>
                    <a:lstStyle/>
                    <a:p>
                      <a:pPr algn="ctr"/>
                      <a:r>
                        <a:rPr lang="en-IE" sz="1400"/>
                        <a:t>RBC</a:t>
                      </a:r>
                    </a:p>
                  </a:txBody>
                  <a:tcPr marL="28224" marR="28224" marT="14113" marB="14113"/>
                </a:tc>
                <a:tc>
                  <a:txBody>
                    <a:bodyPr/>
                    <a:lstStyle/>
                    <a:p>
                      <a:pPr algn="ctr"/>
                      <a:r>
                        <a:rPr lang="en-IE" sz="1400"/>
                        <a:t>Possible</a:t>
                      </a:r>
                    </a:p>
                  </a:txBody>
                  <a:tcPr marL="28224" marR="28224" marT="14113" marB="14113"/>
                </a:tc>
                <a:tc>
                  <a:txBody>
                    <a:bodyPr/>
                    <a:lstStyle/>
                    <a:p>
                      <a:pPr algn="ctr"/>
                      <a:r>
                        <a:rPr lang="en-IE" sz="1400"/>
                        <a:t>IV fluids, steroids</a:t>
                      </a:r>
                    </a:p>
                  </a:txBody>
                  <a:tcPr marL="28224" marR="28224" marT="14113" marB="14113"/>
                </a:tc>
                <a:tc>
                  <a:txBody>
                    <a:bodyPr/>
                    <a:lstStyle/>
                    <a:p>
                      <a:pPr algn="ctr"/>
                      <a:r>
                        <a:rPr lang="en-IE" sz="1400"/>
                        <a:t>Complete recovery</a:t>
                      </a:r>
                    </a:p>
                  </a:txBody>
                  <a:tcPr marL="28224" marR="28224" marT="14113" marB="14113"/>
                </a:tc>
                <a:tc>
                  <a:txBody>
                    <a:bodyPr/>
                    <a:lstStyle/>
                    <a:p>
                      <a:pPr algn="ctr"/>
                      <a:r>
                        <a:rPr lang="en-IE" sz="1400"/>
                        <a:t>BP dropped to 78/49 1hrs and 20 minutes into donation</a:t>
                      </a:r>
                    </a:p>
                  </a:txBody>
                  <a:tcPr marL="28224" marR="28224" marT="14113" marB="14113"/>
                </a:tc>
                <a:extLst>
                  <a:ext uri="{0D108BD9-81ED-4DB2-BD59-A6C34878D82A}">
                    <a16:rowId xmlns:a16="http://schemas.microsoft.com/office/drawing/2014/main" val="1235205363"/>
                  </a:ext>
                </a:extLst>
              </a:tr>
              <a:tr h="955229">
                <a:tc>
                  <a:txBody>
                    <a:bodyPr/>
                    <a:lstStyle/>
                    <a:p>
                      <a:pPr algn="ctr"/>
                      <a:r>
                        <a:rPr lang="en-IE" sz="1400"/>
                        <a:t>3</a:t>
                      </a:r>
                    </a:p>
                  </a:txBody>
                  <a:tcPr marL="28224" marR="28224" marT="14113" marB="14113"/>
                </a:tc>
                <a:tc>
                  <a:txBody>
                    <a:bodyPr/>
                    <a:lstStyle/>
                    <a:p>
                      <a:pPr algn="ctr"/>
                      <a:r>
                        <a:rPr lang="en-IE" sz="1400"/>
                        <a:t>Female</a:t>
                      </a:r>
                    </a:p>
                  </a:txBody>
                  <a:tcPr marL="28224" marR="28224" marT="14113" marB="14113"/>
                </a:tc>
                <a:tc>
                  <a:txBody>
                    <a:bodyPr/>
                    <a:lstStyle/>
                    <a:p>
                      <a:pPr algn="ctr"/>
                      <a:r>
                        <a:rPr lang="en-IE" sz="1400" dirty="0"/>
                        <a:t>70+</a:t>
                      </a:r>
                    </a:p>
                  </a:txBody>
                  <a:tcPr marL="28224" marR="28224" marT="14113" marB="14113"/>
                </a:tc>
                <a:tc>
                  <a:txBody>
                    <a:bodyPr/>
                    <a:lstStyle/>
                    <a:p>
                      <a:pPr algn="ctr"/>
                      <a:r>
                        <a:rPr lang="en-IE" sz="1400"/>
                        <a:t>RBC</a:t>
                      </a:r>
                    </a:p>
                  </a:txBody>
                  <a:tcPr marL="28224" marR="28224" marT="14113" marB="14113"/>
                </a:tc>
                <a:tc>
                  <a:txBody>
                    <a:bodyPr/>
                    <a:lstStyle/>
                    <a:p>
                      <a:pPr algn="ctr"/>
                      <a:r>
                        <a:rPr lang="en-IE" sz="1400" dirty="0"/>
                        <a:t>Possible</a:t>
                      </a:r>
                    </a:p>
                  </a:txBody>
                  <a:tcPr marL="28224" marR="28224" marT="14113" marB="14113"/>
                </a:tc>
                <a:tc>
                  <a:txBody>
                    <a:bodyPr/>
                    <a:lstStyle/>
                    <a:p>
                      <a:pPr algn="ctr"/>
                      <a:r>
                        <a:rPr lang="en-IE" sz="1400"/>
                        <a:t>IV fluids</a:t>
                      </a:r>
                    </a:p>
                  </a:txBody>
                  <a:tcPr marL="28224" marR="28224" marT="14113" marB="14113"/>
                </a:tc>
                <a:tc>
                  <a:txBody>
                    <a:bodyPr/>
                    <a:lstStyle/>
                    <a:p>
                      <a:pPr algn="ctr"/>
                      <a:r>
                        <a:rPr lang="en-IE" sz="1400"/>
                        <a:t>Complete recovery</a:t>
                      </a:r>
                    </a:p>
                  </a:txBody>
                  <a:tcPr marL="28224" marR="28224" marT="14113" marB="14113"/>
                </a:tc>
                <a:tc>
                  <a:txBody>
                    <a:bodyPr/>
                    <a:lstStyle/>
                    <a:p>
                      <a:pPr algn="ctr"/>
                      <a:r>
                        <a:rPr lang="en-IE" sz="1400" dirty="0"/>
                        <a:t>BP dropped to 69/41, Pt had headache, nausea and weakness</a:t>
                      </a:r>
                    </a:p>
                  </a:txBody>
                  <a:tcPr marL="28224" marR="28224" marT="14113" marB="14113"/>
                </a:tc>
                <a:extLst>
                  <a:ext uri="{0D108BD9-81ED-4DB2-BD59-A6C34878D82A}">
                    <a16:rowId xmlns:a16="http://schemas.microsoft.com/office/drawing/2014/main" val="2953389039"/>
                  </a:ext>
                </a:extLst>
              </a:tr>
            </a:tbl>
          </a:graphicData>
        </a:graphic>
      </p:graphicFrame>
    </p:spTree>
    <p:extLst>
      <p:ext uri="{BB962C8B-B14F-4D97-AF65-F5344CB8AC3E}">
        <p14:creationId xmlns:p14="http://schemas.microsoft.com/office/powerpoint/2010/main" val="175434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02955"/>
            <a:ext cx="4112512" cy="1454051"/>
          </a:xfrm>
        </p:spPr>
        <p:txBody>
          <a:bodyPr>
            <a:normAutofit/>
          </a:bodyPr>
          <a:lstStyle/>
          <a:p>
            <a:r>
              <a:rPr lang="en-IE" sz="3100" b="1" dirty="0">
                <a:solidFill>
                  <a:srgbClr val="FF0000"/>
                </a:solidFill>
              </a:rPr>
              <a:t>Unclassified Transfusion Reactions</a:t>
            </a:r>
          </a:p>
        </p:txBody>
      </p:sp>
      <p:sp>
        <p:nvSpPr>
          <p:cNvPr id="3" name="Content Placeholder 2"/>
          <p:cNvSpPr>
            <a:spLocks noGrp="1"/>
          </p:cNvSpPr>
          <p:nvPr>
            <p:ph idx="1"/>
          </p:nvPr>
        </p:nvSpPr>
        <p:spPr>
          <a:xfrm>
            <a:off x="603504" y="2421683"/>
            <a:ext cx="3574461" cy="3353476"/>
          </a:xfrm>
        </p:spPr>
        <p:txBody>
          <a:bodyPr anchor="t">
            <a:normAutofit/>
          </a:bodyPr>
          <a:lstStyle/>
          <a:p>
            <a:r>
              <a:rPr lang="en-GB" sz="1600" dirty="0">
                <a:solidFill>
                  <a:schemeClr val="tx2"/>
                </a:solidFill>
              </a:rPr>
              <a:t>Unclassified SAR is the occurrence </a:t>
            </a:r>
            <a:r>
              <a:rPr lang="en-CA" sz="1600" dirty="0">
                <a:solidFill>
                  <a:schemeClr val="tx2"/>
                </a:solidFill>
              </a:rPr>
              <a:t>of an adverse symptom / sign with no risk factor other than the transfusion and which on its own does not allow the reaction to be classified within the defined categories of SAR </a:t>
            </a:r>
          </a:p>
          <a:p>
            <a:endParaRPr lang="en-CA" sz="1600" dirty="0">
              <a:solidFill>
                <a:schemeClr val="tx2"/>
              </a:solidFill>
            </a:endParaRPr>
          </a:p>
          <a:p>
            <a:pPr marL="0" indent="0">
              <a:buNone/>
            </a:pPr>
            <a:endParaRPr lang="en-CA" sz="1600" dirty="0">
              <a:solidFill>
                <a:schemeClr val="tx2"/>
              </a:solidFill>
            </a:endParaRPr>
          </a:p>
        </p:txBody>
      </p:sp>
      <p:grpSp>
        <p:nvGrpSpPr>
          <p:cNvPr id="29" name="Group 2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30" name="Freeform: Shape 2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A5E1B9C-C56F-1032-AB3F-F26237AFE40D}"/>
              </a:ext>
            </a:extLst>
          </p:cNvPr>
          <p:cNvPicPr>
            <a:picLocks noChangeAspect="1"/>
          </p:cNvPicPr>
          <p:nvPr/>
        </p:nvPicPr>
        <p:blipFill>
          <a:blip r:embed="rId3"/>
          <a:stretch>
            <a:fillRect/>
          </a:stretch>
        </p:blipFill>
        <p:spPr>
          <a:xfrm>
            <a:off x="5781294" y="2337435"/>
            <a:ext cx="3106674" cy="3106674"/>
          </a:xfrm>
          <a:prstGeom prst="rect">
            <a:avLst/>
          </a:prstGeom>
        </p:spPr>
      </p:pic>
    </p:spTree>
    <p:extLst>
      <p:ext uri="{BB962C8B-B14F-4D97-AF65-F5344CB8AC3E}">
        <p14:creationId xmlns:p14="http://schemas.microsoft.com/office/powerpoint/2010/main" val="416831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21" descr="Test tube with blood sample">
            <a:extLst>
              <a:ext uri="{FF2B5EF4-FFF2-40B4-BE49-F238E27FC236}">
                <a16:creationId xmlns:a16="http://schemas.microsoft.com/office/drawing/2014/main" id="{1903DCB2-CA45-B3A4-6BCC-5977FC0A56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5696" r="3716" b="-1"/>
          <a:stretch/>
        </p:blipFill>
        <p:spPr>
          <a:xfrm>
            <a:off x="1889483" y="10"/>
            <a:ext cx="7252231"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0E48F9-E386-5792-6F50-78234A8DE3D2}"/>
              </a:ext>
            </a:extLst>
          </p:cNvPr>
          <p:cNvSpPr>
            <a:spLocks noGrp="1"/>
          </p:cNvSpPr>
          <p:nvPr>
            <p:ph type="title"/>
          </p:nvPr>
        </p:nvSpPr>
        <p:spPr>
          <a:xfrm>
            <a:off x="628650" y="365125"/>
            <a:ext cx="4807446" cy="1899912"/>
          </a:xfrm>
        </p:spPr>
        <p:txBody>
          <a:bodyPr vert="horz" lIns="91440" tIns="45720" rIns="91440" bIns="45720" rtlCol="0" anchor="ctr">
            <a:normAutofit/>
          </a:bodyPr>
          <a:lstStyle/>
          <a:p>
            <a:pPr algn="l">
              <a:lnSpc>
                <a:spcPct val="90000"/>
              </a:lnSpc>
            </a:pPr>
            <a:r>
              <a:rPr lang="en-US" sz="3200" dirty="0"/>
              <a:t>How has  Haemovigilance made transfusion safer?</a:t>
            </a:r>
          </a:p>
        </p:txBody>
      </p:sp>
      <p:grpSp>
        <p:nvGrpSpPr>
          <p:cNvPr id="3" name="Group 2">
            <a:extLst>
              <a:ext uri="{FF2B5EF4-FFF2-40B4-BE49-F238E27FC236}">
                <a16:creationId xmlns:a16="http://schemas.microsoft.com/office/drawing/2014/main" id="{4FE7C5A2-BA33-0B56-063F-63FC154D9A3B}"/>
              </a:ext>
            </a:extLst>
          </p:cNvPr>
          <p:cNvGrpSpPr/>
          <p:nvPr/>
        </p:nvGrpSpPr>
        <p:grpSpPr>
          <a:xfrm>
            <a:off x="772294" y="3131061"/>
            <a:ext cx="5959574" cy="595877"/>
            <a:chOff x="0" y="3237314"/>
            <a:chExt cx="5959574" cy="595877"/>
          </a:xfrm>
          <a:solidFill>
            <a:schemeClr val="accent4"/>
          </a:solidFill>
        </p:grpSpPr>
        <p:sp>
          <p:nvSpPr>
            <p:cNvPr id="4"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5"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n-US" sz="1600" dirty="0"/>
                <a:t>Reduction in incidence of TRALI</a:t>
              </a:r>
              <a:endParaRPr lang="en-US" sz="1500" kern="1200" dirty="0"/>
            </a:p>
          </p:txBody>
        </p:sp>
      </p:grpSp>
      <p:grpSp>
        <p:nvGrpSpPr>
          <p:cNvPr id="10" name="Group 9">
            <a:extLst>
              <a:ext uri="{FF2B5EF4-FFF2-40B4-BE49-F238E27FC236}">
                <a16:creationId xmlns:a16="http://schemas.microsoft.com/office/drawing/2014/main" id="{4FE7C5A2-BA33-0B56-063F-63FC154D9A3B}"/>
              </a:ext>
            </a:extLst>
          </p:cNvPr>
          <p:cNvGrpSpPr/>
          <p:nvPr/>
        </p:nvGrpSpPr>
        <p:grpSpPr>
          <a:xfrm>
            <a:off x="788938" y="2531890"/>
            <a:ext cx="5959574" cy="595877"/>
            <a:chOff x="0" y="3237314"/>
            <a:chExt cx="5959574" cy="595877"/>
          </a:xfrm>
        </p:grpSpPr>
        <p:sp>
          <p:nvSpPr>
            <p:cNvPr id="11"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2"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n-US" sz="1600" dirty="0"/>
                <a:t>Reduced risk of bacterial contamination</a:t>
              </a:r>
              <a:endParaRPr lang="en-US" sz="1500" kern="1200" dirty="0"/>
            </a:p>
          </p:txBody>
        </p:sp>
      </p:grpSp>
      <p:grpSp>
        <p:nvGrpSpPr>
          <p:cNvPr id="13" name="Group 12">
            <a:extLst>
              <a:ext uri="{FF2B5EF4-FFF2-40B4-BE49-F238E27FC236}">
                <a16:creationId xmlns:a16="http://schemas.microsoft.com/office/drawing/2014/main" id="{4FE7C5A2-BA33-0B56-063F-63FC154D9A3B}"/>
              </a:ext>
            </a:extLst>
          </p:cNvPr>
          <p:cNvGrpSpPr/>
          <p:nvPr/>
        </p:nvGrpSpPr>
        <p:grpSpPr>
          <a:xfrm>
            <a:off x="772294" y="3726938"/>
            <a:ext cx="5959574" cy="595877"/>
            <a:chOff x="0" y="3237314"/>
            <a:chExt cx="5959574" cy="595877"/>
          </a:xfrm>
          <a:solidFill>
            <a:schemeClr val="accent5"/>
          </a:solidFill>
        </p:grpSpPr>
        <p:sp>
          <p:nvSpPr>
            <p:cNvPr id="14"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5"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n-US" sz="1600" dirty="0"/>
                <a:t>Reduction in ABO incompatible errors</a:t>
              </a:r>
              <a:endParaRPr lang="en-US" sz="1500" kern="1200" dirty="0"/>
            </a:p>
          </p:txBody>
        </p:sp>
      </p:grpSp>
      <p:grpSp>
        <p:nvGrpSpPr>
          <p:cNvPr id="16" name="Group 15">
            <a:extLst>
              <a:ext uri="{FF2B5EF4-FFF2-40B4-BE49-F238E27FC236}">
                <a16:creationId xmlns:a16="http://schemas.microsoft.com/office/drawing/2014/main" id="{4FE7C5A2-BA33-0B56-063F-63FC154D9A3B}"/>
              </a:ext>
            </a:extLst>
          </p:cNvPr>
          <p:cNvGrpSpPr/>
          <p:nvPr/>
        </p:nvGrpSpPr>
        <p:grpSpPr>
          <a:xfrm>
            <a:off x="774991" y="4302847"/>
            <a:ext cx="5959574" cy="595877"/>
            <a:chOff x="0" y="3237314"/>
            <a:chExt cx="5959574" cy="595877"/>
          </a:xfrm>
          <a:solidFill>
            <a:schemeClr val="accent5"/>
          </a:solidFill>
        </p:grpSpPr>
        <p:sp>
          <p:nvSpPr>
            <p:cNvPr id="17"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18"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n-US" sz="1600" dirty="0"/>
                <a:t>Reduced incidence of Graft </a:t>
              </a:r>
              <a:r>
                <a:rPr lang="en-US" sz="1600" dirty="0" err="1"/>
                <a:t>vs</a:t>
              </a:r>
              <a:r>
                <a:rPr lang="en-US" sz="1600" dirty="0"/>
                <a:t> Host Disease</a:t>
              </a:r>
              <a:endParaRPr lang="en-US" sz="1500" kern="1200" dirty="0"/>
            </a:p>
          </p:txBody>
        </p:sp>
      </p:grpSp>
      <p:grpSp>
        <p:nvGrpSpPr>
          <p:cNvPr id="23" name="Group 22">
            <a:extLst>
              <a:ext uri="{FF2B5EF4-FFF2-40B4-BE49-F238E27FC236}">
                <a16:creationId xmlns:a16="http://schemas.microsoft.com/office/drawing/2014/main" id="{4FE7C5A2-BA33-0B56-063F-63FC154D9A3B}"/>
              </a:ext>
            </a:extLst>
          </p:cNvPr>
          <p:cNvGrpSpPr/>
          <p:nvPr/>
        </p:nvGrpSpPr>
        <p:grpSpPr>
          <a:xfrm>
            <a:off x="788938" y="1936013"/>
            <a:ext cx="5959574" cy="595877"/>
            <a:chOff x="0" y="3237314"/>
            <a:chExt cx="5959574" cy="595877"/>
          </a:xfrm>
          <a:solidFill>
            <a:schemeClr val="accent3"/>
          </a:solidFill>
        </p:grpSpPr>
        <p:sp>
          <p:nvSpPr>
            <p:cNvPr id="24"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25"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dirty="0"/>
                <a:t>Patient Blood Management</a:t>
              </a:r>
              <a:endParaRPr lang="en-US" sz="1500" kern="1200" dirty="0"/>
            </a:p>
          </p:txBody>
        </p:sp>
      </p:grpSp>
      <p:grpSp>
        <p:nvGrpSpPr>
          <p:cNvPr id="26" name="Group 25">
            <a:extLst>
              <a:ext uri="{FF2B5EF4-FFF2-40B4-BE49-F238E27FC236}">
                <a16:creationId xmlns:a16="http://schemas.microsoft.com/office/drawing/2014/main" id="{4FE7C5A2-BA33-0B56-063F-63FC154D9A3B}"/>
              </a:ext>
            </a:extLst>
          </p:cNvPr>
          <p:cNvGrpSpPr/>
          <p:nvPr/>
        </p:nvGrpSpPr>
        <p:grpSpPr>
          <a:xfrm>
            <a:off x="781306" y="5471326"/>
            <a:ext cx="5959574" cy="609427"/>
            <a:chOff x="0" y="3223764"/>
            <a:chExt cx="5959574" cy="609427"/>
          </a:xfrm>
          <a:solidFill>
            <a:srgbClr val="C00000"/>
          </a:solidFill>
        </p:grpSpPr>
        <p:sp>
          <p:nvSpPr>
            <p:cNvPr id="27"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28" name="Rectangle: Rounded Corners 4">
              <a:extLst>
                <a:ext uri="{FF2B5EF4-FFF2-40B4-BE49-F238E27FC236}">
                  <a16:creationId xmlns:a16="http://schemas.microsoft.com/office/drawing/2014/main" id="{DA78BD2B-5806-C794-E72E-7BDC172B36DF}"/>
                </a:ext>
              </a:extLst>
            </p:cNvPr>
            <p:cNvSpPr txBox="1"/>
            <p:nvPr/>
          </p:nvSpPr>
          <p:spPr>
            <a:xfrm>
              <a:off x="58176" y="3223764"/>
              <a:ext cx="5901398" cy="5377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r>
                <a:rPr lang="en-US" sz="1600" dirty="0"/>
                <a:t>Rapid Alert System</a:t>
              </a:r>
              <a:endParaRPr lang="en-IE" sz="1600" dirty="0"/>
            </a:p>
          </p:txBody>
        </p:sp>
      </p:grpSp>
      <p:grpSp>
        <p:nvGrpSpPr>
          <p:cNvPr id="29" name="Group 28">
            <a:extLst>
              <a:ext uri="{FF2B5EF4-FFF2-40B4-BE49-F238E27FC236}">
                <a16:creationId xmlns:a16="http://schemas.microsoft.com/office/drawing/2014/main" id="{4FE7C5A2-BA33-0B56-063F-63FC154D9A3B}"/>
              </a:ext>
            </a:extLst>
          </p:cNvPr>
          <p:cNvGrpSpPr/>
          <p:nvPr/>
        </p:nvGrpSpPr>
        <p:grpSpPr>
          <a:xfrm>
            <a:off x="759850" y="4898724"/>
            <a:ext cx="5959574" cy="595877"/>
            <a:chOff x="0" y="3237314"/>
            <a:chExt cx="5959574" cy="595877"/>
          </a:xfrm>
          <a:solidFill>
            <a:schemeClr val="accent2">
              <a:lumMod val="40000"/>
              <a:lumOff val="60000"/>
            </a:schemeClr>
          </a:solidFill>
        </p:grpSpPr>
        <p:sp>
          <p:nvSpPr>
            <p:cNvPr id="30" name="Rectangle: Rounded Corners 3">
              <a:extLst>
                <a:ext uri="{FF2B5EF4-FFF2-40B4-BE49-F238E27FC236}">
                  <a16:creationId xmlns:a16="http://schemas.microsoft.com/office/drawing/2014/main" id="{B55DB745-E138-C509-926F-9B494F35226F}"/>
                </a:ext>
              </a:extLst>
            </p:cNvPr>
            <p:cNvSpPr/>
            <p:nvPr/>
          </p:nvSpPr>
          <p:spPr>
            <a:xfrm>
              <a:off x="0" y="3237314"/>
              <a:ext cx="5959574" cy="59587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33" name="Rectangle: Rounded Corners 4">
              <a:extLst>
                <a:ext uri="{FF2B5EF4-FFF2-40B4-BE49-F238E27FC236}">
                  <a16:creationId xmlns:a16="http://schemas.microsoft.com/office/drawing/2014/main" id="{DA78BD2B-5806-C794-E72E-7BDC172B36DF}"/>
                </a:ext>
              </a:extLst>
            </p:cNvPr>
            <p:cNvSpPr txBox="1"/>
            <p:nvPr/>
          </p:nvSpPr>
          <p:spPr>
            <a:xfrm>
              <a:off x="29088" y="3266402"/>
              <a:ext cx="5901398" cy="5377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n-US" sz="1600" dirty="0"/>
                <a:t>International collaboration</a:t>
              </a:r>
              <a:endParaRPr lang="en-US" sz="1500" kern="1200" dirty="0"/>
            </a:p>
          </p:txBody>
        </p:sp>
      </p:grpSp>
    </p:spTree>
    <p:extLst>
      <p:ext uri="{BB962C8B-B14F-4D97-AF65-F5344CB8AC3E}">
        <p14:creationId xmlns:p14="http://schemas.microsoft.com/office/powerpoint/2010/main" val="14393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A116-FF48-9F82-B761-2C15C42BA63E}"/>
              </a:ext>
            </a:extLst>
          </p:cNvPr>
          <p:cNvSpPr>
            <a:spLocks noGrp="1"/>
          </p:cNvSpPr>
          <p:nvPr>
            <p:ph type="title"/>
          </p:nvPr>
        </p:nvSpPr>
        <p:spPr/>
        <p:txBody>
          <a:bodyPr>
            <a:normAutofit fontScale="90000"/>
          </a:bodyPr>
          <a:lstStyle/>
          <a:p>
            <a:r>
              <a:rPr lang="en-IE" dirty="0"/>
              <a:t>Unclassified Transfusion Reactions 2007-2023</a:t>
            </a:r>
          </a:p>
        </p:txBody>
      </p:sp>
      <p:graphicFrame>
        <p:nvGraphicFramePr>
          <p:cNvPr id="4" name="Content Placeholder 3">
            <a:extLst>
              <a:ext uri="{FF2B5EF4-FFF2-40B4-BE49-F238E27FC236}">
                <a16:creationId xmlns:a16="http://schemas.microsoft.com/office/drawing/2014/main" id="{25656203-311B-3B1C-4806-131B124073A7}"/>
              </a:ext>
            </a:extLst>
          </p:cNvPr>
          <p:cNvGraphicFramePr>
            <a:graphicFrameLocks noGrp="1"/>
          </p:cNvGraphicFramePr>
          <p:nvPr>
            <p:ph idx="1"/>
            <p:extLst>
              <p:ext uri="{D42A27DB-BD31-4B8C-83A1-F6EECF244321}">
                <p14:modId xmlns:p14="http://schemas.microsoft.com/office/powerpoint/2010/main" val="2215955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88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411480"/>
            <a:ext cx="8401050" cy="1106424"/>
          </a:xfrm>
        </p:spPr>
        <p:txBody>
          <a:bodyPr>
            <a:normAutofit/>
          </a:bodyPr>
          <a:lstStyle/>
          <a:p>
            <a:r>
              <a:rPr lang="en-IE" sz="3100" b="1" dirty="0"/>
              <a:t>Unclassified Transfusion Reactions</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55556" y="1786494"/>
            <a:ext cx="2591322" cy="3959352"/>
          </a:xfrm>
        </p:spPr>
        <p:txBody>
          <a:bodyPr anchor="ctr">
            <a:normAutofit/>
          </a:bodyPr>
          <a:lstStyle/>
          <a:p>
            <a:pPr marL="0" lvl="0" indent="0">
              <a:lnSpc>
                <a:spcPct val="90000"/>
              </a:lnSpc>
              <a:buNone/>
              <a:defRPr/>
            </a:pPr>
            <a:r>
              <a:rPr lang="en-GB" sz="1500" b="1" dirty="0">
                <a:effectLst>
                  <a:outerShdw blurRad="38100" dist="38100" dir="2700000" algn="tl">
                    <a:srgbClr val="000000">
                      <a:alpha val="43137"/>
                    </a:srgbClr>
                  </a:outerShdw>
                </a:effectLst>
              </a:rPr>
              <a:t>Findings</a:t>
            </a:r>
          </a:p>
          <a:p>
            <a:pPr lvl="0">
              <a:lnSpc>
                <a:spcPct val="90000"/>
              </a:lnSpc>
              <a:defRPr/>
            </a:pPr>
            <a:r>
              <a:rPr lang="en-GB" sz="1500" dirty="0"/>
              <a:t>12 Reports received</a:t>
            </a:r>
          </a:p>
          <a:p>
            <a:pPr lvl="0">
              <a:lnSpc>
                <a:spcPct val="90000"/>
              </a:lnSpc>
              <a:defRPr/>
            </a:pPr>
            <a:r>
              <a:rPr lang="en-GB" sz="1500" dirty="0"/>
              <a:t>11 Reports accepted</a:t>
            </a:r>
          </a:p>
          <a:p>
            <a:pPr lvl="0">
              <a:lnSpc>
                <a:spcPct val="90000"/>
              </a:lnSpc>
              <a:defRPr/>
            </a:pPr>
            <a:r>
              <a:rPr lang="en-GB" sz="1500" dirty="0"/>
              <a:t>9 Reports Mandatory</a:t>
            </a:r>
          </a:p>
          <a:p>
            <a:pPr lvl="0">
              <a:lnSpc>
                <a:spcPct val="90000"/>
              </a:lnSpc>
              <a:defRPr/>
            </a:pPr>
            <a:endParaRPr lang="en-GB" sz="1500" dirty="0"/>
          </a:p>
          <a:p>
            <a:pPr marL="0" lvl="0" indent="0">
              <a:lnSpc>
                <a:spcPct val="90000"/>
              </a:lnSpc>
              <a:buNone/>
              <a:defRPr/>
            </a:pPr>
            <a:r>
              <a:rPr lang="en-GB" sz="1500" b="1" dirty="0">
                <a:effectLst>
                  <a:outerShdw blurRad="38100" dist="38100" dir="2700000" algn="tl">
                    <a:srgbClr val="000000">
                      <a:alpha val="43137"/>
                    </a:srgbClr>
                  </a:outerShdw>
                </a:effectLst>
              </a:rPr>
              <a:t>Males vs Females</a:t>
            </a:r>
          </a:p>
          <a:p>
            <a:pPr>
              <a:lnSpc>
                <a:spcPct val="90000"/>
              </a:lnSpc>
            </a:pPr>
            <a:r>
              <a:rPr lang="en-IE" sz="1500" dirty="0"/>
              <a:t>Males=5</a:t>
            </a:r>
          </a:p>
          <a:p>
            <a:pPr>
              <a:lnSpc>
                <a:spcPct val="90000"/>
              </a:lnSpc>
            </a:pPr>
            <a:r>
              <a:rPr lang="en-IE" sz="1500" dirty="0"/>
              <a:t>Females=6</a:t>
            </a:r>
          </a:p>
          <a:p>
            <a:pPr marL="0" indent="0">
              <a:lnSpc>
                <a:spcPct val="90000"/>
              </a:lnSpc>
              <a:buNone/>
            </a:pPr>
            <a:endParaRPr lang="en-IE" sz="1500" dirty="0"/>
          </a:p>
          <a:p>
            <a:pPr marL="0" lvl="0" indent="0">
              <a:lnSpc>
                <a:spcPct val="90000"/>
              </a:lnSpc>
              <a:buNone/>
              <a:defRPr/>
            </a:pPr>
            <a:r>
              <a:rPr lang="en-GB" sz="1500" b="1" dirty="0">
                <a:effectLst>
                  <a:outerShdw blurRad="38100" dist="38100" dir="2700000" algn="tl">
                    <a:srgbClr val="000000">
                      <a:alpha val="43137"/>
                    </a:srgbClr>
                  </a:outerShdw>
                </a:effectLst>
              </a:rPr>
              <a:t>Demographics</a:t>
            </a:r>
          </a:p>
          <a:p>
            <a:pPr lvl="0">
              <a:lnSpc>
                <a:spcPct val="90000"/>
              </a:lnSpc>
              <a:defRPr/>
            </a:pPr>
            <a:r>
              <a:rPr lang="en-GB" sz="1500" dirty="0"/>
              <a:t>12-17 </a:t>
            </a:r>
            <a:r>
              <a:rPr lang="en-GB" sz="1500" dirty="0" err="1"/>
              <a:t>yr</a:t>
            </a:r>
            <a:r>
              <a:rPr lang="en-GB" sz="1500" dirty="0"/>
              <a:t>=1</a:t>
            </a:r>
          </a:p>
          <a:p>
            <a:pPr lvl="0">
              <a:lnSpc>
                <a:spcPct val="90000"/>
              </a:lnSpc>
              <a:defRPr/>
            </a:pPr>
            <a:r>
              <a:rPr lang="en-GB" sz="1500" dirty="0"/>
              <a:t>18-30 </a:t>
            </a:r>
            <a:r>
              <a:rPr lang="en-GB" sz="1500" dirty="0" err="1"/>
              <a:t>yr</a:t>
            </a:r>
            <a:r>
              <a:rPr lang="en-GB" sz="1500" dirty="0"/>
              <a:t>= 3</a:t>
            </a:r>
          </a:p>
          <a:p>
            <a:pPr lvl="0">
              <a:lnSpc>
                <a:spcPct val="90000"/>
              </a:lnSpc>
              <a:defRPr/>
            </a:pPr>
            <a:r>
              <a:rPr lang="en-GB" sz="1500" dirty="0"/>
              <a:t>31-50 </a:t>
            </a:r>
            <a:r>
              <a:rPr lang="en-GB" sz="1500" dirty="0" err="1"/>
              <a:t>yr</a:t>
            </a:r>
            <a:r>
              <a:rPr lang="en-GB" sz="1500" dirty="0"/>
              <a:t>=1</a:t>
            </a:r>
          </a:p>
          <a:p>
            <a:pPr lvl="0">
              <a:lnSpc>
                <a:spcPct val="90000"/>
              </a:lnSpc>
              <a:defRPr/>
            </a:pPr>
            <a:r>
              <a:rPr lang="en-GB" sz="1500" dirty="0"/>
              <a:t>51-70 </a:t>
            </a:r>
            <a:r>
              <a:rPr lang="en-GB" sz="1500" dirty="0" err="1"/>
              <a:t>yr</a:t>
            </a:r>
            <a:r>
              <a:rPr lang="en-GB" sz="1500" dirty="0"/>
              <a:t>= 2</a:t>
            </a:r>
          </a:p>
          <a:p>
            <a:pPr lvl="0">
              <a:lnSpc>
                <a:spcPct val="90000"/>
              </a:lnSpc>
              <a:defRPr/>
            </a:pPr>
            <a:r>
              <a:rPr lang="en-GB" sz="1500" dirty="0"/>
              <a:t>70+= 4</a:t>
            </a:r>
          </a:p>
          <a:p>
            <a:pPr>
              <a:lnSpc>
                <a:spcPct val="90000"/>
              </a:lnSpc>
            </a:pPr>
            <a:endParaRPr lang="en-IE" sz="1500" dirty="0"/>
          </a:p>
        </p:txBody>
      </p:sp>
      <p:graphicFrame>
        <p:nvGraphicFramePr>
          <p:cNvPr id="7" name="Table 6"/>
          <p:cNvGraphicFramePr>
            <a:graphicFrameLocks noGrp="1"/>
          </p:cNvGraphicFramePr>
          <p:nvPr>
            <p:extLst>
              <p:ext uri="{D42A27DB-BD31-4B8C-83A1-F6EECF244321}">
                <p14:modId xmlns:p14="http://schemas.microsoft.com/office/powerpoint/2010/main" val="372559943"/>
              </p:ext>
            </p:extLst>
          </p:nvPr>
        </p:nvGraphicFramePr>
        <p:xfrm>
          <a:off x="4152040" y="1765341"/>
          <a:ext cx="4714190" cy="4263104"/>
        </p:xfrm>
        <a:graphic>
          <a:graphicData uri="http://schemas.openxmlformats.org/drawingml/2006/table">
            <a:tbl>
              <a:tblPr firstRow="1" bandRow="1">
                <a:tableStyleId>{5C22544A-7EE6-4342-B048-85BDC9FD1C3A}</a:tableStyleId>
              </a:tblPr>
              <a:tblGrid>
                <a:gridCol w="2322591">
                  <a:extLst>
                    <a:ext uri="{9D8B030D-6E8A-4147-A177-3AD203B41FA5}">
                      <a16:colId xmlns:a16="http://schemas.microsoft.com/office/drawing/2014/main" val="20000"/>
                    </a:ext>
                  </a:extLst>
                </a:gridCol>
                <a:gridCol w="2391599">
                  <a:extLst>
                    <a:ext uri="{9D8B030D-6E8A-4147-A177-3AD203B41FA5}">
                      <a16:colId xmlns:a16="http://schemas.microsoft.com/office/drawing/2014/main" val="20001"/>
                    </a:ext>
                  </a:extLst>
                </a:gridCol>
              </a:tblGrid>
              <a:tr h="824009">
                <a:tc>
                  <a:txBody>
                    <a:bodyPr/>
                    <a:lstStyle/>
                    <a:p>
                      <a:r>
                        <a:rPr lang="en-IE" sz="3000"/>
                        <a:t>Component</a:t>
                      </a:r>
                    </a:p>
                  </a:txBody>
                  <a:tcPr marL="151375" marR="151375" marT="75688" marB="75688"/>
                </a:tc>
                <a:tc>
                  <a:txBody>
                    <a:bodyPr/>
                    <a:lstStyle/>
                    <a:p>
                      <a:r>
                        <a:rPr lang="en-IE" sz="3000" dirty="0"/>
                        <a:t>Number of Cases n=11</a:t>
                      </a:r>
                    </a:p>
                  </a:txBody>
                  <a:tcPr marL="151375" marR="151375" marT="75688" marB="75688"/>
                </a:tc>
                <a:extLst>
                  <a:ext uri="{0D108BD9-81ED-4DB2-BD59-A6C34878D82A}">
                    <a16:rowId xmlns:a16="http://schemas.microsoft.com/office/drawing/2014/main" val="10000"/>
                  </a:ext>
                </a:extLst>
              </a:tr>
              <a:tr h="824009">
                <a:tc>
                  <a:txBody>
                    <a:bodyPr/>
                    <a:lstStyle/>
                    <a:p>
                      <a:r>
                        <a:rPr lang="en-IE" sz="3000"/>
                        <a:t>Red Blood Cells</a:t>
                      </a:r>
                    </a:p>
                  </a:txBody>
                  <a:tcPr marL="151375" marR="151375" marT="75688" marB="75688"/>
                </a:tc>
                <a:tc>
                  <a:txBody>
                    <a:bodyPr/>
                    <a:lstStyle/>
                    <a:p>
                      <a:pPr algn="ctr"/>
                      <a:r>
                        <a:rPr lang="en-IE" sz="3000" dirty="0"/>
                        <a:t>9</a:t>
                      </a:r>
                    </a:p>
                  </a:txBody>
                  <a:tcPr marL="151375" marR="151375" marT="75688" marB="75688"/>
                </a:tc>
                <a:extLst>
                  <a:ext uri="{0D108BD9-81ED-4DB2-BD59-A6C34878D82A}">
                    <a16:rowId xmlns:a16="http://schemas.microsoft.com/office/drawing/2014/main" val="10001"/>
                  </a:ext>
                </a:extLst>
              </a:tr>
              <a:tr h="824009">
                <a:tc>
                  <a:txBody>
                    <a:bodyPr/>
                    <a:lstStyle/>
                    <a:p>
                      <a:r>
                        <a:rPr lang="en-IE" sz="3000"/>
                        <a:t>Platelets</a:t>
                      </a:r>
                      <a:r>
                        <a:rPr lang="en-IE" sz="3000" baseline="0"/>
                        <a:t> Apheresis</a:t>
                      </a:r>
                      <a:endParaRPr lang="en-IE" sz="3000"/>
                    </a:p>
                  </a:txBody>
                  <a:tcPr marL="151375" marR="151375" marT="75688" marB="75688"/>
                </a:tc>
                <a:tc>
                  <a:txBody>
                    <a:bodyPr/>
                    <a:lstStyle/>
                    <a:p>
                      <a:pPr algn="ctr"/>
                      <a:r>
                        <a:rPr lang="en-IE" sz="3000"/>
                        <a:t>1</a:t>
                      </a:r>
                    </a:p>
                  </a:txBody>
                  <a:tcPr marL="151375" marR="151375" marT="75688" marB="75688"/>
                </a:tc>
                <a:extLst>
                  <a:ext uri="{0D108BD9-81ED-4DB2-BD59-A6C34878D82A}">
                    <a16:rowId xmlns:a16="http://schemas.microsoft.com/office/drawing/2014/main" val="10002"/>
                  </a:ext>
                </a:extLst>
              </a:tr>
              <a:tr h="824009">
                <a:tc>
                  <a:txBody>
                    <a:bodyPr/>
                    <a:lstStyle/>
                    <a:p>
                      <a:r>
                        <a:rPr lang="en-IE" sz="3000"/>
                        <a:t>Platelets Pooled</a:t>
                      </a:r>
                    </a:p>
                  </a:txBody>
                  <a:tcPr marL="151375" marR="151375" marT="75688" marB="75688"/>
                </a:tc>
                <a:tc>
                  <a:txBody>
                    <a:bodyPr/>
                    <a:lstStyle/>
                    <a:p>
                      <a:pPr algn="ctr"/>
                      <a:r>
                        <a:rPr lang="en-IE" sz="3000" dirty="0"/>
                        <a:t>1</a:t>
                      </a:r>
                    </a:p>
                  </a:txBody>
                  <a:tcPr marL="151375" marR="151375" marT="75688" marB="7568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192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B592CF3-3FF5-D6C8-0715-1BB662C7B7E0}"/>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a:lnSpc>
                <a:spcPct val="90000"/>
              </a:lnSpc>
            </a:pPr>
            <a:r>
              <a:rPr lang="en-US" sz="3000" kern="1200">
                <a:solidFill>
                  <a:srgbClr val="FFFFFF"/>
                </a:solidFill>
                <a:latin typeface="+mj-lt"/>
                <a:ea typeface="+mj-ea"/>
                <a:cs typeface="+mj-cs"/>
              </a:rPr>
              <a:t>Unclassified Reactions</a:t>
            </a:r>
          </a:p>
        </p:txBody>
      </p:sp>
      <p:pic>
        <p:nvPicPr>
          <p:cNvPr id="4" name="Content Placeholder 3">
            <a:extLst>
              <a:ext uri="{FF2B5EF4-FFF2-40B4-BE49-F238E27FC236}">
                <a16:creationId xmlns:a16="http://schemas.microsoft.com/office/drawing/2014/main" id="{00FA12C6-EDAA-DB9F-7AF5-572B1CC889BD}"/>
              </a:ext>
            </a:extLst>
          </p:cNvPr>
          <p:cNvPicPr>
            <a:picLocks noGrp="1" noChangeAspect="1"/>
          </p:cNvPicPr>
          <p:nvPr>
            <p:ph idx="1"/>
          </p:nvPr>
        </p:nvPicPr>
        <p:blipFill>
          <a:blip r:embed="rId3"/>
          <a:stretch>
            <a:fillRect/>
          </a:stretch>
        </p:blipFill>
        <p:spPr>
          <a:xfrm>
            <a:off x="3376821" y="1096088"/>
            <a:ext cx="5419311" cy="4665823"/>
          </a:xfrm>
          <a:prstGeom prst="rect">
            <a:avLst/>
          </a:prstGeom>
        </p:spPr>
      </p:pic>
    </p:spTree>
    <p:extLst>
      <p:ext uri="{BB962C8B-B14F-4D97-AF65-F5344CB8AC3E}">
        <p14:creationId xmlns:p14="http://schemas.microsoft.com/office/powerpoint/2010/main" val="425683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B0574-DE18-846D-B991-69E05A2F5598}"/>
              </a:ext>
            </a:extLst>
          </p:cNvPr>
          <p:cNvSpPr>
            <a:spLocks noGrp="1"/>
          </p:cNvSpPr>
          <p:nvPr>
            <p:ph type="title"/>
          </p:nvPr>
        </p:nvSpPr>
        <p:spPr>
          <a:xfrm>
            <a:off x="439858" y="1683756"/>
            <a:ext cx="2336449" cy="2396359"/>
          </a:xfrm>
        </p:spPr>
        <p:txBody>
          <a:bodyPr anchor="b">
            <a:normAutofit/>
          </a:bodyPr>
          <a:lstStyle/>
          <a:p>
            <a:pPr algn="r"/>
            <a:r>
              <a:rPr lang="en-IE" sz="3200">
                <a:solidFill>
                  <a:srgbClr val="FFFFFF"/>
                </a:solidFill>
              </a:rPr>
              <a:t>Unclassified Reactions</a:t>
            </a:r>
          </a:p>
        </p:txBody>
      </p:sp>
      <p:graphicFrame>
        <p:nvGraphicFramePr>
          <p:cNvPr id="13" name="Content Placeholder 4"/>
          <p:cNvGraphicFramePr>
            <a:graphicFrameLocks noGrp="1"/>
          </p:cNvGraphicFramePr>
          <p:nvPr>
            <p:ph idx="1"/>
            <p:extLst>
              <p:ext uri="{D42A27DB-BD31-4B8C-83A1-F6EECF244321}">
                <p14:modId xmlns:p14="http://schemas.microsoft.com/office/powerpoint/2010/main" val="746634541"/>
              </p:ext>
            </p:extLst>
          </p:nvPr>
        </p:nvGraphicFramePr>
        <p:xfrm>
          <a:off x="3678789" y="750440"/>
          <a:ext cx="4925659" cy="3398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BC44113-6275-CC27-3ED9-F64FA59AEC60}"/>
              </a:ext>
            </a:extLst>
          </p:cNvPr>
          <p:cNvSpPr txBox="1"/>
          <p:nvPr/>
        </p:nvSpPr>
        <p:spPr>
          <a:xfrm>
            <a:off x="3779912" y="4964931"/>
            <a:ext cx="2664296" cy="1077218"/>
          </a:xfrm>
          <a:prstGeom prst="rect">
            <a:avLst/>
          </a:prstGeom>
          <a:noFill/>
        </p:spPr>
        <p:txBody>
          <a:bodyPr wrap="square" rtlCol="0">
            <a:spAutoFit/>
          </a:bodyPr>
          <a:lstStyle/>
          <a:p>
            <a:pPr>
              <a:spcAft>
                <a:spcPts val="600"/>
              </a:spcAft>
            </a:pPr>
            <a:r>
              <a:rPr lang="en-IE" b="1" dirty="0">
                <a:effectLst>
                  <a:outerShdw blurRad="38100" dist="38100" dir="2700000" algn="tl">
                    <a:srgbClr val="000000">
                      <a:alpha val="43137"/>
                    </a:srgbClr>
                  </a:outerShdw>
                </a:effectLst>
              </a:rPr>
              <a:t>Clinical Outcome:</a:t>
            </a:r>
          </a:p>
          <a:p>
            <a:pPr>
              <a:spcAft>
                <a:spcPts val="600"/>
              </a:spcAft>
            </a:pPr>
            <a:r>
              <a:rPr lang="en-IE" dirty="0"/>
              <a:t>Complete Recovery= 8</a:t>
            </a:r>
          </a:p>
          <a:p>
            <a:pPr>
              <a:spcAft>
                <a:spcPts val="600"/>
              </a:spcAft>
            </a:pPr>
            <a:r>
              <a:rPr lang="en-IE" dirty="0"/>
              <a:t>Minor Sequalae= 3</a:t>
            </a:r>
          </a:p>
        </p:txBody>
      </p:sp>
    </p:spTree>
    <p:extLst>
      <p:ext uri="{BB962C8B-B14F-4D97-AF65-F5344CB8AC3E}">
        <p14:creationId xmlns:p14="http://schemas.microsoft.com/office/powerpoint/2010/main" val="80261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8E17D-7DF2-EF6D-7C4B-1D2A2A795E15}"/>
              </a:ext>
            </a:extLst>
          </p:cNvPr>
          <p:cNvSpPr>
            <a:spLocks noGrp="1"/>
          </p:cNvSpPr>
          <p:nvPr>
            <p:ph type="title"/>
          </p:nvPr>
        </p:nvSpPr>
        <p:spPr>
          <a:xfrm>
            <a:off x="1089492" y="1444741"/>
            <a:ext cx="7018398" cy="1041901"/>
          </a:xfrm>
        </p:spPr>
        <p:txBody>
          <a:bodyPr vert="horz" lIns="91440" tIns="45720" rIns="91440" bIns="45720" rtlCol="0" anchor="ctr">
            <a:normAutofit/>
          </a:bodyPr>
          <a:lstStyle/>
          <a:p>
            <a:pPr algn="l">
              <a:lnSpc>
                <a:spcPct val="90000"/>
              </a:lnSpc>
            </a:pPr>
            <a:r>
              <a:rPr kumimoji="0" lang="en-US" sz="35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j-lt"/>
                <a:ea typeface="+mj-ea"/>
                <a:cs typeface="+mj-cs"/>
              </a:rPr>
              <a:t>Unclassified Transfusion Reaction</a:t>
            </a:r>
            <a:endParaRPr lang="en-US" sz="3500" b="1" kern="1200">
              <a:solidFill>
                <a:schemeClr val="tx1"/>
              </a:solidFill>
              <a:effectLst>
                <a:outerShdw blurRad="38100" dist="38100" dir="2700000" algn="tl">
                  <a:srgbClr val="000000">
                    <a:alpha val="43137"/>
                  </a:srgbClr>
                </a:outerShdw>
              </a:effectLst>
              <a:latin typeface="+mj-lt"/>
              <a:ea typeface="+mj-ea"/>
              <a:cs typeface="+mj-cs"/>
            </a:endParaRPr>
          </a:p>
        </p:txBody>
      </p:sp>
      <p:sp>
        <p:nvSpPr>
          <p:cNvPr id="4" name="Content Placeholder 2">
            <a:extLst>
              <a:ext uri="{FF2B5EF4-FFF2-40B4-BE49-F238E27FC236}">
                <a16:creationId xmlns:a16="http://schemas.microsoft.com/office/drawing/2014/main" id="{43D4B424-D55E-50C0-254B-1579DF2580E3}"/>
              </a:ext>
            </a:extLst>
          </p:cNvPr>
          <p:cNvSpPr txBox="1">
            <a:spLocks noGrp="1"/>
          </p:cNvSpPr>
          <p:nvPr>
            <p:ph idx="1"/>
          </p:nvPr>
        </p:nvSpPr>
        <p:spPr>
          <a:xfrm>
            <a:off x="1089492" y="2701427"/>
            <a:ext cx="3362493" cy="26999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200" b="1" dirty="0">
                <a:effectLst>
                  <a:outerShdw blurRad="38100" dist="38100" dir="2700000" algn="tl">
                    <a:srgbClr val="000000">
                      <a:alpha val="43137"/>
                    </a:srgbClr>
                  </a:outerShdw>
                </a:effectLst>
              </a:rPr>
              <a:t>Background:</a:t>
            </a:r>
          </a:p>
          <a:p>
            <a:pPr marL="0" indent="-228600">
              <a:lnSpc>
                <a:spcPct val="90000"/>
              </a:lnSpc>
            </a:pPr>
            <a:r>
              <a:rPr lang="en-US" sz="1200" dirty="0"/>
              <a:t>Male patient aged 18-30 years with acute myeloid leukemia was transfused one unit of red blood cells for anaemia. Hb pre transfusion was 6.5g/dl.  </a:t>
            </a:r>
          </a:p>
          <a:p>
            <a:pPr marL="0" indent="-228600">
              <a:lnSpc>
                <a:spcPct val="90000"/>
              </a:lnSpc>
            </a:pPr>
            <a:endParaRPr lang="en-US" sz="1200" dirty="0"/>
          </a:p>
          <a:p>
            <a:pPr marL="0" indent="0">
              <a:lnSpc>
                <a:spcPct val="90000"/>
              </a:lnSpc>
              <a:buNone/>
            </a:pPr>
            <a:r>
              <a:rPr lang="en-US" sz="1200" b="1" dirty="0">
                <a:effectLst>
                  <a:outerShdw blurRad="38100" dist="38100" dir="2700000" algn="tl">
                    <a:srgbClr val="000000">
                      <a:alpha val="43137"/>
                    </a:srgbClr>
                  </a:outerShdw>
                </a:effectLst>
              </a:rPr>
              <a:t>Symptoms</a:t>
            </a:r>
            <a:endParaRPr lang="en-US" sz="1200" dirty="0"/>
          </a:p>
          <a:p>
            <a:pPr marL="0" indent="-228600">
              <a:lnSpc>
                <a:spcPct val="90000"/>
              </a:lnSpc>
            </a:pPr>
            <a:r>
              <a:rPr lang="en-US" sz="1200" dirty="0"/>
              <a:t>Transfusion was stopped and discontinued after twenty-seven minutes as the patient developed:</a:t>
            </a:r>
          </a:p>
          <a:p>
            <a:pPr indent="-228600">
              <a:lnSpc>
                <a:spcPct val="90000"/>
              </a:lnSpc>
            </a:pPr>
            <a:r>
              <a:rPr lang="en-US" sz="1200" dirty="0"/>
              <a:t>abdominal pain, </a:t>
            </a:r>
          </a:p>
          <a:p>
            <a:pPr indent="-228600">
              <a:lnSpc>
                <a:spcPct val="90000"/>
              </a:lnSpc>
            </a:pPr>
            <a:r>
              <a:rPr lang="en-US" sz="1200" dirty="0"/>
              <a:t>backpain </a:t>
            </a:r>
          </a:p>
          <a:p>
            <a:pPr indent="-228600">
              <a:lnSpc>
                <a:spcPct val="90000"/>
              </a:lnSpc>
            </a:pPr>
            <a:r>
              <a:rPr lang="en-US" sz="1200" dirty="0"/>
              <a:t>chest tightness </a:t>
            </a:r>
          </a:p>
          <a:p>
            <a:pPr indent="-228600">
              <a:lnSpc>
                <a:spcPct val="90000"/>
              </a:lnSpc>
            </a:pPr>
            <a:r>
              <a:rPr lang="en-US" sz="1200" dirty="0"/>
              <a:t>hypotension </a:t>
            </a:r>
          </a:p>
          <a:p>
            <a:pPr indent="-228600">
              <a:lnSpc>
                <a:spcPct val="90000"/>
              </a:lnSpc>
            </a:pPr>
            <a:r>
              <a:rPr lang="en-US" sz="1200" dirty="0"/>
              <a:t>light headedness</a:t>
            </a:r>
          </a:p>
          <a:p>
            <a:pPr indent="-228600">
              <a:lnSpc>
                <a:spcPct val="90000"/>
              </a:lnSpc>
            </a:pPr>
            <a:r>
              <a:rPr lang="en-US" sz="1200" dirty="0"/>
              <a:t>blurred vision </a:t>
            </a:r>
          </a:p>
          <a:p>
            <a:pPr indent="-228600">
              <a:lnSpc>
                <a:spcPct val="90000"/>
              </a:lnSpc>
            </a:pPr>
            <a:r>
              <a:rPr lang="en-US" sz="1200" dirty="0"/>
              <a:t>patient was clammy but had no associated fever</a:t>
            </a:r>
          </a:p>
        </p:txBody>
      </p:sp>
      <p:sp>
        <p:nvSpPr>
          <p:cNvPr id="5" name="TextBox 4">
            <a:extLst>
              <a:ext uri="{FF2B5EF4-FFF2-40B4-BE49-F238E27FC236}">
                <a16:creationId xmlns:a16="http://schemas.microsoft.com/office/drawing/2014/main" id="{F5BDD4D0-52D7-A3FF-BB02-AE14BD6DFD74}"/>
              </a:ext>
            </a:extLst>
          </p:cNvPr>
          <p:cNvSpPr txBox="1"/>
          <p:nvPr/>
        </p:nvSpPr>
        <p:spPr>
          <a:xfrm>
            <a:off x="4692015" y="2701427"/>
            <a:ext cx="3415875" cy="2699968"/>
          </a:xfrm>
          <a:prstGeom prst="rect">
            <a:avLst/>
          </a:prstGeom>
        </p:spPr>
        <p:txBody>
          <a:bodyPr vert="horz" lIns="91440" tIns="45720" rIns="91440" bIns="45720" rtlCol="0">
            <a:normAutofit lnSpcReduction="10000"/>
          </a:bodyPr>
          <a:lstStyle/>
          <a:p>
            <a:pPr>
              <a:lnSpc>
                <a:spcPct val="90000"/>
              </a:lnSpc>
              <a:spcAft>
                <a:spcPts val="600"/>
              </a:spcAft>
            </a:pPr>
            <a:r>
              <a:rPr lang="en-US" sz="1100" b="1" dirty="0">
                <a:effectLst>
                  <a:outerShdw blurRad="38100" dist="38100" dir="2700000" algn="tl">
                    <a:srgbClr val="000000">
                      <a:alpha val="43137"/>
                    </a:srgbClr>
                  </a:outerShdw>
                </a:effectLst>
              </a:rPr>
              <a:t>Investigations:</a:t>
            </a:r>
          </a:p>
          <a:p>
            <a:pPr marL="285750" indent="-228600">
              <a:lnSpc>
                <a:spcPct val="90000"/>
              </a:lnSpc>
              <a:spcAft>
                <a:spcPts val="600"/>
              </a:spcAft>
              <a:buFont typeface="Arial" panose="020B0604020202020204" pitchFamily="34" charset="0"/>
              <a:buChar char="•"/>
            </a:pPr>
            <a:r>
              <a:rPr lang="en-US" sz="1100" dirty="0"/>
              <a:t>Clinical screening out ruled </a:t>
            </a:r>
            <a:r>
              <a:rPr lang="en-US" sz="1100" dirty="0" err="1"/>
              <a:t>haemolytic</a:t>
            </a:r>
            <a:r>
              <a:rPr lang="en-US" sz="1100" dirty="0"/>
              <a:t> transfusion reaction and bacterial contamination. </a:t>
            </a:r>
          </a:p>
          <a:p>
            <a:pPr marL="285750" indent="-228600">
              <a:lnSpc>
                <a:spcPct val="90000"/>
              </a:lnSpc>
              <a:spcAft>
                <a:spcPts val="600"/>
              </a:spcAft>
              <a:buFont typeface="Arial" panose="020B0604020202020204" pitchFamily="34" charset="0"/>
              <a:buChar char="•"/>
            </a:pPr>
            <a:r>
              <a:rPr lang="en-US" sz="1100" dirty="0"/>
              <a:t>CT abdomen/pelvis was undertaken, and results indicated no evidence of intra-abdominal bleeding. </a:t>
            </a:r>
          </a:p>
          <a:p>
            <a:pPr>
              <a:lnSpc>
                <a:spcPct val="90000"/>
              </a:lnSpc>
              <a:spcAft>
                <a:spcPts val="600"/>
              </a:spcAft>
            </a:pPr>
            <a:r>
              <a:rPr lang="en-US" sz="1100" b="1" dirty="0">
                <a:effectLst>
                  <a:outerShdw blurRad="38100" dist="38100" dir="2700000" algn="tl">
                    <a:srgbClr val="000000">
                      <a:alpha val="43137"/>
                    </a:srgbClr>
                  </a:outerShdw>
                </a:effectLst>
              </a:rPr>
              <a:t>Intervention:</a:t>
            </a:r>
          </a:p>
          <a:p>
            <a:pPr marL="285750" indent="-228600">
              <a:lnSpc>
                <a:spcPct val="90000"/>
              </a:lnSpc>
              <a:spcAft>
                <a:spcPts val="600"/>
              </a:spcAft>
              <a:buFont typeface="Arial" panose="020B0604020202020204" pitchFamily="34" charset="0"/>
              <a:buChar char="•"/>
            </a:pPr>
            <a:r>
              <a:rPr lang="en-US" sz="1100" dirty="0"/>
              <a:t>oxygen</a:t>
            </a:r>
          </a:p>
          <a:p>
            <a:pPr marL="285750" indent="-228600">
              <a:lnSpc>
                <a:spcPct val="90000"/>
              </a:lnSpc>
              <a:spcAft>
                <a:spcPts val="600"/>
              </a:spcAft>
              <a:buFont typeface="Arial" panose="020B0604020202020204" pitchFamily="34" charset="0"/>
              <a:buChar char="•"/>
            </a:pPr>
            <a:r>
              <a:rPr lang="en-US" sz="1100" dirty="0"/>
              <a:t>antihistamine</a:t>
            </a:r>
          </a:p>
          <a:p>
            <a:pPr marL="285750" indent="-228600">
              <a:lnSpc>
                <a:spcPct val="90000"/>
              </a:lnSpc>
              <a:spcAft>
                <a:spcPts val="600"/>
              </a:spcAft>
              <a:buFont typeface="Arial" panose="020B0604020202020204" pitchFamily="34" charset="0"/>
              <a:buChar char="•"/>
            </a:pPr>
            <a:r>
              <a:rPr lang="en-US" sz="1100" dirty="0"/>
              <a:t>steroids</a:t>
            </a:r>
          </a:p>
          <a:p>
            <a:pPr marL="285750" indent="-228600">
              <a:lnSpc>
                <a:spcPct val="90000"/>
              </a:lnSpc>
              <a:spcAft>
                <a:spcPts val="600"/>
              </a:spcAft>
              <a:buFont typeface="Arial" panose="020B0604020202020204" pitchFamily="34" charset="0"/>
              <a:buChar char="•"/>
            </a:pPr>
            <a:r>
              <a:rPr lang="en-US" sz="1100" dirty="0"/>
              <a:t>opioids </a:t>
            </a:r>
          </a:p>
          <a:p>
            <a:pPr marL="285750" indent="-228600">
              <a:lnSpc>
                <a:spcPct val="90000"/>
              </a:lnSpc>
              <a:spcAft>
                <a:spcPts val="600"/>
              </a:spcAft>
              <a:buFont typeface="Arial" panose="020B0604020202020204" pitchFamily="34" charset="0"/>
              <a:buChar char="•"/>
            </a:pPr>
            <a:r>
              <a:rPr lang="en-US" sz="1100" dirty="0"/>
              <a:t>intravenous fluids</a:t>
            </a:r>
          </a:p>
          <a:p>
            <a:pPr>
              <a:lnSpc>
                <a:spcPct val="90000"/>
              </a:lnSpc>
              <a:spcAft>
                <a:spcPts val="600"/>
              </a:spcAft>
            </a:pPr>
            <a:r>
              <a:rPr lang="en-US" sz="1100" b="1" dirty="0">
                <a:effectLst>
                  <a:outerShdw blurRad="38100" dist="38100" dir="2700000" algn="tl">
                    <a:srgbClr val="000000">
                      <a:alpha val="43137"/>
                    </a:srgbClr>
                  </a:outerShdw>
                </a:effectLst>
              </a:rPr>
              <a:t>Outcome:</a:t>
            </a:r>
          </a:p>
          <a:p>
            <a:pPr marL="285750" indent="-228600">
              <a:lnSpc>
                <a:spcPct val="90000"/>
              </a:lnSpc>
              <a:spcAft>
                <a:spcPts val="600"/>
              </a:spcAft>
              <a:buFont typeface="Arial" panose="020B0604020202020204" pitchFamily="34" charset="0"/>
              <a:buChar char="•"/>
            </a:pPr>
            <a:r>
              <a:rPr lang="en-US" sz="1100" dirty="0"/>
              <a:t>Complete recovery in 3 hours</a:t>
            </a:r>
            <a:endParaRPr lang="en-US" sz="900" dirty="0"/>
          </a:p>
        </p:txBody>
      </p:sp>
    </p:spTree>
    <p:extLst>
      <p:ext uri="{BB962C8B-B14F-4D97-AF65-F5344CB8AC3E}">
        <p14:creationId xmlns:p14="http://schemas.microsoft.com/office/powerpoint/2010/main" val="64270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33FF8-0BB7-9089-69F7-80A1F60DC5A1}"/>
              </a:ext>
            </a:extLst>
          </p:cNvPr>
          <p:cNvSpPr>
            <a:spLocks noGrp="1"/>
          </p:cNvSpPr>
          <p:nvPr>
            <p:ph type="title"/>
          </p:nvPr>
        </p:nvSpPr>
        <p:spPr>
          <a:xfrm>
            <a:off x="571352" y="350196"/>
            <a:ext cx="3485178" cy="1624520"/>
          </a:xfrm>
        </p:spPr>
        <p:txBody>
          <a:bodyPr anchor="ctr">
            <a:normAutofit/>
          </a:bodyPr>
          <a:lstStyle/>
          <a:p>
            <a:pPr>
              <a:lnSpc>
                <a:spcPct val="90000"/>
              </a:lnSpc>
            </a:pPr>
            <a:r>
              <a:rPr lang="en-IE" sz="3500"/>
              <a:t>Acute Haemolytic Transfusion Reactions (AHTR)</a:t>
            </a:r>
          </a:p>
        </p:txBody>
      </p:sp>
      <p:sp>
        <p:nvSpPr>
          <p:cNvPr id="3" name="Content Placeholder 2">
            <a:extLst>
              <a:ext uri="{FF2B5EF4-FFF2-40B4-BE49-F238E27FC236}">
                <a16:creationId xmlns:a16="http://schemas.microsoft.com/office/drawing/2014/main" id="{B41E3CE3-BEDC-80BD-7186-D53D165BF902}"/>
              </a:ext>
            </a:extLst>
          </p:cNvPr>
          <p:cNvSpPr>
            <a:spLocks noGrp="1"/>
          </p:cNvSpPr>
          <p:nvPr>
            <p:ph idx="1"/>
          </p:nvPr>
        </p:nvSpPr>
        <p:spPr>
          <a:xfrm>
            <a:off x="571351" y="2743200"/>
            <a:ext cx="3485179" cy="3613149"/>
          </a:xfrm>
        </p:spPr>
        <p:txBody>
          <a:bodyPr anchor="ctr">
            <a:normAutofit/>
          </a:bodyPr>
          <a:lstStyle/>
          <a:p>
            <a:r>
              <a:rPr lang="en-IE" sz="1700"/>
              <a:t>The NHO did not receive any reports of AHTR in 2023.</a:t>
            </a:r>
          </a:p>
          <a:p>
            <a:r>
              <a:rPr lang="en-IE" sz="1700"/>
              <a:t>We received one report in 2024 whereby a O+ patient received 4 units of B+ RBC. </a:t>
            </a:r>
          </a:p>
          <a:p>
            <a:r>
              <a:rPr lang="en-US" sz="1700"/>
              <a:t>Ireland has collected 7 reactions of Haemolysis due to ABO incompatibility. Of these 4 reactions were due to WBIT. All patients made a complete recovery</a:t>
            </a:r>
          </a:p>
          <a:p>
            <a:endParaRPr lang="en-IE" sz="1700"/>
          </a:p>
          <a:p>
            <a:pPr marL="0" indent="0">
              <a:buNone/>
            </a:pPr>
            <a:endParaRPr lang="en-IE" sz="1700"/>
          </a:p>
          <a:p>
            <a:endParaRPr lang="en-IE" sz="1700"/>
          </a:p>
          <a:p>
            <a:endParaRPr lang="en-IE" sz="1700"/>
          </a:p>
        </p:txBody>
      </p:sp>
      <p:pic>
        <p:nvPicPr>
          <p:cNvPr id="4" name="Picture 3">
            <a:extLst>
              <a:ext uri="{FF2B5EF4-FFF2-40B4-BE49-F238E27FC236}">
                <a16:creationId xmlns:a16="http://schemas.microsoft.com/office/drawing/2014/main" id="{127ACDD3-1D9E-1A47-0E15-D0737ECB8A98}"/>
              </a:ext>
            </a:extLst>
          </p:cNvPr>
          <p:cNvPicPr>
            <a:picLocks noChangeAspect="1"/>
          </p:cNvPicPr>
          <p:nvPr/>
        </p:nvPicPr>
        <p:blipFill>
          <a:blip r:embed="rId3"/>
          <a:srcRect l="16630" r="16629"/>
          <a:stretch/>
        </p:blipFill>
        <p:spPr>
          <a:xfrm>
            <a:off x="4572000" y="1"/>
            <a:ext cx="4577118" cy="6858000"/>
          </a:xfrm>
          <a:prstGeom prst="rect">
            <a:avLst/>
          </a:prstGeom>
        </p:spPr>
      </p:pic>
    </p:spTree>
    <p:extLst>
      <p:ext uri="{BB962C8B-B14F-4D97-AF65-F5344CB8AC3E}">
        <p14:creationId xmlns:p14="http://schemas.microsoft.com/office/powerpoint/2010/main" val="31068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F716EB6-B05F-FD63-4C4E-648FDF040898}"/>
              </a:ext>
            </a:extLst>
          </p:cNvPr>
          <p:cNvSpPr>
            <a:spLocks noGrp="1"/>
          </p:cNvSpPr>
          <p:nvPr>
            <p:ph type="title"/>
          </p:nvPr>
        </p:nvSpPr>
        <p:spPr>
          <a:xfrm>
            <a:off x="899592" y="422722"/>
            <a:ext cx="6768752" cy="846037"/>
          </a:xfrm>
        </p:spPr>
        <p:txBody>
          <a:bodyPr anchor="b">
            <a:noAutofit/>
          </a:bodyPr>
          <a:lstStyle/>
          <a:p>
            <a:r>
              <a:rPr lang="en-IE" sz="3200" dirty="0">
                <a:solidFill>
                  <a:schemeClr val="tx2"/>
                </a:solidFill>
              </a:rPr>
              <a:t>Delayed Haemolytic Transfusion Reactions (DHTR)</a:t>
            </a:r>
            <a:endParaRPr lang="en-IE" sz="3200" b="1" dirty="0">
              <a:effectLst>
                <a:outerShdw blurRad="38100" dist="38100" dir="2700000" algn="tl">
                  <a:srgbClr val="000000">
                    <a:alpha val="43137"/>
                  </a:srgbClr>
                </a:outerShdw>
              </a:effectLst>
            </a:endParaRPr>
          </a:p>
        </p:txBody>
      </p:sp>
      <p:graphicFrame>
        <p:nvGraphicFramePr>
          <p:cNvPr id="20" name="Content Placeholder 2">
            <a:extLst>
              <a:ext uri="{FF2B5EF4-FFF2-40B4-BE49-F238E27FC236}">
                <a16:creationId xmlns:a16="http://schemas.microsoft.com/office/drawing/2014/main" id="{82CBEAEA-3F37-368A-2876-6058AAB12CD8}"/>
              </a:ext>
            </a:extLst>
          </p:cNvPr>
          <p:cNvGraphicFramePr>
            <a:graphicFrameLocks noGrp="1"/>
          </p:cNvGraphicFramePr>
          <p:nvPr>
            <p:ph idx="1"/>
            <p:extLst>
              <p:ext uri="{D42A27DB-BD31-4B8C-83A1-F6EECF244321}">
                <p14:modId xmlns:p14="http://schemas.microsoft.com/office/powerpoint/2010/main" val="2890572367"/>
              </p:ext>
            </p:extLst>
          </p:nvPr>
        </p:nvGraphicFramePr>
        <p:xfrm>
          <a:off x="394448" y="1547615"/>
          <a:ext cx="4316172" cy="457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E134FF79-4ED4-CF71-160A-132441409C96}"/>
              </a:ext>
            </a:extLst>
          </p:cNvPr>
          <p:cNvGraphicFramePr/>
          <p:nvPr>
            <p:extLst>
              <p:ext uri="{D42A27DB-BD31-4B8C-83A1-F6EECF244321}">
                <p14:modId xmlns:p14="http://schemas.microsoft.com/office/powerpoint/2010/main" val="3086279665"/>
              </p:ext>
            </p:extLst>
          </p:nvPr>
        </p:nvGraphicFramePr>
        <p:xfrm>
          <a:off x="3706762" y="1844824"/>
          <a:ext cx="4759424" cy="2464296"/>
        </p:xfrm>
        <a:graphic>
          <a:graphicData uri="http://schemas.openxmlformats.org/drawingml/2006/chart">
            <c:chart xmlns:c="http://schemas.openxmlformats.org/drawingml/2006/chart" xmlns:r="http://schemas.openxmlformats.org/officeDocument/2006/relationships" r:id="rId8"/>
          </a:graphicData>
        </a:graphic>
      </p:graphicFrame>
      <p:grpSp>
        <p:nvGrpSpPr>
          <p:cNvPr id="4" name="Group 3">
            <a:extLst>
              <a:ext uri="{FF2B5EF4-FFF2-40B4-BE49-F238E27FC236}">
                <a16:creationId xmlns:a16="http://schemas.microsoft.com/office/drawing/2014/main" id="{E4B22195-E4FE-3846-23CD-4437C94C7174}"/>
              </a:ext>
            </a:extLst>
          </p:cNvPr>
          <p:cNvGrpSpPr/>
          <p:nvPr/>
        </p:nvGrpSpPr>
        <p:grpSpPr>
          <a:xfrm>
            <a:off x="5292080" y="1547615"/>
            <a:ext cx="3021320" cy="472320"/>
            <a:chOff x="215808" y="2844444"/>
            <a:chExt cx="3021320" cy="472320"/>
          </a:xfrm>
        </p:grpSpPr>
        <p:sp>
          <p:nvSpPr>
            <p:cNvPr id="5" name="Rectangle: Rounded Corners 4">
              <a:extLst>
                <a:ext uri="{FF2B5EF4-FFF2-40B4-BE49-F238E27FC236}">
                  <a16:creationId xmlns:a16="http://schemas.microsoft.com/office/drawing/2014/main" id="{0F1F1826-A073-1EE9-6E66-6CF7CA1FFCC0}"/>
                </a:ext>
              </a:extLst>
            </p:cNvPr>
            <p:cNvSpPr/>
            <p:nvPr/>
          </p:nvSpPr>
          <p:spPr>
            <a:xfrm>
              <a:off x="215808" y="2844444"/>
              <a:ext cx="3021320" cy="4723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E"/>
            </a:p>
          </p:txBody>
        </p:sp>
        <p:sp>
          <p:nvSpPr>
            <p:cNvPr id="7" name="Rectangle: Rounded Corners 4">
              <a:extLst>
                <a:ext uri="{FF2B5EF4-FFF2-40B4-BE49-F238E27FC236}">
                  <a16:creationId xmlns:a16="http://schemas.microsoft.com/office/drawing/2014/main" id="{754B69C7-7BDF-A64E-B87A-A6A4669BED96}"/>
                </a:ext>
              </a:extLst>
            </p:cNvPr>
            <p:cNvSpPr txBox="1"/>
            <p:nvPr/>
          </p:nvSpPr>
          <p:spPr>
            <a:xfrm>
              <a:off x="238865" y="2867501"/>
              <a:ext cx="297520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199" tIns="0" rIns="114199" bIns="0" numCol="1" spcCol="1270" anchor="ctr" anchorCtr="0">
              <a:noAutofit/>
            </a:bodyPr>
            <a:lstStyle/>
            <a:p>
              <a:pPr marL="0" lvl="0" indent="0" algn="l" defTabSz="711200">
                <a:lnSpc>
                  <a:spcPct val="90000"/>
                </a:lnSpc>
                <a:spcBef>
                  <a:spcPct val="0"/>
                </a:spcBef>
                <a:spcAft>
                  <a:spcPct val="35000"/>
                </a:spcAft>
                <a:buNone/>
              </a:pPr>
              <a:r>
                <a:rPr lang="en-GB" sz="1600" b="1" i="0" kern="1200" baseline="0" dirty="0"/>
                <a:t>Components</a:t>
              </a:r>
              <a:endParaRPr lang="en-US" sz="1600" kern="1200" dirty="0"/>
            </a:p>
          </p:txBody>
        </p:sp>
      </p:grpSp>
      <p:pic>
        <p:nvPicPr>
          <p:cNvPr id="8" name="Picture 7">
            <a:extLst>
              <a:ext uri="{FF2B5EF4-FFF2-40B4-BE49-F238E27FC236}">
                <a16:creationId xmlns:a16="http://schemas.microsoft.com/office/drawing/2014/main" id="{5A79AD28-5584-FE51-E1F7-D4AF9431F01B}"/>
              </a:ext>
            </a:extLst>
          </p:cNvPr>
          <p:cNvPicPr>
            <a:picLocks noChangeAspect="1"/>
          </p:cNvPicPr>
          <p:nvPr/>
        </p:nvPicPr>
        <p:blipFill>
          <a:blip r:embed="rId9"/>
          <a:stretch>
            <a:fillRect/>
          </a:stretch>
        </p:blipFill>
        <p:spPr>
          <a:xfrm>
            <a:off x="5580112" y="3183288"/>
            <a:ext cx="3036071" cy="3212870"/>
          </a:xfrm>
          <a:prstGeom prst="rect">
            <a:avLst/>
          </a:prstGeom>
        </p:spPr>
      </p:pic>
    </p:spTree>
    <p:extLst>
      <p:ext uri="{BB962C8B-B14F-4D97-AF65-F5344CB8AC3E}">
        <p14:creationId xmlns:p14="http://schemas.microsoft.com/office/powerpoint/2010/main" val="142498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pPr>
              <a:lnSpc>
                <a:spcPct val="90000"/>
              </a:lnSpc>
            </a:pPr>
            <a:r>
              <a:rPr lang="en-IE" sz="2700" dirty="0">
                <a:solidFill>
                  <a:srgbClr val="FFFFFF"/>
                </a:solidFill>
              </a:rPr>
              <a:t>Delayed Haemolytic Transfusion Reactions (DHTR)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9431734"/>
              </p:ext>
            </p:extLst>
          </p:nvPr>
        </p:nvGraphicFramePr>
        <p:xfrm>
          <a:off x="483042" y="2374431"/>
          <a:ext cx="8195875" cy="3669104"/>
        </p:xfrm>
        <a:graphic>
          <a:graphicData uri="http://schemas.openxmlformats.org/drawingml/2006/table">
            <a:tbl>
              <a:tblPr firstRow="1" bandRow="1">
                <a:tableStyleId>{5C22544A-7EE6-4342-B048-85BDC9FD1C3A}</a:tableStyleId>
              </a:tblPr>
              <a:tblGrid>
                <a:gridCol w="854642">
                  <a:extLst>
                    <a:ext uri="{9D8B030D-6E8A-4147-A177-3AD203B41FA5}">
                      <a16:colId xmlns:a16="http://schemas.microsoft.com/office/drawing/2014/main" val="20000"/>
                    </a:ext>
                  </a:extLst>
                </a:gridCol>
                <a:gridCol w="785974">
                  <a:extLst>
                    <a:ext uri="{9D8B030D-6E8A-4147-A177-3AD203B41FA5}">
                      <a16:colId xmlns:a16="http://schemas.microsoft.com/office/drawing/2014/main" val="20001"/>
                    </a:ext>
                  </a:extLst>
                </a:gridCol>
                <a:gridCol w="962618">
                  <a:extLst>
                    <a:ext uri="{9D8B030D-6E8A-4147-A177-3AD203B41FA5}">
                      <a16:colId xmlns:a16="http://schemas.microsoft.com/office/drawing/2014/main" val="20002"/>
                    </a:ext>
                  </a:extLst>
                </a:gridCol>
                <a:gridCol w="1030126">
                  <a:extLst>
                    <a:ext uri="{9D8B030D-6E8A-4147-A177-3AD203B41FA5}">
                      <a16:colId xmlns:a16="http://schemas.microsoft.com/office/drawing/2014/main" val="20003"/>
                    </a:ext>
                  </a:extLst>
                </a:gridCol>
                <a:gridCol w="1143541">
                  <a:extLst>
                    <a:ext uri="{9D8B030D-6E8A-4147-A177-3AD203B41FA5}">
                      <a16:colId xmlns:a16="http://schemas.microsoft.com/office/drawing/2014/main" val="20004"/>
                    </a:ext>
                  </a:extLst>
                </a:gridCol>
                <a:gridCol w="1103459">
                  <a:extLst>
                    <a:ext uri="{9D8B030D-6E8A-4147-A177-3AD203B41FA5}">
                      <a16:colId xmlns:a16="http://schemas.microsoft.com/office/drawing/2014/main" val="20005"/>
                    </a:ext>
                  </a:extLst>
                </a:gridCol>
                <a:gridCol w="1247160">
                  <a:extLst>
                    <a:ext uri="{9D8B030D-6E8A-4147-A177-3AD203B41FA5}">
                      <a16:colId xmlns:a16="http://schemas.microsoft.com/office/drawing/2014/main" val="20006"/>
                    </a:ext>
                  </a:extLst>
                </a:gridCol>
                <a:gridCol w="1068355">
                  <a:extLst>
                    <a:ext uri="{9D8B030D-6E8A-4147-A177-3AD203B41FA5}">
                      <a16:colId xmlns:a16="http://schemas.microsoft.com/office/drawing/2014/main" val="20007"/>
                    </a:ext>
                  </a:extLst>
                </a:gridCol>
              </a:tblGrid>
              <a:tr h="652657">
                <a:tc>
                  <a:txBody>
                    <a:bodyPr/>
                    <a:lstStyle/>
                    <a:p>
                      <a:r>
                        <a:rPr lang="en-IE" sz="1200"/>
                        <a:t>Case No</a:t>
                      </a:r>
                    </a:p>
                  </a:txBody>
                  <a:tcPr marL="62755" marR="62755" marT="31378" marB="31378"/>
                </a:tc>
                <a:tc>
                  <a:txBody>
                    <a:bodyPr/>
                    <a:lstStyle/>
                    <a:p>
                      <a:r>
                        <a:rPr lang="en-IE" sz="1200"/>
                        <a:t>Age</a:t>
                      </a:r>
                    </a:p>
                  </a:txBody>
                  <a:tcPr marL="62755" marR="62755" marT="31378" marB="31378"/>
                </a:tc>
                <a:tc>
                  <a:txBody>
                    <a:bodyPr/>
                    <a:lstStyle/>
                    <a:p>
                      <a:r>
                        <a:rPr lang="en-IE" sz="1200"/>
                        <a:t>Gender</a:t>
                      </a:r>
                    </a:p>
                  </a:txBody>
                  <a:tcPr marL="62755" marR="62755" marT="31378" marB="31378"/>
                </a:tc>
                <a:tc>
                  <a:txBody>
                    <a:bodyPr/>
                    <a:lstStyle/>
                    <a:p>
                      <a:r>
                        <a:rPr lang="en-IE" sz="1200" dirty="0"/>
                        <a:t>Findings</a:t>
                      </a:r>
                    </a:p>
                  </a:txBody>
                  <a:tcPr marL="62755" marR="62755" marT="31378" marB="31378"/>
                </a:tc>
                <a:tc>
                  <a:txBody>
                    <a:bodyPr/>
                    <a:lstStyle/>
                    <a:p>
                      <a:r>
                        <a:rPr lang="en-IE" sz="1200"/>
                        <a:t>Antibody Identified</a:t>
                      </a:r>
                    </a:p>
                  </a:txBody>
                  <a:tcPr marL="62755" marR="62755" marT="31378" marB="31378"/>
                </a:tc>
                <a:tc>
                  <a:txBody>
                    <a:bodyPr/>
                    <a:lstStyle/>
                    <a:p>
                      <a:r>
                        <a:rPr lang="en-IE" sz="1200"/>
                        <a:t>Outcome</a:t>
                      </a:r>
                    </a:p>
                  </a:txBody>
                  <a:tcPr marL="62755" marR="62755" marT="31378" marB="31378"/>
                </a:tc>
                <a:tc>
                  <a:txBody>
                    <a:bodyPr/>
                    <a:lstStyle/>
                    <a:p>
                      <a:r>
                        <a:rPr lang="en-IE" sz="1200"/>
                        <a:t>Timeframe for developing antibody</a:t>
                      </a:r>
                    </a:p>
                  </a:txBody>
                  <a:tcPr marL="62755" marR="62755" marT="31378" marB="31378"/>
                </a:tc>
                <a:tc>
                  <a:txBody>
                    <a:bodyPr/>
                    <a:lstStyle/>
                    <a:p>
                      <a:r>
                        <a:rPr lang="en-IE" sz="1200"/>
                        <a:t>Reaction caused by error</a:t>
                      </a:r>
                    </a:p>
                  </a:txBody>
                  <a:tcPr marL="62755" marR="62755" marT="31378" marB="31378"/>
                </a:tc>
                <a:extLst>
                  <a:ext uri="{0D108BD9-81ED-4DB2-BD59-A6C34878D82A}">
                    <a16:rowId xmlns:a16="http://schemas.microsoft.com/office/drawing/2014/main" val="10000"/>
                  </a:ext>
                </a:extLst>
              </a:tr>
              <a:tr h="380717">
                <a:tc>
                  <a:txBody>
                    <a:bodyPr/>
                    <a:lstStyle/>
                    <a:p>
                      <a:r>
                        <a:rPr lang="en-IE" sz="1000" dirty="0"/>
                        <a:t>1</a:t>
                      </a:r>
                    </a:p>
                  </a:txBody>
                  <a:tcPr marL="62755" marR="62755" marT="31378" marB="31378"/>
                </a:tc>
                <a:tc>
                  <a:txBody>
                    <a:bodyPr/>
                    <a:lstStyle/>
                    <a:p>
                      <a:r>
                        <a:rPr lang="en-IE" sz="1000"/>
                        <a:t>70+</a:t>
                      </a:r>
                    </a:p>
                  </a:txBody>
                  <a:tcPr marL="62755" marR="62755" marT="31378" marB="31378"/>
                </a:tc>
                <a:tc>
                  <a:txBody>
                    <a:bodyPr/>
                    <a:lstStyle/>
                    <a:p>
                      <a:r>
                        <a:rPr lang="en-IE" sz="1000"/>
                        <a:t>Female</a:t>
                      </a:r>
                    </a:p>
                  </a:txBody>
                  <a:tcPr marL="62755" marR="62755" marT="31378" marB="313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t>↑LDH</a:t>
                      </a:r>
                    </a:p>
                    <a:p>
                      <a:endParaRPr lang="en-IE" sz="1000" dirty="0"/>
                    </a:p>
                  </a:txBody>
                  <a:tcPr marL="62755" marR="62755" marT="31378" marB="31378"/>
                </a:tc>
                <a:tc>
                  <a:txBody>
                    <a:bodyPr/>
                    <a:lstStyle/>
                    <a:p>
                      <a:r>
                        <a:rPr lang="en-IE" sz="1000" dirty="0"/>
                        <a:t>Anti-</a:t>
                      </a:r>
                      <a:r>
                        <a:rPr lang="en-IE" sz="1000" dirty="0" err="1"/>
                        <a:t>JKb</a:t>
                      </a:r>
                      <a:endParaRPr lang="en-IE" sz="1000" dirty="0"/>
                    </a:p>
                  </a:txBody>
                  <a:tcPr marL="62755" marR="62755" marT="31378" marB="31378"/>
                </a:tc>
                <a:tc>
                  <a:txBody>
                    <a:bodyPr/>
                    <a:lstStyle/>
                    <a:p>
                      <a:r>
                        <a:rPr lang="en-IE" sz="1000"/>
                        <a:t>Complete</a:t>
                      </a:r>
                    </a:p>
                    <a:p>
                      <a:r>
                        <a:rPr lang="en-IE" sz="1000"/>
                        <a:t>Recovery</a:t>
                      </a:r>
                    </a:p>
                  </a:txBody>
                  <a:tcPr marL="62755" marR="62755" marT="31378" marB="31378"/>
                </a:tc>
                <a:tc>
                  <a:txBody>
                    <a:bodyPr/>
                    <a:lstStyle/>
                    <a:p>
                      <a:r>
                        <a:rPr lang="en-IE" sz="1000" dirty="0"/>
                        <a:t>2 weeks</a:t>
                      </a:r>
                    </a:p>
                  </a:txBody>
                  <a:tcPr marL="62755" marR="62755" marT="31378" marB="31378"/>
                </a:tc>
                <a:tc>
                  <a:txBody>
                    <a:bodyPr/>
                    <a:lstStyle/>
                    <a:p>
                      <a:r>
                        <a:rPr lang="en-IE" sz="1000"/>
                        <a:t>No</a:t>
                      </a:r>
                    </a:p>
                  </a:txBody>
                  <a:tcPr marL="62755" marR="62755" marT="31378" marB="31378"/>
                </a:tc>
                <a:extLst>
                  <a:ext uri="{0D108BD9-81ED-4DB2-BD59-A6C34878D82A}">
                    <a16:rowId xmlns:a16="http://schemas.microsoft.com/office/drawing/2014/main" val="10001"/>
                  </a:ext>
                </a:extLst>
              </a:tr>
              <a:tr h="527146">
                <a:tc>
                  <a:txBody>
                    <a:bodyPr/>
                    <a:lstStyle/>
                    <a:p>
                      <a:r>
                        <a:rPr lang="en-IE" sz="1000" dirty="0"/>
                        <a:t>2</a:t>
                      </a:r>
                    </a:p>
                  </a:txBody>
                  <a:tcPr marL="62755" marR="62755" marT="31378" marB="31378"/>
                </a:tc>
                <a:tc>
                  <a:txBody>
                    <a:bodyPr/>
                    <a:lstStyle/>
                    <a:p>
                      <a:r>
                        <a:rPr lang="en-IE" sz="1000"/>
                        <a:t>70+</a:t>
                      </a:r>
                    </a:p>
                  </a:txBody>
                  <a:tcPr marL="62755" marR="62755" marT="31378" marB="31378"/>
                </a:tc>
                <a:tc>
                  <a:txBody>
                    <a:bodyPr/>
                    <a:lstStyle/>
                    <a:p>
                      <a:r>
                        <a:rPr lang="en-IE" sz="1000"/>
                        <a:t>Female</a:t>
                      </a:r>
                    </a:p>
                  </a:txBody>
                  <a:tcPr marL="62755" marR="62755" marT="31378" marB="31378"/>
                </a:tc>
                <a:tc>
                  <a:txBody>
                    <a:bodyPr/>
                    <a:lstStyle/>
                    <a:p>
                      <a:r>
                        <a:rPr kumimoji="0" lang="en-IE" sz="1000" b="0" i="0" u="none" strike="noStrike" kern="1200" cap="none" spc="0" normalizeH="0" baseline="0" noProof="0" dirty="0">
                          <a:ln>
                            <a:noFill/>
                          </a:ln>
                          <a:solidFill>
                            <a:prstClr val="black"/>
                          </a:solidFill>
                          <a:effectLst/>
                          <a:uLnTx/>
                          <a:uFillTx/>
                          <a:latin typeface="+mn-lt"/>
                          <a:ea typeface="+mn-ea"/>
                          <a:cs typeface="+mn-cs"/>
                        </a:rPr>
                        <a:t>↓Haptoglobin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n-lt"/>
                          <a:ea typeface="+mn-ea"/>
                          <a:cs typeface="+mn-cs"/>
                        </a:rPr>
                        <a:t>↑LDH</a:t>
                      </a:r>
                    </a:p>
                    <a:p>
                      <a:endParaRPr lang="en-IE" sz="1000" dirty="0"/>
                    </a:p>
                  </a:txBody>
                  <a:tcPr marL="62755" marR="62755" marT="31378" marB="31378"/>
                </a:tc>
                <a:tc>
                  <a:txBody>
                    <a:bodyPr/>
                    <a:lstStyle/>
                    <a:p>
                      <a:r>
                        <a:rPr lang="en-IE" sz="1000" dirty="0"/>
                        <a:t>Anti-</a:t>
                      </a:r>
                      <a:r>
                        <a:rPr lang="en-IE" sz="1000" dirty="0" err="1"/>
                        <a:t>Jka</a:t>
                      </a:r>
                      <a:endParaRPr lang="en-IE" sz="1000" dirty="0"/>
                    </a:p>
                  </a:txBody>
                  <a:tcPr marL="62755" marR="62755" marT="31378" marB="31378"/>
                </a:tc>
                <a:tc>
                  <a:txBody>
                    <a:bodyPr/>
                    <a:lstStyle/>
                    <a:p>
                      <a:r>
                        <a:rPr lang="en-IE" sz="1000" dirty="0"/>
                        <a:t>Complete</a:t>
                      </a:r>
                    </a:p>
                    <a:p>
                      <a:r>
                        <a:rPr lang="en-IE" sz="1000" dirty="0"/>
                        <a:t>Recovery</a:t>
                      </a:r>
                    </a:p>
                    <a:p>
                      <a:endParaRPr lang="en-IE" sz="1000" dirty="0"/>
                    </a:p>
                  </a:txBody>
                  <a:tcPr marL="62755" marR="62755" marT="31378" marB="31378"/>
                </a:tc>
                <a:tc>
                  <a:txBody>
                    <a:bodyPr/>
                    <a:lstStyle/>
                    <a:p>
                      <a:r>
                        <a:rPr lang="en-IE" sz="1000" dirty="0"/>
                        <a:t>2 weeks</a:t>
                      </a:r>
                    </a:p>
                  </a:txBody>
                  <a:tcPr marL="62755" marR="62755" marT="31378" marB="31378"/>
                </a:tc>
                <a:tc>
                  <a:txBody>
                    <a:bodyPr/>
                    <a:lstStyle/>
                    <a:p>
                      <a:r>
                        <a:rPr lang="en-IE" sz="1000"/>
                        <a:t>No</a:t>
                      </a:r>
                    </a:p>
                  </a:txBody>
                  <a:tcPr marL="62755" marR="62755" marT="31378" marB="31378"/>
                </a:tc>
                <a:extLst>
                  <a:ext uri="{0D108BD9-81ED-4DB2-BD59-A6C34878D82A}">
                    <a16:rowId xmlns:a16="http://schemas.microsoft.com/office/drawing/2014/main" val="10002"/>
                  </a:ext>
                </a:extLst>
              </a:tr>
              <a:tr h="527146">
                <a:tc>
                  <a:txBody>
                    <a:bodyPr/>
                    <a:lstStyle/>
                    <a:p>
                      <a:r>
                        <a:rPr lang="en-IE" sz="1000" dirty="0"/>
                        <a:t>3</a:t>
                      </a:r>
                    </a:p>
                  </a:txBody>
                  <a:tcPr marL="62755" marR="62755" marT="31378" marB="31378"/>
                </a:tc>
                <a:tc>
                  <a:txBody>
                    <a:bodyPr/>
                    <a:lstStyle/>
                    <a:p>
                      <a:r>
                        <a:rPr lang="en-IE" sz="1000"/>
                        <a:t>51-70 yrs</a:t>
                      </a:r>
                    </a:p>
                  </a:txBody>
                  <a:tcPr marL="62755" marR="62755" marT="31378" marB="31378"/>
                </a:tc>
                <a:tc>
                  <a:txBody>
                    <a:bodyPr/>
                    <a:lstStyle/>
                    <a:p>
                      <a:r>
                        <a:rPr lang="en-IE" sz="1000"/>
                        <a:t>Female</a:t>
                      </a:r>
                    </a:p>
                  </a:txBody>
                  <a:tcPr marL="62755" marR="62755" marT="31378" marB="31378"/>
                </a:tc>
                <a:tc>
                  <a:txBody>
                    <a:bodyPr/>
                    <a:lstStyle/>
                    <a:p>
                      <a:r>
                        <a:rPr lang="en-IE" sz="1000" dirty="0"/>
                        <a:t>↑ Bilirubin</a:t>
                      </a:r>
                    </a:p>
                    <a:p>
                      <a:r>
                        <a:rPr lang="en-IE" sz="1000" dirty="0"/>
                        <a:t>↑LDH</a:t>
                      </a:r>
                    </a:p>
                    <a:p>
                      <a:r>
                        <a:rPr lang="en-IE" sz="1000" dirty="0"/>
                        <a:t>↓ Hb</a:t>
                      </a:r>
                    </a:p>
                  </a:txBody>
                  <a:tcPr marL="62755" marR="62755" marT="31378" marB="31378"/>
                </a:tc>
                <a:tc>
                  <a:txBody>
                    <a:bodyPr/>
                    <a:lstStyle/>
                    <a:p>
                      <a:r>
                        <a:rPr lang="en-IE" sz="1000" dirty="0"/>
                        <a:t>Anti-</a:t>
                      </a:r>
                      <a:r>
                        <a:rPr lang="en-IE" sz="1000" dirty="0" err="1"/>
                        <a:t>Fya</a:t>
                      </a:r>
                      <a:endParaRPr lang="en-IE" sz="1000" dirty="0"/>
                    </a:p>
                  </a:txBody>
                  <a:tcPr marL="62755" marR="62755" marT="31378" marB="31378"/>
                </a:tc>
                <a:tc>
                  <a:txBody>
                    <a:bodyPr/>
                    <a:lstStyle/>
                    <a:p>
                      <a:r>
                        <a:rPr lang="en-IE" sz="1000"/>
                        <a:t>Complete</a:t>
                      </a:r>
                    </a:p>
                    <a:p>
                      <a:r>
                        <a:rPr lang="en-IE" sz="1000"/>
                        <a:t>Recovery</a:t>
                      </a:r>
                    </a:p>
                    <a:p>
                      <a:endParaRPr lang="en-IE" sz="1000"/>
                    </a:p>
                  </a:txBody>
                  <a:tcPr marL="62755" marR="62755" marT="31378" marB="31378"/>
                </a:tc>
                <a:tc>
                  <a:txBody>
                    <a:bodyPr/>
                    <a:lstStyle/>
                    <a:p>
                      <a:r>
                        <a:rPr lang="en-IE" sz="1000" dirty="0"/>
                        <a:t>4 days</a:t>
                      </a:r>
                    </a:p>
                  </a:txBody>
                  <a:tcPr marL="62755" marR="62755" marT="31378" marB="31378"/>
                </a:tc>
                <a:tc>
                  <a:txBody>
                    <a:bodyPr/>
                    <a:lstStyle/>
                    <a:p>
                      <a:r>
                        <a:rPr lang="en-IE" sz="1000"/>
                        <a:t>No</a:t>
                      </a:r>
                    </a:p>
                  </a:txBody>
                  <a:tcPr marL="62755" marR="62755" marT="31378" marB="31378"/>
                </a:tc>
                <a:extLst>
                  <a:ext uri="{0D108BD9-81ED-4DB2-BD59-A6C34878D82A}">
                    <a16:rowId xmlns:a16="http://schemas.microsoft.com/office/drawing/2014/main" val="10003"/>
                  </a:ext>
                </a:extLst>
              </a:tr>
              <a:tr h="527146">
                <a:tc>
                  <a:txBody>
                    <a:bodyPr/>
                    <a:lstStyle/>
                    <a:p>
                      <a:r>
                        <a:rPr lang="en-IE" sz="1000" dirty="0"/>
                        <a:t>4</a:t>
                      </a:r>
                    </a:p>
                  </a:txBody>
                  <a:tcPr marL="62755" marR="62755" marT="31378" marB="31378"/>
                </a:tc>
                <a:tc>
                  <a:txBody>
                    <a:bodyPr/>
                    <a:lstStyle/>
                    <a:p>
                      <a:r>
                        <a:rPr lang="en-IE" sz="1000"/>
                        <a:t>70+</a:t>
                      </a:r>
                    </a:p>
                  </a:txBody>
                  <a:tcPr marL="62755" marR="62755" marT="31378" marB="31378"/>
                </a:tc>
                <a:tc>
                  <a:txBody>
                    <a:bodyPr/>
                    <a:lstStyle/>
                    <a:p>
                      <a:r>
                        <a:rPr lang="en-IE" sz="1000"/>
                        <a:t>Female</a:t>
                      </a:r>
                    </a:p>
                  </a:txBody>
                  <a:tcPr marL="62755" marR="62755" marT="31378" marB="31378"/>
                </a:tc>
                <a:tc>
                  <a:txBody>
                    <a:bodyPr/>
                    <a:lstStyle/>
                    <a:p>
                      <a:r>
                        <a:rPr lang="en-IE" sz="1000" dirty="0"/>
                        <a:t>↑LDH</a:t>
                      </a:r>
                    </a:p>
                    <a:p>
                      <a:r>
                        <a:rPr lang="en-IE" sz="1000" dirty="0"/>
                        <a:t>Positive DAT</a:t>
                      </a:r>
                    </a:p>
                    <a:p>
                      <a:r>
                        <a:rPr lang="en-IE" sz="1000" dirty="0"/>
                        <a:t>↓ Hb</a:t>
                      </a:r>
                    </a:p>
                  </a:txBody>
                  <a:tcPr marL="62755" marR="62755" marT="31378" marB="313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t>Anti-</a:t>
                      </a:r>
                      <a:r>
                        <a:rPr lang="en-IE" sz="1000" dirty="0" err="1"/>
                        <a:t>Fya</a:t>
                      </a:r>
                      <a:endParaRPr lang="en-IE" sz="1000" dirty="0"/>
                    </a:p>
                    <a:p>
                      <a:endParaRPr lang="en-IE" sz="1000" dirty="0"/>
                    </a:p>
                  </a:txBody>
                  <a:tcPr marL="62755" marR="62755" marT="31378" marB="31378"/>
                </a:tc>
                <a:tc>
                  <a:txBody>
                    <a:bodyPr/>
                    <a:lstStyle/>
                    <a:p>
                      <a:r>
                        <a:rPr lang="en-IE" sz="1000"/>
                        <a:t>Complete</a:t>
                      </a:r>
                    </a:p>
                    <a:p>
                      <a:r>
                        <a:rPr lang="en-IE" sz="1000"/>
                        <a:t>Recovery</a:t>
                      </a:r>
                    </a:p>
                    <a:p>
                      <a:endParaRPr lang="en-IE" sz="1000"/>
                    </a:p>
                  </a:txBody>
                  <a:tcPr marL="62755" marR="62755" marT="31378" marB="31378"/>
                </a:tc>
                <a:tc>
                  <a:txBody>
                    <a:bodyPr/>
                    <a:lstStyle/>
                    <a:p>
                      <a:r>
                        <a:rPr lang="en-IE" sz="1000" dirty="0"/>
                        <a:t>8 days</a:t>
                      </a:r>
                    </a:p>
                  </a:txBody>
                  <a:tcPr marL="62755" marR="62755" marT="31378" marB="31378"/>
                </a:tc>
                <a:tc>
                  <a:txBody>
                    <a:bodyPr/>
                    <a:lstStyle/>
                    <a:p>
                      <a:r>
                        <a:rPr lang="en-IE" sz="1000"/>
                        <a:t>No</a:t>
                      </a:r>
                    </a:p>
                  </a:txBody>
                  <a:tcPr marL="62755" marR="62755" marT="31378" marB="31378"/>
                </a:tc>
                <a:extLst>
                  <a:ext uri="{0D108BD9-81ED-4DB2-BD59-A6C34878D82A}">
                    <a16:rowId xmlns:a16="http://schemas.microsoft.com/office/drawing/2014/main" val="10004"/>
                  </a:ext>
                </a:extLst>
              </a:tr>
              <a:tr h="527146">
                <a:tc>
                  <a:txBody>
                    <a:bodyPr/>
                    <a:lstStyle/>
                    <a:p>
                      <a:r>
                        <a:rPr lang="en-IE" sz="1000" dirty="0"/>
                        <a:t>5</a:t>
                      </a:r>
                    </a:p>
                  </a:txBody>
                  <a:tcPr marL="62755" marR="62755" marT="31378" marB="31378"/>
                </a:tc>
                <a:tc>
                  <a:txBody>
                    <a:bodyPr/>
                    <a:lstStyle/>
                    <a:p>
                      <a:r>
                        <a:rPr lang="en-IE" sz="1000"/>
                        <a:t>18-30 yrs</a:t>
                      </a:r>
                    </a:p>
                  </a:txBody>
                  <a:tcPr marL="62755" marR="62755" marT="31378" marB="31378"/>
                </a:tc>
                <a:tc>
                  <a:txBody>
                    <a:bodyPr/>
                    <a:lstStyle/>
                    <a:p>
                      <a:r>
                        <a:rPr lang="en-IE" sz="1000"/>
                        <a:t>Female</a:t>
                      </a:r>
                    </a:p>
                  </a:txBody>
                  <a:tcPr marL="62755" marR="62755" marT="31378" marB="31378"/>
                </a:tc>
                <a:tc>
                  <a:txBody>
                    <a:bodyPr/>
                    <a:lstStyle/>
                    <a:p>
                      <a:r>
                        <a:rPr lang="en-IE" sz="1000" dirty="0"/>
                        <a:t>↑ Bilirubin,</a:t>
                      </a:r>
                    </a:p>
                    <a:p>
                      <a:r>
                        <a:rPr lang="en-IE" sz="1000" dirty="0"/>
                        <a:t>↑LDH</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t>↓ Hb</a:t>
                      </a:r>
                    </a:p>
                  </a:txBody>
                  <a:tcPr marL="62755" marR="62755" marT="31378" marB="31378"/>
                </a:tc>
                <a:tc>
                  <a:txBody>
                    <a:bodyPr/>
                    <a:lstStyle/>
                    <a:p>
                      <a:r>
                        <a:rPr lang="en-IE" sz="1000" dirty="0"/>
                        <a:t>Anti-</a:t>
                      </a:r>
                      <a:r>
                        <a:rPr lang="en-IE" sz="1000" dirty="0" err="1"/>
                        <a:t>JKb</a:t>
                      </a:r>
                      <a:r>
                        <a:rPr lang="en-IE" sz="1000" dirty="0"/>
                        <a:t>, Anti-</a:t>
                      </a:r>
                      <a:r>
                        <a:rPr lang="en-IE" sz="1000" dirty="0" err="1"/>
                        <a:t>Fya</a:t>
                      </a:r>
                      <a:r>
                        <a:rPr lang="en-IE" sz="1000" dirty="0"/>
                        <a:t>, anti-S</a:t>
                      </a:r>
                    </a:p>
                  </a:txBody>
                  <a:tcPr marL="62755" marR="62755" marT="31378" marB="31378"/>
                </a:tc>
                <a:tc>
                  <a:txBody>
                    <a:bodyPr/>
                    <a:lstStyle/>
                    <a:p>
                      <a:r>
                        <a:rPr lang="en-IE" sz="1000"/>
                        <a:t>Complete</a:t>
                      </a:r>
                    </a:p>
                    <a:p>
                      <a:r>
                        <a:rPr lang="en-IE" sz="1000"/>
                        <a:t>Recovery</a:t>
                      </a:r>
                    </a:p>
                    <a:p>
                      <a:endParaRPr lang="en-IE" sz="1000"/>
                    </a:p>
                  </a:txBody>
                  <a:tcPr marL="62755" marR="62755" marT="31378" marB="31378"/>
                </a:tc>
                <a:tc>
                  <a:txBody>
                    <a:bodyPr/>
                    <a:lstStyle/>
                    <a:p>
                      <a:r>
                        <a:rPr lang="en-IE" sz="1000" dirty="0"/>
                        <a:t>16 days</a:t>
                      </a:r>
                    </a:p>
                  </a:txBody>
                  <a:tcPr marL="62755" marR="62755" marT="31378" marB="31378"/>
                </a:tc>
                <a:tc>
                  <a:txBody>
                    <a:bodyPr/>
                    <a:lstStyle/>
                    <a:p>
                      <a:r>
                        <a:rPr lang="en-IE" sz="1000"/>
                        <a:t>No</a:t>
                      </a:r>
                    </a:p>
                  </a:txBody>
                  <a:tcPr marL="62755" marR="62755" marT="31378" marB="31378"/>
                </a:tc>
                <a:extLst>
                  <a:ext uri="{0D108BD9-81ED-4DB2-BD59-A6C34878D82A}">
                    <a16:rowId xmlns:a16="http://schemas.microsoft.com/office/drawing/2014/main" val="10005"/>
                  </a:ext>
                </a:extLst>
              </a:tr>
              <a:tr h="527146">
                <a:tc>
                  <a:txBody>
                    <a:bodyPr/>
                    <a:lstStyle/>
                    <a:p>
                      <a:r>
                        <a:rPr lang="en-IE" sz="1000" dirty="0"/>
                        <a:t>6</a:t>
                      </a:r>
                    </a:p>
                  </a:txBody>
                  <a:tcPr marL="62755" marR="62755" marT="31378" marB="31378"/>
                </a:tc>
                <a:tc>
                  <a:txBody>
                    <a:bodyPr/>
                    <a:lstStyle/>
                    <a:p>
                      <a:r>
                        <a:rPr lang="en-IE" sz="1000"/>
                        <a:t>70+</a:t>
                      </a:r>
                    </a:p>
                  </a:txBody>
                  <a:tcPr marL="62755" marR="62755" marT="31378" marB="31378"/>
                </a:tc>
                <a:tc>
                  <a:txBody>
                    <a:bodyPr/>
                    <a:lstStyle/>
                    <a:p>
                      <a:r>
                        <a:rPr lang="en-IE" sz="1000"/>
                        <a:t>Female</a:t>
                      </a:r>
                    </a:p>
                  </a:txBody>
                  <a:tcPr marL="62755" marR="62755" marT="31378" marB="3137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n-lt"/>
                          <a:ea typeface="+mn-ea"/>
                          <a:cs typeface="+mn-cs"/>
                        </a:rPr>
                        <a:t>↓ Hb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mn-lt"/>
                          <a:ea typeface="+mn-ea"/>
                          <a:cs typeface="+mn-cs"/>
                        </a:rPr>
                        <a:t>↓Haptoglobin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t>↑ Bilirubin</a:t>
                      </a:r>
                      <a:endParaRPr kumimoji="0" lang="en-IE" sz="1000" b="0" i="0" u="none" strike="noStrike" kern="1200" cap="none" spc="0" normalizeH="0" baseline="0" noProof="0" dirty="0">
                        <a:ln>
                          <a:noFill/>
                        </a:ln>
                        <a:solidFill>
                          <a:prstClr val="black"/>
                        </a:solidFill>
                        <a:effectLst/>
                        <a:uLnTx/>
                        <a:uFillTx/>
                        <a:latin typeface="+mn-lt"/>
                        <a:ea typeface="+mn-ea"/>
                        <a:cs typeface="+mn-cs"/>
                      </a:endParaRPr>
                    </a:p>
                  </a:txBody>
                  <a:tcPr marL="62755" marR="62755" marT="31378" marB="31378"/>
                </a:tc>
                <a:tc>
                  <a:txBody>
                    <a:bodyPr/>
                    <a:lstStyle/>
                    <a:p>
                      <a:r>
                        <a:rPr lang="en-IE" sz="1000" dirty="0"/>
                        <a:t>Anti-</a:t>
                      </a:r>
                      <a:r>
                        <a:rPr lang="en-IE" sz="1000" dirty="0" err="1"/>
                        <a:t>Fya</a:t>
                      </a:r>
                      <a:endParaRPr lang="en-IE" sz="1000" dirty="0"/>
                    </a:p>
                  </a:txBody>
                  <a:tcPr marL="62755" marR="62755" marT="31378" marB="31378"/>
                </a:tc>
                <a:tc>
                  <a:txBody>
                    <a:bodyPr/>
                    <a:lstStyle/>
                    <a:p>
                      <a:r>
                        <a:rPr lang="en-IE" sz="1000"/>
                        <a:t>Complete</a:t>
                      </a:r>
                    </a:p>
                    <a:p>
                      <a:r>
                        <a:rPr lang="en-IE" sz="1000"/>
                        <a:t>Recovery</a:t>
                      </a:r>
                    </a:p>
                    <a:p>
                      <a:endParaRPr lang="en-IE" sz="1000"/>
                    </a:p>
                  </a:txBody>
                  <a:tcPr marL="62755" marR="62755" marT="31378" marB="31378"/>
                </a:tc>
                <a:tc>
                  <a:txBody>
                    <a:bodyPr/>
                    <a:lstStyle/>
                    <a:p>
                      <a:r>
                        <a:rPr lang="en-IE" sz="1000" dirty="0"/>
                        <a:t>12 days</a:t>
                      </a:r>
                    </a:p>
                  </a:txBody>
                  <a:tcPr marL="62755" marR="62755" marT="31378" marB="31378"/>
                </a:tc>
                <a:tc>
                  <a:txBody>
                    <a:bodyPr/>
                    <a:lstStyle/>
                    <a:p>
                      <a:r>
                        <a:rPr lang="en-IE" sz="1000" dirty="0"/>
                        <a:t>No</a:t>
                      </a:r>
                    </a:p>
                  </a:txBody>
                  <a:tcPr marL="62755" marR="62755" marT="31378" marB="3137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0493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5DD1AB-75AB-61A6-347F-0B286BFED184}"/>
              </a:ext>
            </a:extLst>
          </p:cNvPr>
          <p:cNvSpPr>
            <a:spLocks noGrp="1"/>
          </p:cNvSpPr>
          <p:nvPr>
            <p:ph type="title"/>
          </p:nvPr>
        </p:nvSpPr>
        <p:spPr>
          <a:xfrm>
            <a:off x="1037673" y="348865"/>
            <a:ext cx="7288583" cy="1576446"/>
          </a:xfrm>
        </p:spPr>
        <p:txBody>
          <a:bodyPr anchor="ctr">
            <a:normAutofit fontScale="90000"/>
          </a:bodyPr>
          <a:lstStyle/>
          <a:p>
            <a:r>
              <a:rPr lang="en-US" sz="3500" dirty="0">
                <a:solidFill>
                  <a:srgbClr val="FFFFFF"/>
                </a:solidFill>
              </a:rPr>
              <a:t>Delayed Haemolytic Transfusion Reactions (DHTR)</a:t>
            </a:r>
            <a:br>
              <a:rPr lang="en-US" sz="3500" dirty="0">
                <a:solidFill>
                  <a:srgbClr val="FFFFFF"/>
                </a:solidFill>
              </a:rPr>
            </a:br>
            <a:endParaRPr lang="en-IE" sz="3500" b="1" dirty="0">
              <a:solidFill>
                <a:srgbClr val="FF0000"/>
              </a:solidFill>
            </a:endParaRPr>
          </a:p>
        </p:txBody>
      </p:sp>
      <p:graphicFrame>
        <p:nvGraphicFramePr>
          <p:cNvPr id="5" name="Content Placeholder 2">
            <a:extLst>
              <a:ext uri="{FF2B5EF4-FFF2-40B4-BE49-F238E27FC236}">
                <a16:creationId xmlns:a16="http://schemas.microsoft.com/office/drawing/2014/main" id="{FF90C125-F832-757B-1270-4B8081AC54CE}"/>
              </a:ext>
            </a:extLst>
          </p:cNvPr>
          <p:cNvGraphicFramePr>
            <a:graphicFrameLocks noGrp="1"/>
          </p:cNvGraphicFramePr>
          <p:nvPr>
            <p:ph idx="1"/>
            <p:extLst>
              <p:ext uri="{D42A27DB-BD31-4B8C-83A1-F6EECF244321}">
                <p14:modId xmlns:p14="http://schemas.microsoft.com/office/powerpoint/2010/main" val="215240292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22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73770"/>
            <a:ext cx="2415246" cy="2027227"/>
          </a:xfrm>
        </p:spPr>
        <p:txBody>
          <a:bodyPr anchor="t">
            <a:normAutofit/>
          </a:bodyPr>
          <a:lstStyle/>
          <a:p>
            <a:pPr>
              <a:lnSpc>
                <a:spcPct val="90000"/>
              </a:lnSpc>
            </a:pPr>
            <a:r>
              <a:rPr lang="en-GB" sz="3600" dirty="0">
                <a:solidFill>
                  <a:srgbClr val="FFFFFF"/>
                </a:solidFill>
              </a:rPr>
              <a:t>Pulmonary Transfusion Reactions</a:t>
            </a:r>
            <a:endParaRPr lang="en-IE" sz="36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405778"/>
              </p:ext>
            </p:extLst>
          </p:nvPr>
        </p:nvGraphicFramePr>
        <p:xfrm>
          <a:off x="3851920" y="541607"/>
          <a:ext cx="5040560" cy="5551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78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028697" y="348865"/>
            <a:ext cx="7533018" cy="877729"/>
          </a:xfrm>
        </p:spPr>
        <p:txBody>
          <a:bodyPr anchor="ctr">
            <a:normAutofit/>
          </a:bodyPr>
          <a:lstStyle/>
          <a:p>
            <a:pPr>
              <a:lnSpc>
                <a:spcPct val="90000"/>
              </a:lnSpc>
            </a:pPr>
            <a:r>
              <a:rPr lang="en-IE" sz="2700">
                <a:solidFill>
                  <a:srgbClr val="FFFFFF"/>
                </a:solidFill>
              </a:rPr>
              <a:t>Serious Adverse Reactions Reported from 2013 until 2023</a:t>
            </a:r>
          </a:p>
        </p:txBody>
      </p:sp>
      <p:graphicFrame>
        <p:nvGraphicFramePr>
          <p:cNvPr id="8" name="Content Placeholder 4"/>
          <p:cNvGraphicFramePr>
            <a:graphicFrameLocks noGrp="1"/>
          </p:cNvGraphicFramePr>
          <p:nvPr>
            <p:ph idx="1"/>
          </p:nvPr>
        </p:nvGraphicFramePr>
        <p:xfrm>
          <a:off x="553090" y="4518908"/>
          <a:ext cx="7977390" cy="2356614"/>
        </p:xfrm>
        <a:graphic>
          <a:graphicData uri="http://schemas.openxmlformats.org/drawingml/2006/table">
            <a:tbl>
              <a:tblPr firstRow="1" bandRow="1">
                <a:tableStyleId>{3B4B98B0-60AC-42C2-AFA5-B58CD77FA1E5}</a:tableStyleId>
              </a:tblPr>
              <a:tblGrid>
                <a:gridCol w="1363225">
                  <a:extLst>
                    <a:ext uri="{9D8B030D-6E8A-4147-A177-3AD203B41FA5}">
                      <a16:colId xmlns:a16="http://schemas.microsoft.com/office/drawing/2014/main" val="20000"/>
                    </a:ext>
                  </a:extLst>
                </a:gridCol>
                <a:gridCol w="2309909">
                  <a:extLst>
                    <a:ext uri="{9D8B030D-6E8A-4147-A177-3AD203B41FA5}">
                      <a16:colId xmlns:a16="http://schemas.microsoft.com/office/drawing/2014/main" val="20001"/>
                    </a:ext>
                  </a:extLst>
                </a:gridCol>
                <a:gridCol w="2309909">
                  <a:extLst>
                    <a:ext uri="{9D8B030D-6E8A-4147-A177-3AD203B41FA5}">
                      <a16:colId xmlns:a16="http://schemas.microsoft.com/office/drawing/2014/main" val="20002"/>
                    </a:ext>
                  </a:extLst>
                </a:gridCol>
                <a:gridCol w="1994347">
                  <a:extLst>
                    <a:ext uri="{9D8B030D-6E8A-4147-A177-3AD203B41FA5}">
                      <a16:colId xmlns:a16="http://schemas.microsoft.com/office/drawing/2014/main" val="20003"/>
                    </a:ext>
                  </a:extLst>
                </a:gridCol>
              </a:tblGrid>
              <a:tr h="313518">
                <a:tc gridSpan="4">
                  <a:txBody>
                    <a:bodyPr/>
                    <a:lstStyle/>
                    <a:p>
                      <a:r>
                        <a:rPr lang="en-IE" sz="3100" dirty="0"/>
                        <a:t>Report</a:t>
                      </a:r>
                      <a:r>
                        <a:rPr lang="en-IE" sz="3100" baseline="0" dirty="0"/>
                        <a:t> types received in 2023</a:t>
                      </a:r>
                      <a:endParaRPr lang="en-IE" sz="3100" dirty="0"/>
                    </a:p>
                  </a:txBody>
                  <a:tcPr marL="155618" marR="155618" marT="77809" marB="77809"/>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000"/>
                  </a:ext>
                </a:extLst>
              </a:tr>
              <a:tr h="549354">
                <a:tc>
                  <a:txBody>
                    <a:bodyPr/>
                    <a:lstStyle/>
                    <a:p>
                      <a:r>
                        <a:rPr lang="en-IE" sz="3100"/>
                        <a:t>Total</a:t>
                      </a:r>
                    </a:p>
                  </a:txBody>
                  <a:tcPr marL="155618" marR="155618" marT="77809" marB="77809"/>
                </a:tc>
                <a:tc>
                  <a:txBody>
                    <a:bodyPr/>
                    <a:lstStyle/>
                    <a:p>
                      <a:r>
                        <a:rPr lang="en-IE" sz="3100"/>
                        <a:t>Mandatory</a:t>
                      </a:r>
                    </a:p>
                  </a:txBody>
                  <a:tcPr marL="155618" marR="155618" marT="77809" marB="77809"/>
                </a:tc>
                <a:tc>
                  <a:txBody>
                    <a:bodyPr/>
                    <a:lstStyle/>
                    <a:p>
                      <a:r>
                        <a:rPr lang="en-IE" sz="3100"/>
                        <a:t>Non-Mandatory</a:t>
                      </a:r>
                    </a:p>
                  </a:txBody>
                  <a:tcPr marL="155618" marR="155618" marT="77809" marB="77809"/>
                </a:tc>
                <a:tc>
                  <a:txBody>
                    <a:bodyPr/>
                    <a:lstStyle/>
                    <a:p>
                      <a:r>
                        <a:rPr lang="en-IE" sz="3100"/>
                        <a:t>Did not progress</a:t>
                      </a:r>
                    </a:p>
                  </a:txBody>
                  <a:tcPr marL="155618" marR="155618" marT="77809" marB="77809"/>
                </a:tc>
                <a:extLst>
                  <a:ext uri="{0D108BD9-81ED-4DB2-BD59-A6C34878D82A}">
                    <a16:rowId xmlns:a16="http://schemas.microsoft.com/office/drawing/2014/main" val="10001"/>
                  </a:ext>
                </a:extLst>
              </a:tr>
              <a:tr h="313518">
                <a:tc>
                  <a:txBody>
                    <a:bodyPr/>
                    <a:lstStyle/>
                    <a:p>
                      <a:r>
                        <a:rPr lang="en-IE" sz="3100"/>
                        <a:t>147</a:t>
                      </a:r>
                    </a:p>
                  </a:txBody>
                  <a:tcPr marL="155618" marR="155618" marT="77809" marB="77809"/>
                </a:tc>
                <a:tc>
                  <a:txBody>
                    <a:bodyPr/>
                    <a:lstStyle/>
                    <a:p>
                      <a:r>
                        <a:rPr lang="en-IE" sz="3100"/>
                        <a:t>67</a:t>
                      </a:r>
                    </a:p>
                  </a:txBody>
                  <a:tcPr marL="155618" marR="155618" marT="77809" marB="77809"/>
                </a:tc>
                <a:tc>
                  <a:txBody>
                    <a:bodyPr/>
                    <a:lstStyle/>
                    <a:p>
                      <a:r>
                        <a:rPr lang="en-IE" sz="3100" dirty="0"/>
                        <a:t>67</a:t>
                      </a:r>
                    </a:p>
                  </a:txBody>
                  <a:tcPr marL="155618" marR="155618" marT="77809" marB="77809"/>
                </a:tc>
                <a:tc>
                  <a:txBody>
                    <a:bodyPr/>
                    <a:lstStyle/>
                    <a:p>
                      <a:r>
                        <a:rPr lang="en-IE" sz="3100" dirty="0"/>
                        <a:t>13</a:t>
                      </a:r>
                    </a:p>
                  </a:txBody>
                  <a:tcPr marL="155618" marR="155618" marT="77809" marB="77809"/>
                </a:tc>
                <a:extLst>
                  <a:ext uri="{0D108BD9-81ED-4DB2-BD59-A6C34878D82A}">
                    <a16:rowId xmlns:a16="http://schemas.microsoft.com/office/drawing/2014/main" val="10002"/>
                  </a:ext>
                </a:extLst>
              </a:tr>
            </a:tbl>
          </a:graphicData>
        </a:graphic>
      </p:graphicFrame>
      <p:graphicFrame>
        <p:nvGraphicFramePr>
          <p:cNvPr id="7" name="Content Placeholder 3">
            <a:extLst>
              <a:ext uri="{FF2B5EF4-FFF2-40B4-BE49-F238E27FC236}">
                <a16:creationId xmlns:a16="http://schemas.microsoft.com/office/drawing/2014/main" id="{C18FFA76-BAEC-D499-D4EB-44CF75AD0222}"/>
              </a:ext>
            </a:extLst>
          </p:cNvPr>
          <p:cNvGraphicFramePr>
            <a:graphicFrameLocks/>
          </p:cNvGraphicFramePr>
          <p:nvPr/>
        </p:nvGraphicFramePr>
        <p:xfrm>
          <a:off x="467544" y="1600200"/>
          <a:ext cx="7848872" cy="298092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67160F5-0D12-DC0B-CCB7-1566DC1E969F}"/>
              </a:ext>
            </a:extLst>
          </p:cNvPr>
          <p:cNvPicPr>
            <a:picLocks noChangeAspect="1"/>
          </p:cNvPicPr>
          <p:nvPr/>
        </p:nvPicPr>
        <p:blipFill>
          <a:blip r:embed="rId4"/>
          <a:stretch>
            <a:fillRect/>
          </a:stretch>
        </p:blipFill>
        <p:spPr>
          <a:xfrm rot="13515310">
            <a:off x="2909755" y="2344990"/>
            <a:ext cx="420660" cy="969348"/>
          </a:xfrm>
          <a:prstGeom prst="rect">
            <a:avLst/>
          </a:prstGeom>
        </p:spPr>
      </p:pic>
    </p:spTree>
    <p:extLst>
      <p:ext uri="{BB962C8B-B14F-4D97-AF65-F5344CB8AC3E}">
        <p14:creationId xmlns:p14="http://schemas.microsoft.com/office/powerpoint/2010/main" val="1740262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0A35AE-74B3-477B-1BBA-BEA851963C8F}"/>
              </a:ext>
            </a:extLst>
          </p:cNvPr>
          <p:cNvPicPr>
            <a:picLocks noChangeAspect="1"/>
          </p:cNvPicPr>
          <p:nvPr/>
        </p:nvPicPr>
        <p:blipFill>
          <a:blip r:embed="rId3"/>
          <a:stretch>
            <a:fillRect/>
          </a:stretch>
        </p:blipFill>
        <p:spPr>
          <a:xfrm>
            <a:off x="573741" y="2033019"/>
            <a:ext cx="2526726" cy="2791962"/>
          </a:xfrm>
          <a:prstGeom prst="rect">
            <a:avLst/>
          </a:prstGeom>
        </p:spPr>
      </p:pic>
      <p:sp>
        <p:nvSpPr>
          <p:cNvPr id="28" name="Freeform: Shape 27">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4319515" y="457201"/>
            <a:ext cx="4002953" cy="1835911"/>
          </a:xfrm>
        </p:spPr>
        <p:txBody>
          <a:bodyPr anchor="b">
            <a:normAutofit/>
          </a:bodyPr>
          <a:lstStyle/>
          <a:p>
            <a:pPr>
              <a:lnSpc>
                <a:spcPct val="90000"/>
              </a:lnSpc>
            </a:pPr>
            <a:r>
              <a:rPr lang="en-IE" sz="3600" dirty="0">
                <a:solidFill>
                  <a:srgbClr val="FFFFFF"/>
                </a:solidFill>
              </a:rPr>
              <a:t>Transfusion Associated Circulatory Overload</a:t>
            </a: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2560829"/>
            <a:ext cx="3771900" cy="18288"/>
          </a:xfrm>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400" y="8855"/>
                  <a:pt x="3772009" y="14521"/>
                  <a:pt x="3771900" y="18288"/>
                </a:cubicBezTo>
                <a:cubicBezTo>
                  <a:pt x="3458898" y="17742"/>
                  <a:pt x="3421743" y="-6827"/>
                  <a:pt x="3143250" y="18288"/>
                </a:cubicBezTo>
                <a:cubicBezTo>
                  <a:pt x="2864757" y="43403"/>
                  <a:pt x="2852800" y="27764"/>
                  <a:pt x="2627757" y="18288"/>
                </a:cubicBezTo>
                <a:cubicBezTo>
                  <a:pt x="2402714" y="8812"/>
                  <a:pt x="2240384" y="-3809"/>
                  <a:pt x="2112264" y="18288"/>
                </a:cubicBezTo>
                <a:cubicBezTo>
                  <a:pt x="1984144" y="40385"/>
                  <a:pt x="1648028" y="25259"/>
                  <a:pt x="1445895" y="18288"/>
                </a:cubicBezTo>
                <a:cubicBezTo>
                  <a:pt x="1243762" y="11317"/>
                  <a:pt x="1123026" y="22466"/>
                  <a:pt x="892683" y="18288"/>
                </a:cubicBezTo>
                <a:cubicBezTo>
                  <a:pt x="662340" y="14110"/>
                  <a:pt x="180978" y="-26198"/>
                  <a:pt x="0" y="18288"/>
                </a:cubicBezTo>
                <a:cubicBezTo>
                  <a:pt x="683" y="12014"/>
                  <a:pt x="724" y="5908"/>
                  <a:pt x="0" y="0"/>
                </a:cubicBezTo>
                <a:close/>
              </a:path>
              <a:path w="3771900" h="18288"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002" y="7180"/>
                  <a:pt x="3772069" y="13790"/>
                  <a:pt x="3771900" y="18288"/>
                </a:cubicBezTo>
                <a:cubicBezTo>
                  <a:pt x="3466427" y="17166"/>
                  <a:pt x="3360902" y="-2444"/>
                  <a:pt x="3143250" y="18288"/>
                </a:cubicBezTo>
                <a:cubicBezTo>
                  <a:pt x="2925598" y="39020"/>
                  <a:pt x="2852709" y="34774"/>
                  <a:pt x="2627757" y="18288"/>
                </a:cubicBezTo>
                <a:cubicBezTo>
                  <a:pt x="2402805" y="1802"/>
                  <a:pt x="2156087" y="-12568"/>
                  <a:pt x="1999107" y="18288"/>
                </a:cubicBezTo>
                <a:cubicBezTo>
                  <a:pt x="1842127" y="49144"/>
                  <a:pt x="1528676" y="3672"/>
                  <a:pt x="1370457" y="18288"/>
                </a:cubicBezTo>
                <a:cubicBezTo>
                  <a:pt x="1212238" y="32905"/>
                  <a:pt x="1007440" y="24475"/>
                  <a:pt x="779526" y="18288"/>
                </a:cubicBezTo>
                <a:cubicBezTo>
                  <a:pt x="551612" y="12101"/>
                  <a:pt x="175765" y="8638"/>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19515" y="2798064"/>
            <a:ext cx="4095821" cy="3417611"/>
          </a:xfrm>
        </p:spPr>
        <p:txBody>
          <a:bodyPr anchor="t">
            <a:normAutofit/>
          </a:bodyPr>
          <a:lstStyle/>
          <a:p>
            <a:pPr>
              <a:lnSpc>
                <a:spcPct val="90000"/>
              </a:lnSpc>
            </a:pPr>
            <a:r>
              <a:rPr lang="en-GB" sz="1200" dirty="0">
                <a:solidFill>
                  <a:srgbClr val="FFFFFF"/>
                </a:solidFill>
              </a:rPr>
              <a:t>Patients with TACO will present with acute or worsening respiratory compromise this might manifest as increased respirations, dyspnoea, cyanosis, wheezing or oxygen desaturation. Other accompanying symptoms might include hypertension, tachycardia, jugular venous distention, fever, and peripheral oedema.</a:t>
            </a:r>
          </a:p>
          <a:p>
            <a:pPr>
              <a:lnSpc>
                <a:spcPct val="90000"/>
              </a:lnSpc>
            </a:pPr>
            <a:r>
              <a:rPr lang="en-GB" sz="1200" dirty="0">
                <a:solidFill>
                  <a:srgbClr val="FFFFFF"/>
                </a:solidFill>
              </a:rPr>
              <a:t>Incidence of TACO are increasing internationally, factors causing this increase are unknown but there are two hypothesis</a:t>
            </a:r>
          </a:p>
          <a:p>
            <a:pPr marL="514350" indent="-514350">
              <a:lnSpc>
                <a:spcPct val="90000"/>
              </a:lnSpc>
              <a:buFont typeface="+mj-lt"/>
              <a:buAutoNum type="arabicPeriod"/>
            </a:pPr>
            <a:r>
              <a:rPr lang="en-GB" sz="1200" dirty="0">
                <a:solidFill>
                  <a:srgbClr val="FFFFFF"/>
                </a:solidFill>
              </a:rPr>
              <a:t>	Increased recognition = increased reporting</a:t>
            </a:r>
          </a:p>
          <a:p>
            <a:pPr marL="514350" indent="-514350">
              <a:lnSpc>
                <a:spcPct val="90000"/>
              </a:lnSpc>
              <a:buFont typeface="+mj-lt"/>
              <a:buAutoNum type="arabicPeriod"/>
            </a:pPr>
            <a:r>
              <a:rPr lang="en-GB" sz="1200" dirty="0">
                <a:solidFill>
                  <a:srgbClr val="FFFFFF"/>
                </a:solidFill>
              </a:rPr>
              <a:t> 	Aging population (increased TACO risk factors)</a:t>
            </a:r>
          </a:p>
          <a:p>
            <a:pPr marL="0" indent="0">
              <a:lnSpc>
                <a:spcPct val="90000"/>
              </a:lnSpc>
              <a:buNone/>
            </a:pPr>
            <a:endParaRPr lang="en-GB" sz="1200" dirty="0">
              <a:solidFill>
                <a:srgbClr val="FFFFFF"/>
              </a:solidFill>
            </a:endParaRPr>
          </a:p>
          <a:p>
            <a:pPr marL="0" indent="0">
              <a:lnSpc>
                <a:spcPct val="90000"/>
              </a:lnSpc>
              <a:buNone/>
            </a:pPr>
            <a:endParaRPr lang="en-IE" sz="1200" dirty="0">
              <a:solidFill>
                <a:srgbClr val="FFFFFF"/>
              </a:solidFill>
            </a:endParaRPr>
          </a:p>
          <a:p>
            <a:pPr>
              <a:lnSpc>
                <a:spcPct val="90000"/>
              </a:lnSpc>
            </a:pPr>
            <a:endParaRPr lang="en-IE" sz="1200" dirty="0">
              <a:solidFill>
                <a:srgbClr val="FFFFFF"/>
              </a:solidFill>
            </a:endParaRPr>
          </a:p>
        </p:txBody>
      </p:sp>
    </p:spTree>
    <p:extLst>
      <p:ext uri="{BB962C8B-B14F-4D97-AF65-F5344CB8AC3E}">
        <p14:creationId xmlns:p14="http://schemas.microsoft.com/office/powerpoint/2010/main" val="1012344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5911-D8D3-ED15-C8D9-303521A851A4}"/>
              </a:ext>
            </a:extLst>
          </p:cNvPr>
          <p:cNvSpPr>
            <a:spLocks noGrp="1"/>
          </p:cNvSpPr>
          <p:nvPr>
            <p:ph type="title"/>
          </p:nvPr>
        </p:nvSpPr>
        <p:spPr/>
        <p:txBody>
          <a:bodyPr/>
          <a:lstStyle/>
          <a:p>
            <a:r>
              <a:rPr lang="en-IE" dirty="0"/>
              <a:t>TACO 2007-2023</a:t>
            </a:r>
          </a:p>
        </p:txBody>
      </p:sp>
      <p:graphicFrame>
        <p:nvGraphicFramePr>
          <p:cNvPr id="4" name="Content Placeholder 3">
            <a:extLst>
              <a:ext uri="{FF2B5EF4-FFF2-40B4-BE49-F238E27FC236}">
                <a16:creationId xmlns:a16="http://schemas.microsoft.com/office/drawing/2014/main" id="{CE443E3F-DD87-4CC7-1A34-43D75D89BE9A}"/>
              </a:ext>
            </a:extLst>
          </p:cNvPr>
          <p:cNvGraphicFramePr>
            <a:graphicFrameLocks noGrp="1"/>
          </p:cNvGraphicFramePr>
          <p:nvPr>
            <p:ph idx="1"/>
            <p:extLst>
              <p:ext uri="{D42A27DB-BD31-4B8C-83A1-F6EECF244321}">
                <p14:modId xmlns:p14="http://schemas.microsoft.com/office/powerpoint/2010/main" val="12685891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3441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6EB6-B05F-FD63-4C4E-648FDF040898}"/>
              </a:ext>
            </a:extLst>
          </p:cNvPr>
          <p:cNvSpPr>
            <a:spLocks noGrp="1"/>
          </p:cNvSpPr>
          <p:nvPr>
            <p:ph type="title"/>
          </p:nvPr>
        </p:nvSpPr>
        <p:spPr>
          <a:xfrm>
            <a:off x="899592" y="422722"/>
            <a:ext cx="6768752" cy="846037"/>
          </a:xfrm>
        </p:spPr>
        <p:txBody>
          <a:bodyPr anchor="b">
            <a:noAutofit/>
          </a:bodyPr>
          <a:lstStyle/>
          <a:p>
            <a:r>
              <a:rPr lang="en-IE" sz="3200" dirty="0">
                <a:solidFill>
                  <a:schemeClr val="tx2"/>
                </a:solidFill>
              </a:rPr>
              <a:t>Transfusion Associated Circulatory Overload</a:t>
            </a:r>
            <a:endParaRPr lang="en-IE" sz="3200" b="1" dirty="0">
              <a:effectLst>
                <a:outerShdw blurRad="38100" dist="38100" dir="2700000" algn="tl">
                  <a:srgbClr val="000000">
                    <a:alpha val="43137"/>
                  </a:srgbClr>
                </a:outerShdw>
              </a:effectLst>
            </a:endParaRPr>
          </a:p>
        </p:txBody>
      </p:sp>
      <p:graphicFrame>
        <p:nvGraphicFramePr>
          <p:cNvPr id="20" name="Content Placeholder 2">
            <a:extLst>
              <a:ext uri="{FF2B5EF4-FFF2-40B4-BE49-F238E27FC236}">
                <a16:creationId xmlns:a16="http://schemas.microsoft.com/office/drawing/2014/main" id="{82CBEAEA-3F37-368A-2876-6058AAB12CD8}"/>
              </a:ext>
            </a:extLst>
          </p:cNvPr>
          <p:cNvGraphicFramePr>
            <a:graphicFrameLocks noGrp="1"/>
          </p:cNvGraphicFramePr>
          <p:nvPr>
            <p:ph idx="1"/>
            <p:extLst>
              <p:ext uri="{D42A27DB-BD31-4B8C-83A1-F6EECF244321}">
                <p14:modId xmlns:p14="http://schemas.microsoft.com/office/powerpoint/2010/main" val="1746595294"/>
              </p:ext>
            </p:extLst>
          </p:nvPr>
        </p:nvGraphicFramePr>
        <p:xfrm>
          <a:off x="394448" y="1547615"/>
          <a:ext cx="4316172" cy="457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a:extLst>
              <a:ext uri="{FF2B5EF4-FFF2-40B4-BE49-F238E27FC236}">
                <a16:creationId xmlns:a16="http://schemas.microsoft.com/office/drawing/2014/main" id="{E134FF79-4ED4-CF71-160A-132441409C96}"/>
              </a:ext>
            </a:extLst>
          </p:cNvPr>
          <p:cNvGraphicFramePr/>
          <p:nvPr>
            <p:extLst>
              <p:ext uri="{D42A27DB-BD31-4B8C-83A1-F6EECF244321}">
                <p14:modId xmlns:p14="http://schemas.microsoft.com/office/powerpoint/2010/main" val="4013881031"/>
              </p:ext>
            </p:extLst>
          </p:nvPr>
        </p:nvGraphicFramePr>
        <p:xfrm>
          <a:off x="3706762" y="1844824"/>
          <a:ext cx="4759424" cy="246429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a:extLst>
              <a:ext uri="{FF2B5EF4-FFF2-40B4-BE49-F238E27FC236}">
                <a16:creationId xmlns:a16="http://schemas.microsoft.com/office/drawing/2014/main" id="{F4AD4417-B98E-6ECF-026A-CB73C8464500}"/>
              </a:ext>
            </a:extLst>
          </p:cNvPr>
          <p:cNvGraphicFramePr>
            <a:graphicFrameLocks noGrp="1"/>
          </p:cNvGraphicFramePr>
          <p:nvPr>
            <p:extLst>
              <p:ext uri="{D42A27DB-BD31-4B8C-83A1-F6EECF244321}">
                <p14:modId xmlns:p14="http://schemas.microsoft.com/office/powerpoint/2010/main" val="3439325111"/>
              </p:ext>
            </p:extLst>
          </p:nvPr>
        </p:nvGraphicFramePr>
        <p:xfrm>
          <a:off x="5220072" y="1931072"/>
          <a:ext cx="3640749" cy="3807414"/>
        </p:xfrm>
        <a:graphic>
          <a:graphicData uri="http://schemas.openxmlformats.org/drawingml/2006/table">
            <a:tbl>
              <a:tblPr firstRow="1" bandRow="1">
                <a:tableStyleId>{5C22544A-7EE6-4342-B048-85BDC9FD1C3A}</a:tableStyleId>
              </a:tblPr>
              <a:tblGrid>
                <a:gridCol w="1838942">
                  <a:extLst>
                    <a:ext uri="{9D8B030D-6E8A-4147-A177-3AD203B41FA5}">
                      <a16:colId xmlns:a16="http://schemas.microsoft.com/office/drawing/2014/main" val="20000"/>
                    </a:ext>
                  </a:extLst>
                </a:gridCol>
                <a:gridCol w="1801807">
                  <a:extLst>
                    <a:ext uri="{9D8B030D-6E8A-4147-A177-3AD203B41FA5}">
                      <a16:colId xmlns:a16="http://schemas.microsoft.com/office/drawing/2014/main" val="20001"/>
                    </a:ext>
                  </a:extLst>
                </a:gridCol>
              </a:tblGrid>
              <a:tr h="791429">
                <a:tc>
                  <a:txBody>
                    <a:bodyPr/>
                    <a:lstStyle/>
                    <a:p>
                      <a:r>
                        <a:rPr lang="en-IE" sz="2100" dirty="0"/>
                        <a:t>Component</a:t>
                      </a:r>
                    </a:p>
                  </a:txBody>
                  <a:tcPr marL="106950" marR="106950" marT="53475" marB="53475"/>
                </a:tc>
                <a:tc>
                  <a:txBody>
                    <a:bodyPr/>
                    <a:lstStyle/>
                    <a:p>
                      <a:r>
                        <a:rPr lang="en-IE" sz="2100"/>
                        <a:t>Number of Cases n=32</a:t>
                      </a:r>
                    </a:p>
                  </a:txBody>
                  <a:tcPr marL="106950" marR="106950" marT="53475" marB="53475"/>
                </a:tc>
                <a:extLst>
                  <a:ext uri="{0D108BD9-81ED-4DB2-BD59-A6C34878D82A}">
                    <a16:rowId xmlns:a16="http://schemas.microsoft.com/office/drawing/2014/main" val="10000"/>
                  </a:ext>
                </a:extLst>
              </a:tr>
              <a:tr h="791429">
                <a:tc>
                  <a:txBody>
                    <a:bodyPr/>
                    <a:lstStyle/>
                    <a:p>
                      <a:r>
                        <a:rPr lang="en-IE" sz="2100"/>
                        <a:t>Red Blood Cells</a:t>
                      </a:r>
                    </a:p>
                  </a:txBody>
                  <a:tcPr marL="106950" marR="106950" marT="53475" marB="53475"/>
                </a:tc>
                <a:tc>
                  <a:txBody>
                    <a:bodyPr/>
                    <a:lstStyle/>
                    <a:p>
                      <a:pPr algn="ctr"/>
                      <a:r>
                        <a:rPr lang="en-IE" sz="2100"/>
                        <a:t>32</a:t>
                      </a:r>
                    </a:p>
                  </a:txBody>
                  <a:tcPr marL="106950" marR="106950" marT="53475" marB="53475"/>
                </a:tc>
                <a:extLst>
                  <a:ext uri="{0D108BD9-81ED-4DB2-BD59-A6C34878D82A}">
                    <a16:rowId xmlns:a16="http://schemas.microsoft.com/office/drawing/2014/main" val="10001"/>
                  </a:ext>
                </a:extLst>
              </a:tr>
              <a:tr h="1433127">
                <a:tc>
                  <a:txBody>
                    <a:bodyPr/>
                    <a:lstStyle/>
                    <a:p>
                      <a:r>
                        <a:rPr lang="en-IE" sz="2100"/>
                        <a:t>Received</a:t>
                      </a:r>
                      <a:r>
                        <a:rPr lang="en-IE" sz="2100" baseline="0"/>
                        <a:t> RBC prior to implicated unit</a:t>
                      </a:r>
                      <a:endParaRPr lang="en-IE" sz="2100"/>
                    </a:p>
                  </a:txBody>
                  <a:tcPr marL="106950" marR="106950" marT="53475" marB="53475"/>
                </a:tc>
                <a:tc>
                  <a:txBody>
                    <a:bodyPr/>
                    <a:lstStyle/>
                    <a:p>
                      <a:pPr algn="ctr"/>
                      <a:r>
                        <a:rPr lang="en-IE" sz="2100"/>
                        <a:t>8</a:t>
                      </a:r>
                    </a:p>
                  </a:txBody>
                  <a:tcPr marL="106950" marR="106950" marT="53475" marB="53475"/>
                </a:tc>
                <a:extLst>
                  <a:ext uri="{0D108BD9-81ED-4DB2-BD59-A6C34878D82A}">
                    <a16:rowId xmlns:a16="http://schemas.microsoft.com/office/drawing/2014/main" val="10002"/>
                  </a:ext>
                </a:extLst>
              </a:tr>
              <a:tr h="791429">
                <a:tc>
                  <a:txBody>
                    <a:bodyPr/>
                    <a:lstStyle/>
                    <a:p>
                      <a:r>
                        <a:rPr lang="en-IE" sz="2100"/>
                        <a:t>Multiple</a:t>
                      </a:r>
                      <a:r>
                        <a:rPr lang="en-IE" sz="2100" baseline="0"/>
                        <a:t> components</a:t>
                      </a:r>
                      <a:endParaRPr lang="en-IE" sz="2100"/>
                    </a:p>
                  </a:txBody>
                  <a:tcPr marL="106950" marR="106950" marT="53475" marB="53475"/>
                </a:tc>
                <a:tc>
                  <a:txBody>
                    <a:bodyPr/>
                    <a:lstStyle/>
                    <a:p>
                      <a:pPr algn="ctr"/>
                      <a:r>
                        <a:rPr lang="en-IE" sz="2100" dirty="0"/>
                        <a:t>1</a:t>
                      </a:r>
                    </a:p>
                  </a:txBody>
                  <a:tcPr marL="106950" marR="106950" marT="53475" marB="5347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488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60" y="609600"/>
            <a:ext cx="7786929" cy="1330839"/>
          </a:xfrm>
        </p:spPr>
        <p:txBody>
          <a:bodyPr vert="horz" lIns="91440" tIns="45720" rIns="91440" bIns="45720" rtlCol="0" anchor="ctr">
            <a:normAutofit/>
          </a:bodyPr>
          <a:lstStyle/>
          <a:p>
            <a:pPr>
              <a:lnSpc>
                <a:spcPct val="90000"/>
              </a:lnSpc>
            </a:pPr>
            <a:r>
              <a:rPr lang="en-US" kern="1200" dirty="0">
                <a:solidFill>
                  <a:schemeClr val="tx1"/>
                </a:solidFill>
                <a:latin typeface="+mj-lt"/>
                <a:ea typeface="+mj-ea"/>
                <a:cs typeface="+mj-cs"/>
              </a:rPr>
              <a:t>TACO Risk Factors</a:t>
            </a:r>
          </a:p>
        </p:txBody>
      </p:sp>
      <p:sp>
        <p:nvSpPr>
          <p:cNvPr id="27" name="Freeform: Shape 26">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6218" y="2194101"/>
            <a:ext cx="4362272" cy="3908587"/>
          </a:xfrm>
          <a:prstGeom prst="rect">
            <a:avLst/>
          </a:prstGeom>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r>
              <a:rPr lang="en-US" sz="1700" b="1" dirty="0">
                <a:solidFill>
                  <a:srgbClr val="FF0000"/>
                </a:solidFill>
              </a:rPr>
              <a:t>Positive Fluid Balance:</a:t>
            </a:r>
            <a:r>
              <a:rPr lang="en-US" sz="1700" dirty="0">
                <a:solidFill>
                  <a:srgbClr val="FF0000"/>
                </a:solidFill>
              </a:rPr>
              <a:t> </a:t>
            </a:r>
            <a:r>
              <a:rPr lang="en-US" sz="1700" dirty="0"/>
              <a:t>It was difficult to determine if patients had a positive fluid balance prior to transfusion due to incomplete or absent fluid balance charts (n=25). Where fluid balance was completed n=4 patients had a positive balance.</a:t>
            </a:r>
          </a:p>
          <a:p>
            <a:pPr indent="-228600">
              <a:lnSpc>
                <a:spcPct val="90000"/>
              </a:lnSpc>
              <a:spcAft>
                <a:spcPts val="600"/>
              </a:spcAft>
              <a:buFont typeface="Arial" panose="020B0604020202020204" pitchFamily="34" charset="0"/>
              <a:buChar char="•"/>
            </a:pPr>
            <a:r>
              <a:rPr lang="en-US" sz="1700" b="1" dirty="0">
                <a:solidFill>
                  <a:srgbClr val="FF0000"/>
                </a:solidFill>
              </a:rPr>
              <a:t>Patient Weight: </a:t>
            </a:r>
            <a:r>
              <a:rPr lang="en-US" sz="1700" dirty="0"/>
              <a:t>Like fluid balance this was not always recorded (n=9). When recorded:</a:t>
            </a:r>
          </a:p>
          <a:p>
            <a:pPr indent="-228600">
              <a:lnSpc>
                <a:spcPct val="90000"/>
              </a:lnSpc>
              <a:spcAft>
                <a:spcPts val="600"/>
              </a:spcAft>
              <a:buFont typeface="Arial" panose="020B0604020202020204" pitchFamily="34" charset="0"/>
              <a:buChar char="•"/>
            </a:pPr>
            <a:r>
              <a:rPr lang="en-US" sz="1700" dirty="0"/>
              <a:t>&gt;70kg= 11</a:t>
            </a:r>
          </a:p>
          <a:p>
            <a:pPr indent="-228600">
              <a:lnSpc>
                <a:spcPct val="90000"/>
              </a:lnSpc>
              <a:spcAft>
                <a:spcPts val="600"/>
              </a:spcAft>
              <a:buFont typeface="Arial" panose="020B0604020202020204" pitchFamily="34" charset="0"/>
              <a:buChar char="•"/>
            </a:pPr>
            <a:r>
              <a:rPr lang="en-US" sz="1700" dirty="0"/>
              <a:t>60-69Kg= 1</a:t>
            </a:r>
          </a:p>
          <a:p>
            <a:pPr indent="-228600">
              <a:lnSpc>
                <a:spcPct val="90000"/>
              </a:lnSpc>
              <a:spcAft>
                <a:spcPts val="600"/>
              </a:spcAft>
              <a:buFont typeface="Arial" panose="020B0604020202020204" pitchFamily="34" charset="0"/>
              <a:buChar char="•"/>
            </a:pPr>
            <a:r>
              <a:rPr lang="en-US" sz="1700" dirty="0"/>
              <a:t>50-59Kg=6</a:t>
            </a:r>
          </a:p>
          <a:p>
            <a:pPr indent="-228600">
              <a:lnSpc>
                <a:spcPct val="90000"/>
              </a:lnSpc>
              <a:spcAft>
                <a:spcPts val="600"/>
              </a:spcAft>
              <a:buFont typeface="Arial" panose="020B0604020202020204" pitchFamily="34" charset="0"/>
              <a:buChar char="•"/>
            </a:pPr>
            <a:r>
              <a:rPr lang="en-US" sz="1700" dirty="0"/>
              <a:t>40-49Kg=4</a:t>
            </a:r>
          </a:p>
          <a:p>
            <a:pPr indent="-228600">
              <a:lnSpc>
                <a:spcPct val="90000"/>
              </a:lnSpc>
              <a:spcAft>
                <a:spcPts val="600"/>
              </a:spcAft>
              <a:buFont typeface="Arial" panose="020B0604020202020204" pitchFamily="34" charset="0"/>
              <a:buChar char="•"/>
            </a:pPr>
            <a:r>
              <a:rPr lang="en-US" sz="1700" dirty="0"/>
              <a:t>&lt;40Kg=1</a:t>
            </a:r>
          </a:p>
          <a:p>
            <a:pPr indent="-228600">
              <a:lnSpc>
                <a:spcPct val="90000"/>
              </a:lnSpc>
              <a:spcAft>
                <a:spcPts val="600"/>
              </a:spcAft>
              <a:buFont typeface="Arial" panose="020B0604020202020204" pitchFamily="34" charset="0"/>
              <a:buChar char="•"/>
            </a:pPr>
            <a:r>
              <a:rPr lang="en-US" sz="1700" b="1" dirty="0">
                <a:solidFill>
                  <a:srgbClr val="FF0000"/>
                </a:solidFill>
              </a:rPr>
              <a:t>B-type natriuretic peptide (BNP): </a:t>
            </a:r>
          </a:p>
          <a:p>
            <a:pPr indent="-228600">
              <a:lnSpc>
                <a:spcPct val="90000"/>
              </a:lnSpc>
              <a:spcAft>
                <a:spcPts val="600"/>
              </a:spcAft>
              <a:buFont typeface="Arial" panose="020B0604020202020204" pitchFamily="34" charset="0"/>
              <a:buChar char="•"/>
            </a:pPr>
            <a:r>
              <a:rPr lang="en-US" sz="1700" dirty="0"/>
              <a:t>Raised BNP- n=8</a:t>
            </a:r>
          </a:p>
          <a:p>
            <a:pPr indent="-228600">
              <a:lnSpc>
                <a:spcPct val="90000"/>
              </a:lnSpc>
              <a:spcAft>
                <a:spcPts val="600"/>
              </a:spcAft>
              <a:buFont typeface="Arial" panose="020B0604020202020204" pitchFamily="34" charset="0"/>
              <a:buChar char="•"/>
            </a:pPr>
            <a:r>
              <a:rPr lang="en-US" sz="1700" dirty="0"/>
              <a:t>No Pre BNP results available but results elevated- n= 7</a:t>
            </a:r>
          </a:p>
          <a:p>
            <a:pPr indent="-228600">
              <a:lnSpc>
                <a:spcPct val="90000"/>
              </a:lnSpc>
              <a:spcAft>
                <a:spcPts val="600"/>
              </a:spcAft>
              <a:buFont typeface="Arial" panose="020B0604020202020204" pitchFamily="34" charset="0"/>
              <a:buChar char="•"/>
            </a:pPr>
            <a:r>
              <a:rPr lang="en-US" sz="1700" dirty="0"/>
              <a:t>BNP not performed- n=7</a:t>
            </a:r>
          </a:p>
          <a:p>
            <a:pPr indent="-228600">
              <a:lnSpc>
                <a:spcPct val="90000"/>
              </a:lnSpc>
              <a:spcAft>
                <a:spcPts val="600"/>
              </a:spcAft>
              <a:buFont typeface="Arial" panose="020B0604020202020204" pitchFamily="34" charset="0"/>
              <a:buChar char="•"/>
            </a:pPr>
            <a:r>
              <a:rPr lang="en-US" sz="1700" dirty="0"/>
              <a:t>No significant increase in BNP- n=10</a:t>
            </a:r>
          </a:p>
          <a:p>
            <a:pPr indent="-228600">
              <a:lnSpc>
                <a:spcPct val="90000"/>
              </a:lnSpc>
              <a:spcAft>
                <a:spcPts val="600"/>
              </a:spcAft>
              <a:buFont typeface="Arial" panose="020B0604020202020204" pitchFamily="34" charset="0"/>
              <a:buChar char="•"/>
            </a:pPr>
            <a:endParaRPr lang="en-US" sz="1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8328787"/>
              </p:ext>
            </p:extLst>
          </p:nvPr>
        </p:nvGraphicFramePr>
        <p:xfrm>
          <a:off x="542924" y="2099854"/>
          <a:ext cx="3021807" cy="3083515"/>
        </p:xfrm>
        <a:graphic>
          <a:graphicData uri="http://schemas.openxmlformats.org/drawingml/2006/table">
            <a:tbl>
              <a:tblPr firstRow="1" bandRow="1">
                <a:tableStyleId>{5C22544A-7EE6-4342-B048-85BDC9FD1C3A}</a:tableStyleId>
              </a:tblPr>
              <a:tblGrid>
                <a:gridCol w="2498628">
                  <a:extLst>
                    <a:ext uri="{9D8B030D-6E8A-4147-A177-3AD203B41FA5}">
                      <a16:colId xmlns:a16="http://schemas.microsoft.com/office/drawing/2014/main" val="20000"/>
                    </a:ext>
                  </a:extLst>
                </a:gridCol>
                <a:gridCol w="523179">
                  <a:extLst>
                    <a:ext uri="{9D8B030D-6E8A-4147-A177-3AD203B41FA5}">
                      <a16:colId xmlns:a16="http://schemas.microsoft.com/office/drawing/2014/main" val="20001"/>
                    </a:ext>
                  </a:extLst>
                </a:gridCol>
              </a:tblGrid>
              <a:tr h="580483">
                <a:tc gridSpan="2">
                  <a:txBody>
                    <a:bodyPr/>
                    <a:lstStyle/>
                    <a:p>
                      <a:pPr algn="ctr"/>
                      <a:r>
                        <a:rPr lang="en-IE" sz="1500" dirty="0"/>
                        <a:t>Underlying</a:t>
                      </a:r>
                      <a:r>
                        <a:rPr lang="en-IE" sz="1500" baseline="0" dirty="0"/>
                        <a:t> Patient Cardiac, Renal and Respiratory Co-Morbidities</a:t>
                      </a:r>
                      <a:endParaRPr lang="en-IE" sz="1500" dirty="0"/>
                    </a:p>
                  </a:txBody>
                  <a:tcPr marL="93515" marR="93515" marT="46758" marB="46758"/>
                </a:tc>
                <a:tc hMerge="1">
                  <a:txBody>
                    <a:bodyPr/>
                    <a:lstStyle/>
                    <a:p>
                      <a:endParaRPr lang="en-IE" dirty="0"/>
                    </a:p>
                  </a:txBody>
                  <a:tcPr/>
                </a:tc>
                <a:extLst>
                  <a:ext uri="{0D108BD9-81ED-4DB2-BD59-A6C34878D82A}">
                    <a16:rowId xmlns:a16="http://schemas.microsoft.com/office/drawing/2014/main" val="10000"/>
                  </a:ext>
                </a:extLst>
              </a:tr>
              <a:tr h="357576">
                <a:tc>
                  <a:txBody>
                    <a:bodyPr/>
                    <a:lstStyle/>
                    <a:p>
                      <a:r>
                        <a:rPr lang="en-IE" sz="1500"/>
                        <a:t>Cardiac</a:t>
                      </a:r>
                    </a:p>
                  </a:txBody>
                  <a:tcPr marL="93515" marR="93515" marT="46758" marB="46758"/>
                </a:tc>
                <a:tc>
                  <a:txBody>
                    <a:bodyPr/>
                    <a:lstStyle/>
                    <a:p>
                      <a:r>
                        <a:rPr lang="en-IE" sz="1500"/>
                        <a:t>26</a:t>
                      </a:r>
                    </a:p>
                  </a:txBody>
                  <a:tcPr marL="93515" marR="93515" marT="46758" marB="46758"/>
                </a:tc>
                <a:extLst>
                  <a:ext uri="{0D108BD9-81ED-4DB2-BD59-A6C34878D82A}">
                    <a16:rowId xmlns:a16="http://schemas.microsoft.com/office/drawing/2014/main" val="10001"/>
                  </a:ext>
                </a:extLst>
              </a:tr>
              <a:tr h="357576">
                <a:tc>
                  <a:txBody>
                    <a:bodyPr/>
                    <a:lstStyle/>
                    <a:p>
                      <a:r>
                        <a:rPr lang="en-IE" sz="1500"/>
                        <a:t>Renal</a:t>
                      </a:r>
                    </a:p>
                  </a:txBody>
                  <a:tcPr marL="93515" marR="93515" marT="46758" marB="46758"/>
                </a:tc>
                <a:tc>
                  <a:txBody>
                    <a:bodyPr/>
                    <a:lstStyle/>
                    <a:p>
                      <a:r>
                        <a:rPr lang="en-IE" sz="1500" dirty="0"/>
                        <a:t>6</a:t>
                      </a:r>
                    </a:p>
                  </a:txBody>
                  <a:tcPr marL="93515" marR="93515" marT="46758" marB="46758"/>
                </a:tc>
                <a:extLst>
                  <a:ext uri="{0D108BD9-81ED-4DB2-BD59-A6C34878D82A}">
                    <a16:rowId xmlns:a16="http://schemas.microsoft.com/office/drawing/2014/main" val="10002"/>
                  </a:ext>
                </a:extLst>
              </a:tr>
              <a:tr h="357576">
                <a:tc>
                  <a:txBody>
                    <a:bodyPr/>
                    <a:lstStyle/>
                    <a:p>
                      <a:r>
                        <a:rPr lang="en-IE" sz="1500"/>
                        <a:t>Respiratory</a:t>
                      </a:r>
                    </a:p>
                  </a:txBody>
                  <a:tcPr marL="93515" marR="93515" marT="46758" marB="46758"/>
                </a:tc>
                <a:tc>
                  <a:txBody>
                    <a:bodyPr/>
                    <a:lstStyle/>
                    <a:p>
                      <a:r>
                        <a:rPr lang="en-IE" sz="1500" dirty="0"/>
                        <a:t>12</a:t>
                      </a:r>
                    </a:p>
                  </a:txBody>
                  <a:tcPr marL="93515" marR="93515" marT="46758" marB="46758"/>
                </a:tc>
                <a:extLst>
                  <a:ext uri="{0D108BD9-81ED-4DB2-BD59-A6C34878D82A}">
                    <a16:rowId xmlns:a16="http://schemas.microsoft.com/office/drawing/2014/main" val="10003"/>
                  </a:ext>
                </a:extLst>
              </a:tr>
              <a:tr h="357576">
                <a:tc>
                  <a:txBody>
                    <a:bodyPr/>
                    <a:lstStyle/>
                    <a:p>
                      <a:r>
                        <a:rPr lang="en-IE" sz="1500"/>
                        <a:t>Cardiac/Renal</a:t>
                      </a:r>
                      <a:r>
                        <a:rPr lang="en-IE" sz="1500" baseline="0"/>
                        <a:t>/Respiratory</a:t>
                      </a:r>
                      <a:endParaRPr lang="en-IE" sz="1500"/>
                    </a:p>
                  </a:txBody>
                  <a:tcPr marL="93515" marR="93515" marT="46758" marB="46758"/>
                </a:tc>
                <a:tc>
                  <a:txBody>
                    <a:bodyPr/>
                    <a:lstStyle/>
                    <a:p>
                      <a:r>
                        <a:rPr lang="en-IE" sz="1500"/>
                        <a:t>1</a:t>
                      </a:r>
                    </a:p>
                  </a:txBody>
                  <a:tcPr marL="93515" marR="93515" marT="46758" marB="46758"/>
                </a:tc>
                <a:extLst>
                  <a:ext uri="{0D108BD9-81ED-4DB2-BD59-A6C34878D82A}">
                    <a16:rowId xmlns:a16="http://schemas.microsoft.com/office/drawing/2014/main" val="10004"/>
                  </a:ext>
                </a:extLst>
              </a:tr>
              <a:tr h="357576">
                <a:tc>
                  <a:txBody>
                    <a:bodyPr/>
                    <a:lstStyle/>
                    <a:p>
                      <a:r>
                        <a:rPr lang="en-IE" sz="1500"/>
                        <a:t>Cardiac/</a:t>
                      </a:r>
                      <a:r>
                        <a:rPr lang="en-IE" sz="1500" baseline="0"/>
                        <a:t> Renal</a:t>
                      </a:r>
                      <a:endParaRPr lang="en-IE" sz="1500"/>
                    </a:p>
                  </a:txBody>
                  <a:tcPr marL="93515" marR="93515" marT="46758" marB="46758"/>
                </a:tc>
                <a:tc>
                  <a:txBody>
                    <a:bodyPr/>
                    <a:lstStyle/>
                    <a:p>
                      <a:r>
                        <a:rPr lang="en-IE" sz="1500"/>
                        <a:t>2</a:t>
                      </a:r>
                    </a:p>
                  </a:txBody>
                  <a:tcPr marL="93515" marR="93515" marT="46758" marB="46758"/>
                </a:tc>
                <a:extLst>
                  <a:ext uri="{0D108BD9-81ED-4DB2-BD59-A6C34878D82A}">
                    <a16:rowId xmlns:a16="http://schemas.microsoft.com/office/drawing/2014/main" val="10005"/>
                  </a:ext>
                </a:extLst>
              </a:tr>
              <a:tr h="357576">
                <a:tc>
                  <a:txBody>
                    <a:bodyPr/>
                    <a:lstStyle/>
                    <a:p>
                      <a:r>
                        <a:rPr lang="en-IE" sz="1500"/>
                        <a:t>Cardiac/Respiratory</a:t>
                      </a:r>
                    </a:p>
                  </a:txBody>
                  <a:tcPr marL="93515" marR="93515" marT="46758" marB="46758"/>
                </a:tc>
                <a:tc>
                  <a:txBody>
                    <a:bodyPr/>
                    <a:lstStyle/>
                    <a:p>
                      <a:r>
                        <a:rPr lang="en-IE" sz="1500"/>
                        <a:t>8</a:t>
                      </a:r>
                    </a:p>
                  </a:txBody>
                  <a:tcPr marL="93515" marR="93515" marT="46758" marB="46758"/>
                </a:tc>
                <a:extLst>
                  <a:ext uri="{0D108BD9-81ED-4DB2-BD59-A6C34878D82A}">
                    <a16:rowId xmlns:a16="http://schemas.microsoft.com/office/drawing/2014/main" val="10006"/>
                  </a:ext>
                </a:extLst>
              </a:tr>
              <a:tr h="357576">
                <a:tc>
                  <a:txBody>
                    <a:bodyPr/>
                    <a:lstStyle/>
                    <a:p>
                      <a:r>
                        <a:rPr lang="en-IE" sz="1500" dirty="0"/>
                        <a:t>Renal/Respiratory</a:t>
                      </a:r>
                    </a:p>
                  </a:txBody>
                  <a:tcPr marL="93515" marR="93515" marT="46758" marB="46758"/>
                </a:tc>
                <a:tc>
                  <a:txBody>
                    <a:bodyPr/>
                    <a:lstStyle/>
                    <a:p>
                      <a:r>
                        <a:rPr lang="en-IE" sz="1500" dirty="0"/>
                        <a:t>0</a:t>
                      </a:r>
                    </a:p>
                  </a:txBody>
                  <a:tcPr marL="93515" marR="93515" marT="46758" marB="4675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993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600" dirty="0"/>
              <a:t>Transfusion Associated Circulatory Overload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0819837"/>
              </p:ext>
            </p:extLst>
          </p:nvPr>
        </p:nvGraphicFramePr>
        <p:xfrm>
          <a:off x="1187624" y="1484784"/>
          <a:ext cx="6203032" cy="30529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87624" y="4725144"/>
            <a:ext cx="2880320" cy="2308324"/>
          </a:xfrm>
          <a:prstGeom prst="rect">
            <a:avLst/>
          </a:prstGeom>
          <a:noFill/>
        </p:spPr>
        <p:txBody>
          <a:bodyPr wrap="square" rtlCol="0">
            <a:spAutoFit/>
          </a:bodyPr>
          <a:lstStyle/>
          <a:p>
            <a:r>
              <a:rPr lang="en-IE" b="1" dirty="0">
                <a:solidFill>
                  <a:srgbClr val="FF0000"/>
                </a:solidFill>
                <a:effectLst>
                  <a:outerShdw blurRad="38100" dist="38100" dir="2700000" algn="tl">
                    <a:srgbClr val="000000">
                      <a:alpha val="43137"/>
                    </a:srgbClr>
                  </a:outerShdw>
                </a:effectLst>
              </a:rPr>
              <a:t>Treatment:</a:t>
            </a:r>
          </a:p>
          <a:p>
            <a:r>
              <a:rPr lang="en-IE" dirty="0"/>
              <a:t>Diuretics= 28</a:t>
            </a:r>
          </a:p>
          <a:p>
            <a:r>
              <a:rPr lang="en-IE" dirty="0"/>
              <a:t>Oxygen Therapy=22</a:t>
            </a:r>
          </a:p>
          <a:p>
            <a:r>
              <a:rPr lang="en-IE" dirty="0"/>
              <a:t>Nebulizers/inhalers=12</a:t>
            </a:r>
          </a:p>
          <a:p>
            <a:r>
              <a:rPr lang="en-IE" dirty="0"/>
              <a:t>Steroids=4</a:t>
            </a:r>
          </a:p>
          <a:p>
            <a:r>
              <a:rPr lang="en-IE" dirty="0"/>
              <a:t>Anti-</a:t>
            </a:r>
            <a:r>
              <a:rPr lang="en-IE" dirty="0" err="1"/>
              <a:t>pyretics</a:t>
            </a:r>
            <a:r>
              <a:rPr lang="en-IE" dirty="0"/>
              <a:t>=4</a:t>
            </a:r>
          </a:p>
          <a:p>
            <a:endParaRPr lang="en-IE" dirty="0"/>
          </a:p>
          <a:p>
            <a:endParaRPr lang="en-IE" dirty="0"/>
          </a:p>
        </p:txBody>
      </p:sp>
      <p:sp>
        <p:nvSpPr>
          <p:cNvPr id="6" name="TextBox 5"/>
          <p:cNvSpPr txBox="1"/>
          <p:nvPr/>
        </p:nvSpPr>
        <p:spPr>
          <a:xfrm>
            <a:off x="4067944" y="4725144"/>
            <a:ext cx="3816424" cy="1754326"/>
          </a:xfrm>
          <a:prstGeom prst="rect">
            <a:avLst/>
          </a:prstGeom>
          <a:noFill/>
        </p:spPr>
        <p:txBody>
          <a:bodyPr wrap="square" rtlCol="0">
            <a:spAutoFit/>
          </a:bodyPr>
          <a:lstStyle/>
          <a:p>
            <a:r>
              <a:rPr lang="en-IE" b="1" dirty="0">
                <a:solidFill>
                  <a:srgbClr val="FF0000"/>
                </a:solidFill>
                <a:effectLst>
                  <a:outerShdw blurRad="38100" dist="38100" dir="2700000" algn="tl">
                    <a:srgbClr val="000000">
                      <a:alpha val="43137"/>
                    </a:srgbClr>
                  </a:outerShdw>
                </a:effectLst>
              </a:rPr>
              <a:t>Clinical Outcome:</a:t>
            </a:r>
          </a:p>
          <a:p>
            <a:r>
              <a:rPr lang="en-IE" dirty="0"/>
              <a:t>Complete Recovery= 22</a:t>
            </a:r>
          </a:p>
          <a:p>
            <a:r>
              <a:rPr lang="en-IE" dirty="0"/>
              <a:t>Minor Sequalae= 7</a:t>
            </a:r>
          </a:p>
          <a:p>
            <a:r>
              <a:rPr lang="en-IE" dirty="0"/>
              <a:t>Death (unrelated to transfusion)= 3</a:t>
            </a:r>
          </a:p>
          <a:p>
            <a:endParaRPr lang="en-IE" dirty="0"/>
          </a:p>
          <a:p>
            <a:endParaRPr lang="en-IE" dirty="0"/>
          </a:p>
        </p:txBody>
      </p:sp>
    </p:spTree>
    <p:extLst>
      <p:ext uri="{BB962C8B-B14F-4D97-AF65-F5344CB8AC3E}">
        <p14:creationId xmlns:p14="http://schemas.microsoft.com/office/powerpoint/2010/main" val="199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  </a:t>
            </a:r>
            <a:r>
              <a:rPr lang="en-IE" b="1" dirty="0">
                <a:solidFill>
                  <a:srgbClr val="FF0000"/>
                </a:solidFill>
                <a:effectLst>
                  <a:outerShdw blurRad="38100" dist="38100" dir="2700000" algn="tl">
                    <a:srgbClr val="000000">
                      <a:alpha val="43137"/>
                    </a:srgbClr>
                  </a:outerShdw>
                </a:effectLst>
              </a:rPr>
              <a:t>TACO as a result of an error</a:t>
            </a:r>
            <a:endParaRPr lang="en-IE"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83162"/>
          </a:xfrm>
        </p:spPr>
        <p:txBody>
          <a:bodyPr>
            <a:normAutofit/>
          </a:bodyPr>
          <a:lstStyle/>
          <a:p>
            <a:pPr marL="0" indent="0">
              <a:buNone/>
            </a:pPr>
            <a:r>
              <a:rPr lang="en-IE" sz="2400" dirty="0"/>
              <a:t>3 out of the total 32 accepted TACO cases reported occurred as a result of an error with </a:t>
            </a:r>
            <a:r>
              <a:rPr lang="en-IE" sz="2400" b="1" dirty="0"/>
              <a:t>Human Failure </a:t>
            </a:r>
            <a:r>
              <a:rPr lang="en-IE" sz="2400" dirty="0"/>
              <a:t>been identified as the main cause of error. </a:t>
            </a:r>
          </a:p>
          <a:p>
            <a:pPr marL="0" indent="0">
              <a:buNone/>
            </a:pPr>
            <a:endParaRPr lang="en-IE" sz="2400" dirty="0"/>
          </a:p>
          <a:p>
            <a:endParaRPr lang="en-IE" dirty="0"/>
          </a:p>
          <a:p>
            <a:endParaRPr lang="en-IE" dirty="0"/>
          </a:p>
          <a:p>
            <a:endParaRPr lang="en-IE" dirty="0"/>
          </a:p>
          <a:p>
            <a:endParaRPr lang="en-IE" dirty="0"/>
          </a:p>
          <a:p>
            <a:pPr marL="0" indent="0">
              <a:buNone/>
            </a:pPr>
            <a:r>
              <a:rPr lang="en-IE" sz="2000" b="1" dirty="0">
                <a:solidFill>
                  <a:srgbClr val="FF0000"/>
                </a:solidFill>
              </a:rPr>
              <a:t>Use of a TACO checklist would have identified these patients as high risk.</a:t>
            </a:r>
          </a:p>
          <a:p>
            <a:r>
              <a:rPr lang="en-IE" sz="2000" dirty="0"/>
              <a:t>A total of 9 patients had a pre transfusion Hb &gt;8.0 g/dl</a:t>
            </a:r>
          </a:p>
        </p:txBody>
      </p:sp>
      <p:graphicFrame>
        <p:nvGraphicFramePr>
          <p:cNvPr id="4" name="Table 3"/>
          <p:cNvGraphicFramePr>
            <a:graphicFrameLocks noGrp="1"/>
          </p:cNvGraphicFramePr>
          <p:nvPr>
            <p:extLst>
              <p:ext uri="{D42A27DB-BD31-4B8C-83A1-F6EECF244321}">
                <p14:modId xmlns:p14="http://schemas.microsoft.com/office/powerpoint/2010/main" val="1100847771"/>
              </p:ext>
            </p:extLst>
          </p:nvPr>
        </p:nvGraphicFramePr>
        <p:xfrm>
          <a:off x="971600" y="2780928"/>
          <a:ext cx="7416823" cy="2604046"/>
        </p:xfrm>
        <a:graphic>
          <a:graphicData uri="http://schemas.openxmlformats.org/drawingml/2006/table">
            <a:tbl>
              <a:tblPr>
                <a:tableStyleId>{284E427A-3D55-4303-BF80-6455036E1DE7}</a:tableStyleId>
              </a:tblPr>
              <a:tblGrid>
                <a:gridCol w="724487">
                  <a:extLst>
                    <a:ext uri="{9D8B030D-6E8A-4147-A177-3AD203B41FA5}">
                      <a16:colId xmlns:a16="http://schemas.microsoft.com/office/drawing/2014/main" val="20000"/>
                    </a:ext>
                  </a:extLst>
                </a:gridCol>
                <a:gridCol w="815049">
                  <a:extLst>
                    <a:ext uri="{9D8B030D-6E8A-4147-A177-3AD203B41FA5}">
                      <a16:colId xmlns:a16="http://schemas.microsoft.com/office/drawing/2014/main" val="20001"/>
                    </a:ext>
                  </a:extLst>
                </a:gridCol>
                <a:gridCol w="119676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3312367">
                  <a:extLst>
                    <a:ext uri="{9D8B030D-6E8A-4147-A177-3AD203B41FA5}">
                      <a16:colId xmlns:a16="http://schemas.microsoft.com/office/drawing/2014/main" val="20005"/>
                    </a:ext>
                  </a:extLst>
                </a:gridCol>
              </a:tblGrid>
              <a:tr h="624751">
                <a:tc>
                  <a:txBody>
                    <a:bodyPr/>
                    <a:lstStyle/>
                    <a:p>
                      <a:pPr algn="l" fontAlgn="b"/>
                      <a:r>
                        <a:rPr lang="en-IE" sz="1600" u="none" strike="noStrike" dirty="0">
                          <a:effectLst/>
                        </a:rPr>
                        <a:t>Case Number</a:t>
                      </a:r>
                      <a:endParaRPr lang="en-IE" sz="1600" b="1" i="0" u="none" strike="noStrike" dirty="0">
                        <a:solidFill>
                          <a:srgbClr val="B1A0C7"/>
                        </a:solidFill>
                        <a:effectLst/>
                        <a:latin typeface="Calibri"/>
                      </a:endParaRPr>
                    </a:p>
                  </a:txBody>
                  <a:tcPr marL="9525" marR="9525" marT="9525" marB="0" anchor="b"/>
                </a:tc>
                <a:tc>
                  <a:txBody>
                    <a:bodyPr/>
                    <a:lstStyle/>
                    <a:p>
                      <a:pPr algn="l" fontAlgn="b"/>
                      <a:r>
                        <a:rPr lang="en-IE" sz="1600" u="none" strike="noStrike" dirty="0">
                          <a:effectLst/>
                        </a:rPr>
                        <a:t>Age </a:t>
                      </a:r>
                      <a:endParaRPr lang="en-IE" sz="1600" b="1" i="0" u="none" strike="noStrike" dirty="0">
                        <a:solidFill>
                          <a:srgbClr val="B1A0C7"/>
                        </a:solidFill>
                        <a:effectLst/>
                        <a:latin typeface="Calibri"/>
                      </a:endParaRPr>
                    </a:p>
                  </a:txBody>
                  <a:tcPr marL="9525" marR="9525" marT="9525" marB="0" anchor="b"/>
                </a:tc>
                <a:tc>
                  <a:txBody>
                    <a:bodyPr/>
                    <a:lstStyle/>
                    <a:p>
                      <a:pPr algn="l" fontAlgn="b"/>
                      <a:r>
                        <a:rPr lang="en-IE" sz="1600" u="none" strike="noStrike" dirty="0">
                          <a:effectLst/>
                        </a:rPr>
                        <a:t>Imputability </a:t>
                      </a:r>
                      <a:endParaRPr lang="en-IE" sz="1600" b="1" i="0" u="none" strike="noStrike" dirty="0">
                        <a:solidFill>
                          <a:srgbClr val="B1A0C7"/>
                        </a:solidFill>
                        <a:effectLst/>
                        <a:latin typeface="Calibri"/>
                      </a:endParaRPr>
                    </a:p>
                  </a:txBody>
                  <a:tcPr marL="9525" marR="9525" marT="9525" marB="0" anchor="b"/>
                </a:tc>
                <a:tc>
                  <a:txBody>
                    <a:bodyPr/>
                    <a:lstStyle/>
                    <a:p>
                      <a:pPr algn="l" fontAlgn="b"/>
                      <a:r>
                        <a:rPr lang="en-IE" sz="1600" u="none" strike="noStrike" dirty="0">
                          <a:effectLst/>
                        </a:rPr>
                        <a:t>Human Failure</a:t>
                      </a:r>
                      <a:endParaRPr lang="en-IE" sz="1600" b="1" i="0" u="none" strike="noStrike" dirty="0">
                        <a:solidFill>
                          <a:srgbClr val="B1A0C7"/>
                        </a:solidFill>
                        <a:effectLst/>
                        <a:latin typeface="Calibri"/>
                      </a:endParaRPr>
                    </a:p>
                  </a:txBody>
                  <a:tcPr marL="9525" marR="9525" marT="9525" marB="0" anchor="b"/>
                </a:tc>
                <a:tc>
                  <a:txBody>
                    <a:bodyPr/>
                    <a:lstStyle/>
                    <a:p>
                      <a:pPr algn="l" fontAlgn="b"/>
                      <a:r>
                        <a:rPr lang="en-IE" sz="1600" u="none" strike="noStrike" dirty="0">
                          <a:effectLst/>
                        </a:rPr>
                        <a:t>System Failure</a:t>
                      </a:r>
                      <a:endParaRPr lang="en-IE" sz="1600" b="1" i="0" u="none" strike="noStrike" dirty="0">
                        <a:solidFill>
                          <a:srgbClr val="B1A0C7"/>
                        </a:solidFill>
                        <a:effectLst/>
                        <a:latin typeface="Calibri"/>
                      </a:endParaRPr>
                    </a:p>
                  </a:txBody>
                  <a:tcPr marL="9525" marR="9525" marT="9525" marB="0" anchor="b"/>
                </a:tc>
                <a:tc>
                  <a:txBody>
                    <a:bodyPr/>
                    <a:lstStyle/>
                    <a:p>
                      <a:pPr algn="l" fontAlgn="b"/>
                      <a:r>
                        <a:rPr lang="en-IE" sz="1600" u="none" strike="noStrike" dirty="0">
                          <a:effectLst/>
                        </a:rPr>
                        <a:t>Error Cause</a:t>
                      </a:r>
                      <a:endParaRPr lang="en-IE" sz="1600" b="1" i="0" u="none" strike="noStrike" dirty="0">
                        <a:solidFill>
                          <a:srgbClr val="B1A0C7"/>
                        </a:solidFill>
                        <a:effectLst/>
                        <a:latin typeface="Calibri"/>
                      </a:endParaRPr>
                    </a:p>
                  </a:txBody>
                  <a:tcPr marL="9525" marR="9525" marT="9525" marB="0" anchor="b"/>
                </a:tc>
                <a:extLst>
                  <a:ext uri="{0D108BD9-81ED-4DB2-BD59-A6C34878D82A}">
                    <a16:rowId xmlns:a16="http://schemas.microsoft.com/office/drawing/2014/main" val="10000"/>
                  </a:ext>
                </a:extLst>
              </a:tr>
              <a:tr h="624751">
                <a:tc>
                  <a:txBody>
                    <a:bodyPr/>
                    <a:lstStyle/>
                    <a:p>
                      <a:pPr algn="r" fontAlgn="b"/>
                      <a:r>
                        <a:rPr lang="en-IE" sz="1600" u="none" strike="noStrike" dirty="0">
                          <a:effectLst/>
                        </a:rPr>
                        <a:t>1</a:t>
                      </a:r>
                      <a:endParaRPr lang="en-IE" sz="1600" b="0" i="0" u="none" strike="noStrike" dirty="0">
                        <a:solidFill>
                          <a:srgbClr val="000000"/>
                        </a:solidFill>
                        <a:effectLst/>
                        <a:latin typeface="Calibri"/>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mn-lt"/>
                          <a:ea typeface="+mn-ea"/>
                          <a:cs typeface="+mn-cs"/>
                        </a:rPr>
                        <a:t>Elderly (70+)</a:t>
                      </a:r>
                      <a:endParaRPr kumimoji="0" lang="en-IE" sz="1600" b="0"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b"/>
                </a:tc>
                <a:tc>
                  <a:txBody>
                    <a:bodyPr/>
                    <a:lstStyle/>
                    <a:p>
                      <a:pPr algn="l" fontAlgn="b"/>
                      <a:r>
                        <a:rPr lang="en-IE" sz="1600" u="none" strike="noStrike" dirty="0">
                          <a:effectLst/>
                        </a:rPr>
                        <a:t>Likely / Probable</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IE" sz="1600" u="none" strike="noStrike" dirty="0">
                          <a:effectLst/>
                        </a:rPr>
                        <a:t>Yes</a:t>
                      </a:r>
                      <a:endParaRPr lang="en-IE" sz="1600" b="0" i="0" u="none" strike="noStrike" dirty="0">
                        <a:solidFill>
                          <a:srgbClr val="000000"/>
                        </a:solidFill>
                        <a:effectLst/>
                        <a:latin typeface="Trebuchet MS"/>
                      </a:endParaRPr>
                    </a:p>
                  </a:txBody>
                  <a:tcPr marL="9525" marR="9525" marT="9525" marB="0" anchor="b"/>
                </a:tc>
                <a:tc>
                  <a:txBody>
                    <a:bodyPr/>
                    <a:lstStyle/>
                    <a:p>
                      <a:pPr algn="l" fontAlgn="b"/>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US" sz="1600" u="none" strike="noStrike" dirty="0">
                          <a:effectLst/>
                        </a:rPr>
                        <a:t>Verbal instruction to transfuse 2 units in 45 minutes in hypotensive (non-bleeding) patient with cardiac history.</a:t>
                      </a:r>
                      <a:endParaRPr lang="en-US" sz="1600" b="0" i="0" u="none" strike="noStrike" dirty="0">
                        <a:solidFill>
                          <a:srgbClr val="000000"/>
                        </a:solidFill>
                        <a:effectLst/>
                        <a:latin typeface="Trebuchet MS"/>
                      </a:endParaRPr>
                    </a:p>
                  </a:txBody>
                  <a:tcPr marL="9525" marR="9525" marT="9525" marB="0" anchor="b"/>
                </a:tc>
                <a:extLst>
                  <a:ext uri="{0D108BD9-81ED-4DB2-BD59-A6C34878D82A}">
                    <a16:rowId xmlns:a16="http://schemas.microsoft.com/office/drawing/2014/main" val="10001"/>
                  </a:ext>
                </a:extLst>
              </a:tr>
              <a:tr h="453070">
                <a:tc>
                  <a:txBody>
                    <a:bodyPr/>
                    <a:lstStyle/>
                    <a:p>
                      <a:pPr algn="r" fontAlgn="b"/>
                      <a:r>
                        <a:rPr lang="en-IE" sz="1600" u="none" strike="noStrike" dirty="0">
                          <a:effectLst/>
                        </a:rPr>
                        <a:t>2</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Elderly (70+)</a:t>
                      </a:r>
                      <a:endParaRPr lang="en-IE" sz="1600" b="0" i="0" u="none" strike="noStrike" dirty="0">
                        <a:solidFill>
                          <a:srgbClr val="000000"/>
                        </a:solidFill>
                        <a:effectLst/>
                        <a:latin typeface="Trebuchet MS"/>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mn-lt"/>
                          <a:ea typeface="+mn-ea"/>
                          <a:cs typeface="+mn-cs"/>
                        </a:rPr>
                        <a:t>Likely / Probable</a:t>
                      </a:r>
                      <a:endParaRPr kumimoji="0" lang="en-IE" sz="1600" b="0"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b"/>
                </a:tc>
                <a:tc>
                  <a:txBody>
                    <a:bodyPr/>
                    <a:lstStyle/>
                    <a:p>
                      <a:pPr algn="l" fontAlgn="b"/>
                      <a:r>
                        <a:rPr lang="en-IE" sz="1600" u="none" strike="noStrike" dirty="0">
                          <a:effectLst/>
                        </a:rPr>
                        <a:t>Yes</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IE" sz="1600" u="none" strike="noStrike" dirty="0">
                          <a:effectLst/>
                        </a:rPr>
                        <a:t> Yes</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US" sz="1600" u="none" strike="noStrike" dirty="0">
                          <a:effectLst/>
                        </a:rPr>
                        <a:t>Patient with pre-existing cardiac problems, unit transfused too quickly</a:t>
                      </a:r>
                      <a:endParaRPr lang="en-US" sz="1600" b="0" i="0" u="none" strike="noStrike" dirty="0">
                        <a:solidFill>
                          <a:srgbClr val="000000"/>
                        </a:solidFill>
                        <a:effectLst/>
                        <a:latin typeface="Trebuchet MS"/>
                      </a:endParaRPr>
                    </a:p>
                  </a:txBody>
                  <a:tcPr marL="9525" marR="9525" marT="9525" marB="0" anchor="b"/>
                </a:tc>
                <a:extLst>
                  <a:ext uri="{0D108BD9-81ED-4DB2-BD59-A6C34878D82A}">
                    <a16:rowId xmlns:a16="http://schemas.microsoft.com/office/drawing/2014/main" val="10002"/>
                  </a:ext>
                </a:extLst>
              </a:tr>
              <a:tr h="472229">
                <a:tc>
                  <a:txBody>
                    <a:bodyPr/>
                    <a:lstStyle/>
                    <a:p>
                      <a:pPr algn="r" fontAlgn="b"/>
                      <a:r>
                        <a:rPr lang="en-IE" sz="1600" u="none" strike="noStrike" dirty="0">
                          <a:effectLst/>
                        </a:rPr>
                        <a:t>3</a:t>
                      </a:r>
                      <a:endParaRPr lang="en-IE" sz="1600" b="0" i="0" u="none" strike="noStrike" dirty="0">
                        <a:solidFill>
                          <a:srgbClr val="000000"/>
                        </a:solidFill>
                        <a:effectLst/>
                        <a:latin typeface="Calibri"/>
                      </a:endParaRPr>
                    </a:p>
                  </a:txBody>
                  <a:tcPr marL="9525" marR="9525" marT="9525" marB="0" anchor="b"/>
                </a:tc>
                <a:tc>
                  <a:txBody>
                    <a:bodyPr/>
                    <a:lstStyle/>
                    <a:p>
                      <a:pPr algn="l" fontAlgn="b"/>
                      <a:r>
                        <a:rPr lang="en-IE" sz="1600" u="none" strike="noStrike" dirty="0">
                          <a:effectLst/>
                        </a:rPr>
                        <a:t>Adult (51 - 70 years)</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IE" sz="1600" u="none" strike="noStrike" dirty="0">
                          <a:effectLst/>
                        </a:rPr>
                        <a:t>Likely / Probable</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IE" sz="1600" u="none" strike="noStrike" dirty="0">
                          <a:effectLst/>
                        </a:rPr>
                        <a:t>Yes</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IE" sz="1600" u="none" strike="noStrike" dirty="0">
                          <a:effectLst/>
                        </a:rPr>
                        <a:t> </a:t>
                      </a:r>
                      <a:endParaRPr lang="en-IE" sz="1600" b="0" i="0" u="none" strike="noStrike" dirty="0">
                        <a:solidFill>
                          <a:srgbClr val="000000"/>
                        </a:solidFill>
                        <a:effectLst/>
                        <a:latin typeface="Trebuchet MS"/>
                      </a:endParaRPr>
                    </a:p>
                  </a:txBody>
                  <a:tcPr marL="9525" marR="9525" marT="9525" marB="0" anchor="b"/>
                </a:tc>
                <a:tc>
                  <a:txBody>
                    <a:bodyPr/>
                    <a:lstStyle/>
                    <a:p>
                      <a:pPr algn="l" fontAlgn="b"/>
                      <a:r>
                        <a:rPr lang="en-US" sz="1600" u="none" strike="noStrike" dirty="0">
                          <a:effectLst/>
                        </a:rPr>
                        <a:t>Weight of patient not taken on admission &lt;50Kg and history of CCF, high TACO risk.</a:t>
                      </a:r>
                      <a:endParaRPr lang="en-US" sz="1600" b="0" i="0" u="none" strike="noStrike" dirty="0">
                        <a:solidFill>
                          <a:srgbClr val="000000"/>
                        </a:solidFill>
                        <a:effectLst/>
                        <a:latin typeface="Trebuchet MS"/>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1351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4240B0B7-3192-29E0-D149-003306D43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741" y="2165637"/>
            <a:ext cx="2526726" cy="2526726"/>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4319515" y="457201"/>
            <a:ext cx="4002953" cy="1835911"/>
          </a:xfrm>
        </p:spPr>
        <p:txBody>
          <a:bodyPr anchor="b">
            <a:normAutofit/>
          </a:bodyPr>
          <a:lstStyle/>
          <a:p>
            <a:r>
              <a:rPr lang="en-IE" sz="4700" dirty="0">
                <a:solidFill>
                  <a:srgbClr val="FFFFFF"/>
                </a:solidFill>
              </a:rPr>
              <a:t>TACO Prevention</a:t>
            </a:r>
          </a:p>
        </p:txBody>
      </p:sp>
      <p:sp>
        <p:nvSpPr>
          <p:cNvPr id="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2560829"/>
            <a:ext cx="3771900" cy="18288"/>
          </a:xfrm>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400" y="8855"/>
                  <a:pt x="3772009" y="14521"/>
                  <a:pt x="3771900" y="18288"/>
                </a:cubicBezTo>
                <a:cubicBezTo>
                  <a:pt x="3458898" y="17742"/>
                  <a:pt x="3421743" y="-6827"/>
                  <a:pt x="3143250" y="18288"/>
                </a:cubicBezTo>
                <a:cubicBezTo>
                  <a:pt x="2864757" y="43403"/>
                  <a:pt x="2852800" y="27764"/>
                  <a:pt x="2627757" y="18288"/>
                </a:cubicBezTo>
                <a:cubicBezTo>
                  <a:pt x="2402714" y="8812"/>
                  <a:pt x="2240384" y="-3809"/>
                  <a:pt x="2112264" y="18288"/>
                </a:cubicBezTo>
                <a:cubicBezTo>
                  <a:pt x="1984144" y="40385"/>
                  <a:pt x="1648028" y="25259"/>
                  <a:pt x="1445895" y="18288"/>
                </a:cubicBezTo>
                <a:cubicBezTo>
                  <a:pt x="1243762" y="11317"/>
                  <a:pt x="1123026" y="22466"/>
                  <a:pt x="892683" y="18288"/>
                </a:cubicBezTo>
                <a:cubicBezTo>
                  <a:pt x="662340" y="14110"/>
                  <a:pt x="180978" y="-26198"/>
                  <a:pt x="0" y="18288"/>
                </a:cubicBezTo>
                <a:cubicBezTo>
                  <a:pt x="683" y="12014"/>
                  <a:pt x="724" y="5908"/>
                  <a:pt x="0" y="0"/>
                </a:cubicBezTo>
                <a:close/>
              </a:path>
              <a:path w="3771900" h="18288"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002" y="7180"/>
                  <a:pt x="3772069" y="13790"/>
                  <a:pt x="3771900" y="18288"/>
                </a:cubicBezTo>
                <a:cubicBezTo>
                  <a:pt x="3466427" y="17166"/>
                  <a:pt x="3360902" y="-2444"/>
                  <a:pt x="3143250" y="18288"/>
                </a:cubicBezTo>
                <a:cubicBezTo>
                  <a:pt x="2925598" y="39020"/>
                  <a:pt x="2852709" y="34774"/>
                  <a:pt x="2627757" y="18288"/>
                </a:cubicBezTo>
                <a:cubicBezTo>
                  <a:pt x="2402805" y="1802"/>
                  <a:pt x="2156087" y="-12568"/>
                  <a:pt x="1999107" y="18288"/>
                </a:cubicBezTo>
                <a:cubicBezTo>
                  <a:pt x="1842127" y="49144"/>
                  <a:pt x="1528676" y="3672"/>
                  <a:pt x="1370457" y="18288"/>
                </a:cubicBezTo>
                <a:cubicBezTo>
                  <a:pt x="1212238" y="32905"/>
                  <a:pt x="1007440" y="24475"/>
                  <a:pt x="779526" y="18288"/>
                </a:cubicBezTo>
                <a:cubicBezTo>
                  <a:pt x="551612" y="12101"/>
                  <a:pt x="175765" y="8638"/>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19515" y="2798064"/>
            <a:ext cx="4095821" cy="3417611"/>
          </a:xfrm>
        </p:spPr>
        <p:txBody>
          <a:bodyPr anchor="t">
            <a:normAutofit/>
          </a:bodyPr>
          <a:lstStyle/>
          <a:p>
            <a:pPr lvl="0"/>
            <a:r>
              <a:rPr lang="en-IE" sz="1900" dirty="0">
                <a:solidFill>
                  <a:srgbClr val="FFFFFF"/>
                </a:solidFill>
              </a:rPr>
              <a:t>Avoid unnecessary transfusions.</a:t>
            </a:r>
          </a:p>
          <a:p>
            <a:pPr lvl="0"/>
            <a:r>
              <a:rPr lang="en-IE" sz="1900" dirty="0">
                <a:solidFill>
                  <a:srgbClr val="FFFFFF"/>
                </a:solidFill>
              </a:rPr>
              <a:t>Order single-unit transfusion.</a:t>
            </a:r>
          </a:p>
          <a:p>
            <a:pPr lvl="0"/>
            <a:r>
              <a:rPr lang="en-IE" sz="1900" dirty="0">
                <a:solidFill>
                  <a:srgbClr val="FFFFFF"/>
                </a:solidFill>
              </a:rPr>
              <a:t>Avoid transfusions more than recommended infusion rates.</a:t>
            </a:r>
          </a:p>
          <a:p>
            <a:pPr lvl="0"/>
            <a:r>
              <a:rPr lang="en-IE" sz="1900" dirty="0">
                <a:solidFill>
                  <a:srgbClr val="FFFFFF"/>
                </a:solidFill>
              </a:rPr>
              <a:t>Assess need for diuretic.</a:t>
            </a:r>
          </a:p>
          <a:p>
            <a:pPr lvl="0"/>
            <a:r>
              <a:rPr lang="en-IE" sz="1900" dirty="0">
                <a:solidFill>
                  <a:srgbClr val="FFFFFF"/>
                </a:solidFill>
              </a:rPr>
              <a:t>Ensure that fluid balance is documented prior to transfusion.</a:t>
            </a:r>
          </a:p>
          <a:p>
            <a:pPr lvl="0"/>
            <a:r>
              <a:rPr lang="en-IE" sz="1900" dirty="0">
                <a:solidFill>
                  <a:srgbClr val="FFFFFF"/>
                </a:solidFill>
              </a:rPr>
              <a:t>Complete a pre-transfusion TACO checklist.</a:t>
            </a:r>
          </a:p>
          <a:p>
            <a:pPr marL="0" indent="0">
              <a:buNone/>
            </a:pPr>
            <a:endParaRPr lang="en-IE" sz="1900" dirty="0">
              <a:solidFill>
                <a:srgbClr val="FFFFFF"/>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972" y="2165637"/>
            <a:ext cx="2376264" cy="352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019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a lungs&#10;&#10;Description automatically generated">
            <a:extLst>
              <a:ext uri="{FF2B5EF4-FFF2-40B4-BE49-F238E27FC236}">
                <a16:creationId xmlns:a16="http://schemas.microsoft.com/office/drawing/2014/main" id="{698A3246-8020-4E80-6A69-8E3B2A1D302B}"/>
              </a:ext>
            </a:extLst>
          </p:cNvPr>
          <p:cNvPicPr>
            <a:picLocks noChangeAspect="1"/>
          </p:cNvPicPr>
          <p:nvPr/>
        </p:nvPicPr>
        <p:blipFill>
          <a:blip r:embed="rId3"/>
          <a:stretch>
            <a:fillRect/>
          </a:stretch>
        </p:blipFill>
        <p:spPr>
          <a:xfrm>
            <a:off x="573741" y="2165637"/>
            <a:ext cx="2526726" cy="2526726"/>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477C5F9-A014-500B-277B-B1992B18ACC1}"/>
              </a:ext>
            </a:extLst>
          </p:cNvPr>
          <p:cNvSpPr>
            <a:spLocks noGrp="1"/>
          </p:cNvSpPr>
          <p:nvPr>
            <p:ph type="title"/>
          </p:nvPr>
        </p:nvSpPr>
        <p:spPr>
          <a:xfrm>
            <a:off x="4319515" y="457201"/>
            <a:ext cx="4002953" cy="1835911"/>
          </a:xfrm>
        </p:spPr>
        <p:txBody>
          <a:bodyPr anchor="b">
            <a:normAutofit/>
          </a:bodyPr>
          <a:lstStyle/>
          <a:p>
            <a:pPr>
              <a:lnSpc>
                <a:spcPct val="90000"/>
              </a:lnSpc>
            </a:pPr>
            <a:r>
              <a:rPr lang="en-IE" sz="4000">
                <a:solidFill>
                  <a:srgbClr val="FFFFFF"/>
                </a:solidFill>
              </a:rPr>
              <a:t>Transfusion Associated Dyspnoea (TAD)</a:t>
            </a:r>
            <a:endParaRPr lang="en-IE" sz="4000" dirty="0">
              <a:solidFill>
                <a:srgbClr val="FFFFFF"/>
              </a:solidFill>
            </a:endParaRP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2560829"/>
            <a:ext cx="3771900" cy="18288"/>
          </a:xfrm>
          <a:custGeom>
            <a:avLst/>
            <a:gdLst>
              <a:gd name="connsiteX0" fmla="*/ 0 w 3771900"/>
              <a:gd name="connsiteY0" fmla="*/ 0 h 18288"/>
              <a:gd name="connsiteX1" fmla="*/ 704088 w 3771900"/>
              <a:gd name="connsiteY1" fmla="*/ 0 h 18288"/>
              <a:gd name="connsiteX2" fmla="*/ 1370457 w 3771900"/>
              <a:gd name="connsiteY2" fmla="*/ 0 h 18288"/>
              <a:gd name="connsiteX3" fmla="*/ 2036826 w 3771900"/>
              <a:gd name="connsiteY3" fmla="*/ 0 h 18288"/>
              <a:gd name="connsiteX4" fmla="*/ 2552319 w 3771900"/>
              <a:gd name="connsiteY4" fmla="*/ 0 h 18288"/>
              <a:gd name="connsiteX5" fmla="*/ 3105531 w 3771900"/>
              <a:gd name="connsiteY5" fmla="*/ 0 h 18288"/>
              <a:gd name="connsiteX6" fmla="*/ 3771900 w 3771900"/>
              <a:gd name="connsiteY6" fmla="*/ 0 h 18288"/>
              <a:gd name="connsiteX7" fmla="*/ 3771900 w 3771900"/>
              <a:gd name="connsiteY7" fmla="*/ 18288 h 18288"/>
              <a:gd name="connsiteX8" fmla="*/ 3143250 w 3771900"/>
              <a:gd name="connsiteY8" fmla="*/ 18288 h 18288"/>
              <a:gd name="connsiteX9" fmla="*/ 2627757 w 3771900"/>
              <a:gd name="connsiteY9" fmla="*/ 18288 h 18288"/>
              <a:gd name="connsiteX10" fmla="*/ 2112264 w 3771900"/>
              <a:gd name="connsiteY10" fmla="*/ 18288 h 18288"/>
              <a:gd name="connsiteX11" fmla="*/ 1445895 w 3771900"/>
              <a:gd name="connsiteY11" fmla="*/ 18288 h 18288"/>
              <a:gd name="connsiteX12" fmla="*/ 892683 w 3771900"/>
              <a:gd name="connsiteY12" fmla="*/ 18288 h 18288"/>
              <a:gd name="connsiteX13" fmla="*/ 0 w 3771900"/>
              <a:gd name="connsiteY13" fmla="*/ 18288 h 18288"/>
              <a:gd name="connsiteX14" fmla="*/ 0 w 37719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8288"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400" y="8855"/>
                  <a:pt x="3772009" y="14521"/>
                  <a:pt x="3771900" y="18288"/>
                </a:cubicBezTo>
                <a:cubicBezTo>
                  <a:pt x="3458898" y="17742"/>
                  <a:pt x="3421743" y="-6827"/>
                  <a:pt x="3143250" y="18288"/>
                </a:cubicBezTo>
                <a:cubicBezTo>
                  <a:pt x="2864757" y="43403"/>
                  <a:pt x="2852800" y="27764"/>
                  <a:pt x="2627757" y="18288"/>
                </a:cubicBezTo>
                <a:cubicBezTo>
                  <a:pt x="2402714" y="8812"/>
                  <a:pt x="2240384" y="-3809"/>
                  <a:pt x="2112264" y="18288"/>
                </a:cubicBezTo>
                <a:cubicBezTo>
                  <a:pt x="1984144" y="40385"/>
                  <a:pt x="1648028" y="25259"/>
                  <a:pt x="1445895" y="18288"/>
                </a:cubicBezTo>
                <a:cubicBezTo>
                  <a:pt x="1243762" y="11317"/>
                  <a:pt x="1123026" y="22466"/>
                  <a:pt x="892683" y="18288"/>
                </a:cubicBezTo>
                <a:cubicBezTo>
                  <a:pt x="662340" y="14110"/>
                  <a:pt x="180978" y="-26198"/>
                  <a:pt x="0" y="18288"/>
                </a:cubicBezTo>
                <a:cubicBezTo>
                  <a:pt x="683" y="12014"/>
                  <a:pt x="724" y="5908"/>
                  <a:pt x="0" y="0"/>
                </a:cubicBezTo>
                <a:close/>
              </a:path>
              <a:path w="3771900" h="18288"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002" y="7180"/>
                  <a:pt x="3772069" y="13790"/>
                  <a:pt x="3771900" y="18288"/>
                </a:cubicBezTo>
                <a:cubicBezTo>
                  <a:pt x="3466427" y="17166"/>
                  <a:pt x="3360902" y="-2444"/>
                  <a:pt x="3143250" y="18288"/>
                </a:cubicBezTo>
                <a:cubicBezTo>
                  <a:pt x="2925598" y="39020"/>
                  <a:pt x="2852709" y="34774"/>
                  <a:pt x="2627757" y="18288"/>
                </a:cubicBezTo>
                <a:cubicBezTo>
                  <a:pt x="2402805" y="1802"/>
                  <a:pt x="2156087" y="-12568"/>
                  <a:pt x="1999107" y="18288"/>
                </a:cubicBezTo>
                <a:cubicBezTo>
                  <a:pt x="1842127" y="49144"/>
                  <a:pt x="1528676" y="3672"/>
                  <a:pt x="1370457" y="18288"/>
                </a:cubicBezTo>
                <a:cubicBezTo>
                  <a:pt x="1212238" y="32905"/>
                  <a:pt x="1007440" y="24475"/>
                  <a:pt x="779526" y="18288"/>
                </a:cubicBezTo>
                <a:cubicBezTo>
                  <a:pt x="551612" y="12101"/>
                  <a:pt x="175765" y="8638"/>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3DC260-F79D-AC49-DE9F-49A3770A7CB9}"/>
              </a:ext>
            </a:extLst>
          </p:cNvPr>
          <p:cNvSpPr>
            <a:spLocks noGrp="1"/>
          </p:cNvSpPr>
          <p:nvPr>
            <p:ph idx="1"/>
          </p:nvPr>
        </p:nvSpPr>
        <p:spPr>
          <a:xfrm>
            <a:off x="4319515" y="2798064"/>
            <a:ext cx="4095821" cy="3417611"/>
          </a:xfrm>
        </p:spPr>
        <p:txBody>
          <a:bodyPr anchor="t">
            <a:normAutofit/>
          </a:bodyPr>
          <a:lstStyle/>
          <a:p>
            <a:r>
              <a:rPr lang="en-US" sz="1900">
                <a:solidFill>
                  <a:srgbClr val="FFFFFF"/>
                </a:solidFill>
              </a:rPr>
              <a:t>TAD is defined as any respiratory distress within 24 h of transfusion that does not meet the criteria of TRALI, TACO or an allergic reaction and that cannot be explained by an underlying condition or any other known cause.</a:t>
            </a:r>
            <a:endParaRPr lang="en-IE" sz="1900">
              <a:solidFill>
                <a:srgbClr val="FFFFFF"/>
              </a:solidFill>
            </a:endParaRPr>
          </a:p>
          <a:p>
            <a:r>
              <a:rPr lang="en-IE" sz="1900">
                <a:solidFill>
                  <a:srgbClr val="FFFFFF"/>
                </a:solidFill>
              </a:rPr>
              <a:t>TAD is a clinical diagnoses of exclusion </a:t>
            </a:r>
          </a:p>
          <a:p>
            <a:pPr marL="0" indent="0">
              <a:buNone/>
            </a:pPr>
            <a:endParaRPr lang="en-IE" sz="1900">
              <a:solidFill>
                <a:srgbClr val="FFFFFF"/>
              </a:solidFill>
            </a:endParaRPr>
          </a:p>
        </p:txBody>
      </p:sp>
    </p:spTree>
    <p:extLst>
      <p:ext uri="{BB962C8B-B14F-4D97-AF65-F5344CB8AC3E}">
        <p14:creationId xmlns:p14="http://schemas.microsoft.com/office/powerpoint/2010/main" val="1756329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D0728-A97E-FF21-40EE-9308B98F5B96}"/>
              </a:ext>
            </a:extLst>
          </p:cNvPr>
          <p:cNvSpPr>
            <a:spLocks noGrp="1"/>
          </p:cNvSpPr>
          <p:nvPr>
            <p:ph type="title"/>
          </p:nvPr>
        </p:nvSpPr>
        <p:spPr>
          <a:xfrm>
            <a:off x="1089492" y="1444741"/>
            <a:ext cx="7018398" cy="1041901"/>
          </a:xfrm>
        </p:spPr>
        <p:txBody>
          <a:bodyPr vert="horz" lIns="91440" tIns="45720" rIns="91440" bIns="45720" rtlCol="0" anchor="ctr">
            <a:normAutofit/>
          </a:bodyPr>
          <a:lstStyle/>
          <a:p>
            <a:pPr algn="l">
              <a:lnSpc>
                <a:spcPct val="90000"/>
              </a:lnSpc>
            </a:pPr>
            <a:r>
              <a:rPr lang="en-US" sz="3200" b="1" kern="1200" dirty="0">
                <a:solidFill>
                  <a:schemeClr val="tx1"/>
                </a:solidFill>
                <a:effectLst>
                  <a:outerShdw blurRad="38100" dist="38100" dir="2700000" algn="tl">
                    <a:srgbClr val="000000">
                      <a:alpha val="43137"/>
                    </a:srgbClr>
                  </a:outerShdw>
                </a:effectLst>
                <a:latin typeface="+mj-lt"/>
                <a:ea typeface="+mj-ea"/>
                <a:cs typeface="+mj-cs"/>
              </a:rPr>
              <a:t>Transfusion Associated Dyspnoea (TAD)</a:t>
            </a:r>
          </a:p>
        </p:txBody>
      </p:sp>
      <p:sp>
        <p:nvSpPr>
          <p:cNvPr id="3" name="Content Placeholder 2">
            <a:extLst>
              <a:ext uri="{FF2B5EF4-FFF2-40B4-BE49-F238E27FC236}">
                <a16:creationId xmlns:a16="http://schemas.microsoft.com/office/drawing/2014/main" id="{B2FD6D24-AE57-8AF6-E034-19B3427C9EDB}"/>
              </a:ext>
            </a:extLst>
          </p:cNvPr>
          <p:cNvSpPr>
            <a:spLocks noGrp="1"/>
          </p:cNvSpPr>
          <p:nvPr>
            <p:ph idx="1"/>
          </p:nvPr>
        </p:nvSpPr>
        <p:spPr>
          <a:xfrm>
            <a:off x="1089492" y="2701427"/>
            <a:ext cx="3362493" cy="2699968"/>
          </a:xfrm>
        </p:spPr>
        <p:txBody>
          <a:bodyPr vert="horz" lIns="91440" tIns="45720" rIns="91440" bIns="45720" rtlCol="0">
            <a:normAutofit/>
          </a:bodyPr>
          <a:lstStyle/>
          <a:p>
            <a:pPr marL="0" indent="0">
              <a:lnSpc>
                <a:spcPct val="90000"/>
              </a:lnSpc>
              <a:buNone/>
            </a:pPr>
            <a:r>
              <a:rPr lang="en-US" sz="1400" b="1" dirty="0">
                <a:effectLst>
                  <a:outerShdw blurRad="38100" dist="38100" dir="2700000" algn="tl">
                    <a:srgbClr val="000000">
                      <a:alpha val="43137"/>
                    </a:srgbClr>
                  </a:outerShdw>
                </a:effectLst>
              </a:rPr>
              <a:t>Background</a:t>
            </a:r>
            <a:r>
              <a:rPr lang="en-US" sz="1400" dirty="0"/>
              <a:t>:</a:t>
            </a:r>
          </a:p>
          <a:p>
            <a:pPr marL="0" indent="-228600">
              <a:lnSpc>
                <a:spcPct val="90000"/>
              </a:lnSpc>
            </a:pPr>
            <a:r>
              <a:rPr lang="en-US" sz="1400" dirty="0"/>
              <a:t>77 year old female patient received 1 unit of RBC for anaemia (Hb-7.7g/dl).</a:t>
            </a:r>
          </a:p>
          <a:p>
            <a:pPr marL="0" indent="-228600">
              <a:lnSpc>
                <a:spcPct val="90000"/>
              </a:lnSpc>
            </a:pPr>
            <a:endParaRPr lang="en-US" sz="1400" dirty="0"/>
          </a:p>
          <a:p>
            <a:pPr marL="0" indent="0">
              <a:lnSpc>
                <a:spcPct val="90000"/>
              </a:lnSpc>
              <a:buNone/>
            </a:pPr>
            <a:r>
              <a:rPr lang="en-US" sz="1400" b="1" dirty="0">
                <a:effectLst>
                  <a:outerShdw blurRad="38100" dist="38100" dir="2700000" algn="tl">
                    <a:srgbClr val="000000">
                      <a:alpha val="43137"/>
                    </a:srgbClr>
                  </a:outerShdw>
                </a:effectLst>
              </a:rPr>
              <a:t>Symptoms</a:t>
            </a:r>
            <a:r>
              <a:rPr lang="en-US" sz="1400" dirty="0"/>
              <a:t> (30 minutes into Transfusion):</a:t>
            </a:r>
          </a:p>
          <a:p>
            <a:pPr indent="-228600">
              <a:lnSpc>
                <a:spcPct val="90000"/>
              </a:lnSpc>
            </a:pPr>
            <a:r>
              <a:rPr lang="en-US" sz="1400" dirty="0"/>
              <a:t>Temperature rise</a:t>
            </a:r>
          </a:p>
          <a:p>
            <a:pPr indent="-228600">
              <a:lnSpc>
                <a:spcPct val="90000"/>
              </a:lnSpc>
            </a:pPr>
            <a:r>
              <a:rPr lang="en-US" sz="1400" dirty="0"/>
              <a:t>Tachycardia</a:t>
            </a:r>
          </a:p>
          <a:p>
            <a:pPr indent="-228600">
              <a:lnSpc>
                <a:spcPct val="90000"/>
              </a:lnSpc>
            </a:pPr>
            <a:r>
              <a:rPr lang="en-US" sz="1400" dirty="0"/>
              <a:t>Dyspnoea</a:t>
            </a:r>
          </a:p>
          <a:p>
            <a:pPr indent="-228600">
              <a:lnSpc>
                <a:spcPct val="90000"/>
              </a:lnSpc>
            </a:pPr>
            <a:r>
              <a:rPr lang="en-US" sz="1400" dirty="0"/>
              <a:t>Falling O2 saturations (90%-78%)</a:t>
            </a:r>
          </a:p>
        </p:txBody>
      </p:sp>
      <p:sp>
        <p:nvSpPr>
          <p:cNvPr id="5" name="TextBox 4">
            <a:extLst>
              <a:ext uri="{FF2B5EF4-FFF2-40B4-BE49-F238E27FC236}">
                <a16:creationId xmlns:a16="http://schemas.microsoft.com/office/drawing/2014/main" id="{E4C19265-86A1-64DC-F4B1-4BA5C5654BA2}"/>
              </a:ext>
            </a:extLst>
          </p:cNvPr>
          <p:cNvSpPr txBox="1"/>
          <p:nvPr/>
        </p:nvSpPr>
        <p:spPr>
          <a:xfrm>
            <a:off x="4692015" y="2701427"/>
            <a:ext cx="3415875" cy="2699968"/>
          </a:xfrm>
          <a:prstGeom prst="rect">
            <a:avLst/>
          </a:prstGeom>
        </p:spPr>
        <p:txBody>
          <a:bodyPr vert="horz" lIns="91440" tIns="45720" rIns="91440" bIns="45720" rtlCol="0">
            <a:normAutofit/>
          </a:bodyPr>
          <a:lstStyle/>
          <a:p>
            <a:pPr marL="57150">
              <a:lnSpc>
                <a:spcPct val="90000"/>
              </a:lnSpc>
              <a:spcAft>
                <a:spcPts val="600"/>
              </a:spcAft>
            </a:pPr>
            <a:endParaRPr lang="en-US" sz="1400" dirty="0"/>
          </a:p>
          <a:p>
            <a:pPr>
              <a:lnSpc>
                <a:spcPct val="90000"/>
              </a:lnSpc>
              <a:spcAft>
                <a:spcPts val="600"/>
              </a:spcAft>
            </a:pPr>
            <a:r>
              <a:rPr lang="en-US" sz="1400" b="1" dirty="0">
                <a:effectLst>
                  <a:outerShdw blurRad="38100" dist="38100" dir="2700000" algn="tl">
                    <a:srgbClr val="000000">
                      <a:alpha val="43137"/>
                    </a:srgbClr>
                  </a:outerShdw>
                </a:effectLst>
              </a:rPr>
              <a:t>Intervention</a:t>
            </a:r>
            <a:r>
              <a:rPr lang="en-US" sz="1400" dirty="0"/>
              <a:t>:</a:t>
            </a:r>
          </a:p>
          <a:p>
            <a:pPr marL="285750" indent="-228600">
              <a:lnSpc>
                <a:spcPct val="90000"/>
              </a:lnSpc>
              <a:spcAft>
                <a:spcPts val="600"/>
              </a:spcAft>
              <a:buFont typeface="Arial" panose="020B0604020202020204" pitchFamily="34" charset="0"/>
              <a:buChar char="•"/>
            </a:pPr>
            <a:r>
              <a:rPr lang="en-US" sz="1400" dirty="0"/>
              <a:t>Oxygen</a:t>
            </a:r>
          </a:p>
          <a:p>
            <a:pPr marL="285750" indent="-228600">
              <a:lnSpc>
                <a:spcPct val="90000"/>
              </a:lnSpc>
              <a:spcAft>
                <a:spcPts val="600"/>
              </a:spcAft>
              <a:buFont typeface="Arial" panose="020B0604020202020204" pitchFamily="34" charset="0"/>
              <a:buChar char="•"/>
            </a:pPr>
            <a:r>
              <a:rPr lang="en-US" sz="1400" dirty="0"/>
              <a:t>Steroids</a:t>
            </a:r>
          </a:p>
          <a:p>
            <a:pPr marL="285750" indent="-228600">
              <a:lnSpc>
                <a:spcPct val="90000"/>
              </a:lnSpc>
              <a:spcAft>
                <a:spcPts val="600"/>
              </a:spcAft>
              <a:buFont typeface="Arial" panose="020B0604020202020204" pitchFamily="34" charset="0"/>
              <a:buChar char="•"/>
            </a:pPr>
            <a:r>
              <a:rPr lang="en-US" sz="1400" dirty="0" err="1"/>
              <a:t>Nebuliser's</a:t>
            </a:r>
            <a:endParaRPr lang="en-US" sz="1400" dirty="0"/>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effectLst>
                  <a:outerShdw blurRad="38100" dist="38100" dir="2700000" algn="tl">
                    <a:srgbClr val="000000">
                      <a:alpha val="43137"/>
                    </a:srgbClr>
                  </a:outerShdw>
                </a:effectLst>
              </a:rPr>
              <a:t>Outcome</a:t>
            </a:r>
            <a:r>
              <a:rPr lang="en-US" sz="1400" dirty="0"/>
              <a:t>:</a:t>
            </a:r>
          </a:p>
          <a:p>
            <a:pPr indent="-228600">
              <a:lnSpc>
                <a:spcPct val="90000"/>
              </a:lnSpc>
              <a:spcAft>
                <a:spcPts val="600"/>
              </a:spcAft>
              <a:buFont typeface="Arial" panose="020B0604020202020204" pitchFamily="34" charset="0"/>
              <a:buChar char="•"/>
            </a:pPr>
            <a:r>
              <a:rPr lang="en-US" sz="1400" dirty="0"/>
              <a:t>Complete recovery</a:t>
            </a:r>
          </a:p>
        </p:txBody>
      </p:sp>
    </p:spTree>
    <p:extLst>
      <p:ext uri="{BB962C8B-B14F-4D97-AF65-F5344CB8AC3E}">
        <p14:creationId xmlns:p14="http://schemas.microsoft.com/office/powerpoint/2010/main" val="4039139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ECD5E-432F-109B-DD70-0B802EA6950E}"/>
              </a:ext>
            </a:extLst>
          </p:cNvPr>
          <p:cNvSpPr>
            <a:spLocks noGrp="1"/>
          </p:cNvSpPr>
          <p:nvPr>
            <p:ph type="title"/>
          </p:nvPr>
        </p:nvSpPr>
        <p:spPr>
          <a:xfrm>
            <a:off x="429369" y="238539"/>
            <a:ext cx="8263890" cy="1434415"/>
          </a:xfrm>
        </p:spPr>
        <p:txBody>
          <a:bodyPr anchor="b">
            <a:normAutofit/>
          </a:bodyPr>
          <a:lstStyle/>
          <a:p>
            <a:pPr>
              <a:lnSpc>
                <a:spcPct val="90000"/>
              </a:lnSpc>
            </a:pPr>
            <a:r>
              <a:rPr lang="en-IE" sz="4700" dirty="0"/>
              <a:t>Transfusion Associated Dyspnoea (TAD)</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7DA05-C0D6-B2E0-EACF-C82E2196A0A6}"/>
              </a:ext>
            </a:extLst>
          </p:cNvPr>
          <p:cNvSpPr>
            <a:spLocks noGrp="1"/>
          </p:cNvSpPr>
          <p:nvPr>
            <p:ph idx="1"/>
          </p:nvPr>
        </p:nvSpPr>
        <p:spPr>
          <a:xfrm>
            <a:off x="429369" y="2071316"/>
            <a:ext cx="5035164" cy="4119172"/>
          </a:xfrm>
        </p:spPr>
        <p:txBody>
          <a:bodyPr anchor="t">
            <a:normAutofit/>
          </a:bodyPr>
          <a:lstStyle/>
          <a:p>
            <a:r>
              <a:rPr lang="en-US" sz="1900" dirty="0"/>
              <a:t>It is important to provide as much detail as possible so correct categorization can be made.</a:t>
            </a:r>
          </a:p>
          <a:p>
            <a:r>
              <a:rPr lang="en-IE" sz="1900" b="1" dirty="0"/>
              <a:t>Badami, K.G., Joliffe, E. and Stephens, M., 2015. Transfusion‐associated dyspnoea–shadow or substance?. Vox sanguinis, 109(2), pp.197-200.</a:t>
            </a:r>
          </a:p>
          <a:p>
            <a:r>
              <a:rPr lang="en-IE" sz="1900" dirty="0"/>
              <a:t>Found that many reported TADs when retrospectively reviewed were TACO. </a:t>
            </a:r>
          </a:p>
        </p:txBody>
      </p:sp>
      <p:pic>
        <p:nvPicPr>
          <p:cNvPr id="2050" name="Picture 2" descr="Difficulty breathing icon ...">
            <a:extLst>
              <a:ext uri="{FF2B5EF4-FFF2-40B4-BE49-F238E27FC236}">
                <a16:creationId xmlns:a16="http://schemas.microsoft.com/office/drawing/2014/main" id="{B60CEB7D-1DFC-A387-2B40-E64307FF0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122" r="9725" b="2"/>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6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0D246F-937E-9CA2-8AF5-CC0687B9CFEA}"/>
              </a:ext>
            </a:extLst>
          </p:cNvPr>
          <p:cNvSpPr>
            <a:spLocks noGrp="1"/>
          </p:cNvSpPr>
          <p:nvPr>
            <p:ph type="title"/>
          </p:nvPr>
        </p:nvSpPr>
        <p:spPr>
          <a:xfrm>
            <a:off x="1028697" y="348865"/>
            <a:ext cx="7533018" cy="877729"/>
          </a:xfrm>
        </p:spPr>
        <p:txBody>
          <a:bodyPr anchor="ctr">
            <a:normAutofit/>
          </a:bodyPr>
          <a:lstStyle/>
          <a:p>
            <a:pPr>
              <a:lnSpc>
                <a:spcPct val="90000"/>
              </a:lnSpc>
            </a:pPr>
            <a:r>
              <a:rPr lang="en-IE" sz="2700">
                <a:solidFill>
                  <a:srgbClr val="FFFFFF"/>
                </a:solidFill>
              </a:rPr>
              <a:t>Summary of SARs Received by Classification 2023</a:t>
            </a:r>
          </a:p>
        </p:txBody>
      </p:sp>
      <p:graphicFrame>
        <p:nvGraphicFramePr>
          <p:cNvPr id="6" name="Content Placeholder 3">
            <a:extLst>
              <a:ext uri="{FF2B5EF4-FFF2-40B4-BE49-F238E27FC236}">
                <a16:creationId xmlns:a16="http://schemas.microsoft.com/office/drawing/2014/main" id="{FC68C036-6F21-6CB3-52D8-F0E79898B0A0}"/>
              </a:ext>
            </a:extLst>
          </p:cNvPr>
          <p:cNvGraphicFramePr>
            <a:graphicFrameLocks noGrp="1"/>
          </p:cNvGraphicFramePr>
          <p:nvPr>
            <p:ph idx="1"/>
            <p:extLst>
              <p:ext uri="{D42A27DB-BD31-4B8C-83A1-F6EECF244321}">
                <p14:modId xmlns:p14="http://schemas.microsoft.com/office/powerpoint/2010/main" val="28229163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689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CF16F5-E0AF-4144-B7AF-BDDCDF8D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688" y="610517"/>
            <a:ext cx="3008207"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085843F-A255-4AE2-BD1C-10954E1A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39235" cy="6858000"/>
          </a:xfrm>
          <a:custGeom>
            <a:avLst/>
            <a:gdLst>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91493 w 7918980"/>
              <a:gd name="connsiteY69" fmla="*/ 1969445 h 6858000"/>
              <a:gd name="connsiteX70" fmla="*/ 6949577 w 7918980"/>
              <a:gd name="connsiteY70" fmla="*/ 2024270 h 6858000"/>
              <a:gd name="connsiteX71" fmla="*/ 6942508 w 7918980"/>
              <a:gd name="connsiteY71" fmla="*/ 2107942 h 6858000"/>
              <a:gd name="connsiteX72" fmla="*/ 6933336 w 7918980"/>
              <a:gd name="connsiteY72" fmla="*/ 2193455 h 6858000"/>
              <a:gd name="connsiteX73" fmla="*/ 6927972 w 7918980"/>
              <a:gd name="connsiteY73" fmla="*/ 2260088 h 6858000"/>
              <a:gd name="connsiteX74" fmla="*/ 6909058 w 7918980"/>
              <a:gd name="connsiteY74" fmla="*/ 2296008 h 6858000"/>
              <a:gd name="connsiteX75" fmla="*/ 6901810 w 7918980"/>
              <a:gd name="connsiteY75" fmla="*/ 2305564 h 6858000"/>
              <a:gd name="connsiteX76" fmla="*/ 6904482 w 7918980"/>
              <a:gd name="connsiteY76" fmla="*/ 2320214 h 6858000"/>
              <a:gd name="connsiteX77" fmla="*/ 6891885 w 7918980"/>
              <a:gd name="connsiteY77" fmla="*/ 2417011 h 6858000"/>
              <a:gd name="connsiteX78" fmla="*/ 6884970 w 7918980"/>
              <a:gd name="connsiteY78" fmla="*/ 2454207 h 6858000"/>
              <a:gd name="connsiteX79" fmla="*/ 6882954 w 7918980"/>
              <a:gd name="connsiteY79" fmla="*/ 2487203 h 6858000"/>
              <a:gd name="connsiteX80" fmla="*/ 6871484 w 7918980"/>
              <a:gd name="connsiteY80" fmla="*/ 2512282 h 6858000"/>
              <a:gd name="connsiteX81" fmla="*/ 6872496 w 7918980"/>
              <a:gd name="connsiteY81" fmla="*/ 2514318 h 6858000"/>
              <a:gd name="connsiteX82" fmla="*/ 6898111 w 7918980"/>
              <a:gd name="connsiteY82" fmla="*/ 2574334 h 6858000"/>
              <a:gd name="connsiteX83" fmla="*/ 6897017 w 7918980"/>
              <a:gd name="connsiteY83" fmla="*/ 2579877 h 6858000"/>
              <a:gd name="connsiteX84" fmla="*/ 6897171 w 7918980"/>
              <a:gd name="connsiteY84" fmla="*/ 2608928 h 6858000"/>
              <a:gd name="connsiteX85" fmla="*/ 6896584 w 7918980"/>
              <a:gd name="connsiteY85" fmla="*/ 2613111 h 6858000"/>
              <a:gd name="connsiteX86" fmla="*/ 6888164 w 7918980"/>
              <a:gd name="connsiteY86" fmla="*/ 2621996 h 6858000"/>
              <a:gd name="connsiteX87" fmla="*/ 6890652 w 7918980"/>
              <a:gd name="connsiteY87" fmla="*/ 2634265 h 6858000"/>
              <a:gd name="connsiteX88" fmla="*/ 6882034 w 7918980"/>
              <a:gd name="connsiteY88" fmla="*/ 2647237 h 6858000"/>
              <a:gd name="connsiteX89" fmla="*/ 6888195 w 7918980"/>
              <a:gd name="connsiteY89" fmla="*/ 2650786 h 6858000"/>
              <a:gd name="connsiteX90" fmla="*/ 6894052 w 7918980"/>
              <a:gd name="connsiteY90" fmla="*/ 2661993 h 6858000"/>
              <a:gd name="connsiteX91" fmla="*/ 6885953 w 7918980"/>
              <a:gd name="connsiteY91" fmla="*/ 2670949 h 6858000"/>
              <a:gd name="connsiteX92" fmla="*/ 6880156 w 7918980"/>
              <a:gd name="connsiteY92" fmla="*/ 2690255 h 6858000"/>
              <a:gd name="connsiteX93" fmla="*/ 6881009 w 7918980"/>
              <a:gd name="connsiteY93" fmla="*/ 2695683 h 6858000"/>
              <a:gd name="connsiteX94" fmla="*/ 6870001 w 7918980"/>
              <a:gd name="connsiteY94" fmla="*/ 2713964 h 6858000"/>
              <a:gd name="connsiteX95" fmla="*/ 6864441 w 7918980"/>
              <a:gd name="connsiteY95" fmla="*/ 2730175 h 6858000"/>
              <a:gd name="connsiteX96" fmla="*/ 6875107 w 7918980"/>
              <a:gd name="connsiteY96" fmla="*/ 2763497 h 6858000"/>
              <a:gd name="connsiteX97" fmla="*/ 6837349 w 7918980"/>
              <a:gd name="connsiteY97" fmla="*/ 3051539 h 6858000"/>
              <a:gd name="connsiteX98" fmla="*/ 6835698 w 7918980"/>
              <a:gd name="connsiteY98" fmla="*/ 3060333 h 6858000"/>
              <a:gd name="connsiteX99" fmla="*/ 6837785 w 7918980"/>
              <a:gd name="connsiteY99" fmla="*/ 3065434 h 6858000"/>
              <a:gd name="connsiteX100" fmla="*/ 6834476 w 7918980"/>
              <a:gd name="connsiteY100" fmla="*/ 3066836 h 6858000"/>
              <a:gd name="connsiteX101" fmla="*/ 6831096 w 7918980"/>
              <a:gd name="connsiteY101" fmla="*/ 3084834 h 6858000"/>
              <a:gd name="connsiteX102" fmla="*/ 6831305 w 7918980"/>
              <a:gd name="connsiteY102" fmla="*/ 3097259 h 6858000"/>
              <a:gd name="connsiteX103" fmla="*/ 6828050 w 7918980"/>
              <a:gd name="connsiteY103" fmla="*/ 3101053 h 6858000"/>
              <a:gd name="connsiteX104" fmla="*/ 6827093 w 7918980"/>
              <a:gd name="connsiteY104" fmla="*/ 3106151 h 6858000"/>
              <a:gd name="connsiteX105" fmla="*/ 6833251 w 7918980"/>
              <a:gd name="connsiteY105" fmla="*/ 3116747 h 6858000"/>
              <a:gd name="connsiteX106" fmla="*/ 6825921 w 7918980"/>
              <a:gd name="connsiteY106" fmla="*/ 3151828 h 6858000"/>
              <a:gd name="connsiteX107" fmla="*/ 6825863 w 7918980"/>
              <a:gd name="connsiteY107" fmla="*/ 3180546 h 6858000"/>
              <a:gd name="connsiteX108" fmla="*/ 6839691 w 7918980"/>
              <a:gd name="connsiteY108" fmla="*/ 3258677 h 6858000"/>
              <a:gd name="connsiteX109" fmla="*/ 6840898 w 7918980"/>
              <a:gd name="connsiteY109" fmla="*/ 3262610 h 6858000"/>
              <a:gd name="connsiteX110" fmla="*/ 6834652 w 7918980"/>
              <a:gd name="connsiteY110" fmla="*/ 3277179 h 6858000"/>
              <a:gd name="connsiteX111" fmla="*/ 6832324 w 7918980"/>
              <a:gd name="connsiteY111" fmla="*/ 3278130 h 6858000"/>
              <a:gd name="connsiteX112" fmla="*/ 6849750 w 7918980"/>
              <a:gd name="connsiteY112" fmla="*/ 3325671 h 6858000"/>
              <a:gd name="connsiteX113" fmla="*/ 6847551 w 7918980"/>
              <a:gd name="connsiteY113" fmla="*/ 3332072 h 6858000"/>
              <a:gd name="connsiteX114" fmla="*/ 6864685 w 7918980"/>
              <a:gd name="connsiteY114" fmla="*/ 3362948 h 6858000"/>
              <a:gd name="connsiteX115" fmla="*/ 6870457 w 7918980"/>
              <a:gd name="connsiteY115" fmla="*/ 3378959 h 6858000"/>
              <a:gd name="connsiteX116" fmla="*/ 6883738 w 7918980"/>
              <a:gd name="connsiteY116" fmla="*/ 3407057 h 6858000"/>
              <a:gd name="connsiteX117" fmla="*/ 6881948 w 7918980"/>
              <a:gd name="connsiteY117" fmla="*/ 3409825 h 6858000"/>
              <a:gd name="connsiteX118" fmla="*/ 6885647 w 7918980"/>
              <a:gd name="connsiteY118" fmla="*/ 3415218 h 6858000"/>
              <a:gd name="connsiteX119" fmla="*/ 6883908 w 7918980"/>
              <a:gd name="connsiteY119" fmla="*/ 3419880 h 6858000"/>
              <a:gd name="connsiteX120" fmla="*/ 6885903 w 7918980"/>
              <a:gd name="connsiteY120" fmla="*/ 3424545 h 6858000"/>
              <a:gd name="connsiteX121" fmla="*/ 6887603 w 7918980"/>
              <a:gd name="connsiteY121" fmla="*/ 3476412 h 6858000"/>
              <a:gd name="connsiteX122" fmla="*/ 6892664 w 7918980"/>
              <a:gd name="connsiteY122" fmla="*/ 3486850 h 6858000"/>
              <a:gd name="connsiteX123" fmla="*/ 6886319 w 7918980"/>
              <a:gd name="connsiteY123" fmla="*/ 3496391 h 6858000"/>
              <a:gd name="connsiteX124" fmla="*/ 6893119 w 7918980"/>
              <a:gd name="connsiteY124" fmla="*/ 3531201 h 6858000"/>
              <a:gd name="connsiteX125" fmla="*/ 6902876 w 7918980"/>
              <a:gd name="connsiteY125" fmla="*/ 3542019 h 6858000"/>
              <a:gd name="connsiteX126" fmla="*/ 6910520 w 7918980"/>
              <a:gd name="connsiteY126" fmla="*/ 3552249 h 6858000"/>
              <a:gd name="connsiteX127" fmla="*/ 6910882 w 7918980"/>
              <a:gd name="connsiteY127" fmla="*/ 3553678 h 6858000"/>
              <a:gd name="connsiteX128" fmla="*/ 6914489 w 7918980"/>
              <a:gd name="connsiteY128" fmla="*/ 3568021 h 6858000"/>
              <a:gd name="connsiteX129" fmla="*/ 6914914 w 7918980"/>
              <a:gd name="connsiteY129" fmla="*/ 3569719 h 6858000"/>
              <a:gd name="connsiteX130" fmla="*/ 6912342 w 7918980"/>
              <a:gd name="connsiteY130" fmla="*/ 3586412 h 6858000"/>
              <a:gd name="connsiteX131" fmla="*/ 6915338 w 7918980"/>
              <a:gd name="connsiteY131" fmla="*/ 3597336 h 6858000"/>
              <a:gd name="connsiteX132" fmla="*/ 6907234 w 7918980"/>
              <a:gd name="connsiteY132" fmla="*/ 3606007 h 6858000"/>
              <a:gd name="connsiteX133" fmla="*/ 6907261 w 7918980"/>
              <a:gd name="connsiteY133" fmla="*/ 3641228 h 6858000"/>
              <a:gd name="connsiteX134" fmla="*/ 6914828 w 7918980"/>
              <a:gd name="connsiteY134" fmla="*/ 3653088 h 6858000"/>
              <a:gd name="connsiteX135" fmla="*/ 6920416 w 7918980"/>
              <a:gd name="connsiteY135" fmla="*/ 3664114 h 6858000"/>
              <a:gd name="connsiteX136" fmla="*/ 6920498 w 7918980"/>
              <a:gd name="connsiteY136" fmla="*/ 3665569 h 6858000"/>
              <a:gd name="connsiteX137" fmla="*/ 6922809 w 7918980"/>
              <a:gd name="connsiteY137" fmla="*/ 3707357 h 6858000"/>
              <a:gd name="connsiteX138" fmla="*/ 6937676 w 7918980"/>
              <a:gd name="connsiteY138" fmla="*/ 3778166 h 6858000"/>
              <a:gd name="connsiteX139" fmla="*/ 6958359 w 7918980"/>
              <a:gd name="connsiteY139" fmla="*/ 3878222 h 6858000"/>
              <a:gd name="connsiteX140" fmla="*/ 6953118 w 7918980"/>
              <a:gd name="connsiteY140" fmla="*/ 4048117 h 6858000"/>
              <a:gd name="connsiteX141" fmla="*/ 6913020 w 7918980"/>
              <a:gd name="connsiteY141" fmla="*/ 4219510 h 6858000"/>
              <a:gd name="connsiteX142" fmla="*/ 6915792 w 7918980"/>
              <a:gd name="connsiteY142" fmla="*/ 4411258 h 6858000"/>
              <a:gd name="connsiteX143" fmla="*/ 6907579 w 7918980"/>
              <a:gd name="connsiteY143" fmla="*/ 4488531 h 6858000"/>
              <a:gd name="connsiteX144" fmla="*/ 6907052 w 7918980"/>
              <a:gd name="connsiteY144" fmla="*/ 4539168 h 6858000"/>
              <a:gd name="connsiteX145" fmla="*/ 6891916 w 7918980"/>
              <a:gd name="connsiteY145" fmla="*/ 4625153 h 6858000"/>
              <a:gd name="connsiteX146" fmla="*/ 6882094 w 7918980"/>
              <a:gd name="connsiteY146" fmla="*/ 4733115 h 6858000"/>
              <a:gd name="connsiteX147" fmla="*/ 6860189 w 7918980"/>
              <a:gd name="connsiteY147" fmla="*/ 4844323 h 6858000"/>
              <a:gd name="connsiteX148" fmla="*/ 6843618 w 7918980"/>
              <a:gd name="connsiteY148" fmla="*/ 4877992 h 6858000"/>
              <a:gd name="connsiteX149" fmla="*/ 6829393 w 7918980"/>
              <a:gd name="connsiteY149" fmla="*/ 4925805 h 6858000"/>
              <a:gd name="connsiteX150" fmla="*/ 6794017 w 7918980"/>
              <a:gd name="connsiteY150" fmla="*/ 5009272 h 6858000"/>
              <a:gd name="connsiteX151" fmla="*/ 6786085 w 7918980"/>
              <a:gd name="connsiteY151" fmla="*/ 5111369 h 6858000"/>
              <a:gd name="connsiteX152" fmla="*/ 6799321 w 7918980"/>
              <a:gd name="connsiteY152" fmla="*/ 5210876 h 6858000"/>
              <a:gd name="connsiteX153" fmla="*/ 6803597 w 7918980"/>
              <a:gd name="connsiteY153" fmla="*/ 5269726 h 6858000"/>
              <a:gd name="connsiteX154" fmla="*/ 6820713 w 7918980"/>
              <a:gd name="connsiteY154" fmla="*/ 5464225 h 6858000"/>
              <a:gd name="connsiteX155" fmla="*/ 6824380 w 7918980"/>
              <a:gd name="connsiteY155" fmla="*/ 5594585 h 6858000"/>
              <a:gd name="connsiteX156" fmla="*/ 6806680 w 7918980"/>
              <a:gd name="connsiteY156" fmla="*/ 5667896 h 6858000"/>
              <a:gd name="connsiteX157" fmla="*/ 6791486 w 7918980"/>
              <a:gd name="connsiteY157" fmla="*/ 5769225 h 6858000"/>
              <a:gd name="connsiteX158" fmla="*/ 6792745 w 7918980"/>
              <a:gd name="connsiteY158" fmla="*/ 5823324 h 6858000"/>
              <a:gd name="connsiteX159" fmla="*/ 6789109 w 7918980"/>
              <a:gd name="connsiteY159" fmla="*/ 5862699 h 6858000"/>
              <a:gd name="connsiteX160" fmla="*/ 6793675 w 7918980"/>
              <a:gd name="connsiteY160" fmla="*/ 5906467 h 6858000"/>
              <a:gd name="connsiteX161" fmla="*/ 6814548 w 7918980"/>
              <a:gd name="connsiteY161" fmla="*/ 5939847 h 6858000"/>
              <a:gd name="connsiteX162" fmla="*/ 6809795 w 7918980"/>
              <a:gd name="connsiteY162" fmla="*/ 5973994 h 6858000"/>
              <a:gd name="connsiteX163" fmla="*/ 6810756 w 7918980"/>
              <a:gd name="connsiteY163" fmla="*/ 6089693 h 6858000"/>
              <a:gd name="connsiteX164" fmla="*/ 6814601 w 7918980"/>
              <a:gd name="connsiteY164" fmla="*/ 6224938 h 6858000"/>
              <a:gd name="connsiteX165" fmla="*/ 6840137 w 7918980"/>
              <a:gd name="connsiteY165" fmla="*/ 6370251 h 6858000"/>
              <a:gd name="connsiteX166" fmla="*/ 6863777 w 7918980"/>
              <a:gd name="connsiteY166" fmla="*/ 6541313 h 6858000"/>
              <a:gd name="connsiteX167" fmla="*/ 6868355 w 7918980"/>
              <a:gd name="connsiteY167" fmla="*/ 6640957 h 6858000"/>
              <a:gd name="connsiteX168" fmla="*/ 6881422 w 7918980"/>
              <a:gd name="connsiteY168" fmla="*/ 6705297 h 6858000"/>
              <a:gd name="connsiteX169" fmla="*/ 6894105 w 7918980"/>
              <a:gd name="connsiteY169" fmla="*/ 6759582 h 6858000"/>
              <a:gd name="connsiteX170" fmla="*/ 6892152 w 7918980"/>
              <a:gd name="connsiteY170" fmla="*/ 6817746 h 6858000"/>
              <a:gd name="connsiteX171" fmla="*/ 6895302 w 7918980"/>
              <a:gd name="connsiteY171" fmla="*/ 6843646 h 6858000"/>
              <a:gd name="connsiteX172" fmla="*/ 6914368 w 7918980"/>
              <a:gd name="connsiteY172" fmla="*/ 6857998 h 6858000"/>
              <a:gd name="connsiteX173" fmla="*/ 7549620 w 7918980"/>
              <a:gd name="connsiteY173" fmla="*/ 6857998 h 6858000"/>
              <a:gd name="connsiteX174" fmla="*/ 7918980 w 7918980"/>
              <a:gd name="connsiteY174" fmla="*/ 6857998 h 6858000"/>
              <a:gd name="connsiteX175" fmla="*/ 7918980 w 7918980"/>
              <a:gd name="connsiteY175" fmla="*/ 6858000 h 6858000"/>
              <a:gd name="connsiteX176" fmla="*/ 7549620 w 7918980"/>
              <a:gd name="connsiteY176" fmla="*/ 6858000 h 6858000"/>
              <a:gd name="connsiteX177" fmla="*/ 6658851 w 7918980"/>
              <a:gd name="connsiteY177" fmla="*/ 6858000 h 6858000"/>
              <a:gd name="connsiteX178" fmla="*/ 2092387 w 7918980"/>
              <a:gd name="connsiteY178" fmla="*/ 6858000 h 6858000"/>
              <a:gd name="connsiteX179" fmla="*/ 1822980 w 7918980"/>
              <a:gd name="connsiteY179" fmla="*/ 6858000 h 6858000"/>
              <a:gd name="connsiteX180" fmla="*/ 727500 w 7918980"/>
              <a:gd name="connsiteY180" fmla="*/ 6858000 h 6858000"/>
              <a:gd name="connsiteX181" fmla="*/ 504457 w 7918980"/>
              <a:gd name="connsiteY181" fmla="*/ 6858000 h 6858000"/>
              <a:gd name="connsiteX182" fmla="*/ 0 w 7918980"/>
              <a:gd name="connsiteY182" fmla="*/ 685800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95756 w 7918980"/>
              <a:gd name="connsiteY68" fmla="*/ 1961162 h 6858000"/>
              <a:gd name="connsiteX69" fmla="*/ 6949577 w 7918980"/>
              <a:gd name="connsiteY69" fmla="*/ 2024270 h 6858000"/>
              <a:gd name="connsiteX70" fmla="*/ 6942508 w 7918980"/>
              <a:gd name="connsiteY70" fmla="*/ 2107942 h 6858000"/>
              <a:gd name="connsiteX71" fmla="*/ 6933336 w 7918980"/>
              <a:gd name="connsiteY71" fmla="*/ 2193455 h 6858000"/>
              <a:gd name="connsiteX72" fmla="*/ 6927972 w 7918980"/>
              <a:gd name="connsiteY72" fmla="*/ 2260088 h 6858000"/>
              <a:gd name="connsiteX73" fmla="*/ 6909058 w 7918980"/>
              <a:gd name="connsiteY73" fmla="*/ 2296008 h 6858000"/>
              <a:gd name="connsiteX74" fmla="*/ 6901810 w 7918980"/>
              <a:gd name="connsiteY74" fmla="*/ 2305564 h 6858000"/>
              <a:gd name="connsiteX75" fmla="*/ 6904482 w 7918980"/>
              <a:gd name="connsiteY75" fmla="*/ 2320214 h 6858000"/>
              <a:gd name="connsiteX76" fmla="*/ 6891885 w 7918980"/>
              <a:gd name="connsiteY76" fmla="*/ 2417011 h 6858000"/>
              <a:gd name="connsiteX77" fmla="*/ 6884970 w 7918980"/>
              <a:gd name="connsiteY77" fmla="*/ 2454207 h 6858000"/>
              <a:gd name="connsiteX78" fmla="*/ 6882954 w 7918980"/>
              <a:gd name="connsiteY78" fmla="*/ 2487203 h 6858000"/>
              <a:gd name="connsiteX79" fmla="*/ 6871484 w 7918980"/>
              <a:gd name="connsiteY79" fmla="*/ 2512282 h 6858000"/>
              <a:gd name="connsiteX80" fmla="*/ 6872496 w 7918980"/>
              <a:gd name="connsiteY80" fmla="*/ 2514318 h 6858000"/>
              <a:gd name="connsiteX81" fmla="*/ 6898111 w 7918980"/>
              <a:gd name="connsiteY81" fmla="*/ 2574334 h 6858000"/>
              <a:gd name="connsiteX82" fmla="*/ 6897017 w 7918980"/>
              <a:gd name="connsiteY82" fmla="*/ 2579877 h 6858000"/>
              <a:gd name="connsiteX83" fmla="*/ 6897171 w 7918980"/>
              <a:gd name="connsiteY83" fmla="*/ 2608928 h 6858000"/>
              <a:gd name="connsiteX84" fmla="*/ 6896584 w 7918980"/>
              <a:gd name="connsiteY84" fmla="*/ 2613111 h 6858000"/>
              <a:gd name="connsiteX85" fmla="*/ 6888164 w 7918980"/>
              <a:gd name="connsiteY85" fmla="*/ 2621996 h 6858000"/>
              <a:gd name="connsiteX86" fmla="*/ 6890652 w 7918980"/>
              <a:gd name="connsiteY86" fmla="*/ 2634265 h 6858000"/>
              <a:gd name="connsiteX87" fmla="*/ 6882034 w 7918980"/>
              <a:gd name="connsiteY87" fmla="*/ 2647237 h 6858000"/>
              <a:gd name="connsiteX88" fmla="*/ 6888195 w 7918980"/>
              <a:gd name="connsiteY88" fmla="*/ 2650786 h 6858000"/>
              <a:gd name="connsiteX89" fmla="*/ 6894052 w 7918980"/>
              <a:gd name="connsiteY89" fmla="*/ 2661993 h 6858000"/>
              <a:gd name="connsiteX90" fmla="*/ 6885953 w 7918980"/>
              <a:gd name="connsiteY90" fmla="*/ 2670949 h 6858000"/>
              <a:gd name="connsiteX91" fmla="*/ 6880156 w 7918980"/>
              <a:gd name="connsiteY91" fmla="*/ 2690255 h 6858000"/>
              <a:gd name="connsiteX92" fmla="*/ 6881009 w 7918980"/>
              <a:gd name="connsiteY92" fmla="*/ 2695683 h 6858000"/>
              <a:gd name="connsiteX93" fmla="*/ 6870001 w 7918980"/>
              <a:gd name="connsiteY93" fmla="*/ 2713964 h 6858000"/>
              <a:gd name="connsiteX94" fmla="*/ 6864441 w 7918980"/>
              <a:gd name="connsiteY94" fmla="*/ 2730175 h 6858000"/>
              <a:gd name="connsiteX95" fmla="*/ 6875107 w 7918980"/>
              <a:gd name="connsiteY95" fmla="*/ 2763497 h 6858000"/>
              <a:gd name="connsiteX96" fmla="*/ 6837349 w 7918980"/>
              <a:gd name="connsiteY96" fmla="*/ 3051539 h 6858000"/>
              <a:gd name="connsiteX97" fmla="*/ 6835698 w 7918980"/>
              <a:gd name="connsiteY97" fmla="*/ 3060333 h 6858000"/>
              <a:gd name="connsiteX98" fmla="*/ 6837785 w 7918980"/>
              <a:gd name="connsiteY98" fmla="*/ 3065434 h 6858000"/>
              <a:gd name="connsiteX99" fmla="*/ 6834476 w 7918980"/>
              <a:gd name="connsiteY99" fmla="*/ 3066836 h 6858000"/>
              <a:gd name="connsiteX100" fmla="*/ 6831096 w 7918980"/>
              <a:gd name="connsiteY100" fmla="*/ 3084834 h 6858000"/>
              <a:gd name="connsiteX101" fmla="*/ 6831305 w 7918980"/>
              <a:gd name="connsiteY101" fmla="*/ 3097259 h 6858000"/>
              <a:gd name="connsiteX102" fmla="*/ 6828050 w 7918980"/>
              <a:gd name="connsiteY102" fmla="*/ 3101053 h 6858000"/>
              <a:gd name="connsiteX103" fmla="*/ 6827093 w 7918980"/>
              <a:gd name="connsiteY103" fmla="*/ 3106151 h 6858000"/>
              <a:gd name="connsiteX104" fmla="*/ 6833251 w 7918980"/>
              <a:gd name="connsiteY104" fmla="*/ 3116747 h 6858000"/>
              <a:gd name="connsiteX105" fmla="*/ 6825921 w 7918980"/>
              <a:gd name="connsiteY105" fmla="*/ 3151828 h 6858000"/>
              <a:gd name="connsiteX106" fmla="*/ 6825863 w 7918980"/>
              <a:gd name="connsiteY106" fmla="*/ 3180546 h 6858000"/>
              <a:gd name="connsiteX107" fmla="*/ 6839691 w 7918980"/>
              <a:gd name="connsiteY107" fmla="*/ 3258677 h 6858000"/>
              <a:gd name="connsiteX108" fmla="*/ 6840898 w 7918980"/>
              <a:gd name="connsiteY108" fmla="*/ 3262610 h 6858000"/>
              <a:gd name="connsiteX109" fmla="*/ 6834652 w 7918980"/>
              <a:gd name="connsiteY109" fmla="*/ 3277179 h 6858000"/>
              <a:gd name="connsiteX110" fmla="*/ 6832324 w 7918980"/>
              <a:gd name="connsiteY110" fmla="*/ 3278130 h 6858000"/>
              <a:gd name="connsiteX111" fmla="*/ 6849750 w 7918980"/>
              <a:gd name="connsiteY111" fmla="*/ 3325671 h 6858000"/>
              <a:gd name="connsiteX112" fmla="*/ 6847551 w 7918980"/>
              <a:gd name="connsiteY112" fmla="*/ 3332072 h 6858000"/>
              <a:gd name="connsiteX113" fmla="*/ 6864685 w 7918980"/>
              <a:gd name="connsiteY113" fmla="*/ 3362948 h 6858000"/>
              <a:gd name="connsiteX114" fmla="*/ 6870457 w 7918980"/>
              <a:gd name="connsiteY114" fmla="*/ 3378959 h 6858000"/>
              <a:gd name="connsiteX115" fmla="*/ 6883738 w 7918980"/>
              <a:gd name="connsiteY115" fmla="*/ 3407057 h 6858000"/>
              <a:gd name="connsiteX116" fmla="*/ 6881948 w 7918980"/>
              <a:gd name="connsiteY116" fmla="*/ 3409825 h 6858000"/>
              <a:gd name="connsiteX117" fmla="*/ 6885647 w 7918980"/>
              <a:gd name="connsiteY117" fmla="*/ 3415218 h 6858000"/>
              <a:gd name="connsiteX118" fmla="*/ 6883908 w 7918980"/>
              <a:gd name="connsiteY118" fmla="*/ 3419880 h 6858000"/>
              <a:gd name="connsiteX119" fmla="*/ 6885903 w 7918980"/>
              <a:gd name="connsiteY119" fmla="*/ 3424545 h 6858000"/>
              <a:gd name="connsiteX120" fmla="*/ 6887603 w 7918980"/>
              <a:gd name="connsiteY120" fmla="*/ 3476412 h 6858000"/>
              <a:gd name="connsiteX121" fmla="*/ 6892664 w 7918980"/>
              <a:gd name="connsiteY121" fmla="*/ 3486850 h 6858000"/>
              <a:gd name="connsiteX122" fmla="*/ 6886319 w 7918980"/>
              <a:gd name="connsiteY122" fmla="*/ 3496391 h 6858000"/>
              <a:gd name="connsiteX123" fmla="*/ 6893119 w 7918980"/>
              <a:gd name="connsiteY123" fmla="*/ 3531201 h 6858000"/>
              <a:gd name="connsiteX124" fmla="*/ 6902876 w 7918980"/>
              <a:gd name="connsiteY124" fmla="*/ 3542019 h 6858000"/>
              <a:gd name="connsiteX125" fmla="*/ 6910520 w 7918980"/>
              <a:gd name="connsiteY125" fmla="*/ 3552249 h 6858000"/>
              <a:gd name="connsiteX126" fmla="*/ 6910882 w 7918980"/>
              <a:gd name="connsiteY126" fmla="*/ 3553678 h 6858000"/>
              <a:gd name="connsiteX127" fmla="*/ 6914489 w 7918980"/>
              <a:gd name="connsiteY127" fmla="*/ 3568021 h 6858000"/>
              <a:gd name="connsiteX128" fmla="*/ 6914914 w 7918980"/>
              <a:gd name="connsiteY128" fmla="*/ 3569719 h 6858000"/>
              <a:gd name="connsiteX129" fmla="*/ 6912342 w 7918980"/>
              <a:gd name="connsiteY129" fmla="*/ 3586412 h 6858000"/>
              <a:gd name="connsiteX130" fmla="*/ 6915338 w 7918980"/>
              <a:gd name="connsiteY130" fmla="*/ 3597336 h 6858000"/>
              <a:gd name="connsiteX131" fmla="*/ 6907234 w 7918980"/>
              <a:gd name="connsiteY131" fmla="*/ 3606007 h 6858000"/>
              <a:gd name="connsiteX132" fmla="*/ 6907261 w 7918980"/>
              <a:gd name="connsiteY132" fmla="*/ 3641228 h 6858000"/>
              <a:gd name="connsiteX133" fmla="*/ 6914828 w 7918980"/>
              <a:gd name="connsiteY133" fmla="*/ 3653088 h 6858000"/>
              <a:gd name="connsiteX134" fmla="*/ 6920416 w 7918980"/>
              <a:gd name="connsiteY134" fmla="*/ 3664114 h 6858000"/>
              <a:gd name="connsiteX135" fmla="*/ 6920498 w 7918980"/>
              <a:gd name="connsiteY135" fmla="*/ 3665569 h 6858000"/>
              <a:gd name="connsiteX136" fmla="*/ 6922809 w 7918980"/>
              <a:gd name="connsiteY136" fmla="*/ 3707357 h 6858000"/>
              <a:gd name="connsiteX137" fmla="*/ 6937676 w 7918980"/>
              <a:gd name="connsiteY137" fmla="*/ 3778166 h 6858000"/>
              <a:gd name="connsiteX138" fmla="*/ 6958359 w 7918980"/>
              <a:gd name="connsiteY138" fmla="*/ 3878222 h 6858000"/>
              <a:gd name="connsiteX139" fmla="*/ 6953118 w 7918980"/>
              <a:gd name="connsiteY139" fmla="*/ 4048117 h 6858000"/>
              <a:gd name="connsiteX140" fmla="*/ 6913020 w 7918980"/>
              <a:gd name="connsiteY140" fmla="*/ 4219510 h 6858000"/>
              <a:gd name="connsiteX141" fmla="*/ 6915792 w 7918980"/>
              <a:gd name="connsiteY141" fmla="*/ 4411258 h 6858000"/>
              <a:gd name="connsiteX142" fmla="*/ 6907579 w 7918980"/>
              <a:gd name="connsiteY142" fmla="*/ 4488531 h 6858000"/>
              <a:gd name="connsiteX143" fmla="*/ 6907052 w 7918980"/>
              <a:gd name="connsiteY143" fmla="*/ 4539168 h 6858000"/>
              <a:gd name="connsiteX144" fmla="*/ 6891916 w 7918980"/>
              <a:gd name="connsiteY144" fmla="*/ 4625153 h 6858000"/>
              <a:gd name="connsiteX145" fmla="*/ 6882094 w 7918980"/>
              <a:gd name="connsiteY145" fmla="*/ 4733115 h 6858000"/>
              <a:gd name="connsiteX146" fmla="*/ 6860189 w 7918980"/>
              <a:gd name="connsiteY146" fmla="*/ 4844323 h 6858000"/>
              <a:gd name="connsiteX147" fmla="*/ 6843618 w 7918980"/>
              <a:gd name="connsiteY147" fmla="*/ 4877992 h 6858000"/>
              <a:gd name="connsiteX148" fmla="*/ 6829393 w 7918980"/>
              <a:gd name="connsiteY148" fmla="*/ 4925805 h 6858000"/>
              <a:gd name="connsiteX149" fmla="*/ 6794017 w 7918980"/>
              <a:gd name="connsiteY149" fmla="*/ 5009272 h 6858000"/>
              <a:gd name="connsiteX150" fmla="*/ 6786085 w 7918980"/>
              <a:gd name="connsiteY150" fmla="*/ 5111369 h 6858000"/>
              <a:gd name="connsiteX151" fmla="*/ 6799321 w 7918980"/>
              <a:gd name="connsiteY151" fmla="*/ 5210876 h 6858000"/>
              <a:gd name="connsiteX152" fmla="*/ 6803597 w 7918980"/>
              <a:gd name="connsiteY152" fmla="*/ 5269726 h 6858000"/>
              <a:gd name="connsiteX153" fmla="*/ 6820713 w 7918980"/>
              <a:gd name="connsiteY153" fmla="*/ 5464225 h 6858000"/>
              <a:gd name="connsiteX154" fmla="*/ 6824380 w 7918980"/>
              <a:gd name="connsiteY154" fmla="*/ 5594585 h 6858000"/>
              <a:gd name="connsiteX155" fmla="*/ 6806680 w 7918980"/>
              <a:gd name="connsiteY155" fmla="*/ 5667896 h 6858000"/>
              <a:gd name="connsiteX156" fmla="*/ 6791486 w 7918980"/>
              <a:gd name="connsiteY156" fmla="*/ 5769225 h 6858000"/>
              <a:gd name="connsiteX157" fmla="*/ 6792745 w 7918980"/>
              <a:gd name="connsiteY157" fmla="*/ 5823324 h 6858000"/>
              <a:gd name="connsiteX158" fmla="*/ 6789109 w 7918980"/>
              <a:gd name="connsiteY158" fmla="*/ 5862699 h 6858000"/>
              <a:gd name="connsiteX159" fmla="*/ 6793675 w 7918980"/>
              <a:gd name="connsiteY159" fmla="*/ 5906467 h 6858000"/>
              <a:gd name="connsiteX160" fmla="*/ 6814548 w 7918980"/>
              <a:gd name="connsiteY160" fmla="*/ 5939847 h 6858000"/>
              <a:gd name="connsiteX161" fmla="*/ 6809795 w 7918980"/>
              <a:gd name="connsiteY161" fmla="*/ 5973994 h 6858000"/>
              <a:gd name="connsiteX162" fmla="*/ 6810756 w 7918980"/>
              <a:gd name="connsiteY162" fmla="*/ 6089693 h 6858000"/>
              <a:gd name="connsiteX163" fmla="*/ 6814601 w 7918980"/>
              <a:gd name="connsiteY163" fmla="*/ 6224938 h 6858000"/>
              <a:gd name="connsiteX164" fmla="*/ 6840137 w 7918980"/>
              <a:gd name="connsiteY164" fmla="*/ 6370251 h 6858000"/>
              <a:gd name="connsiteX165" fmla="*/ 6863777 w 7918980"/>
              <a:gd name="connsiteY165" fmla="*/ 6541313 h 6858000"/>
              <a:gd name="connsiteX166" fmla="*/ 6868355 w 7918980"/>
              <a:gd name="connsiteY166" fmla="*/ 6640957 h 6858000"/>
              <a:gd name="connsiteX167" fmla="*/ 6881422 w 7918980"/>
              <a:gd name="connsiteY167" fmla="*/ 6705297 h 6858000"/>
              <a:gd name="connsiteX168" fmla="*/ 6894105 w 7918980"/>
              <a:gd name="connsiteY168" fmla="*/ 6759582 h 6858000"/>
              <a:gd name="connsiteX169" fmla="*/ 6892152 w 7918980"/>
              <a:gd name="connsiteY169" fmla="*/ 6817746 h 6858000"/>
              <a:gd name="connsiteX170" fmla="*/ 6895302 w 7918980"/>
              <a:gd name="connsiteY170" fmla="*/ 6843646 h 6858000"/>
              <a:gd name="connsiteX171" fmla="*/ 6914368 w 7918980"/>
              <a:gd name="connsiteY171" fmla="*/ 6857998 h 6858000"/>
              <a:gd name="connsiteX172" fmla="*/ 7549620 w 7918980"/>
              <a:gd name="connsiteY172" fmla="*/ 6857998 h 6858000"/>
              <a:gd name="connsiteX173" fmla="*/ 7918980 w 7918980"/>
              <a:gd name="connsiteY173" fmla="*/ 6857998 h 6858000"/>
              <a:gd name="connsiteX174" fmla="*/ 7918980 w 7918980"/>
              <a:gd name="connsiteY174" fmla="*/ 6858000 h 6858000"/>
              <a:gd name="connsiteX175" fmla="*/ 7549620 w 7918980"/>
              <a:gd name="connsiteY175" fmla="*/ 6858000 h 6858000"/>
              <a:gd name="connsiteX176" fmla="*/ 6658851 w 7918980"/>
              <a:gd name="connsiteY176" fmla="*/ 6858000 h 6858000"/>
              <a:gd name="connsiteX177" fmla="*/ 2092387 w 7918980"/>
              <a:gd name="connsiteY177" fmla="*/ 6858000 h 6858000"/>
              <a:gd name="connsiteX178" fmla="*/ 1822980 w 7918980"/>
              <a:gd name="connsiteY178" fmla="*/ 6858000 h 6858000"/>
              <a:gd name="connsiteX179" fmla="*/ 727500 w 7918980"/>
              <a:gd name="connsiteY179" fmla="*/ 6858000 h 6858000"/>
              <a:gd name="connsiteX180" fmla="*/ 504457 w 7918980"/>
              <a:gd name="connsiteY180" fmla="*/ 6858000 h 6858000"/>
              <a:gd name="connsiteX181" fmla="*/ 0 w 7918980"/>
              <a:gd name="connsiteY181" fmla="*/ 6858000 h 6858000"/>
              <a:gd name="connsiteX182" fmla="*/ 0 w 7918980"/>
              <a:gd name="connsiteY182"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7007460 w 7918980"/>
              <a:gd name="connsiteY67" fmla="*/ 1945112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 name="connsiteX0" fmla="*/ 0 w 7918980"/>
              <a:gd name="connsiteY0" fmla="*/ 0 h 6858000"/>
              <a:gd name="connsiteX1" fmla="*/ 504457 w 7918980"/>
              <a:gd name="connsiteY1" fmla="*/ 0 h 6858000"/>
              <a:gd name="connsiteX2" fmla="*/ 727500 w 7918980"/>
              <a:gd name="connsiteY2" fmla="*/ 0 h 6858000"/>
              <a:gd name="connsiteX3" fmla="*/ 1822980 w 7918980"/>
              <a:gd name="connsiteY3" fmla="*/ 0 h 6858000"/>
              <a:gd name="connsiteX4" fmla="*/ 2092387 w 7918980"/>
              <a:gd name="connsiteY4" fmla="*/ 0 h 6858000"/>
              <a:gd name="connsiteX5" fmla="*/ 7076514 w 7918980"/>
              <a:gd name="connsiteY5" fmla="*/ 0 h 6858000"/>
              <a:gd name="connsiteX6" fmla="*/ 7264525 w 7918980"/>
              <a:gd name="connsiteY6" fmla="*/ 0 h 6858000"/>
              <a:gd name="connsiteX7" fmla="*/ 7390497 w 7918980"/>
              <a:gd name="connsiteY7" fmla="*/ 0 h 6858000"/>
              <a:gd name="connsiteX8" fmla="*/ 7389918 w 7918980"/>
              <a:gd name="connsiteY8" fmla="*/ 1705 h 6858000"/>
              <a:gd name="connsiteX9" fmla="*/ 7374574 w 7918980"/>
              <a:gd name="connsiteY9" fmla="*/ 17287 h 6858000"/>
              <a:gd name="connsiteX10" fmla="*/ 7368621 w 7918980"/>
              <a:gd name="connsiteY10" fmla="*/ 130336 h 6858000"/>
              <a:gd name="connsiteX11" fmla="*/ 7361269 w 7918980"/>
              <a:gd name="connsiteY11" fmla="*/ 187093 h 6858000"/>
              <a:gd name="connsiteX12" fmla="*/ 7368770 w 7918980"/>
              <a:gd name="connsiteY12" fmla="*/ 265704 h 6858000"/>
              <a:gd name="connsiteX13" fmla="*/ 7365293 w 7918980"/>
              <a:gd name="connsiteY13" fmla="*/ 354566 h 6858000"/>
              <a:gd name="connsiteX14" fmla="*/ 7347106 w 7918980"/>
              <a:gd name="connsiteY14" fmla="*/ 472000 h 6858000"/>
              <a:gd name="connsiteX15" fmla="*/ 7345150 w 7918980"/>
              <a:gd name="connsiteY15" fmla="*/ 473782 h 6858000"/>
              <a:gd name="connsiteX16" fmla="*/ 7344778 w 7918980"/>
              <a:gd name="connsiteY16" fmla="*/ 491380 h 6858000"/>
              <a:gd name="connsiteX17" fmla="*/ 7359399 w 7918980"/>
              <a:gd name="connsiteY17" fmla="*/ 531675 h 6858000"/>
              <a:gd name="connsiteX18" fmla="*/ 7356415 w 7918980"/>
              <a:gd name="connsiteY18" fmla="*/ 536015 h 6858000"/>
              <a:gd name="connsiteX19" fmla="*/ 7361068 w 7918980"/>
              <a:gd name="connsiteY19" fmla="*/ 572092 h 6858000"/>
              <a:gd name="connsiteX20" fmla="*/ 7359041 w 7918980"/>
              <a:gd name="connsiteY20" fmla="*/ 572511 h 6858000"/>
              <a:gd name="connsiteX21" fmla="*/ 7351198 w 7918980"/>
              <a:gd name="connsiteY21" fmla="*/ 582332 h 6858000"/>
              <a:gd name="connsiteX22" fmla="*/ 7340991 w 7918980"/>
              <a:gd name="connsiteY22" fmla="*/ 601285 h 6858000"/>
              <a:gd name="connsiteX23" fmla="*/ 7296154 w 7918980"/>
              <a:gd name="connsiteY23" fmla="*/ 681608 h 6858000"/>
              <a:gd name="connsiteX24" fmla="*/ 7295943 w 7918980"/>
              <a:gd name="connsiteY24" fmla="*/ 689151 h 6858000"/>
              <a:gd name="connsiteX25" fmla="*/ 7295465 w 7918980"/>
              <a:gd name="connsiteY25" fmla="*/ 689289 h 6858000"/>
              <a:gd name="connsiteX26" fmla="*/ 7294306 w 7918980"/>
              <a:gd name="connsiteY26" fmla="*/ 697222 h 6858000"/>
              <a:gd name="connsiteX27" fmla="*/ 7295144 w 7918980"/>
              <a:gd name="connsiteY27" fmla="*/ 717531 h 6858000"/>
              <a:gd name="connsiteX28" fmla="*/ 7291871 w 7918980"/>
              <a:gd name="connsiteY28" fmla="*/ 722494 h 6858000"/>
              <a:gd name="connsiteX29" fmla="*/ 7286061 w 7918980"/>
              <a:gd name="connsiteY29" fmla="*/ 724368 h 6858000"/>
              <a:gd name="connsiteX30" fmla="*/ 7269961 w 7918980"/>
              <a:gd name="connsiteY30" fmla="*/ 752692 h 6858000"/>
              <a:gd name="connsiteX31" fmla="*/ 7240170 w 7918980"/>
              <a:gd name="connsiteY31" fmla="*/ 816346 h 6858000"/>
              <a:gd name="connsiteX32" fmla="*/ 7211938 w 7918980"/>
              <a:gd name="connsiteY32" fmla="*/ 889417 h 6858000"/>
              <a:gd name="connsiteX33" fmla="*/ 7130024 w 7918980"/>
              <a:gd name="connsiteY33" fmla="*/ 1063288 h 6858000"/>
              <a:gd name="connsiteX34" fmla="*/ 7126817 w 7918980"/>
              <a:gd name="connsiteY34" fmla="*/ 1157176 h 6858000"/>
              <a:gd name="connsiteX35" fmla="*/ 7109474 w 7918980"/>
              <a:gd name="connsiteY35" fmla="*/ 1210776 h 6858000"/>
              <a:gd name="connsiteX36" fmla="*/ 7105443 w 7918980"/>
              <a:gd name="connsiteY36" fmla="*/ 1301993 h 6858000"/>
              <a:gd name="connsiteX37" fmla="*/ 7075215 w 7918980"/>
              <a:gd name="connsiteY37" fmla="*/ 1360879 h 6858000"/>
              <a:gd name="connsiteX38" fmla="*/ 7067477 w 7918980"/>
              <a:gd name="connsiteY38" fmla="*/ 1404045 h 6858000"/>
              <a:gd name="connsiteX39" fmla="*/ 7046803 w 7918980"/>
              <a:gd name="connsiteY39" fmla="*/ 1429568 h 6858000"/>
              <a:gd name="connsiteX40" fmla="*/ 7047831 w 7918980"/>
              <a:gd name="connsiteY40" fmla="*/ 1430305 h 6858000"/>
              <a:gd name="connsiteX41" fmla="*/ 7035374 w 7918980"/>
              <a:gd name="connsiteY41" fmla="*/ 1463304 h 6858000"/>
              <a:gd name="connsiteX42" fmla="*/ 7032938 w 7918980"/>
              <a:gd name="connsiteY42" fmla="*/ 1514846 h 6858000"/>
              <a:gd name="connsiteX43" fmla="*/ 7029397 w 7918980"/>
              <a:gd name="connsiteY43" fmla="*/ 1519731 h 6858000"/>
              <a:gd name="connsiteX44" fmla="*/ 7029620 w 7918980"/>
              <a:gd name="connsiteY44" fmla="*/ 1519929 h 6858000"/>
              <a:gd name="connsiteX45" fmla="*/ 7030612 w 7918980"/>
              <a:gd name="connsiteY45" fmla="*/ 1546022 h 6858000"/>
              <a:gd name="connsiteX46" fmla="*/ 7035010 w 7918980"/>
              <a:gd name="connsiteY46" fmla="*/ 1578752 h 6858000"/>
              <a:gd name="connsiteX47" fmla="*/ 7026513 w 7918980"/>
              <a:gd name="connsiteY47" fmla="*/ 1647555 h 6858000"/>
              <a:gd name="connsiteX48" fmla="*/ 7013857 w 7918980"/>
              <a:gd name="connsiteY48" fmla="*/ 1715685 h 6858000"/>
              <a:gd name="connsiteX49" fmla="*/ 7007215 w 7918980"/>
              <a:gd name="connsiteY49" fmla="*/ 1740358 h 6858000"/>
              <a:gd name="connsiteX50" fmla="*/ 7004455 w 7918980"/>
              <a:gd name="connsiteY50" fmla="*/ 1784314 h 6858000"/>
              <a:gd name="connsiteX51" fmla="*/ 7008825 w 7918980"/>
              <a:gd name="connsiteY51" fmla="*/ 1804434 h 6858000"/>
              <a:gd name="connsiteX52" fmla="*/ 7008048 w 7918980"/>
              <a:gd name="connsiteY52" fmla="*/ 1805316 h 6858000"/>
              <a:gd name="connsiteX53" fmla="*/ 7011573 w 7918980"/>
              <a:gd name="connsiteY53" fmla="*/ 1807109 h 6858000"/>
              <a:gd name="connsiteX54" fmla="*/ 7008900 w 7918980"/>
              <a:gd name="connsiteY54" fmla="*/ 1821003 h 6858000"/>
              <a:gd name="connsiteX55" fmla="*/ 7006523 w 7918980"/>
              <a:gd name="connsiteY55" fmla="*/ 1824832 h 6858000"/>
              <a:gd name="connsiteX56" fmla="*/ 7005215 w 7918980"/>
              <a:gd name="connsiteY56" fmla="*/ 1830429 h 6858000"/>
              <a:gd name="connsiteX57" fmla="*/ 7005505 w 7918980"/>
              <a:gd name="connsiteY57" fmla="*/ 1830569 h 6858000"/>
              <a:gd name="connsiteX58" fmla="*/ 7003643 w 7918980"/>
              <a:gd name="connsiteY58" fmla="*/ 1835810 h 6858000"/>
              <a:gd name="connsiteX59" fmla="*/ 6990432 w 7918980"/>
              <a:gd name="connsiteY59" fmla="*/ 1861483 h 6858000"/>
              <a:gd name="connsiteX60" fmla="*/ 6997246 w 7918980"/>
              <a:gd name="connsiteY60" fmla="*/ 1892417 h 6858000"/>
              <a:gd name="connsiteX61" fmla="*/ 7012242 w 7918980"/>
              <a:gd name="connsiteY61" fmla="*/ 1895114 h 6858000"/>
              <a:gd name="connsiteX62" fmla="*/ 7010080 w 7918980"/>
              <a:gd name="connsiteY62" fmla="*/ 1899379 h 6858000"/>
              <a:gd name="connsiteX63" fmla="*/ 7003451 w 7918980"/>
              <a:gd name="connsiteY63" fmla="*/ 1907867 h 6858000"/>
              <a:gd name="connsiteX64" fmla="*/ 7004341 w 7918980"/>
              <a:gd name="connsiteY64" fmla="*/ 1910265 h 6858000"/>
              <a:gd name="connsiteX65" fmla="*/ 7001248 w 7918980"/>
              <a:gd name="connsiteY65" fmla="*/ 1935584 h 6858000"/>
              <a:gd name="connsiteX66" fmla="*/ 7006599 w 7918980"/>
              <a:gd name="connsiteY66" fmla="*/ 1942021 h 6858000"/>
              <a:gd name="connsiteX67" fmla="*/ 6985020 w 7918980"/>
              <a:gd name="connsiteY67" fmla="*/ 1967551 h 6858000"/>
              <a:gd name="connsiteX68" fmla="*/ 6949577 w 7918980"/>
              <a:gd name="connsiteY68" fmla="*/ 2024270 h 6858000"/>
              <a:gd name="connsiteX69" fmla="*/ 6942508 w 7918980"/>
              <a:gd name="connsiteY69" fmla="*/ 2107942 h 6858000"/>
              <a:gd name="connsiteX70" fmla="*/ 6933336 w 7918980"/>
              <a:gd name="connsiteY70" fmla="*/ 2193455 h 6858000"/>
              <a:gd name="connsiteX71" fmla="*/ 6927972 w 7918980"/>
              <a:gd name="connsiteY71" fmla="*/ 2260088 h 6858000"/>
              <a:gd name="connsiteX72" fmla="*/ 6909058 w 7918980"/>
              <a:gd name="connsiteY72" fmla="*/ 2296008 h 6858000"/>
              <a:gd name="connsiteX73" fmla="*/ 6901810 w 7918980"/>
              <a:gd name="connsiteY73" fmla="*/ 2305564 h 6858000"/>
              <a:gd name="connsiteX74" fmla="*/ 6904482 w 7918980"/>
              <a:gd name="connsiteY74" fmla="*/ 2320214 h 6858000"/>
              <a:gd name="connsiteX75" fmla="*/ 6891885 w 7918980"/>
              <a:gd name="connsiteY75" fmla="*/ 2417011 h 6858000"/>
              <a:gd name="connsiteX76" fmla="*/ 6884970 w 7918980"/>
              <a:gd name="connsiteY76" fmla="*/ 2454207 h 6858000"/>
              <a:gd name="connsiteX77" fmla="*/ 6882954 w 7918980"/>
              <a:gd name="connsiteY77" fmla="*/ 2487203 h 6858000"/>
              <a:gd name="connsiteX78" fmla="*/ 6871484 w 7918980"/>
              <a:gd name="connsiteY78" fmla="*/ 2512282 h 6858000"/>
              <a:gd name="connsiteX79" fmla="*/ 6872496 w 7918980"/>
              <a:gd name="connsiteY79" fmla="*/ 2514318 h 6858000"/>
              <a:gd name="connsiteX80" fmla="*/ 6898111 w 7918980"/>
              <a:gd name="connsiteY80" fmla="*/ 2574334 h 6858000"/>
              <a:gd name="connsiteX81" fmla="*/ 6897017 w 7918980"/>
              <a:gd name="connsiteY81" fmla="*/ 2579877 h 6858000"/>
              <a:gd name="connsiteX82" fmla="*/ 6897171 w 7918980"/>
              <a:gd name="connsiteY82" fmla="*/ 2608928 h 6858000"/>
              <a:gd name="connsiteX83" fmla="*/ 6896584 w 7918980"/>
              <a:gd name="connsiteY83" fmla="*/ 2613111 h 6858000"/>
              <a:gd name="connsiteX84" fmla="*/ 6888164 w 7918980"/>
              <a:gd name="connsiteY84" fmla="*/ 2621996 h 6858000"/>
              <a:gd name="connsiteX85" fmla="*/ 6890652 w 7918980"/>
              <a:gd name="connsiteY85" fmla="*/ 2634265 h 6858000"/>
              <a:gd name="connsiteX86" fmla="*/ 6882034 w 7918980"/>
              <a:gd name="connsiteY86" fmla="*/ 2647237 h 6858000"/>
              <a:gd name="connsiteX87" fmla="*/ 6888195 w 7918980"/>
              <a:gd name="connsiteY87" fmla="*/ 2650786 h 6858000"/>
              <a:gd name="connsiteX88" fmla="*/ 6894052 w 7918980"/>
              <a:gd name="connsiteY88" fmla="*/ 2661993 h 6858000"/>
              <a:gd name="connsiteX89" fmla="*/ 6885953 w 7918980"/>
              <a:gd name="connsiteY89" fmla="*/ 2670949 h 6858000"/>
              <a:gd name="connsiteX90" fmla="*/ 6880156 w 7918980"/>
              <a:gd name="connsiteY90" fmla="*/ 2690255 h 6858000"/>
              <a:gd name="connsiteX91" fmla="*/ 6881009 w 7918980"/>
              <a:gd name="connsiteY91" fmla="*/ 2695683 h 6858000"/>
              <a:gd name="connsiteX92" fmla="*/ 6870001 w 7918980"/>
              <a:gd name="connsiteY92" fmla="*/ 2713964 h 6858000"/>
              <a:gd name="connsiteX93" fmla="*/ 6864441 w 7918980"/>
              <a:gd name="connsiteY93" fmla="*/ 2730175 h 6858000"/>
              <a:gd name="connsiteX94" fmla="*/ 6875107 w 7918980"/>
              <a:gd name="connsiteY94" fmla="*/ 2763497 h 6858000"/>
              <a:gd name="connsiteX95" fmla="*/ 6837349 w 7918980"/>
              <a:gd name="connsiteY95" fmla="*/ 3051539 h 6858000"/>
              <a:gd name="connsiteX96" fmla="*/ 6835698 w 7918980"/>
              <a:gd name="connsiteY96" fmla="*/ 3060333 h 6858000"/>
              <a:gd name="connsiteX97" fmla="*/ 6837785 w 7918980"/>
              <a:gd name="connsiteY97" fmla="*/ 3065434 h 6858000"/>
              <a:gd name="connsiteX98" fmla="*/ 6834476 w 7918980"/>
              <a:gd name="connsiteY98" fmla="*/ 3066836 h 6858000"/>
              <a:gd name="connsiteX99" fmla="*/ 6831096 w 7918980"/>
              <a:gd name="connsiteY99" fmla="*/ 3084834 h 6858000"/>
              <a:gd name="connsiteX100" fmla="*/ 6831305 w 7918980"/>
              <a:gd name="connsiteY100" fmla="*/ 3097259 h 6858000"/>
              <a:gd name="connsiteX101" fmla="*/ 6828050 w 7918980"/>
              <a:gd name="connsiteY101" fmla="*/ 3101053 h 6858000"/>
              <a:gd name="connsiteX102" fmla="*/ 6827093 w 7918980"/>
              <a:gd name="connsiteY102" fmla="*/ 3106151 h 6858000"/>
              <a:gd name="connsiteX103" fmla="*/ 6833251 w 7918980"/>
              <a:gd name="connsiteY103" fmla="*/ 3116747 h 6858000"/>
              <a:gd name="connsiteX104" fmla="*/ 6825921 w 7918980"/>
              <a:gd name="connsiteY104" fmla="*/ 3151828 h 6858000"/>
              <a:gd name="connsiteX105" fmla="*/ 6825863 w 7918980"/>
              <a:gd name="connsiteY105" fmla="*/ 3180546 h 6858000"/>
              <a:gd name="connsiteX106" fmla="*/ 6839691 w 7918980"/>
              <a:gd name="connsiteY106" fmla="*/ 3258677 h 6858000"/>
              <a:gd name="connsiteX107" fmla="*/ 6840898 w 7918980"/>
              <a:gd name="connsiteY107" fmla="*/ 3262610 h 6858000"/>
              <a:gd name="connsiteX108" fmla="*/ 6834652 w 7918980"/>
              <a:gd name="connsiteY108" fmla="*/ 3277179 h 6858000"/>
              <a:gd name="connsiteX109" fmla="*/ 6832324 w 7918980"/>
              <a:gd name="connsiteY109" fmla="*/ 3278130 h 6858000"/>
              <a:gd name="connsiteX110" fmla="*/ 6849750 w 7918980"/>
              <a:gd name="connsiteY110" fmla="*/ 3325671 h 6858000"/>
              <a:gd name="connsiteX111" fmla="*/ 6847551 w 7918980"/>
              <a:gd name="connsiteY111" fmla="*/ 3332072 h 6858000"/>
              <a:gd name="connsiteX112" fmla="*/ 6864685 w 7918980"/>
              <a:gd name="connsiteY112" fmla="*/ 3362948 h 6858000"/>
              <a:gd name="connsiteX113" fmla="*/ 6870457 w 7918980"/>
              <a:gd name="connsiteY113" fmla="*/ 3378959 h 6858000"/>
              <a:gd name="connsiteX114" fmla="*/ 6883738 w 7918980"/>
              <a:gd name="connsiteY114" fmla="*/ 3407057 h 6858000"/>
              <a:gd name="connsiteX115" fmla="*/ 6881948 w 7918980"/>
              <a:gd name="connsiteY115" fmla="*/ 3409825 h 6858000"/>
              <a:gd name="connsiteX116" fmla="*/ 6885647 w 7918980"/>
              <a:gd name="connsiteY116" fmla="*/ 3415218 h 6858000"/>
              <a:gd name="connsiteX117" fmla="*/ 6883908 w 7918980"/>
              <a:gd name="connsiteY117" fmla="*/ 3419880 h 6858000"/>
              <a:gd name="connsiteX118" fmla="*/ 6885903 w 7918980"/>
              <a:gd name="connsiteY118" fmla="*/ 3424545 h 6858000"/>
              <a:gd name="connsiteX119" fmla="*/ 6887603 w 7918980"/>
              <a:gd name="connsiteY119" fmla="*/ 3476412 h 6858000"/>
              <a:gd name="connsiteX120" fmla="*/ 6892664 w 7918980"/>
              <a:gd name="connsiteY120" fmla="*/ 3486850 h 6858000"/>
              <a:gd name="connsiteX121" fmla="*/ 6886319 w 7918980"/>
              <a:gd name="connsiteY121" fmla="*/ 3496391 h 6858000"/>
              <a:gd name="connsiteX122" fmla="*/ 6893119 w 7918980"/>
              <a:gd name="connsiteY122" fmla="*/ 3531201 h 6858000"/>
              <a:gd name="connsiteX123" fmla="*/ 6902876 w 7918980"/>
              <a:gd name="connsiteY123" fmla="*/ 3542019 h 6858000"/>
              <a:gd name="connsiteX124" fmla="*/ 6910520 w 7918980"/>
              <a:gd name="connsiteY124" fmla="*/ 3552249 h 6858000"/>
              <a:gd name="connsiteX125" fmla="*/ 6910882 w 7918980"/>
              <a:gd name="connsiteY125" fmla="*/ 3553678 h 6858000"/>
              <a:gd name="connsiteX126" fmla="*/ 6914489 w 7918980"/>
              <a:gd name="connsiteY126" fmla="*/ 3568021 h 6858000"/>
              <a:gd name="connsiteX127" fmla="*/ 6914914 w 7918980"/>
              <a:gd name="connsiteY127" fmla="*/ 3569719 h 6858000"/>
              <a:gd name="connsiteX128" fmla="*/ 6912342 w 7918980"/>
              <a:gd name="connsiteY128" fmla="*/ 3586412 h 6858000"/>
              <a:gd name="connsiteX129" fmla="*/ 6915338 w 7918980"/>
              <a:gd name="connsiteY129" fmla="*/ 3597336 h 6858000"/>
              <a:gd name="connsiteX130" fmla="*/ 6907234 w 7918980"/>
              <a:gd name="connsiteY130" fmla="*/ 3606007 h 6858000"/>
              <a:gd name="connsiteX131" fmla="*/ 6907261 w 7918980"/>
              <a:gd name="connsiteY131" fmla="*/ 3641228 h 6858000"/>
              <a:gd name="connsiteX132" fmla="*/ 6914828 w 7918980"/>
              <a:gd name="connsiteY132" fmla="*/ 3653088 h 6858000"/>
              <a:gd name="connsiteX133" fmla="*/ 6920416 w 7918980"/>
              <a:gd name="connsiteY133" fmla="*/ 3664114 h 6858000"/>
              <a:gd name="connsiteX134" fmla="*/ 6920498 w 7918980"/>
              <a:gd name="connsiteY134" fmla="*/ 3665569 h 6858000"/>
              <a:gd name="connsiteX135" fmla="*/ 6922809 w 7918980"/>
              <a:gd name="connsiteY135" fmla="*/ 3707357 h 6858000"/>
              <a:gd name="connsiteX136" fmla="*/ 6937676 w 7918980"/>
              <a:gd name="connsiteY136" fmla="*/ 3778166 h 6858000"/>
              <a:gd name="connsiteX137" fmla="*/ 6958359 w 7918980"/>
              <a:gd name="connsiteY137" fmla="*/ 3878222 h 6858000"/>
              <a:gd name="connsiteX138" fmla="*/ 6953118 w 7918980"/>
              <a:gd name="connsiteY138" fmla="*/ 4048117 h 6858000"/>
              <a:gd name="connsiteX139" fmla="*/ 6913020 w 7918980"/>
              <a:gd name="connsiteY139" fmla="*/ 4219510 h 6858000"/>
              <a:gd name="connsiteX140" fmla="*/ 6915792 w 7918980"/>
              <a:gd name="connsiteY140" fmla="*/ 4411258 h 6858000"/>
              <a:gd name="connsiteX141" fmla="*/ 6907579 w 7918980"/>
              <a:gd name="connsiteY141" fmla="*/ 4488531 h 6858000"/>
              <a:gd name="connsiteX142" fmla="*/ 6907052 w 7918980"/>
              <a:gd name="connsiteY142" fmla="*/ 4539168 h 6858000"/>
              <a:gd name="connsiteX143" fmla="*/ 6891916 w 7918980"/>
              <a:gd name="connsiteY143" fmla="*/ 4625153 h 6858000"/>
              <a:gd name="connsiteX144" fmla="*/ 6882094 w 7918980"/>
              <a:gd name="connsiteY144" fmla="*/ 4733115 h 6858000"/>
              <a:gd name="connsiteX145" fmla="*/ 6860189 w 7918980"/>
              <a:gd name="connsiteY145" fmla="*/ 4844323 h 6858000"/>
              <a:gd name="connsiteX146" fmla="*/ 6843618 w 7918980"/>
              <a:gd name="connsiteY146" fmla="*/ 4877992 h 6858000"/>
              <a:gd name="connsiteX147" fmla="*/ 6829393 w 7918980"/>
              <a:gd name="connsiteY147" fmla="*/ 4925805 h 6858000"/>
              <a:gd name="connsiteX148" fmla="*/ 6794017 w 7918980"/>
              <a:gd name="connsiteY148" fmla="*/ 5009272 h 6858000"/>
              <a:gd name="connsiteX149" fmla="*/ 6786085 w 7918980"/>
              <a:gd name="connsiteY149" fmla="*/ 5111369 h 6858000"/>
              <a:gd name="connsiteX150" fmla="*/ 6799321 w 7918980"/>
              <a:gd name="connsiteY150" fmla="*/ 5210876 h 6858000"/>
              <a:gd name="connsiteX151" fmla="*/ 6803597 w 7918980"/>
              <a:gd name="connsiteY151" fmla="*/ 5269726 h 6858000"/>
              <a:gd name="connsiteX152" fmla="*/ 6820713 w 7918980"/>
              <a:gd name="connsiteY152" fmla="*/ 5464225 h 6858000"/>
              <a:gd name="connsiteX153" fmla="*/ 6824380 w 7918980"/>
              <a:gd name="connsiteY153" fmla="*/ 5594585 h 6858000"/>
              <a:gd name="connsiteX154" fmla="*/ 6806680 w 7918980"/>
              <a:gd name="connsiteY154" fmla="*/ 5667896 h 6858000"/>
              <a:gd name="connsiteX155" fmla="*/ 6791486 w 7918980"/>
              <a:gd name="connsiteY155" fmla="*/ 5769225 h 6858000"/>
              <a:gd name="connsiteX156" fmla="*/ 6792745 w 7918980"/>
              <a:gd name="connsiteY156" fmla="*/ 5823324 h 6858000"/>
              <a:gd name="connsiteX157" fmla="*/ 6789109 w 7918980"/>
              <a:gd name="connsiteY157" fmla="*/ 5862699 h 6858000"/>
              <a:gd name="connsiteX158" fmla="*/ 6793675 w 7918980"/>
              <a:gd name="connsiteY158" fmla="*/ 5906467 h 6858000"/>
              <a:gd name="connsiteX159" fmla="*/ 6814548 w 7918980"/>
              <a:gd name="connsiteY159" fmla="*/ 5939847 h 6858000"/>
              <a:gd name="connsiteX160" fmla="*/ 6809795 w 7918980"/>
              <a:gd name="connsiteY160" fmla="*/ 5973994 h 6858000"/>
              <a:gd name="connsiteX161" fmla="*/ 6810756 w 7918980"/>
              <a:gd name="connsiteY161" fmla="*/ 6089693 h 6858000"/>
              <a:gd name="connsiteX162" fmla="*/ 6814601 w 7918980"/>
              <a:gd name="connsiteY162" fmla="*/ 6224938 h 6858000"/>
              <a:gd name="connsiteX163" fmla="*/ 6840137 w 7918980"/>
              <a:gd name="connsiteY163" fmla="*/ 6370251 h 6858000"/>
              <a:gd name="connsiteX164" fmla="*/ 6863777 w 7918980"/>
              <a:gd name="connsiteY164" fmla="*/ 6541313 h 6858000"/>
              <a:gd name="connsiteX165" fmla="*/ 6868355 w 7918980"/>
              <a:gd name="connsiteY165" fmla="*/ 6640957 h 6858000"/>
              <a:gd name="connsiteX166" fmla="*/ 6881422 w 7918980"/>
              <a:gd name="connsiteY166" fmla="*/ 6705297 h 6858000"/>
              <a:gd name="connsiteX167" fmla="*/ 6894105 w 7918980"/>
              <a:gd name="connsiteY167" fmla="*/ 6759582 h 6858000"/>
              <a:gd name="connsiteX168" fmla="*/ 6892152 w 7918980"/>
              <a:gd name="connsiteY168" fmla="*/ 6817746 h 6858000"/>
              <a:gd name="connsiteX169" fmla="*/ 6895302 w 7918980"/>
              <a:gd name="connsiteY169" fmla="*/ 6843646 h 6858000"/>
              <a:gd name="connsiteX170" fmla="*/ 6914368 w 7918980"/>
              <a:gd name="connsiteY170" fmla="*/ 6857998 h 6858000"/>
              <a:gd name="connsiteX171" fmla="*/ 7549620 w 7918980"/>
              <a:gd name="connsiteY171" fmla="*/ 6857998 h 6858000"/>
              <a:gd name="connsiteX172" fmla="*/ 7918980 w 7918980"/>
              <a:gd name="connsiteY172" fmla="*/ 6857998 h 6858000"/>
              <a:gd name="connsiteX173" fmla="*/ 7918980 w 7918980"/>
              <a:gd name="connsiteY173" fmla="*/ 6858000 h 6858000"/>
              <a:gd name="connsiteX174" fmla="*/ 7549620 w 7918980"/>
              <a:gd name="connsiteY174" fmla="*/ 6858000 h 6858000"/>
              <a:gd name="connsiteX175" fmla="*/ 6658851 w 7918980"/>
              <a:gd name="connsiteY175" fmla="*/ 6858000 h 6858000"/>
              <a:gd name="connsiteX176" fmla="*/ 2092387 w 7918980"/>
              <a:gd name="connsiteY176" fmla="*/ 6858000 h 6858000"/>
              <a:gd name="connsiteX177" fmla="*/ 1822980 w 7918980"/>
              <a:gd name="connsiteY177" fmla="*/ 6858000 h 6858000"/>
              <a:gd name="connsiteX178" fmla="*/ 727500 w 7918980"/>
              <a:gd name="connsiteY178" fmla="*/ 6858000 h 6858000"/>
              <a:gd name="connsiteX179" fmla="*/ 504457 w 7918980"/>
              <a:gd name="connsiteY179" fmla="*/ 6858000 h 6858000"/>
              <a:gd name="connsiteX180" fmla="*/ 0 w 7918980"/>
              <a:gd name="connsiteY180" fmla="*/ 6858000 h 6858000"/>
              <a:gd name="connsiteX181" fmla="*/ 0 w 7918980"/>
              <a:gd name="connsiteY18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7918980" h="6858000">
                <a:moveTo>
                  <a:pt x="0" y="0"/>
                </a:moveTo>
                <a:lnTo>
                  <a:pt x="504457" y="0"/>
                </a:lnTo>
                <a:lnTo>
                  <a:pt x="727500" y="0"/>
                </a:lnTo>
                <a:lnTo>
                  <a:pt x="1822980" y="0"/>
                </a:lnTo>
                <a:lnTo>
                  <a:pt x="2092387" y="0"/>
                </a:lnTo>
                <a:lnTo>
                  <a:pt x="7076514" y="0"/>
                </a:lnTo>
                <a:lnTo>
                  <a:pt x="7264525" y="0"/>
                </a:lnTo>
                <a:lnTo>
                  <a:pt x="7390497" y="0"/>
                </a:lnTo>
                <a:lnTo>
                  <a:pt x="7389918" y="1705"/>
                </a:lnTo>
                <a:cubicBezTo>
                  <a:pt x="7386106" y="8440"/>
                  <a:pt x="7381092" y="13784"/>
                  <a:pt x="7374574" y="17287"/>
                </a:cubicBezTo>
                <a:cubicBezTo>
                  <a:pt x="7385344" y="82036"/>
                  <a:pt x="7333329" y="69804"/>
                  <a:pt x="7368621" y="130336"/>
                </a:cubicBezTo>
                <a:cubicBezTo>
                  <a:pt x="7349933" y="117589"/>
                  <a:pt x="7359958" y="162458"/>
                  <a:pt x="7361269" y="187093"/>
                </a:cubicBezTo>
                <a:cubicBezTo>
                  <a:pt x="7359185" y="226511"/>
                  <a:pt x="7368702" y="205530"/>
                  <a:pt x="7368770" y="265704"/>
                </a:cubicBezTo>
                <a:cubicBezTo>
                  <a:pt x="7365276" y="317533"/>
                  <a:pt x="7366793" y="325288"/>
                  <a:pt x="7365293" y="354566"/>
                </a:cubicBezTo>
                <a:lnTo>
                  <a:pt x="7347106" y="472000"/>
                </a:lnTo>
                <a:lnTo>
                  <a:pt x="7345150" y="473782"/>
                </a:lnTo>
                <a:cubicBezTo>
                  <a:pt x="7340827" y="482008"/>
                  <a:pt x="7341662" y="487340"/>
                  <a:pt x="7344778" y="491380"/>
                </a:cubicBezTo>
                <a:lnTo>
                  <a:pt x="7359399" y="531675"/>
                </a:lnTo>
                <a:lnTo>
                  <a:pt x="7356415" y="536015"/>
                </a:lnTo>
                <a:lnTo>
                  <a:pt x="7361068" y="572092"/>
                </a:lnTo>
                <a:lnTo>
                  <a:pt x="7359041" y="572511"/>
                </a:lnTo>
                <a:cubicBezTo>
                  <a:pt x="7354591" y="574271"/>
                  <a:pt x="7351509" y="577121"/>
                  <a:pt x="7351198" y="582332"/>
                </a:cubicBezTo>
                <a:cubicBezTo>
                  <a:pt x="7320982" y="573171"/>
                  <a:pt x="7339242" y="585107"/>
                  <a:pt x="7340991" y="601285"/>
                </a:cubicBezTo>
                <a:cubicBezTo>
                  <a:pt x="7331818" y="617831"/>
                  <a:pt x="7303664" y="666964"/>
                  <a:pt x="7296154" y="681608"/>
                </a:cubicBezTo>
                <a:cubicBezTo>
                  <a:pt x="7296082" y="684122"/>
                  <a:pt x="7296013" y="686637"/>
                  <a:pt x="7295943" y="689151"/>
                </a:cubicBezTo>
                <a:lnTo>
                  <a:pt x="7295465" y="689289"/>
                </a:lnTo>
                <a:cubicBezTo>
                  <a:pt x="7294414" y="690905"/>
                  <a:pt x="7293966" y="693376"/>
                  <a:pt x="7294306" y="697222"/>
                </a:cubicBezTo>
                <a:cubicBezTo>
                  <a:pt x="7294586" y="703992"/>
                  <a:pt x="7294864" y="710761"/>
                  <a:pt x="7295144" y="717531"/>
                </a:cubicBezTo>
                <a:lnTo>
                  <a:pt x="7291871" y="722494"/>
                </a:lnTo>
                <a:lnTo>
                  <a:pt x="7286061" y="724368"/>
                </a:lnTo>
                <a:lnTo>
                  <a:pt x="7269961" y="752692"/>
                </a:lnTo>
                <a:cubicBezTo>
                  <a:pt x="7277671" y="764380"/>
                  <a:pt x="7245699" y="808083"/>
                  <a:pt x="7240170" y="816346"/>
                </a:cubicBezTo>
                <a:lnTo>
                  <a:pt x="7211938" y="889417"/>
                </a:lnTo>
                <a:cubicBezTo>
                  <a:pt x="7143471" y="969963"/>
                  <a:pt x="7144887" y="1005331"/>
                  <a:pt x="7130024" y="1063288"/>
                </a:cubicBezTo>
                <a:cubicBezTo>
                  <a:pt x="7136312" y="1111028"/>
                  <a:pt x="7140076" y="1110140"/>
                  <a:pt x="7126817" y="1157176"/>
                </a:cubicBezTo>
                <a:cubicBezTo>
                  <a:pt x="7124083" y="1192124"/>
                  <a:pt x="7124864" y="1197232"/>
                  <a:pt x="7109474" y="1210776"/>
                </a:cubicBezTo>
                <a:lnTo>
                  <a:pt x="7105443" y="1301993"/>
                </a:lnTo>
                <a:lnTo>
                  <a:pt x="7075215" y="1360879"/>
                </a:lnTo>
                <a:lnTo>
                  <a:pt x="7067477" y="1404045"/>
                </a:lnTo>
                <a:lnTo>
                  <a:pt x="7046803" y="1429568"/>
                </a:lnTo>
                <a:lnTo>
                  <a:pt x="7047831" y="1430305"/>
                </a:lnTo>
                <a:cubicBezTo>
                  <a:pt x="7049677" y="1432466"/>
                  <a:pt x="7037718" y="1459891"/>
                  <a:pt x="7035374" y="1463304"/>
                </a:cubicBezTo>
                <a:cubicBezTo>
                  <a:pt x="7032892" y="1477394"/>
                  <a:pt x="7036007" y="1501295"/>
                  <a:pt x="7032938" y="1514846"/>
                </a:cubicBezTo>
                <a:lnTo>
                  <a:pt x="7029397" y="1519731"/>
                </a:lnTo>
                <a:lnTo>
                  <a:pt x="7029620" y="1519929"/>
                </a:lnTo>
                <a:cubicBezTo>
                  <a:pt x="7029470" y="1521210"/>
                  <a:pt x="7032690" y="1543635"/>
                  <a:pt x="7030612" y="1546022"/>
                </a:cubicBezTo>
                <a:lnTo>
                  <a:pt x="7035010" y="1578752"/>
                </a:lnTo>
                <a:cubicBezTo>
                  <a:pt x="7029127" y="1605585"/>
                  <a:pt x="7049361" y="1622803"/>
                  <a:pt x="7026513" y="1647555"/>
                </a:cubicBezTo>
                <a:cubicBezTo>
                  <a:pt x="7021108" y="1672675"/>
                  <a:pt x="7026193" y="1694404"/>
                  <a:pt x="7013857" y="1715685"/>
                </a:cubicBezTo>
                <a:cubicBezTo>
                  <a:pt x="7019795" y="1724301"/>
                  <a:pt x="7021078" y="1732435"/>
                  <a:pt x="7007215" y="1740358"/>
                </a:cubicBezTo>
                <a:cubicBezTo>
                  <a:pt x="7005605" y="1763793"/>
                  <a:pt x="7021348" y="1769422"/>
                  <a:pt x="7004455" y="1784314"/>
                </a:cubicBezTo>
                <a:cubicBezTo>
                  <a:pt x="7028967" y="1797417"/>
                  <a:pt x="7018226" y="1798221"/>
                  <a:pt x="7008825" y="1804434"/>
                </a:cubicBezTo>
                <a:lnTo>
                  <a:pt x="7008048" y="1805316"/>
                </a:lnTo>
                <a:lnTo>
                  <a:pt x="7011573" y="1807109"/>
                </a:lnTo>
                <a:lnTo>
                  <a:pt x="7008900" y="1821003"/>
                </a:lnTo>
                <a:lnTo>
                  <a:pt x="7006523" y="1824832"/>
                </a:lnTo>
                <a:cubicBezTo>
                  <a:pt x="7005264" y="1827468"/>
                  <a:pt x="7004917" y="1829219"/>
                  <a:pt x="7005215" y="1830429"/>
                </a:cubicBezTo>
                <a:lnTo>
                  <a:pt x="7005505" y="1830569"/>
                </a:lnTo>
                <a:lnTo>
                  <a:pt x="7003643" y="1835810"/>
                </a:lnTo>
                <a:cubicBezTo>
                  <a:pt x="6999759" y="1844665"/>
                  <a:pt x="6995277" y="1853278"/>
                  <a:pt x="6990432" y="1861483"/>
                </a:cubicBezTo>
                <a:cubicBezTo>
                  <a:pt x="7002807" y="1866643"/>
                  <a:pt x="6989768" y="1884999"/>
                  <a:pt x="6997246" y="1892417"/>
                </a:cubicBezTo>
                <a:lnTo>
                  <a:pt x="7012242" y="1895114"/>
                </a:lnTo>
                <a:lnTo>
                  <a:pt x="7010080" y="1899379"/>
                </a:lnTo>
                <a:lnTo>
                  <a:pt x="7003451" y="1907867"/>
                </a:lnTo>
                <a:cubicBezTo>
                  <a:pt x="7002589" y="1909162"/>
                  <a:pt x="7002627" y="1909994"/>
                  <a:pt x="7004341" y="1910265"/>
                </a:cubicBezTo>
                <a:cubicBezTo>
                  <a:pt x="7003975" y="1914884"/>
                  <a:pt x="7000873" y="1930292"/>
                  <a:pt x="7001248" y="1935584"/>
                </a:cubicBezTo>
                <a:lnTo>
                  <a:pt x="7006599" y="1942021"/>
                </a:lnTo>
                <a:lnTo>
                  <a:pt x="6985020" y="1967551"/>
                </a:lnTo>
                <a:lnTo>
                  <a:pt x="6949577" y="2024270"/>
                </a:lnTo>
                <a:lnTo>
                  <a:pt x="6942508" y="2107942"/>
                </a:lnTo>
                <a:cubicBezTo>
                  <a:pt x="6912270" y="2138038"/>
                  <a:pt x="6933395" y="2159228"/>
                  <a:pt x="6933336" y="2193455"/>
                </a:cubicBezTo>
                <a:cubicBezTo>
                  <a:pt x="6924282" y="2220953"/>
                  <a:pt x="6933361" y="2224200"/>
                  <a:pt x="6927972" y="2260088"/>
                </a:cubicBezTo>
                <a:cubicBezTo>
                  <a:pt x="6923728" y="2275916"/>
                  <a:pt x="6917037" y="2285645"/>
                  <a:pt x="6909058" y="2296008"/>
                </a:cubicBezTo>
                <a:lnTo>
                  <a:pt x="6901810" y="2305564"/>
                </a:lnTo>
                <a:lnTo>
                  <a:pt x="6904482" y="2320214"/>
                </a:lnTo>
                <a:cubicBezTo>
                  <a:pt x="6902155" y="2355906"/>
                  <a:pt x="6895137" y="2394678"/>
                  <a:pt x="6891885" y="2417011"/>
                </a:cubicBezTo>
                <a:cubicBezTo>
                  <a:pt x="6880976" y="2426377"/>
                  <a:pt x="6897848" y="2456509"/>
                  <a:pt x="6884970" y="2454207"/>
                </a:cubicBezTo>
                <a:cubicBezTo>
                  <a:pt x="6890753" y="2464947"/>
                  <a:pt x="6887930" y="2476105"/>
                  <a:pt x="6882954" y="2487203"/>
                </a:cubicBezTo>
                <a:lnTo>
                  <a:pt x="6871484" y="2512282"/>
                </a:lnTo>
                <a:lnTo>
                  <a:pt x="6872496" y="2514318"/>
                </a:lnTo>
                <a:lnTo>
                  <a:pt x="6898111" y="2574334"/>
                </a:lnTo>
                <a:lnTo>
                  <a:pt x="6897017" y="2579877"/>
                </a:lnTo>
                <a:cubicBezTo>
                  <a:pt x="6896861" y="2585644"/>
                  <a:pt x="6897245" y="2603388"/>
                  <a:pt x="6897171" y="2608928"/>
                </a:cubicBezTo>
                <a:cubicBezTo>
                  <a:pt x="6896975" y="2610322"/>
                  <a:pt x="6896780" y="2611717"/>
                  <a:pt x="6896584" y="2613111"/>
                </a:cubicBezTo>
                <a:lnTo>
                  <a:pt x="6888164" y="2621996"/>
                </a:lnTo>
                <a:lnTo>
                  <a:pt x="6890652" y="2634265"/>
                </a:lnTo>
                <a:lnTo>
                  <a:pt x="6882034" y="2647237"/>
                </a:lnTo>
                <a:cubicBezTo>
                  <a:pt x="6884287" y="2648158"/>
                  <a:pt x="6886365" y="2649356"/>
                  <a:pt x="6888195" y="2650786"/>
                </a:cubicBezTo>
                <a:lnTo>
                  <a:pt x="6894052" y="2661993"/>
                </a:lnTo>
                <a:lnTo>
                  <a:pt x="6885953" y="2670949"/>
                </a:lnTo>
                <a:cubicBezTo>
                  <a:pt x="6898507" y="2672007"/>
                  <a:pt x="6883930" y="2681695"/>
                  <a:pt x="6880156" y="2690255"/>
                </a:cubicBezTo>
                <a:lnTo>
                  <a:pt x="6881009" y="2695683"/>
                </a:lnTo>
                <a:lnTo>
                  <a:pt x="6870001" y="2713964"/>
                </a:lnTo>
                <a:lnTo>
                  <a:pt x="6864441" y="2730175"/>
                </a:lnTo>
                <a:lnTo>
                  <a:pt x="6875107" y="2763497"/>
                </a:lnTo>
                <a:lnTo>
                  <a:pt x="6837349" y="3051539"/>
                </a:lnTo>
                <a:lnTo>
                  <a:pt x="6835698" y="3060333"/>
                </a:lnTo>
                <a:lnTo>
                  <a:pt x="6837785" y="3065434"/>
                </a:lnTo>
                <a:lnTo>
                  <a:pt x="6834476" y="3066836"/>
                </a:lnTo>
                <a:lnTo>
                  <a:pt x="6831096" y="3084834"/>
                </a:lnTo>
                <a:cubicBezTo>
                  <a:pt x="6831166" y="3088976"/>
                  <a:pt x="6831235" y="3093117"/>
                  <a:pt x="6831305" y="3097259"/>
                </a:cubicBezTo>
                <a:lnTo>
                  <a:pt x="6828050" y="3101053"/>
                </a:lnTo>
                <a:lnTo>
                  <a:pt x="6827093" y="3106151"/>
                </a:lnTo>
                <a:lnTo>
                  <a:pt x="6833251" y="3116747"/>
                </a:lnTo>
                <a:cubicBezTo>
                  <a:pt x="6834765" y="3127646"/>
                  <a:pt x="6821739" y="3134084"/>
                  <a:pt x="6825921" y="3151828"/>
                </a:cubicBezTo>
                <a:cubicBezTo>
                  <a:pt x="6833244" y="3163902"/>
                  <a:pt x="6834336" y="3171780"/>
                  <a:pt x="6825863" y="3180546"/>
                </a:cubicBezTo>
                <a:cubicBezTo>
                  <a:pt x="6861566" y="3236545"/>
                  <a:pt x="6826703" y="3210316"/>
                  <a:pt x="6839691" y="3258677"/>
                </a:cubicBezTo>
                <a:lnTo>
                  <a:pt x="6840898" y="3262610"/>
                </a:lnTo>
                <a:lnTo>
                  <a:pt x="6834652" y="3277179"/>
                </a:lnTo>
                <a:lnTo>
                  <a:pt x="6832324" y="3278130"/>
                </a:lnTo>
                <a:lnTo>
                  <a:pt x="6849750" y="3325671"/>
                </a:lnTo>
                <a:lnTo>
                  <a:pt x="6847551" y="3332072"/>
                </a:lnTo>
                <a:lnTo>
                  <a:pt x="6864685" y="3362948"/>
                </a:lnTo>
                <a:lnTo>
                  <a:pt x="6870457" y="3378959"/>
                </a:lnTo>
                <a:lnTo>
                  <a:pt x="6883738" y="3407057"/>
                </a:lnTo>
                <a:lnTo>
                  <a:pt x="6881948" y="3409825"/>
                </a:lnTo>
                <a:lnTo>
                  <a:pt x="6885647" y="3415218"/>
                </a:lnTo>
                <a:lnTo>
                  <a:pt x="6883908" y="3419880"/>
                </a:lnTo>
                <a:lnTo>
                  <a:pt x="6885903" y="3424545"/>
                </a:lnTo>
                <a:cubicBezTo>
                  <a:pt x="6886517" y="3433967"/>
                  <a:pt x="6886474" y="3466028"/>
                  <a:pt x="6887603" y="3476412"/>
                </a:cubicBezTo>
                <a:lnTo>
                  <a:pt x="6892664" y="3486850"/>
                </a:lnTo>
                <a:lnTo>
                  <a:pt x="6886319" y="3496391"/>
                </a:lnTo>
                <a:lnTo>
                  <a:pt x="6893119" y="3531201"/>
                </a:lnTo>
                <a:lnTo>
                  <a:pt x="6902876" y="3542019"/>
                </a:lnTo>
                <a:lnTo>
                  <a:pt x="6910520" y="3552249"/>
                </a:lnTo>
                <a:cubicBezTo>
                  <a:pt x="6910641" y="3552725"/>
                  <a:pt x="6910761" y="3553202"/>
                  <a:pt x="6910882" y="3553678"/>
                </a:cubicBezTo>
                <a:lnTo>
                  <a:pt x="6914489" y="3568021"/>
                </a:lnTo>
                <a:lnTo>
                  <a:pt x="6914914" y="3569719"/>
                </a:lnTo>
                <a:lnTo>
                  <a:pt x="6912342" y="3586412"/>
                </a:lnTo>
                <a:lnTo>
                  <a:pt x="6915338" y="3597336"/>
                </a:lnTo>
                <a:lnTo>
                  <a:pt x="6907234" y="3606007"/>
                </a:lnTo>
                <a:cubicBezTo>
                  <a:pt x="6907242" y="3617747"/>
                  <a:pt x="6907253" y="3629488"/>
                  <a:pt x="6907261" y="3641228"/>
                </a:cubicBezTo>
                <a:lnTo>
                  <a:pt x="6914828" y="3653088"/>
                </a:lnTo>
                <a:lnTo>
                  <a:pt x="6920416" y="3664114"/>
                </a:lnTo>
                <a:cubicBezTo>
                  <a:pt x="6920443" y="3664599"/>
                  <a:pt x="6920471" y="3665084"/>
                  <a:pt x="6920498" y="3665569"/>
                </a:cubicBezTo>
                <a:cubicBezTo>
                  <a:pt x="6920895" y="3672776"/>
                  <a:pt x="6919946" y="3688591"/>
                  <a:pt x="6922809" y="3707357"/>
                </a:cubicBezTo>
                <a:cubicBezTo>
                  <a:pt x="6923485" y="3724716"/>
                  <a:pt x="6941058" y="3760234"/>
                  <a:pt x="6937676" y="3778166"/>
                </a:cubicBezTo>
                <a:cubicBezTo>
                  <a:pt x="6964607" y="3845122"/>
                  <a:pt x="6948407" y="3821305"/>
                  <a:pt x="6958359" y="3878222"/>
                </a:cubicBezTo>
                <a:cubicBezTo>
                  <a:pt x="6984499" y="3905047"/>
                  <a:pt x="6948397" y="4015047"/>
                  <a:pt x="6953118" y="4048117"/>
                </a:cubicBezTo>
                <a:cubicBezTo>
                  <a:pt x="6904784" y="4192084"/>
                  <a:pt x="6919242" y="4158987"/>
                  <a:pt x="6913020" y="4219510"/>
                </a:cubicBezTo>
                <a:cubicBezTo>
                  <a:pt x="6927533" y="4280033"/>
                  <a:pt x="6888360" y="4345686"/>
                  <a:pt x="6915792" y="4411258"/>
                </a:cubicBezTo>
                <a:cubicBezTo>
                  <a:pt x="6913610" y="4437329"/>
                  <a:pt x="6906858" y="4473140"/>
                  <a:pt x="6907579" y="4488531"/>
                </a:cubicBezTo>
                <a:cubicBezTo>
                  <a:pt x="6907403" y="4505410"/>
                  <a:pt x="6907228" y="4522289"/>
                  <a:pt x="6907052" y="4539168"/>
                </a:cubicBezTo>
                <a:cubicBezTo>
                  <a:pt x="6895094" y="4567830"/>
                  <a:pt x="6887285" y="4588197"/>
                  <a:pt x="6891916" y="4625153"/>
                </a:cubicBezTo>
                <a:cubicBezTo>
                  <a:pt x="6900413" y="4662889"/>
                  <a:pt x="6888879" y="4679357"/>
                  <a:pt x="6882094" y="4733115"/>
                </a:cubicBezTo>
                <a:cubicBezTo>
                  <a:pt x="6891667" y="4752352"/>
                  <a:pt x="6878350" y="4832308"/>
                  <a:pt x="6860189" y="4844323"/>
                </a:cubicBezTo>
                <a:cubicBezTo>
                  <a:pt x="6856424" y="4857054"/>
                  <a:pt x="6863174" y="4871554"/>
                  <a:pt x="6843618" y="4877992"/>
                </a:cubicBezTo>
                <a:cubicBezTo>
                  <a:pt x="6820131" y="4888353"/>
                  <a:pt x="6857398" y="4931200"/>
                  <a:pt x="6829393" y="4925805"/>
                </a:cubicBezTo>
                <a:cubicBezTo>
                  <a:pt x="6854944" y="4956261"/>
                  <a:pt x="6805820" y="4982633"/>
                  <a:pt x="6794017" y="5009272"/>
                </a:cubicBezTo>
                <a:cubicBezTo>
                  <a:pt x="6796239" y="5034036"/>
                  <a:pt x="6791355" y="5053859"/>
                  <a:pt x="6786085" y="5111369"/>
                </a:cubicBezTo>
                <a:cubicBezTo>
                  <a:pt x="6796204" y="5141336"/>
                  <a:pt x="6760393" y="5161742"/>
                  <a:pt x="6799321" y="5210876"/>
                </a:cubicBezTo>
                <a:cubicBezTo>
                  <a:pt x="6795435" y="5212581"/>
                  <a:pt x="6800034" y="5227501"/>
                  <a:pt x="6803597" y="5269726"/>
                </a:cubicBezTo>
                <a:cubicBezTo>
                  <a:pt x="6807162" y="5311951"/>
                  <a:pt x="6813370" y="5400671"/>
                  <a:pt x="6820713" y="5464225"/>
                </a:cubicBezTo>
                <a:cubicBezTo>
                  <a:pt x="6824745" y="5536542"/>
                  <a:pt x="6813205" y="5517959"/>
                  <a:pt x="6824380" y="5594585"/>
                </a:cubicBezTo>
                <a:cubicBezTo>
                  <a:pt x="6822888" y="5619318"/>
                  <a:pt x="6797022" y="5647975"/>
                  <a:pt x="6806680" y="5667896"/>
                </a:cubicBezTo>
                <a:cubicBezTo>
                  <a:pt x="6799814" y="5696311"/>
                  <a:pt x="6798559" y="5738356"/>
                  <a:pt x="6791486" y="5769225"/>
                </a:cubicBezTo>
                <a:cubicBezTo>
                  <a:pt x="6791906" y="5787258"/>
                  <a:pt x="6792324" y="5805291"/>
                  <a:pt x="6792745" y="5823324"/>
                </a:cubicBezTo>
                <a:cubicBezTo>
                  <a:pt x="6789102" y="5853058"/>
                  <a:pt x="6788588" y="5838948"/>
                  <a:pt x="6789109" y="5862699"/>
                </a:cubicBezTo>
                <a:lnTo>
                  <a:pt x="6793675" y="5906467"/>
                </a:lnTo>
                <a:lnTo>
                  <a:pt x="6814548" y="5939847"/>
                </a:lnTo>
                <a:cubicBezTo>
                  <a:pt x="6821828" y="5955713"/>
                  <a:pt x="6797711" y="5940131"/>
                  <a:pt x="6809795" y="5973994"/>
                </a:cubicBezTo>
                <a:cubicBezTo>
                  <a:pt x="6784167" y="5997051"/>
                  <a:pt x="6806424" y="6032039"/>
                  <a:pt x="6810756" y="6089693"/>
                </a:cubicBezTo>
                <a:lnTo>
                  <a:pt x="6814601" y="6224938"/>
                </a:lnTo>
                <a:cubicBezTo>
                  <a:pt x="6811422" y="6270972"/>
                  <a:pt x="6831942" y="6317522"/>
                  <a:pt x="6840137" y="6370251"/>
                </a:cubicBezTo>
                <a:cubicBezTo>
                  <a:pt x="6848333" y="6422980"/>
                  <a:pt x="6862918" y="6490855"/>
                  <a:pt x="6863777" y="6541313"/>
                </a:cubicBezTo>
                <a:cubicBezTo>
                  <a:pt x="6862878" y="6576319"/>
                  <a:pt x="6854892" y="6591883"/>
                  <a:pt x="6868355" y="6640957"/>
                </a:cubicBezTo>
                <a:cubicBezTo>
                  <a:pt x="6880485" y="6669536"/>
                  <a:pt x="6875256" y="6675394"/>
                  <a:pt x="6881422" y="6705297"/>
                </a:cubicBezTo>
                <a:cubicBezTo>
                  <a:pt x="6880347" y="6727133"/>
                  <a:pt x="6890881" y="6732087"/>
                  <a:pt x="6894105" y="6759582"/>
                </a:cubicBezTo>
                <a:cubicBezTo>
                  <a:pt x="6878594" y="6796071"/>
                  <a:pt x="6874636" y="6769544"/>
                  <a:pt x="6892152" y="6817746"/>
                </a:cubicBezTo>
                <a:cubicBezTo>
                  <a:pt x="6883936" y="6828354"/>
                  <a:pt x="6887505" y="6836369"/>
                  <a:pt x="6895302" y="6843646"/>
                </a:cubicBezTo>
                <a:lnTo>
                  <a:pt x="6914368" y="6857998"/>
                </a:lnTo>
                <a:lnTo>
                  <a:pt x="7549620" y="6857998"/>
                </a:lnTo>
                <a:lnTo>
                  <a:pt x="7918980" y="6857998"/>
                </a:lnTo>
                <a:lnTo>
                  <a:pt x="7918980" y="6858000"/>
                </a:lnTo>
                <a:lnTo>
                  <a:pt x="7549620" y="6858000"/>
                </a:lnTo>
                <a:lnTo>
                  <a:pt x="6658851" y="6858000"/>
                </a:lnTo>
                <a:lnTo>
                  <a:pt x="2092387" y="6858000"/>
                </a:lnTo>
                <a:lnTo>
                  <a:pt x="1822980" y="6858000"/>
                </a:lnTo>
                <a:lnTo>
                  <a:pt x="727500" y="6858000"/>
                </a:lnTo>
                <a:lnTo>
                  <a:pt x="504457" y="6858000"/>
                </a:ln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8A34B2-A72D-9605-EE87-2696A5B341E5}"/>
              </a:ext>
            </a:extLst>
          </p:cNvPr>
          <p:cNvSpPr>
            <a:spLocks noGrp="1"/>
          </p:cNvSpPr>
          <p:nvPr>
            <p:ph type="title"/>
          </p:nvPr>
        </p:nvSpPr>
        <p:spPr>
          <a:xfrm>
            <a:off x="852774" y="609600"/>
            <a:ext cx="3932472" cy="1330840"/>
          </a:xfrm>
        </p:spPr>
        <p:txBody>
          <a:bodyPr>
            <a:normAutofit/>
          </a:bodyPr>
          <a:lstStyle/>
          <a:p>
            <a:pPr>
              <a:lnSpc>
                <a:spcPct val="90000"/>
              </a:lnSpc>
            </a:pPr>
            <a:r>
              <a:rPr lang="en-IE" sz="3400"/>
              <a:t>Suspected Transfusion Reaction</a:t>
            </a:r>
          </a:p>
        </p:txBody>
      </p:sp>
      <p:pic>
        <p:nvPicPr>
          <p:cNvPr id="4" name="Content Placeholder 3" descr="A cartoon stop sign with a hand waving&#10;&#10;Description automatically generated">
            <a:extLst>
              <a:ext uri="{FF2B5EF4-FFF2-40B4-BE49-F238E27FC236}">
                <a16:creationId xmlns:a16="http://schemas.microsoft.com/office/drawing/2014/main" id="{C61C7CB8-574F-3D42-0CFD-7F47094CF2E7}"/>
              </a:ext>
            </a:extLst>
          </p:cNvPr>
          <p:cNvPicPr>
            <a:picLocks noGrp="1" noChangeAspect="1"/>
          </p:cNvPicPr>
          <p:nvPr>
            <p:ph idx="1"/>
          </p:nvPr>
        </p:nvPicPr>
        <p:blipFill>
          <a:blip r:embed="rId3"/>
          <a:stretch>
            <a:fillRect/>
          </a:stretch>
        </p:blipFill>
        <p:spPr>
          <a:xfrm>
            <a:off x="5817337" y="2045544"/>
            <a:ext cx="2766908" cy="2766908"/>
          </a:xfrm>
          <a:prstGeom prst="rect">
            <a:avLst/>
          </a:prstGeom>
        </p:spPr>
      </p:pic>
      <p:sp>
        <p:nvSpPr>
          <p:cNvPr id="18" name="Rectangle 6">
            <a:extLst>
              <a:ext uri="{FF2B5EF4-FFF2-40B4-BE49-F238E27FC236}">
                <a16:creationId xmlns:a16="http://schemas.microsoft.com/office/drawing/2014/main" id="{5B1C0F75-E7F7-4B02-A77F-5EABD7CBD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8067" y="6128733"/>
            <a:ext cx="102571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extBox 4">
            <a:extLst>
              <a:ext uri="{FF2B5EF4-FFF2-40B4-BE49-F238E27FC236}">
                <a16:creationId xmlns:a16="http://schemas.microsoft.com/office/drawing/2014/main" id="{8B29410B-B790-4CC6-040A-1F409036C29C}"/>
              </a:ext>
            </a:extLst>
          </p:cNvPr>
          <p:cNvGraphicFramePr/>
          <p:nvPr>
            <p:extLst>
              <p:ext uri="{D42A27DB-BD31-4B8C-83A1-F6EECF244321}">
                <p14:modId xmlns:p14="http://schemas.microsoft.com/office/powerpoint/2010/main" val="3233589727"/>
              </p:ext>
            </p:extLst>
          </p:nvPr>
        </p:nvGraphicFramePr>
        <p:xfrm>
          <a:off x="251519" y="1700808"/>
          <a:ext cx="5006063"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59052D98-069D-C774-E632-3B820A175EFE}"/>
              </a:ext>
            </a:extLst>
          </p:cNvPr>
          <p:cNvGrpSpPr/>
          <p:nvPr/>
        </p:nvGrpSpPr>
        <p:grpSpPr>
          <a:xfrm>
            <a:off x="251519" y="4293096"/>
            <a:ext cx="5006063" cy="2448272"/>
            <a:chOff x="0" y="9"/>
            <a:chExt cx="5006063" cy="2064625"/>
          </a:xfrm>
        </p:grpSpPr>
        <p:sp>
          <p:nvSpPr>
            <p:cNvPr id="5" name="Rectangle: Rounded Corners 4">
              <a:extLst>
                <a:ext uri="{FF2B5EF4-FFF2-40B4-BE49-F238E27FC236}">
                  <a16:creationId xmlns:a16="http://schemas.microsoft.com/office/drawing/2014/main" id="{38A9AD7F-7D3F-A983-0E06-4C53627AF521}"/>
                </a:ext>
              </a:extLst>
            </p:cNvPr>
            <p:cNvSpPr/>
            <p:nvPr/>
          </p:nvSpPr>
          <p:spPr>
            <a:xfrm>
              <a:off x="0" y="9"/>
              <a:ext cx="5006063" cy="2064625"/>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IE"/>
            </a:p>
          </p:txBody>
        </p:sp>
        <p:sp>
          <p:nvSpPr>
            <p:cNvPr id="6" name="Rectangle: Rounded Corners 4">
              <a:extLst>
                <a:ext uri="{FF2B5EF4-FFF2-40B4-BE49-F238E27FC236}">
                  <a16:creationId xmlns:a16="http://schemas.microsoft.com/office/drawing/2014/main" id="{61CE977B-1F92-0A63-6D36-A8C45EE0375D}"/>
                </a:ext>
              </a:extLst>
            </p:cNvPr>
            <p:cNvSpPr txBox="1"/>
            <p:nvPr/>
          </p:nvSpPr>
          <p:spPr>
            <a:xfrm>
              <a:off x="100787" y="74037"/>
              <a:ext cx="4804489" cy="1889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0" lvl="1" algn="l" defTabSz="400050">
                <a:lnSpc>
                  <a:spcPct val="90000"/>
                </a:lnSpc>
                <a:spcBef>
                  <a:spcPct val="0"/>
                </a:spcBef>
                <a:spcAft>
                  <a:spcPct val="15000"/>
                </a:spcAft>
              </a:pPr>
              <a:r>
                <a:rPr lang="en-US" sz="1400" dirty="0"/>
                <a:t>Recommendations:</a:t>
              </a:r>
            </a:p>
            <a:p>
              <a:pPr marL="171450" lvl="1" indent="-171450" algn="l" defTabSz="400050">
                <a:lnSpc>
                  <a:spcPct val="90000"/>
                </a:lnSpc>
                <a:spcBef>
                  <a:spcPct val="0"/>
                </a:spcBef>
                <a:spcAft>
                  <a:spcPct val="15000"/>
                </a:spcAft>
                <a:buFont typeface="Arial" panose="020B0604020202020204" pitchFamily="34" charset="0"/>
                <a:buChar char="•"/>
              </a:pPr>
              <a:r>
                <a:rPr lang="en-US" sz="1400" dirty="0"/>
                <a:t>Educate patient to self-report symptoms before commencing transfusion.</a:t>
              </a:r>
            </a:p>
            <a:p>
              <a:pPr marL="171450" lvl="1" indent="-171450" algn="l" defTabSz="400050">
                <a:lnSpc>
                  <a:spcPct val="90000"/>
                </a:lnSpc>
                <a:spcBef>
                  <a:spcPct val="0"/>
                </a:spcBef>
                <a:spcAft>
                  <a:spcPct val="15000"/>
                </a:spcAft>
                <a:buFont typeface="Arial" panose="020B0604020202020204" pitchFamily="34" charset="0"/>
                <a:buChar char="•"/>
              </a:pPr>
              <a:r>
                <a:rPr lang="en-US" sz="1400" kern="1200" dirty="0"/>
                <a:t>Educate patient on discharge on signs or symptoms of a delayed transfusion reactions.</a:t>
              </a:r>
            </a:p>
            <a:p>
              <a:pPr marL="171450" lvl="1" indent="-171450" algn="l" defTabSz="400050">
                <a:lnSpc>
                  <a:spcPct val="90000"/>
                </a:lnSpc>
                <a:spcBef>
                  <a:spcPct val="0"/>
                </a:spcBef>
                <a:spcAft>
                  <a:spcPct val="15000"/>
                </a:spcAft>
                <a:buFont typeface="Arial" panose="020B0604020202020204" pitchFamily="34" charset="0"/>
                <a:buChar char="•"/>
              </a:pPr>
              <a:r>
                <a:rPr lang="en-US" sz="1400" dirty="0"/>
                <a:t>Use a TACO checklist.</a:t>
              </a:r>
            </a:p>
            <a:p>
              <a:pPr marL="171450" lvl="1" indent="-171450" algn="l" defTabSz="400050">
                <a:lnSpc>
                  <a:spcPct val="90000"/>
                </a:lnSpc>
                <a:spcBef>
                  <a:spcPct val="0"/>
                </a:spcBef>
                <a:spcAft>
                  <a:spcPct val="15000"/>
                </a:spcAft>
                <a:buFont typeface="Arial" panose="020B0604020202020204" pitchFamily="34" charset="0"/>
                <a:buChar char="•"/>
              </a:pPr>
              <a:r>
                <a:rPr lang="en-US" sz="1400" dirty="0"/>
                <a:t>C</a:t>
              </a:r>
              <a:r>
                <a:rPr lang="en-US" sz="1400" kern="1200" dirty="0"/>
                <a:t>ontinue reporting cases with unusual symptoms or those reactions which may not fit into the criteria already in place.</a:t>
              </a:r>
            </a:p>
            <a:p>
              <a:pPr marL="171450" lvl="1" indent="-171450" algn="l" defTabSz="400050">
                <a:lnSpc>
                  <a:spcPct val="90000"/>
                </a:lnSpc>
                <a:spcBef>
                  <a:spcPct val="0"/>
                </a:spcBef>
                <a:spcAft>
                  <a:spcPct val="15000"/>
                </a:spcAft>
                <a:buFont typeface="Arial" panose="020B0604020202020204" pitchFamily="34" charset="0"/>
                <a:buChar char="•"/>
              </a:pPr>
              <a:r>
                <a:rPr lang="en-US" sz="1400" dirty="0"/>
                <a:t>Avoid unnecessary transfusions</a:t>
              </a:r>
              <a:endParaRPr lang="en-US" sz="1400" kern="1200" dirty="0"/>
            </a:p>
            <a:p>
              <a:pPr marL="171450" lvl="1" indent="-171450" algn="l" defTabSz="400050">
                <a:lnSpc>
                  <a:spcPct val="90000"/>
                </a:lnSpc>
                <a:spcBef>
                  <a:spcPct val="0"/>
                </a:spcBef>
                <a:spcAft>
                  <a:spcPct val="15000"/>
                </a:spcAft>
                <a:buFont typeface="Arial" panose="020B0604020202020204" pitchFamily="34" charset="0"/>
                <a:buChar char="•"/>
              </a:pPr>
              <a:endParaRPr lang="en-US" sz="1200" kern="1200" dirty="0"/>
            </a:p>
          </p:txBody>
        </p:sp>
      </p:grpSp>
    </p:spTree>
    <p:extLst>
      <p:ext uri="{BB962C8B-B14F-4D97-AF65-F5344CB8AC3E}">
        <p14:creationId xmlns:p14="http://schemas.microsoft.com/office/powerpoint/2010/main" val="167468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Vintage movie ending frame">
            <a:extLst>
              <a:ext uri="{FF2B5EF4-FFF2-40B4-BE49-F238E27FC236}">
                <a16:creationId xmlns:a16="http://schemas.microsoft.com/office/drawing/2014/main" id="{F5986DEB-0B7A-CAD3-1F0A-8A83D43277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b="3846"/>
          <a:stretch/>
        </p:blipFill>
        <p:spPr>
          <a:xfrm>
            <a:off x="20" y="1"/>
            <a:ext cx="9143979" cy="6858000"/>
          </a:xfrm>
          <a:prstGeom prst="rect">
            <a:avLst/>
          </a:prstGeom>
        </p:spPr>
      </p:pic>
    </p:spTree>
    <p:extLst>
      <p:ext uri="{BB962C8B-B14F-4D97-AF65-F5344CB8AC3E}">
        <p14:creationId xmlns:p14="http://schemas.microsoft.com/office/powerpoint/2010/main" val="340597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7E40B6A-977D-50E7-2803-0D6C055956A8}"/>
              </a:ext>
            </a:extLst>
          </p:cNvPr>
          <p:cNvSpPr>
            <a:spLocks noGrp="1" noChangeArrowheads="1"/>
          </p:cNvSpPr>
          <p:nvPr>
            <p:ph type="title"/>
          </p:nvPr>
        </p:nvSpPr>
        <p:spPr>
          <a:noFill/>
          <a:extLst>
            <a:ext uri="{909E8E84-426E-40DD-AFC4-6F175D3DCCD1}">
              <a14:hiddenFill xmlns:a14="http://schemas.microsoft.com/office/drawing/2010/main">
                <a:solidFill>
                  <a:srgbClr val="FF0000"/>
                </a:solidFill>
              </a14:hiddenFill>
            </a:ext>
          </a:extLst>
        </p:spPr>
        <p:txBody>
          <a:bodyPr>
            <a:normAutofit fontScale="90000"/>
          </a:bodyPr>
          <a:lstStyle/>
          <a:p>
            <a:r>
              <a:rPr lang="en-US" altLang="en-US" sz="4000">
                <a:solidFill>
                  <a:srgbClr val="FF0000"/>
                </a:solidFill>
              </a:rPr>
              <a:t>Haemovigilance Incidents Reported</a:t>
            </a:r>
            <a:r>
              <a:rPr lang="en-US" altLang="en-US">
                <a:solidFill>
                  <a:srgbClr val="FF0000"/>
                </a:solidFill>
              </a:rPr>
              <a:t> </a:t>
            </a:r>
            <a:br>
              <a:rPr lang="en-US" altLang="en-US">
                <a:solidFill>
                  <a:srgbClr val="FF0000"/>
                </a:solidFill>
              </a:rPr>
            </a:br>
            <a:r>
              <a:rPr lang="en-US" altLang="en-US" sz="3200">
                <a:solidFill>
                  <a:srgbClr val="FF0000"/>
                </a:solidFill>
              </a:rPr>
              <a:t>January-December 2000</a:t>
            </a:r>
            <a:endParaRPr lang="en-US" altLang="en-US"/>
          </a:p>
        </p:txBody>
      </p:sp>
      <p:graphicFrame>
        <p:nvGraphicFramePr>
          <p:cNvPr id="26627" name="Object 3">
            <a:extLst>
              <a:ext uri="{FF2B5EF4-FFF2-40B4-BE49-F238E27FC236}">
                <a16:creationId xmlns:a16="http://schemas.microsoft.com/office/drawing/2014/main" id="{06729AE8-EB0E-6FD4-1F95-235CAAD6E1EC}"/>
              </a:ext>
            </a:extLst>
          </p:cNvPr>
          <p:cNvGraphicFramePr>
            <a:graphicFrameLocks noGrp="1" noChangeAspect="1"/>
          </p:cNvGraphicFramePr>
          <p:nvPr>
            <p:ph type="chart" sz="half" idx="2"/>
          </p:nvPr>
        </p:nvGraphicFramePr>
        <p:xfrm>
          <a:off x="381000" y="2047875"/>
          <a:ext cx="8763000" cy="4810125"/>
        </p:xfrm>
        <a:graphic>
          <a:graphicData uri="http://schemas.openxmlformats.org/presentationml/2006/ole">
            <mc:AlternateContent xmlns:mc="http://schemas.openxmlformats.org/markup-compatibility/2006">
              <mc:Choice xmlns:v="urn:schemas-microsoft-com:vml" Requires="v">
                <p:oleObj name="Chart" r:id="rId3" imgW="4821865" imgH="2929144" progId="MSGraph.Chart.8">
                  <p:embed followColorScheme="full"/>
                </p:oleObj>
              </mc:Choice>
              <mc:Fallback>
                <p:oleObj name="Chart" r:id="rId3" imgW="4821865" imgH="2929144" progId="MSGraph.Chart.8">
                  <p:embed followColorScheme="full"/>
                  <p:pic>
                    <p:nvPicPr>
                      <p:cNvPr id="26627" name="Object 3">
                        <a:extLst>
                          <a:ext uri="{FF2B5EF4-FFF2-40B4-BE49-F238E27FC236}">
                            <a16:creationId xmlns:a16="http://schemas.microsoft.com/office/drawing/2014/main" id="{06729AE8-EB0E-6FD4-1F95-235CAAD6E1EC}"/>
                          </a:ext>
                        </a:extLst>
                      </p:cNvPr>
                      <p:cNvPicPr>
                        <a:picLocks noChangeAspect="1" noChangeArrowheads="1"/>
                      </p:cNvPicPr>
                      <p:nvPr/>
                    </p:nvPicPr>
                    <p:blipFill>
                      <a:blip r:embed="rId4"/>
                      <a:srcRect/>
                      <a:stretch>
                        <a:fillRect/>
                      </a:stretch>
                    </p:blipFill>
                    <p:spPr bwMode="auto">
                      <a:xfrm>
                        <a:off x="381000" y="2047875"/>
                        <a:ext cx="8763000" cy="481012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E94ECE-4774-51C2-3AB7-3EFA79E1E238}"/>
              </a:ext>
            </a:extLst>
          </p:cNvPr>
          <p:cNvSpPr>
            <a:spLocks noGrp="1"/>
          </p:cNvSpPr>
          <p:nvPr>
            <p:ph type="title"/>
          </p:nvPr>
        </p:nvSpPr>
        <p:spPr>
          <a:xfrm>
            <a:off x="1028697" y="348865"/>
            <a:ext cx="7533018" cy="877729"/>
          </a:xfrm>
        </p:spPr>
        <p:txBody>
          <a:bodyPr anchor="ctr">
            <a:normAutofit/>
          </a:bodyPr>
          <a:lstStyle/>
          <a:p>
            <a:r>
              <a:rPr lang="en-IE" sz="3500">
                <a:solidFill>
                  <a:srgbClr val="FFFFFF"/>
                </a:solidFill>
              </a:rPr>
              <a:t>Overall SAR Summary</a:t>
            </a:r>
          </a:p>
        </p:txBody>
      </p:sp>
      <p:graphicFrame>
        <p:nvGraphicFramePr>
          <p:cNvPr id="7" name="Content Placeholder 6">
            <a:extLst>
              <a:ext uri="{FF2B5EF4-FFF2-40B4-BE49-F238E27FC236}">
                <a16:creationId xmlns:a16="http://schemas.microsoft.com/office/drawing/2014/main" id="{1C093552-2129-CDA0-1AAE-48FDCFF7F292}"/>
              </a:ext>
            </a:extLst>
          </p:cNvPr>
          <p:cNvGraphicFramePr>
            <a:graphicFrameLocks noGrp="1"/>
          </p:cNvGraphicFramePr>
          <p:nvPr>
            <p:ph idx="1"/>
            <p:extLst>
              <p:ext uri="{D42A27DB-BD31-4B8C-83A1-F6EECF244321}">
                <p14:modId xmlns:p14="http://schemas.microsoft.com/office/powerpoint/2010/main" val="3647138175"/>
              </p:ext>
            </p:extLst>
          </p:nvPr>
        </p:nvGraphicFramePr>
        <p:xfrm>
          <a:off x="1153238" y="2112579"/>
          <a:ext cx="6855484" cy="4192810"/>
        </p:xfrm>
        <a:graphic>
          <a:graphicData uri="http://schemas.openxmlformats.org/drawingml/2006/table">
            <a:tbl>
              <a:tblPr firstRow="1" bandRow="1">
                <a:tableStyleId>{5C22544A-7EE6-4342-B048-85BDC9FD1C3A}</a:tableStyleId>
              </a:tblPr>
              <a:tblGrid>
                <a:gridCol w="1191082">
                  <a:extLst>
                    <a:ext uri="{9D8B030D-6E8A-4147-A177-3AD203B41FA5}">
                      <a16:colId xmlns:a16="http://schemas.microsoft.com/office/drawing/2014/main" val="3911698615"/>
                    </a:ext>
                  </a:extLst>
                </a:gridCol>
                <a:gridCol w="496930">
                  <a:extLst>
                    <a:ext uri="{9D8B030D-6E8A-4147-A177-3AD203B41FA5}">
                      <a16:colId xmlns:a16="http://schemas.microsoft.com/office/drawing/2014/main" val="2097428023"/>
                    </a:ext>
                  </a:extLst>
                </a:gridCol>
                <a:gridCol w="1270113">
                  <a:extLst>
                    <a:ext uri="{9D8B030D-6E8A-4147-A177-3AD203B41FA5}">
                      <a16:colId xmlns:a16="http://schemas.microsoft.com/office/drawing/2014/main" val="3371236671"/>
                    </a:ext>
                  </a:extLst>
                </a:gridCol>
                <a:gridCol w="471685">
                  <a:extLst>
                    <a:ext uri="{9D8B030D-6E8A-4147-A177-3AD203B41FA5}">
                      <a16:colId xmlns:a16="http://schemas.microsoft.com/office/drawing/2014/main" val="2845791292"/>
                    </a:ext>
                  </a:extLst>
                </a:gridCol>
                <a:gridCol w="1238171">
                  <a:extLst>
                    <a:ext uri="{9D8B030D-6E8A-4147-A177-3AD203B41FA5}">
                      <a16:colId xmlns:a16="http://schemas.microsoft.com/office/drawing/2014/main" val="2989185633"/>
                    </a:ext>
                  </a:extLst>
                </a:gridCol>
                <a:gridCol w="446439">
                  <a:extLst>
                    <a:ext uri="{9D8B030D-6E8A-4147-A177-3AD203B41FA5}">
                      <a16:colId xmlns:a16="http://schemas.microsoft.com/office/drawing/2014/main" val="3017966980"/>
                    </a:ext>
                  </a:extLst>
                </a:gridCol>
                <a:gridCol w="1260910">
                  <a:extLst>
                    <a:ext uri="{9D8B030D-6E8A-4147-A177-3AD203B41FA5}">
                      <a16:colId xmlns:a16="http://schemas.microsoft.com/office/drawing/2014/main" val="405757137"/>
                    </a:ext>
                  </a:extLst>
                </a:gridCol>
                <a:gridCol w="480154">
                  <a:extLst>
                    <a:ext uri="{9D8B030D-6E8A-4147-A177-3AD203B41FA5}">
                      <a16:colId xmlns:a16="http://schemas.microsoft.com/office/drawing/2014/main" val="1856281663"/>
                    </a:ext>
                  </a:extLst>
                </a:gridCol>
              </a:tblGrid>
              <a:tr h="279521">
                <a:tc gridSpan="8">
                  <a:txBody>
                    <a:bodyPr/>
                    <a:lstStyle/>
                    <a:p>
                      <a:pPr algn="ctr"/>
                      <a:r>
                        <a:rPr lang="en-IE" sz="1100" dirty="0"/>
                        <a:t>Total n=147</a:t>
                      </a:r>
                    </a:p>
                  </a:txBody>
                  <a:tcPr marL="74872" marR="74872" marT="37436" marB="37436"/>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dirty="0"/>
                    </a:p>
                  </a:txBody>
                  <a:tcPr/>
                </a:tc>
                <a:extLst>
                  <a:ext uri="{0D108BD9-81ED-4DB2-BD59-A6C34878D82A}">
                    <a16:rowId xmlns:a16="http://schemas.microsoft.com/office/drawing/2014/main" val="791287486"/>
                  </a:ext>
                </a:extLst>
              </a:tr>
              <a:tr h="279521">
                <a:tc gridSpan="2">
                  <a:txBody>
                    <a:bodyPr/>
                    <a:lstStyle/>
                    <a:p>
                      <a:r>
                        <a:rPr lang="en-IE" sz="1100"/>
                        <a:t>Implicated Components</a:t>
                      </a:r>
                    </a:p>
                  </a:txBody>
                  <a:tcPr marL="74872" marR="74872" marT="37436" marB="37436"/>
                </a:tc>
                <a:tc hMerge="1">
                  <a:txBody>
                    <a:bodyPr/>
                    <a:lstStyle/>
                    <a:p>
                      <a:endParaRPr lang="en-IE" dirty="0"/>
                    </a:p>
                  </a:txBody>
                  <a:tcPr/>
                </a:tc>
                <a:tc gridSpan="2">
                  <a:txBody>
                    <a:bodyPr/>
                    <a:lstStyle/>
                    <a:p>
                      <a:r>
                        <a:rPr lang="en-IE" sz="1100"/>
                        <a:t>Age Profile</a:t>
                      </a:r>
                    </a:p>
                  </a:txBody>
                  <a:tcPr marL="74872" marR="74872" marT="37436" marB="37436"/>
                </a:tc>
                <a:tc hMerge="1">
                  <a:txBody>
                    <a:bodyPr/>
                    <a:lstStyle/>
                    <a:p>
                      <a:endParaRPr lang="en-IE" dirty="0"/>
                    </a:p>
                  </a:txBody>
                  <a:tcPr/>
                </a:tc>
                <a:tc gridSpan="2">
                  <a:txBody>
                    <a:bodyPr/>
                    <a:lstStyle/>
                    <a:p>
                      <a:r>
                        <a:rPr lang="en-IE" sz="1100"/>
                        <a:t>Imputability</a:t>
                      </a:r>
                    </a:p>
                  </a:txBody>
                  <a:tcPr marL="74872" marR="74872" marT="37436" marB="37436"/>
                </a:tc>
                <a:tc hMerge="1">
                  <a:txBody>
                    <a:bodyPr/>
                    <a:lstStyle/>
                    <a:p>
                      <a:endParaRPr lang="en-IE" dirty="0"/>
                    </a:p>
                  </a:txBody>
                  <a:tcPr/>
                </a:tc>
                <a:tc gridSpan="2">
                  <a:txBody>
                    <a:bodyPr/>
                    <a:lstStyle/>
                    <a:p>
                      <a:r>
                        <a:rPr lang="en-IE" sz="1100"/>
                        <a:t>Clinical Outcome</a:t>
                      </a:r>
                    </a:p>
                  </a:txBody>
                  <a:tcPr marL="74872" marR="74872" marT="37436" marB="37436"/>
                </a:tc>
                <a:tc hMerge="1">
                  <a:txBody>
                    <a:bodyPr/>
                    <a:lstStyle/>
                    <a:p>
                      <a:endParaRPr lang="en-IE" dirty="0"/>
                    </a:p>
                  </a:txBody>
                  <a:tcPr/>
                </a:tc>
                <a:extLst>
                  <a:ext uri="{0D108BD9-81ED-4DB2-BD59-A6C34878D82A}">
                    <a16:rowId xmlns:a16="http://schemas.microsoft.com/office/drawing/2014/main" val="3021434181"/>
                  </a:ext>
                </a:extLst>
              </a:tr>
              <a:tr h="454221">
                <a:tc>
                  <a:txBody>
                    <a:bodyPr/>
                    <a:lstStyle/>
                    <a:p>
                      <a:r>
                        <a:rPr lang="en-IE" sz="1100"/>
                        <a:t>Red Cells</a:t>
                      </a:r>
                    </a:p>
                  </a:txBody>
                  <a:tcPr marL="74872" marR="74872" marT="37436" marB="37436"/>
                </a:tc>
                <a:tc>
                  <a:txBody>
                    <a:bodyPr/>
                    <a:lstStyle/>
                    <a:p>
                      <a:r>
                        <a:rPr lang="en-IE" sz="1100"/>
                        <a:t>120</a:t>
                      </a:r>
                    </a:p>
                  </a:txBody>
                  <a:tcPr marL="74872" marR="74872" marT="37436" marB="37436"/>
                </a:tc>
                <a:tc>
                  <a:txBody>
                    <a:bodyPr/>
                    <a:lstStyle/>
                    <a:p>
                      <a:r>
                        <a:rPr lang="en-IE" sz="1100"/>
                        <a:t>Infant (1-12 months)</a:t>
                      </a:r>
                    </a:p>
                  </a:txBody>
                  <a:tcPr marL="74872" marR="74872" marT="37436" marB="37436"/>
                </a:tc>
                <a:tc>
                  <a:txBody>
                    <a:bodyPr/>
                    <a:lstStyle/>
                    <a:p>
                      <a:r>
                        <a:rPr lang="en-IE" sz="1100"/>
                        <a:t>1</a:t>
                      </a:r>
                    </a:p>
                  </a:txBody>
                  <a:tcPr marL="74872" marR="74872" marT="37436" marB="37436"/>
                </a:tc>
                <a:tc>
                  <a:txBody>
                    <a:bodyPr/>
                    <a:lstStyle/>
                    <a:p>
                      <a:r>
                        <a:rPr lang="en-IE" sz="1100"/>
                        <a:t>Excluded</a:t>
                      </a:r>
                    </a:p>
                  </a:txBody>
                  <a:tcPr marL="74872" marR="74872" marT="37436" marB="37436"/>
                </a:tc>
                <a:tc>
                  <a:txBody>
                    <a:bodyPr/>
                    <a:lstStyle/>
                    <a:p>
                      <a:r>
                        <a:rPr lang="en-IE" sz="1100"/>
                        <a:t>3</a:t>
                      </a:r>
                    </a:p>
                  </a:txBody>
                  <a:tcPr marL="74872" marR="74872" marT="37436" marB="37436"/>
                </a:tc>
                <a:tc>
                  <a:txBody>
                    <a:bodyPr/>
                    <a:lstStyle/>
                    <a:p>
                      <a:r>
                        <a:rPr lang="en-IE" sz="1100"/>
                        <a:t>Complete Recovery</a:t>
                      </a:r>
                    </a:p>
                  </a:txBody>
                  <a:tcPr marL="74872" marR="74872" marT="37436" marB="37436"/>
                </a:tc>
                <a:tc>
                  <a:txBody>
                    <a:bodyPr/>
                    <a:lstStyle/>
                    <a:p>
                      <a:r>
                        <a:rPr lang="en-IE" sz="1100"/>
                        <a:t>117</a:t>
                      </a:r>
                    </a:p>
                  </a:txBody>
                  <a:tcPr marL="74872" marR="74872" marT="37436" marB="37436"/>
                </a:tc>
                <a:extLst>
                  <a:ext uri="{0D108BD9-81ED-4DB2-BD59-A6C34878D82A}">
                    <a16:rowId xmlns:a16="http://schemas.microsoft.com/office/drawing/2014/main" val="2668060222"/>
                  </a:ext>
                </a:extLst>
              </a:tr>
              <a:tr h="454221">
                <a:tc>
                  <a:txBody>
                    <a:bodyPr/>
                    <a:lstStyle/>
                    <a:p>
                      <a:r>
                        <a:rPr lang="en-IE" sz="1100"/>
                        <a:t>Platelets Apheresis</a:t>
                      </a:r>
                    </a:p>
                  </a:txBody>
                  <a:tcPr marL="74872" marR="74872" marT="37436" marB="37436"/>
                </a:tc>
                <a:tc>
                  <a:txBody>
                    <a:bodyPr/>
                    <a:lstStyle/>
                    <a:p>
                      <a:r>
                        <a:rPr lang="en-IE" sz="1100"/>
                        <a:t>19</a:t>
                      </a:r>
                    </a:p>
                  </a:txBody>
                  <a:tcPr marL="74872" marR="74872" marT="37436" marB="37436"/>
                </a:tc>
                <a:tc>
                  <a:txBody>
                    <a:bodyPr/>
                    <a:lstStyle/>
                    <a:p>
                      <a:r>
                        <a:rPr lang="en-IE" sz="1100"/>
                        <a:t>Infant (1-4 years)</a:t>
                      </a:r>
                    </a:p>
                  </a:txBody>
                  <a:tcPr marL="74872" marR="74872" marT="37436" marB="37436"/>
                </a:tc>
                <a:tc>
                  <a:txBody>
                    <a:bodyPr/>
                    <a:lstStyle/>
                    <a:p>
                      <a:r>
                        <a:rPr lang="en-IE" sz="1100"/>
                        <a:t>4</a:t>
                      </a:r>
                    </a:p>
                  </a:txBody>
                  <a:tcPr marL="74872" marR="74872" marT="37436" marB="37436"/>
                </a:tc>
                <a:tc>
                  <a:txBody>
                    <a:bodyPr/>
                    <a:lstStyle/>
                    <a:p>
                      <a:r>
                        <a:rPr lang="en-IE" sz="1100"/>
                        <a:t>Unlikely</a:t>
                      </a:r>
                    </a:p>
                  </a:txBody>
                  <a:tcPr marL="74872" marR="74872" marT="37436" marB="37436"/>
                </a:tc>
                <a:tc>
                  <a:txBody>
                    <a:bodyPr/>
                    <a:lstStyle/>
                    <a:p>
                      <a:r>
                        <a:rPr lang="en-IE" sz="1100"/>
                        <a:t>4</a:t>
                      </a:r>
                    </a:p>
                  </a:txBody>
                  <a:tcPr marL="74872" marR="74872" marT="37436" marB="37436"/>
                </a:tc>
                <a:tc>
                  <a:txBody>
                    <a:bodyPr/>
                    <a:lstStyle/>
                    <a:p>
                      <a:r>
                        <a:rPr lang="en-IE" sz="1100"/>
                        <a:t>Minor sequalae</a:t>
                      </a:r>
                    </a:p>
                  </a:txBody>
                  <a:tcPr marL="74872" marR="74872" marT="37436" marB="37436"/>
                </a:tc>
                <a:tc>
                  <a:txBody>
                    <a:bodyPr/>
                    <a:lstStyle/>
                    <a:p>
                      <a:r>
                        <a:rPr lang="en-IE" sz="1100"/>
                        <a:t>14</a:t>
                      </a:r>
                    </a:p>
                  </a:txBody>
                  <a:tcPr marL="74872" marR="74872" marT="37436" marB="37436"/>
                </a:tc>
                <a:extLst>
                  <a:ext uri="{0D108BD9-81ED-4DB2-BD59-A6C34878D82A}">
                    <a16:rowId xmlns:a16="http://schemas.microsoft.com/office/drawing/2014/main" val="4244180135"/>
                  </a:ext>
                </a:extLst>
              </a:tr>
              <a:tr h="454221">
                <a:tc>
                  <a:txBody>
                    <a:bodyPr/>
                    <a:lstStyle/>
                    <a:p>
                      <a:r>
                        <a:rPr lang="en-IE" sz="1100"/>
                        <a:t>Platelets Pooled</a:t>
                      </a:r>
                    </a:p>
                  </a:txBody>
                  <a:tcPr marL="74872" marR="74872" marT="37436" marB="37436"/>
                </a:tc>
                <a:tc>
                  <a:txBody>
                    <a:bodyPr/>
                    <a:lstStyle/>
                    <a:p>
                      <a:r>
                        <a:rPr lang="en-IE" sz="1100"/>
                        <a:t>8</a:t>
                      </a:r>
                    </a:p>
                  </a:txBody>
                  <a:tcPr marL="74872" marR="74872" marT="37436" marB="37436"/>
                </a:tc>
                <a:tc>
                  <a:txBody>
                    <a:bodyPr/>
                    <a:lstStyle/>
                    <a:p>
                      <a:r>
                        <a:rPr lang="en-IE" sz="1100"/>
                        <a:t>Child (5-11 years(</a:t>
                      </a:r>
                    </a:p>
                  </a:txBody>
                  <a:tcPr marL="74872" marR="74872" marT="37436" marB="37436"/>
                </a:tc>
                <a:tc>
                  <a:txBody>
                    <a:bodyPr/>
                    <a:lstStyle/>
                    <a:p>
                      <a:r>
                        <a:rPr lang="en-IE" sz="1100"/>
                        <a:t>1</a:t>
                      </a:r>
                    </a:p>
                  </a:txBody>
                  <a:tcPr marL="74872" marR="74872" marT="37436" marB="37436"/>
                </a:tc>
                <a:tc>
                  <a:txBody>
                    <a:bodyPr/>
                    <a:lstStyle/>
                    <a:p>
                      <a:r>
                        <a:rPr lang="en-IE" sz="1100"/>
                        <a:t>Possible</a:t>
                      </a:r>
                    </a:p>
                  </a:txBody>
                  <a:tcPr marL="74872" marR="74872" marT="37436" marB="37436"/>
                </a:tc>
                <a:tc>
                  <a:txBody>
                    <a:bodyPr/>
                    <a:lstStyle/>
                    <a:p>
                      <a:r>
                        <a:rPr lang="en-IE" sz="1100"/>
                        <a:t>77</a:t>
                      </a:r>
                    </a:p>
                  </a:txBody>
                  <a:tcPr marL="74872" marR="74872" marT="37436" marB="37436"/>
                </a:tc>
                <a:tc>
                  <a:txBody>
                    <a:bodyPr/>
                    <a:lstStyle/>
                    <a:p>
                      <a:r>
                        <a:rPr lang="en-IE" sz="1100"/>
                        <a:t>Serious Sequalae</a:t>
                      </a:r>
                    </a:p>
                  </a:txBody>
                  <a:tcPr marL="74872" marR="74872" marT="37436" marB="37436"/>
                </a:tc>
                <a:tc>
                  <a:txBody>
                    <a:bodyPr/>
                    <a:lstStyle/>
                    <a:p>
                      <a:r>
                        <a:rPr lang="en-IE" sz="1100"/>
                        <a:t>0</a:t>
                      </a:r>
                    </a:p>
                  </a:txBody>
                  <a:tcPr marL="74872" marR="74872" marT="37436" marB="37436"/>
                </a:tc>
                <a:extLst>
                  <a:ext uri="{0D108BD9-81ED-4DB2-BD59-A6C34878D82A}">
                    <a16:rowId xmlns:a16="http://schemas.microsoft.com/office/drawing/2014/main" val="2793394429"/>
                  </a:ext>
                </a:extLst>
              </a:tr>
              <a:tr h="454221">
                <a:tc>
                  <a:txBody>
                    <a:bodyPr/>
                    <a:lstStyle/>
                    <a:p>
                      <a:r>
                        <a:rPr lang="en-IE" sz="1100"/>
                        <a:t>FFP</a:t>
                      </a:r>
                    </a:p>
                  </a:txBody>
                  <a:tcPr marL="74872" marR="74872" marT="37436" marB="37436"/>
                </a:tc>
                <a:tc>
                  <a:txBody>
                    <a:bodyPr/>
                    <a:lstStyle/>
                    <a:p>
                      <a:r>
                        <a:rPr lang="en-IE" sz="1100"/>
                        <a:t>0</a:t>
                      </a:r>
                    </a:p>
                  </a:txBody>
                  <a:tcPr marL="74872" marR="74872" marT="37436" marB="37436"/>
                </a:tc>
                <a:tc>
                  <a:txBody>
                    <a:bodyPr/>
                    <a:lstStyle/>
                    <a:p>
                      <a:r>
                        <a:rPr lang="en-IE" sz="1100"/>
                        <a:t>Adolescent (12-17 years)</a:t>
                      </a:r>
                    </a:p>
                  </a:txBody>
                  <a:tcPr marL="74872" marR="74872" marT="37436" marB="37436"/>
                </a:tc>
                <a:tc>
                  <a:txBody>
                    <a:bodyPr/>
                    <a:lstStyle/>
                    <a:p>
                      <a:r>
                        <a:rPr lang="en-IE" sz="1100"/>
                        <a:t>4</a:t>
                      </a:r>
                    </a:p>
                  </a:txBody>
                  <a:tcPr marL="74872" marR="74872" marT="37436" marB="37436"/>
                </a:tc>
                <a:tc>
                  <a:txBody>
                    <a:bodyPr/>
                    <a:lstStyle/>
                    <a:p>
                      <a:r>
                        <a:rPr lang="en-IE" sz="1100"/>
                        <a:t>Likely/ Probable</a:t>
                      </a:r>
                    </a:p>
                  </a:txBody>
                  <a:tcPr marL="74872" marR="74872" marT="37436" marB="37436"/>
                </a:tc>
                <a:tc>
                  <a:txBody>
                    <a:bodyPr/>
                    <a:lstStyle/>
                    <a:p>
                      <a:r>
                        <a:rPr lang="en-IE" sz="1100"/>
                        <a:t>49</a:t>
                      </a:r>
                    </a:p>
                  </a:txBody>
                  <a:tcPr marL="74872" marR="74872" marT="37436" marB="37436"/>
                </a:tc>
                <a:tc>
                  <a:txBody>
                    <a:bodyPr/>
                    <a:lstStyle/>
                    <a:p>
                      <a:r>
                        <a:rPr lang="en-IE" sz="1100"/>
                        <a:t>Death</a:t>
                      </a:r>
                    </a:p>
                  </a:txBody>
                  <a:tcPr marL="74872" marR="74872" marT="37436" marB="37436"/>
                </a:tc>
                <a:tc>
                  <a:txBody>
                    <a:bodyPr/>
                    <a:lstStyle/>
                    <a:p>
                      <a:r>
                        <a:rPr lang="en-IE" sz="1100"/>
                        <a:t>0</a:t>
                      </a:r>
                    </a:p>
                  </a:txBody>
                  <a:tcPr marL="74872" marR="74872" marT="37436" marB="37436"/>
                </a:tc>
                <a:extLst>
                  <a:ext uri="{0D108BD9-81ED-4DB2-BD59-A6C34878D82A}">
                    <a16:rowId xmlns:a16="http://schemas.microsoft.com/office/drawing/2014/main" val="1763046"/>
                  </a:ext>
                </a:extLst>
              </a:tr>
              <a:tr h="454221">
                <a:tc>
                  <a:txBody>
                    <a:bodyPr/>
                    <a:lstStyle/>
                    <a:p>
                      <a:r>
                        <a:rPr lang="en-IE" sz="1100"/>
                        <a:t>SD Plasma</a:t>
                      </a:r>
                    </a:p>
                  </a:txBody>
                  <a:tcPr marL="74872" marR="74872" marT="37436" marB="37436"/>
                </a:tc>
                <a:tc>
                  <a:txBody>
                    <a:bodyPr/>
                    <a:lstStyle/>
                    <a:p>
                      <a:r>
                        <a:rPr lang="en-IE" sz="1100"/>
                        <a:t>2</a:t>
                      </a:r>
                    </a:p>
                  </a:txBody>
                  <a:tcPr marL="74872" marR="74872" marT="37436" marB="37436"/>
                </a:tc>
                <a:tc>
                  <a:txBody>
                    <a:bodyPr/>
                    <a:lstStyle/>
                    <a:p>
                      <a:r>
                        <a:rPr lang="en-IE" sz="1100"/>
                        <a:t>Adult (18-30 years)</a:t>
                      </a:r>
                    </a:p>
                  </a:txBody>
                  <a:tcPr marL="74872" marR="74872" marT="37436" marB="37436"/>
                </a:tc>
                <a:tc>
                  <a:txBody>
                    <a:bodyPr/>
                    <a:lstStyle/>
                    <a:p>
                      <a:r>
                        <a:rPr lang="en-IE" sz="1100"/>
                        <a:t>17</a:t>
                      </a:r>
                    </a:p>
                  </a:txBody>
                  <a:tcPr marL="74872" marR="74872" marT="37436" marB="37436"/>
                </a:tc>
                <a:tc>
                  <a:txBody>
                    <a:bodyPr/>
                    <a:lstStyle/>
                    <a:p>
                      <a:r>
                        <a:rPr lang="en-IE" sz="1100"/>
                        <a:t>Certain</a:t>
                      </a:r>
                    </a:p>
                  </a:txBody>
                  <a:tcPr marL="74872" marR="74872" marT="37436" marB="37436"/>
                </a:tc>
                <a:tc>
                  <a:txBody>
                    <a:bodyPr/>
                    <a:lstStyle/>
                    <a:p>
                      <a:r>
                        <a:rPr lang="en-IE" sz="1100"/>
                        <a:t>14</a:t>
                      </a:r>
                    </a:p>
                  </a:txBody>
                  <a:tcPr marL="74872" marR="74872" marT="37436" marB="37436"/>
                </a:tc>
                <a:tc>
                  <a:txBody>
                    <a:bodyPr/>
                    <a:lstStyle/>
                    <a:p>
                      <a:r>
                        <a:rPr lang="en-IE" sz="1100"/>
                        <a:t>Death Unrelated to Transfusion</a:t>
                      </a:r>
                    </a:p>
                  </a:txBody>
                  <a:tcPr marL="74872" marR="74872" marT="37436" marB="37436"/>
                </a:tc>
                <a:tc>
                  <a:txBody>
                    <a:bodyPr/>
                    <a:lstStyle/>
                    <a:p>
                      <a:r>
                        <a:rPr lang="en-IE" sz="1100"/>
                        <a:t>4</a:t>
                      </a:r>
                    </a:p>
                  </a:txBody>
                  <a:tcPr marL="74872" marR="74872" marT="37436" marB="37436"/>
                </a:tc>
                <a:extLst>
                  <a:ext uri="{0D108BD9-81ED-4DB2-BD59-A6C34878D82A}">
                    <a16:rowId xmlns:a16="http://schemas.microsoft.com/office/drawing/2014/main" val="1441228902"/>
                  </a:ext>
                </a:extLst>
              </a:tr>
              <a:tr h="628921">
                <a:tc>
                  <a:txBody>
                    <a:bodyPr/>
                    <a:lstStyle/>
                    <a:p>
                      <a:r>
                        <a:rPr lang="en-IE" sz="1100"/>
                        <a:t>Multiple Components</a:t>
                      </a:r>
                    </a:p>
                  </a:txBody>
                  <a:tcPr marL="74872" marR="74872" marT="37436" marB="37436"/>
                </a:tc>
                <a:tc>
                  <a:txBody>
                    <a:bodyPr/>
                    <a:lstStyle/>
                    <a:p>
                      <a:r>
                        <a:rPr lang="en-IE" sz="1100"/>
                        <a:t>1</a:t>
                      </a:r>
                    </a:p>
                  </a:txBody>
                  <a:tcPr marL="74872" marR="74872" marT="37436" marB="37436"/>
                </a:tc>
                <a:tc>
                  <a:txBody>
                    <a:bodyPr/>
                    <a:lstStyle/>
                    <a:p>
                      <a:r>
                        <a:rPr lang="en-IE" sz="1100"/>
                        <a:t>Adult (31-50 years)</a:t>
                      </a:r>
                    </a:p>
                  </a:txBody>
                  <a:tcPr marL="74872" marR="74872" marT="37436" marB="37436"/>
                </a:tc>
                <a:tc>
                  <a:txBody>
                    <a:bodyPr/>
                    <a:lstStyle/>
                    <a:p>
                      <a:r>
                        <a:rPr lang="en-IE" sz="1100"/>
                        <a:t>18</a:t>
                      </a:r>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tc>
                  <a:txBody>
                    <a:bodyPr/>
                    <a:lstStyle/>
                    <a:p>
                      <a:r>
                        <a:rPr lang="en-IE" sz="1100"/>
                        <a:t>Unknown as case did not progress</a:t>
                      </a:r>
                    </a:p>
                  </a:txBody>
                  <a:tcPr marL="74872" marR="74872" marT="37436" marB="37436"/>
                </a:tc>
                <a:tc>
                  <a:txBody>
                    <a:bodyPr/>
                    <a:lstStyle/>
                    <a:p>
                      <a:r>
                        <a:rPr lang="en-IE" sz="1100"/>
                        <a:t>12</a:t>
                      </a:r>
                    </a:p>
                  </a:txBody>
                  <a:tcPr marL="74872" marR="74872" marT="37436" marB="37436"/>
                </a:tc>
                <a:extLst>
                  <a:ext uri="{0D108BD9-81ED-4DB2-BD59-A6C34878D82A}">
                    <a16:rowId xmlns:a16="http://schemas.microsoft.com/office/drawing/2014/main" val="3175944786"/>
                  </a:ext>
                </a:extLst>
              </a:tr>
              <a:tr h="454221">
                <a:tc>
                  <a:txBody>
                    <a:bodyPr/>
                    <a:lstStyle/>
                    <a:p>
                      <a:endParaRPr lang="en-IE" sz="1100"/>
                    </a:p>
                  </a:txBody>
                  <a:tcPr marL="74872" marR="74872" marT="37436" marB="37436"/>
                </a:tc>
                <a:tc>
                  <a:txBody>
                    <a:bodyPr/>
                    <a:lstStyle/>
                    <a:p>
                      <a:endParaRPr lang="en-IE" sz="1100"/>
                    </a:p>
                  </a:txBody>
                  <a:tcPr marL="74872" marR="74872" marT="37436" marB="37436"/>
                </a:tc>
                <a:tc>
                  <a:txBody>
                    <a:bodyPr/>
                    <a:lstStyle/>
                    <a:p>
                      <a:r>
                        <a:rPr lang="en-IE" sz="1100"/>
                        <a:t>Adult (51-70 years)</a:t>
                      </a:r>
                    </a:p>
                  </a:txBody>
                  <a:tcPr marL="74872" marR="74872" marT="37436" marB="37436"/>
                </a:tc>
                <a:tc>
                  <a:txBody>
                    <a:bodyPr/>
                    <a:lstStyle/>
                    <a:p>
                      <a:r>
                        <a:rPr lang="en-IE" sz="1100"/>
                        <a:t>32</a:t>
                      </a:r>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extLst>
                  <a:ext uri="{0D108BD9-81ED-4DB2-BD59-A6C34878D82A}">
                    <a16:rowId xmlns:a16="http://schemas.microsoft.com/office/drawing/2014/main" val="2987503050"/>
                  </a:ext>
                </a:extLst>
              </a:tr>
              <a:tr h="279521">
                <a:tc>
                  <a:txBody>
                    <a:bodyPr/>
                    <a:lstStyle/>
                    <a:p>
                      <a:endParaRPr lang="en-IE" sz="1100"/>
                    </a:p>
                  </a:txBody>
                  <a:tcPr marL="74872" marR="74872" marT="37436" marB="37436"/>
                </a:tc>
                <a:tc>
                  <a:txBody>
                    <a:bodyPr/>
                    <a:lstStyle/>
                    <a:p>
                      <a:endParaRPr lang="en-IE" sz="1100"/>
                    </a:p>
                  </a:txBody>
                  <a:tcPr marL="74872" marR="74872" marT="37436" marB="37436"/>
                </a:tc>
                <a:tc>
                  <a:txBody>
                    <a:bodyPr/>
                    <a:lstStyle/>
                    <a:p>
                      <a:r>
                        <a:rPr lang="en-IE" sz="1100"/>
                        <a:t>Elderly (70+)</a:t>
                      </a:r>
                    </a:p>
                  </a:txBody>
                  <a:tcPr marL="74872" marR="74872" marT="37436" marB="37436"/>
                </a:tc>
                <a:tc>
                  <a:txBody>
                    <a:bodyPr/>
                    <a:lstStyle/>
                    <a:p>
                      <a:r>
                        <a:rPr lang="en-IE" sz="1100"/>
                        <a:t>70</a:t>
                      </a:r>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tc>
                  <a:txBody>
                    <a:bodyPr/>
                    <a:lstStyle/>
                    <a:p>
                      <a:endParaRPr lang="en-IE" sz="1100"/>
                    </a:p>
                  </a:txBody>
                  <a:tcPr marL="74872" marR="74872" marT="37436" marB="37436"/>
                </a:tc>
                <a:tc>
                  <a:txBody>
                    <a:bodyPr/>
                    <a:lstStyle/>
                    <a:p>
                      <a:endParaRPr lang="en-IE" sz="1100" dirty="0"/>
                    </a:p>
                  </a:txBody>
                  <a:tcPr marL="74872" marR="74872" marT="37436" marB="37436"/>
                </a:tc>
                <a:extLst>
                  <a:ext uri="{0D108BD9-81ED-4DB2-BD59-A6C34878D82A}">
                    <a16:rowId xmlns:a16="http://schemas.microsoft.com/office/drawing/2014/main" val="1030158832"/>
                  </a:ext>
                </a:extLst>
              </a:tr>
            </a:tbl>
          </a:graphicData>
        </a:graphic>
      </p:graphicFrame>
    </p:spTree>
    <p:extLst>
      <p:ext uri="{BB962C8B-B14F-4D97-AF65-F5344CB8AC3E}">
        <p14:creationId xmlns:p14="http://schemas.microsoft.com/office/powerpoint/2010/main" val="418108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89CA-3D21-2FF2-5A7A-8088487FA12A}"/>
              </a:ext>
            </a:extLst>
          </p:cNvPr>
          <p:cNvSpPr>
            <a:spLocks noGrp="1"/>
          </p:cNvSpPr>
          <p:nvPr>
            <p:ph type="title"/>
          </p:nvPr>
        </p:nvSpPr>
        <p:spPr/>
        <p:txBody>
          <a:bodyPr>
            <a:normAutofit fontScale="90000"/>
          </a:bodyPr>
          <a:lstStyle/>
          <a:p>
            <a:r>
              <a:rPr lang="en-IE" dirty="0"/>
              <a:t>Underlying speciality and indications for transfusion</a:t>
            </a:r>
          </a:p>
        </p:txBody>
      </p:sp>
      <p:graphicFrame>
        <p:nvGraphicFramePr>
          <p:cNvPr id="9" name="Content Placeholder 8">
            <a:extLst>
              <a:ext uri="{FF2B5EF4-FFF2-40B4-BE49-F238E27FC236}">
                <a16:creationId xmlns:a16="http://schemas.microsoft.com/office/drawing/2014/main" id="{BB05B805-C4A0-6706-B74C-AC232A3783AF}"/>
              </a:ext>
            </a:extLst>
          </p:cNvPr>
          <p:cNvGraphicFramePr>
            <a:graphicFrameLocks noGrp="1"/>
          </p:cNvGraphicFramePr>
          <p:nvPr>
            <p:ph idx="1"/>
            <p:extLst>
              <p:ext uri="{D42A27DB-BD31-4B8C-83A1-F6EECF244321}">
                <p14:modId xmlns:p14="http://schemas.microsoft.com/office/powerpoint/2010/main" val="4162090659"/>
              </p:ext>
            </p:extLst>
          </p:nvPr>
        </p:nvGraphicFramePr>
        <p:xfrm>
          <a:off x="179512" y="2060848"/>
          <a:ext cx="4968552" cy="410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1F07064-DDB2-25CA-5CA9-D397955C8079}"/>
              </a:ext>
            </a:extLst>
          </p:cNvPr>
          <p:cNvGraphicFramePr/>
          <p:nvPr/>
        </p:nvGraphicFramePr>
        <p:xfrm>
          <a:off x="5196407" y="2074773"/>
          <a:ext cx="3768080"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30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FDDDA09-3227-6442-5C24-349A551063E3}"/>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a:lnSpc>
                <a:spcPct val="90000"/>
              </a:lnSpc>
            </a:pPr>
            <a:r>
              <a:rPr lang="en-US" sz="2500" kern="1200" dirty="0">
                <a:solidFill>
                  <a:srgbClr val="FFFFFF"/>
                </a:solidFill>
                <a:latin typeface="+mj-lt"/>
                <a:ea typeface="+mj-ea"/>
                <a:cs typeface="+mj-cs"/>
              </a:rPr>
              <a:t>Emergency versus non-emergency transfusion and time of commencement</a:t>
            </a:r>
          </a:p>
        </p:txBody>
      </p:sp>
      <p:sp>
        <p:nvSpPr>
          <p:cNvPr id="6" name="TextBox 5">
            <a:extLst>
              <a:ext uri="{FF2B5EF4-FFF2-40B4-BE49-F238E27FC236}">
                <a16:creationId xmlns:a16="http://schemas.microsoft.com/office/drawing/2014/main" id="{DF60AFE0-B5E5-E36A-C851-18F58C84DD16}"/>
              </a:ext>
            </a:extLst>
          </p:cNvPr>
          <p:cNvSpPr txBox="1"/>
          <p:nvPr/>
        </p:nvSpPr>
        <p:spPr>
          <a:xfrm>
            <a:off x="6429374" y="390832"/>
            <a:ext cx="2425189" cy="8736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For the purpose of this report core working hours are between 7AM and 8PM.</a:t>
            </a:r>
          </a:p>
        </p:txBody>
      </p:sp>
      <p:graphicFrame>
        <p:nvGraphicFramePr>
          <p:cNvPr id="5" name="Content Placeholder 4">
            <a:extLst>
              <a:ext uri="{FF2B5EF4-FFF2-40B4-BE49-F238E27FC236}">
                <a16:creationId xmlns:a16="http://schemas.microsoft.com/office/drawing/2014/main" id="{E2BF756C-00E4-76BD-7BF9-93A0D1CC3053}"/>
              </a:ext>
            </a:extLst>
          </p:cNvPr>
          <p:cNvGraphicFramePr>
            <a:graphicFrameLocks noGrp="1"/>
          </p:cNvGraphicFramePr>
          <p:nvPr>
            <p:ph idx="1"/>
          </p:nvPr>
        </p:nvGraphicFramePr>
        <p:xfrm>
          <a:off x="982457" y="1966293"/>
          <a:ext cx="7179086" cy="4452162"/>
        </p:xfrm>
        <a:graphic>
          <a:graphicData uri="http://schemas.openxmlformats.org/drawingml/2006/table">
            <a:tbl>
              <a:tblPr firstRow="1" bandRow="1">
                <a:noFill/>
                <a:tableStyleId>{5C22544A-7EE6-4342-B048-85BDC9FD1C3A}</a:tableStyleId>
              </a:tblPr>
              <a:tblGrid>
                <a:gridCol w="2667462">
                  <a:extLst>
                    <a:ext uri="{9D8B030D-6E8A-4147-A177-3AD203B41FA5}">
                      <a16:colId xmlns:a16="http://schemas.microsoft.com/office/drawing/2014/main" val="960749672"/>
                    </a:ext>
                  </a:extLst>
                </a:gridCol>
                <a:gridCol w="1063219">
                  <a:extLst>
                    <a:ext uri="{9D8B030D-6E8A-4147-A177-3AD203B41FA5}">
                      <a16:colId xmlns:a16="http://schemas.microsoft.com/office/drawing/2014/main" val="2100247299"/>
                    </a:ext>
                  </a:extLst>
                </a:gridCol>
                <a:gridCol w="2625333">
                  <a:extLst>
                    <a:ext uri="{9D8B030D-6E8A-4147-A177-3AD203B41FA5}">
                      <a16:colId xmlns:a16="http://schemas.microsoft.com/office/drawing/2014/main" val="1640558417"/>
                    </a:ext>
                  </a:extLst>
                </a:gridCol>
                <a:gridCol w="823072">
                  <a:extLst>
                    <a:ext uri="{9D8B030D-6E8A-4147-A177-3AD203B41FA5}">
                      <a16:colId xmlns:a16="http://schemas.microsoft.com/office/drawing/2014/main" val="3789897524"/>
                    </a:ext>
                  </a:extLst>
                </a:gridCol>
              </a:tblGrid>
              <a:tr h="1113040">
                <a:tc gridSpan="2">
                  <a:txBody>
                    <a:bodyPr/>
                    <a:lstStyle/>
                    <a:p>
                      <a:pPr algn="ctr"/>
                      <a:r>
                        <a:rPr lang="en-IE" sz="2900" b="1" cap="none" spc="30">
                          <a:solidFill>
                            <a:schemeClr val="tx1"/>
                          </a:solidFill>
                        </a:rPr>
                        <a:t>Emergency versus routine transfusion</a:t>
                      </a:r>
                    </a:p>
                  </a:txBody>
                  <a:tcPr marL="0" marR="16530" marT="82651" marB="82651"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IE"/>
                    </a:p>
                  </a:txBody>
                  <a:tcPr/>
                </a:tc>
                <a:tc gridSpan="2">
                  <a:txBody>
                    <a:bodyPr/>
                    <a:lstStyle/>
                    <a:p>
                      <a:pPr algn="ctr"/>
                      <a:r>
                        <a:rPr lang="en-IE" sz="2900" b="1" cap="none" spc="30">
                          <a:solidFill>
                            <a:schemeClr val="tx1"/>
                          </a:solidFill>
                        </a:rPr>
                        <a:t>Transfusion start time</a:t>
                      </a:r>
                    </a:p>
                  </a:txBody>
                  <a:tcPr marL="0" marR="16530" marT="82651" marB="82651"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IE"/>
                    </a:p>
                  </a:txBody>
                  <a:tcPr/>
                </a:tc>
                <a:extLst>
                  <a:ext uri="{0D108BD9-81ED-4DB2-BD59-A6C34878D82A}">
                    <a16:rowId xmlns:a16="http://schemas.microsoft.com/office/drawing/2014/main" val="2314054291"/>
                  </a:ext>
                </a:extLst>
              </a:tr>
              <a:tr h="892637">
                <a:tc>
                  <a:txBody>
                    <a:bodyPr/>
                    <a:lstStyle/>
                    <a:p>
                      <a:pPr algn="l"/>
                      <a:r>
                        <a:rPr lang="en-IE" sz="2200" cap="none" spc="0">
                          <a:solidFill>
                            <a:schemeClr val="tx1"/>
                          </a:solidFill>
                        </a:rPr>
                        <a:t>Non- Emergency Transfusion</a:t>
                      </a:r>
                    </a:p>
                  </a:txBody>
                  <a:tcPr marL="0" marR="165303" marT="82651" marB="8265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IE" sz="2200" cap="none" spc="0" dirty="0">
                          <a:solidFill>
                            <a:schemeClr val="tx1"/>
                          </a:solidFill>
                        </a:rPr>
                        <a:t>104</a:t>
                      </a:r>
                    </a:p>
                  </a:txBody>
                  <a:tcPr marL="0" marR="165303" marT="82651" marB="8265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l"/>
                      <a:r>
                        <a:rPr lang="en-IE" sz="2200" cap="none" spc="0">
                          <a:solidFill>
                            <a:schemeClr val="tx1"/>
                          </a:solidFill>
                        </a:rPr>
                        <a:t>Within Core Hours</a:t>
                      </a:r>
                    </a:p>
                  </a:txBody>
                  <a:tcPr marL="0" marR="165303" marT="82651" marB="8265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IE" sz="2200" cap="none" spc="0" dirty="0">
                          <a:solidFill>
                            <a:schemeClr val="tx1"/>
                          </a:solidFill>
                        </a:rPr>
                        <a:t>102</a:t>
                      </a:r>
                    </a:p>
                  </a:txBody>
                  <a:tcPr marL="0" marR="165303" marT="82651" marB="82651">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904917289"/>
                  </a:ext>
                </a:extLst>
              </a:tr>
              <a:tr h="892637">
                <a:tc>
                  <a:txBody>
                    <a:bodyPr/>
                    <a:lstStyle/>
                    <a:p>
                      <a:pPr algn="l"/>
                      <a:r>
                        <a:rPr lang="en-IE" sz="2200" cap="none" spc="0">
                          <a:solidFill>
                            <a:schemeClr val="tx1"/>
                          </a:solidFill>
                        </a:rPr>
                        <a:t>Emergency Transfusion</a:t>
                      </a:r>
                    </a:p>
                  </a:txBody>
                  <a:tcPr marL="82651" marR="165303" marT="82651" marB="8265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IE" sz="2200" cap="none" spc="0">
                          <a:solidFill>
                            <a:schemeClr val="tx1"/>
                          </a:solidFill>
                        </a:rPr>
                        <a:t>10</a:t>
                      </a:r>
                    </a:p>
                  </a:txBody>
                  <a:tcPr marL="82651" marR="165303" marT="82651" marB="8265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l"/>
                      <a:r>
                        <a:rPr lang="en-IE" sz="2200" cap="none" spc="0" dirty="0">
                          <a:solidFill>
                            <a:schemeClr val="tx1"/>
                          </a:solidFill>
                        </a:rPr>
                        <a:t>Outside Core Hours</a:t>
                      </a:r>
                    </a:p>
                  </a:txBody>
                  <a:tcPr marL="82651" marR="165303" marT="82651" marB="8265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IE" sz="2200" cap="none" spc="0">
                          <a:solidFill>
                            <a:schemeClr val="tx1"/>
                          </a:solidFill>
                        </a:rPr>
                        <a:t>28</a:t>
                      </a:r>
                    </a:p>
                  </a:txBody>
                  <a:tcPr marL="82651" marR="165303" marT="82651" marB="8265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23418895"/>
                  </a:ext>
                </a:extLst>
              </a:tr>
              <a:tr h="1553848">
                <a:tc>
                  <a:txBody>
                    <a:bodyPr/>
                    <a:lstStyle/>
                    <a:p>
                      <a:pPr algn="l"/>
                      <a:r>
                        <a:rPr lang="en-IE" sz="2200" cap="none" spc="0">
                          <a:solidFill>
                            <a:schemeClr val="tx1"/>
                          </a:solidFill>
                        </a:rPr>
                        <a:t>Unknown</a:t>
                      </a:r>
                    </a:p>
                  </a:txBody>
                  <a:tcPr marL="0" marR="165303" marT="82651" marB="8265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IE" sz="2200" cap="none" spc="0">
                          <a:solidFill>
                            <a:schemeClr val="tx1"/>
                          </a:solidFill>
                        </a:rPr>
                        <a:t>20</a:t>
                      </a:r>
                    </a:p>
                  </a:txBody>
                  <a:tcPr marL="0" marR="165303" marT="82651" marB="82651">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en-IE" sz="2200" cap="none" spc="0">
                          <a:solidFill>
                            <a:schemeClr val="tx1"/>
                          </a:solidFill>
                        </a:rPr>
                        <a:t>Non-Emergency Transfusion administered outside core hours</a:t>
                      </a:r>
                    </a:p>
                  </a:txBody>
                  <a:tcPr marL="0" marR="165303" marT="82651" marB="8265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IE" sz="2200" cap="none" spc="0" dirty="0">
                          <a:solidFill>
                            <a:schemeClr val="tx1"/>
                          </a:solidFill>
                        </a:rPr>
                        <a:t>17</a:t>
                      </a:r>
                    </a:p>
                  </a:txBody>
                  <a:tcPr marL="0" marR="165303" marT="82651" marB="8265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00467452"/>
                  </a:ext>
                </a:extLst>
              </a:tr>
            </a:tbl>
          </a:graphicData>
        </a:graphic>
      </p:graphicFrame>
    </p:spTree>
    <p:extLst>
      <p:ext uri="{BB962C8B-B14F-4D97-AF65-F5344CB8AC3E}">
        <p14:creationId xmlns:p14="http://schemas.microsoft.com/office/powerpoint/2010/main" val="206171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CB13-B235-BEC3-EE5E-C3812BB12B34}"/>
              </a:ext>
            </a:extLst>
          </p:cNvPr>
          <p:cNvSpPr>
            <a:spLocks noGrp="1"/>
          </p:cNvSpPr>
          <p:nvPr>
            <p:ph type="title"/>
          </p:nvPr>
        </p:nvSpPr>
        <p:spPr/>
        <p:txBody>
          <a:bodyPr>
            <a:normAutofit fontScale="90000"/>
          </a:bodyPr>
          <a:lstStyle/>
          <a:p>
            <a:r>
              <a:rPr lang="en-IE" dirty="0"/>
              <a:t>Febrile Non-Haemolytic Transfusion Reactions 2007-2023</a:t>
            </a:r>
          </a:p>
        </p:txBody>
      </p:sp>
      <p:graphicFrame>
        <p:nvGraphicFramePr>
          <p:cNvPr id="4" name="Content Placeholder 3">
            <a:extLst>
              <a:ext uri="{FF2B5EF4-FFF2-40B4-BE49-F238E27FC236}">
                <a16:creationId xmlns:a16="http://schemas.microsoft.com/office/drawing/2014/main" id="{66B159E2-0510-C6E7-6A7E-7EB44475C82C}"/>
              </a:ext>
            </a:extLst>
          </p:cNvPr>
          <p:cNvGraphicFramePr>
            <a:graphicFrameLocks noGrp="1"/>
          </p:cNvGraphicFramePr>
          <p:nvPr>
            <p:ph idx="1"/>
            <p:extLst>
              <p:ext uri="{D42A27DB-BD31-4B8C-83A1-F6EECF244321}">
                <p14:modId xmlns:p14="http://schemas.microsoft.com/office/powerpoint/2010/main" val="18835118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Up 4">
            <a:extLst>
              <a:ext uri="{FF2B5EF4-FFF2-40B4-BE49-F238E27FC236}">
                <a16:creationId xmlns:a16="http://schemas.microsoft.com/office/drawing/2014/main" id="{2FEEFECC-78AD-8E73-9608-A3AD987C8BE9}"/>
              </a:ext>
            </a:extLst>
          </p:cNvPr>
          <p:cNvSpPr/>
          <p:nvPr/>
        </p:nvSpPr>
        <p:spPr>
          <a:xfrm>
            <a:off x="3707904" y="2708920"/>
            <a:ext cx="360040" cy="93610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806141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0">
    <a:majorFont>
      <a:latin typeface="Arial"/>
      <a:ea typeface=""/>
      <a:cs typeface=""/>
    </a:majorFont>
    <a:minorFont>
      <a:latin typeface="Calibri"/>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Override>
</file>

<file path=docProps/app.xml><?xml version="1.0" encoding="utf-8"?>
<Properties xmlns="http://schemas.openxmlformats.org/officeDocument/2006/extended-properties" xmlns:vt="http://schemas.openxmlformats.org/officeDocument/2006/docPropsVTypes">
  <Template/>
  <TotalTime>7962</TotalTime>
  <Words>3589</Words>
  <Application>Microsoft Office PowerPoint</Application>
  <PresentationFormat>On-screen Show (4:3)</PresentationFormat>
  <Paragraphs>655</Paragraphs>
  <Slides>41</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Aptos</vt:lpstr>
      <vt:lpstr>Arial</vt:lpstr>
      <vt:lpstr>Calibri</vt:lpstr>
      <vt:lpstr>Open Sans</vt:lpstr>
      <vt:lpstr>Trebuchet MS</vt:lpstr>
      <vt:lpstr>Office Theme</vt:lpstr>
      <vt:lpstr>Chart</vt:lpstr>
      <vt:lpstr>Serious Adverse Reactions 2023</vt:lpstr>
      <vt:lpstr>How has  Haemovigilance made transfusion safer?</vt:lpstr>
      <vt:lpstr>Serious Adverse Reactions Reported from 2013 until 2023</vt:lpstr>
      <vt:lpstr>Summary of SARs Received by Classification 2023</vt:lpstr>
      <vt:lpstr>Haemovigilance Incidents Reported  January-December 2000</vt:lpstr>
      <vt:lpstr>Overall SAR Summary</vt:lpstr>
      <vt:lpstr>Underlying speciality and indications for transfusion</vt:lpstr>
      <vt:lpstr>Emergency versus non-emergency transfusion and time of commencement</vt:lpstr>
      <vt:lpstr>Febrile Non-Haemolytic Transfusion Reactions 2007-2023</vt:lpstr>
      <vt:lpstr>Febrile Reactions</vt:lpstr>
      <vt:lpstr>Febrile Reactions</vt:lpstr>
      <vt:lpstr>Febrile Reactions </vt:lpstr>
      <vt:lpstr>Anaphylaxis/hypersensitivity Reports 2007-2023</vt:lpstr>
      <vt:lpstr>Anaphylaxis/Hypersensitivity</vt:lpstr>
      <vt:lpstr>Anaphylaxis/ Hypersensitivity</vt:lpstr>
      <vt:lpstr>Anaphylaxis/Hypersensitivity </vt:lpstr>
      <vt:lpstr>Anaphylaxis /Hypersensitivity</vt:lpstr>
      <vt:lpstr>Hypotensive Transfusion Reactions</vt:lpstr>
      <vt:lpstr>Unclassified Transfusion Reactions</vt:lpstr>
      <vt:lpstr>Unclassified Transfusion Reactions 2007-2023</vt:lpstr>
      <vt:lpstr>Unclassified Transfusion Reactions</vt:lpstr>
      <vt:lpstr>Unclassified Reactions</vt:lpstr>
      <vt:lpstr>Unclassified Reactions</vt:lpstr>
      <vt:lpstr>Unclassified Transfusion Reaction</vt:lpstr>
      <vt:lpstr>Acute Haemolytic Transfusion Reactions (AHTR)</vt:lpstr>
      <vt:lpstr>Delayed Haemolytic Transfusion Reactions (DHTR)</vt:lpstr>
      <vt:lpstr>Delayed Haemolytic Transfusion Reactions (DHTR)</vt:lpstr>
      <vt:lpstr>Delayed Haemolytic Transfusion Reactions (DHTR) </vt:lpstr>
      <vt:lpstr>Pulmonary Transfusion Reactions</vt:lpstr>
      <vt:lpstr>Transfusion Associated Circulatory Overload</vt:lpstr>
      <vt:lpstr>TACO 2007-2023</vt:lpstr>
      <vt:lpstr>Transfusion Associated Circulatory Overload</vt:lpstr>
      <vt:lpstr>TACO Risk Factors</vt:lpstr>
      <vt:lpstr>Transfusion Associated Circulatory Overload</vt:lpstr>
      <vt:lpstr>  TACO as a result of an error</vt:lpstr>
      <vt:lpstr>TACO Prevention</vt:lpstr>
      <vt:lpstr>Transfusion Associated Dyspnoea (TAD)</vt:lpstr>
      <vt:lpstr>Transfusion Associated Dyspnoea (TAD)</vt:lpstr>
      <vt:lpstr>Transfusion Associated Dyspnoea (TAD)</vt:lpstr>
      <vt:lpstr>Suspected Transfusion Reaction</vt:lpstr>
      <vt:lpstr>PowerPoint Presentation</vt:lpstr>
    </vt:vector>
  </TitlesOfParts>
  <Company>Irish Blood Transfusion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Adverse Reactions 2023</dc:title>
  <dc:creator>Flavin, Niall</dc:creator>
  <cp:lastModifiedBy>Flavin, Niall</cp:lastModifiedBy>
  <cp:revision>186</cp:revision>
  <cp:lastPrinted>2025-02-27T09:09:17Z</cp:lastPrinted>
  <dcterms:created xsi:type="dcterms:W3CDTF">2024-08-09T10:40:06Z</dcterms:created>
  <dcterms:modified xsi:type="dcterms:W3CDTF">2025-03-24T13:01:42Z</dcterms:modified>
</cp:coreProperties>
</file>