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61" r:id="rId4"/>
    <p:sldId id="257" r:id="rId5"/>
    <p:sldId id="278" r:id="rId6"/>
    <p:sldId id="259" r:id="rId7"/>
    <p:sldId id="258" r:id="rId8"/>
    <p:sldId id="269" r:id="rId9"/>
    <p:sldId id="270" r:id="rId10"/>
    <p:sldId id="271" r:id="rId11"/>
    <p:sldId id="272" r:id="rId12"/>
    <p:sldId id="273" r:id="rId13"/>
    <p:sldId id="274" r:id="rId14"/>
    <p:sldId id="276" r:id="rId15"/>
    <p:sldId id="279" r:id="rId16"/>
    <p:sldId id="275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17" autoAdjust="0"/>
  </p:normalViewPr>
  <p:slideViewPr>
    <p:cSldViewPr>
      <p:cViewPr>
        <p:scale>
          <a:sx n="64" d="100"/>
          <a:sy n="64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6F91-82D9-4DDD-9124-80CD8482E12D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77422-C2FE-418C-9799-7F3B9747388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968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2" eaLnBrk="1" hangingPunct="1">
              <a:spcBef>
                <a:spcPct val="0"/>
              </a:spcBef>
            </a:pPr>
            <a:r>
              <a:rPr lang="en-IE" altLang="en-US" sz="2000" smtClean="0"/>
              <a:t>Cross</a:t>
            </a:r>
            <a:r>
              <a:rPr lang="en-US" altLang="en-US" sz="2000" smtClean="0"/>
              <a:t>match and issue units for complex cases – which hospitals are unable to solve. </a:t>
            </a:r>
          </a:p>
          <a:p>
            <a:pPr marL="0" lvl="2" eaLnBrk="1" hangingPunct="1">
              <a:spcBef>
                <a:spcPct val="0"/>
              </a:spcBef>
            </a:pPr>
            <a:r>
              <a:rPr lang="en-IE" altLang="en-US" sz="2000" smtClean="0"/>
              <a:t>Undertake complex investigations involving rare red cell antigens and antibodies.  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50B1025-EEEF-4C30-9D95-56F3C271F7E5}" type="slidenum">
              <a:rPr lang="en-IE" altLang="en-US" smtClean="0">
                <a:latin typeface="Arial" charset="0"/>
              </a:rPr>
              <a:pPr/>
              <a:t>3</a:t>
            </a:fld>
            <a:endParaRPr lang="en-IE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Repeatability = one time point</a:t>
            </a:r>
            <a:r>
              <a:rPr lang="en-GB" baseline="0" dirty="0" smtClean="0"/>
              <a:t> (repeat 10 times in one day)</a:t>
            </a:r>
          </a:p>
          <a:p>
            <a:r>
              <a:rPr lang="en-GB" baseline="0" dirty="0" smtClean="0"/>
              <a:t>Intra assay reproducibility = 3 different time points (Day 1, Day 4, Day 7)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77422-C2FE-418C-9799-7F3B97473887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3816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ABO/Rh Typing				Extended </a:t>
            </a:r>
            <a:r>
              <a:rPr lang="en-GB" dirty="0" err="1" smtClean="0"/>
              <a:t>pheno</a:t>
            </a:r>
            <a:r>
              <a:rPr lang="en-GB" dirty="0" smtClean="0"/>
              <a:t> 25 (10,10 &amp; 5)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Tested each ABO/Rh group 36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Tested D variant samples (e.g. Weak D, DVI)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Tested samples at day 7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DAT positive samples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Neonate samples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 smtClean="0"/>
              <a:t>ABO anomaly samples (e.g. A2, A3, </a:t>
            </a:r>
            <a:r>
              <a:rPr lang="en-GB" dirty="0" err="1" smtClean="0"/>
              <a:t>Ax</a:t>
            </a:r>
            <a:r>
              <a:rPr lang="en-GB" dirty="0" smtClean="0"/>
              <a:t>)</a:t>
            </a:r>
          </a:p>
          <a:p>
            <a:pPr marL="400050" lvl="1" indent="0">
              <a:buFont typeface="Wingdings" panose="05000000000000000000" pitchFamily="2" charset="2"/>
              <a:buNone/>
            </a:pPr>
            <a:endParaRPr lang="en-GB" dirty="0" smtClean="0"/>
          </a:p>
          <a:p>
            <a:pPr marL="400050" lvl="1" indent="0">
              <a:buFont typeface="Wingdings" panose="05000000000000000000" pitchFamily="2" charset="2"/>
              <a:buNone/>
            </a:pP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77422-C2FE-418C-9799-7F3B97473887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5032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Deviations = didn’t completely comply with acceptance criteria?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77422-C2FE-418C-9799-7F3B97473887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269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Anti-E (different</a:t>
            </a:r>
            <a:r>
              <a:rPr lang="en-GB" sz="1200" baseline="0" dirty="0" smtClean="0"/>
              <a:t> samples from same patient).       </a:t>
            </a:r>
            <a:r>
              <a:rPr lang="en-GB" sz="1200" baseline="0" dirty="0" err="1" smtClean="0"/>
              <a:t>Xcontamination</a:t>
            </a:r>
            <a:r>
              <a:rPr lang="en-GB" sz="1200" baseline="0" dirty="0" smtClean="0"/>
              <a:t> – with anti-CD38, involving antisera controls and anti-</a:t>
            </a:r>
            <a:r>
              <a:rPr lang="en-GB" sz="1200" baseline="0" dirty="0" err="1" smtClean="0"/>
              <a:t>Jka</a:t>
            </a:r>
            <a:r>
              <a:rPr lang="en-GB" sz="1200" baseline="0" dirty="0" smtClean="0"/>
              <a:t> antisera when </a:t>
            </a:r>
            <a:r>
              <a:rPr lang="en-GB" sz="1200" baseline="0" dirty="0" err="1" smtClean="0"/>
              <a:t>titred</a:t>
            </a:r>
            <a:endParaRPr lang="en-GB" sz="1200" baseline="0" dirty="0" smtClean="0"/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 of Detection (Antibody Screen):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Anti-E (Titre: 64) – OV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=256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Anti-E (Titre:16) – OV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=64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 of Detection (Antibody Identification):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Anti-E (Titre:256) – OV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1024</a:t>
            </a: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Anti-E (Titre:1) – OV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128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ENZ-IAT – expand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background noise etc.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77422-C2FE-418C-9799-7F3B97473887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4163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DAT false negative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EQA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Donor sample via ADG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77422-C2FE-418C-9799-7F3B97473887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423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B0F83F-9F23-4704-9BC2-41C859D01384}" type="datetimeFigureOut">
              <a:rPr lang="en-IE" smtClean="0"/>
              <a:t>04/10/2022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F38EB4-1932-4883-968D-A4311E126FEE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sling.Costelloe@ibts.i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568952" cy="93610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Ortho Vision Validation and Operation in RCI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96951"/>
            <a:ext cx="8928992" cy="2779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16016" y="5666871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C00000"/>
                </a:solidFill>
              </a:rPr>
              <a:t>Aisling Costelloe</a:t>
            </a:r>
          </a:p>
          <a:p>
            <a:r>
              <a:rPr lang="en-GB" sz="1600" dirty="0" smtClean="0">
                <a:solidFill>
                  <a:srgbClr val="C00000"/>
                </a:solidFill>
              </a:rPr>
              <a:t>Senior Medical Scientist</a:t>
            </a:r>
          </a:p>
          <a:p>
            <a:r>
              <a:rPr lang="en-GB" sz="1600" dirty="0" smtClean="0">
                <a:solidFill>
                  <a:srgbClr val="C00000"/>
                </a:solidFill>
              </a:rPr>
              <a:t>RCI Laboratory</a:t>
            </a:r>
          </a:p>
          <a:p>
            <a:r>
              <a:rPr lang="en-GB" sz="1600" dirty="0" smtClean="0">
                <a:solidFill>
                  <a:srgbClr val="C00000"/>
                </a:solidFill>
                <a:hlinkClick r:id="rId3"/>
              </a:rPr>
              <a:t>Aisling.Costelloe@ibts.ie</a:t>
            </a:r>
            <a:r>
              <a:rPr lang="en-GB" sz="1600" dirty="0" smtClean="0">
                <a:solidFill>
                  <a:srgbClr val="C00000"/>
                </a:solidFill>
              </a:rPr>
              <a:t> </a:t>
            </a:r>
            <a:endParaRPr lang="en-IE" sz="16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776855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57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Validation Deviations/findings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6579494"/>
              </p:ext>
            </p:extLst>
          </p:nvPr>
        </p:nvGraphicFramePr>
        <p:xfrm>
          <a:off x="467544" y="1279965"/>
          <a:ext cx="8229601" cy="53949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00"/>
                <a:gridCol w="2880320"/>
                <a:gridCol w="3549081"/>
              </a:tblGrid>
              <a:tr h="58771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Assay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Deviations/findings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Action by</a:t>
                      </a:r>
                      <a:r>
                        <a:rPr lang="en-GB" sz="1600" baseline="0" dirty="0" smtClean="0"/>
                        <a:t> RCI</a:t>
                      </a:r>
                      <a:endParaRPr lang="en-IE" sz="1600" dirty="0"/>
                    </a:p>
                  </a:txBody>
                  <a:tcPr/>
                </a:tc>
              </a:tr>
              <a:tr h="60659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ABO/Rh</a:t>
                      </a:r>
                      <a:r>
                        <a:rPr lang="en-GB" sz="1400" baseline="0" dirty="0" smtClean="0"/>
                        <a:t> Typing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N/A</a:t>
                      </a:r>
                      <a:endParaRPr lang="en-IE" sz="1400" dirty="0"/>
                    </a:p>
                  </a:txBody>
                  <a:tcPr/>
                </a:tc>
              </a:tr>
              <a:tr h="131530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Antibody</a:t>
                      </a:r>
                      <a:r>
                        <a:rPr lang="en-GB" sz="1400" baseline="0" dirty="0" smtClean="0"/>
                        <a:t> Screening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1.Weak anti-E not detected</a:t>
                      </a:r>
                    </a:p>
                    <a:p>
                      <a:r>
                        <a:rPr lang="en-GB" sz="1400" dirty="0" smtClean="0"/>
                        <a:t>2. Enzyme only anti-E not detected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Performed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baseline="0" dirty="0" err="1" smtClean="0"/>
                        <a:t>LoD</a:t>
                      </a:r>
                      <a:r>
                        <a:rPr lang="en-GB" sz="1400" baseline="0" dirty="0" smtClean="0"/>
                        <a:t> testing using anti-E sample</a:t>
                      </a:r>
                    </a:p>
                    <a:p>
                      <a:endParaRPr lang="en-GB" sz="1400" baseline="0" dirty="0" smtClean="0"/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detection of weak antibodies is a known serological limitation.  Weak antisera controls are in place for antibody screen testing.</a:t>
                      </a: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6892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Rh/K Phenotyping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N/A</a:t>
                      </a:r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/>
                </a:tc>
              </a:tr>
              <a:tr h="231087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Antibody Identification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1. Unable to perform ENZ-IAT</a:t>
                      </a:r>
                      <a:r>
                        <a:rPr lang="en-GB" sz="1400" baseline="0" dirty="0" smtClean="0"/>
                        <a:t> technique on Ortho Vision</a:t>
                      </a:r>
                    </a:p>
                    <a:p>
                      <a:pPr marL="0" indent="0">
                        <a:buNone/>
                      </a:pPr>
                      <a:endParaRPr lang="en-GB" sz="14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2. Weak anti-E not detected</a:t>
                      </a:r>
                    </a:p>
                    <a:p>
                      <a:pPr marL="0" indent="0">
                        <a:buNone/>
                      </a:pPr>
                      <a:endParaRPr lang="en-GB" sz="14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3. Cross-contamination occurred on three separate occasions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dirty="0" smtClean="0"/>
                        <a:t>1.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Perform</a:t>
                      </a:r>
                      <a:r>
                        <a:rPr lang="en-GB" sz="1400" baseline="0" dirty="0" smtClean="0"/>
                        <a:t> ENZ technique on Ortho Vision as opposed to ENZ-IAT. </a:t>
                      </a:r>
                    </a:p>
                    <a:p>
                      <a:pPr marL="0" indent="0">
                        <a:buNone/>
                      </a:pPr>
                      <a:endParaRPr lang="en-GB" sz="14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2.  As above</a:t>
                      </a:r>
                    </a:p>
                    <a:p>
                      <a:pPr marL="0" indent="0">
                        <a:buNone/>
                      </a:pPr>
                      <a:endParaRPr lang="en-GB" sz="14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3.  a. Daily probe maintenance blocked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      b. Fresh vial of BSA used daily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aseline="0" dirty="0" smtClean="0"/>
                        <a:t>      c. Vials of reagent cells are numbered to avoid potential carryover 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6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Validation Deviations/findings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8236068"/>
              </p:ext>
            </p:extLst>
          </p:nvPr>
        </p:nvGraphicFramePr>
        <p:xfrm>
          <a:off x="539552" y="1196752"/>
          <a:ext cx="8229600" cy="47016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607725">
                <a:tc>
                  <a:txBody>
                    <a:bodyPr/>
                    <a:lstStyle/>
                    <a:p>
                      <a:r>
                        <a:rPr lang="en-GB" dirty="0" smtClean="0"/>
                        <a:t>Assay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Deviations/findings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Action by</a:t>
                      </a:r>
                      <a:r>
                        <a:rPr lang="en-GB" sz="1800" baseline="0" dirty="0" smtClean="0"/>
                        <a:t> RCI</a:t>
                      </a:r>
                      <a:endParaRPr lang="en-IE" sz="1800" dirty="0" smtClean="0"/>
                    </a:p>
                    <a:p>
                      <a:endParaRPr lang="en-IE" dirty="0"/>
                    </a:p>
                  </a:txBody>
                  <a:tcPr/>
                </a:tc>
              </a:tr>
              <a:tr h="1016104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Compatibility testing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Incompatibility not detected between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donor cells and patient sample containing anti-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en-I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Incompatibility</a:t>
                      </a:r>
                      <a:r>
                        <a:rPr lang="en-GB" sz="1400" baseline="0" dirty="0" smtClean="0"/>
                        <a:t> not detected by manual </a:t>
                      </a:r>
                      <a:r>
                        <a:rPr lang="en-GB" sz="1400" baseline="0" dirty="0" err="1" smtClean="0"/>
                        <a:t>BioRad</a:t>
                      </a:r>
                      <a:r>
                        <a:rPr lang="en-GB" sz="1400" baseline="0" dirty="0" smtClean="0"/>
                        <a:t>.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Incompatibility was not detected due to sample condition.  No corrective action required.</a:t>
                      </a:r>
                      <a:endParaRPr lang="en-I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sz="1400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Direct </a:t>
                      </a:r>
                      <a:r>
                        <a:rPr lang="en-GB" sz="1400" dirty="0" err="1" smtClean="0"/>
                        <a:t>Antiglobulin</a:t>
                      </a:r>
                      <a:r>
                        <a:rPr lang="en-GB" sz="1400" dirty="0" smtClean="0"/>
                        <a:t> Test (DAT)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False negative results obtained</a:t>
                      </a:r>
                      <a:r>
                        <a:rPr lang="en-GB" sz="1400" baseline="0" dirty="0" smtClean="0"/>
                        <a:t> with Ortho Vision for EQA samples only </a:t>
                      </a:r>
                    </a:p>
                    <a:p>
                      <a:endParaRPr lang="en-GB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RCI did not progress with DAT testing on Ortho Vision</a:t>
                      </a:r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/>
                </a:tc>
              </a:tr>
              <a:tr h="182318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dirty="0" smtClean="0"/>
                        <a:t>Extended Phenotyping (Duffy, Kidd, MNS, k, </a:t>
                      </a:r>
                      <a:r>
                        <a:rPr lang="en-GB" sz="1400" dirty="0" err="1" smtClean="0"/>
                        <a:t>Cw</a:t>
                      </a:r>
                      <a:r>
                        <a:rPr lang="en-GB" sz="1400" dirty="0" smtClean="0"/>
                        <a:t>, </a:t>
                      </a:r>
                      <a:r>
                        <a:rPr lang="en-GB" sz="1400" dirty="0" err="1" smtClean="0"/>
                        <a:t>Kpa</a:t>
                      </a:r>
                      <a:r>
                        <a:rPr lang="en-GB" sz="1400" dirty="0" smtClean="0"/>
                        <a:t>, A1, P1, Lea, </a:t>
                      </a:r>
                      <a:r>
                        <a:rPr lang="en-GB" sz="1400" dirty="0" err="1" smtClean="0"/>
                        <a:t>Leb</a:t>
                      </a:r>
                      <a:r>
                        <a:rPr lang="en-GB" sz="1400" dirty="0" smtClean="0"/>
                        <a:t>, </a:t>
                      </a:r>
                      <a:r>
                        <a:rPr lang="en-GB" sz="1400" dirty="0" err="1" smtClean="0"/>
                        <a:t>Lua</a:t>
                      </a:r>
                      <a:r>
                        <a:rPr lang="en-GB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Anti-N negative control giving positive </a:t>
                      </a:r>
                      <a:r>
                        <a:rPr lang="en-GB" sz="1400" baseline="0" dirty="0" smtClean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/>
                        <a:t>RCI did not progress with N phenotype</a:t>
                      </a:r>
                    </a:p>
                    <a:p>
                      <a:endParaRPr lang="en-GB" sz="14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4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Interface testing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LIS = </a:t>
            </a:r>
            <a:r>
              <a:rPr lang="en-GB" dirty="0" err="1" smtClean="0"/>
              <a:t>eTraceline</a:t>
            </a:r>
            <a:r>
              <a:rPr lang="en-GB" dirty="0" smtClean="0"/>
              <a:t> (MAK)</a:t>
            </a:r>
          </a:p>
          <a:p>
            <a:r>
              <a:rPr lang="en-GB" dirty="0" smtClean="0"/>
              <a:t>Development of result transfer between IBTS-MAK-Ortho/</a:t>
            </a:r>
            <a:r>
              <a:rPr lang="en-GB" dirty="0" err="1" smtClean="0"/>
              <a:t>Brennans</a:t>
            </a:r>
            <a:endParaRPr lang="en-GB" dirty="0" smtClean="0"/>
          </a:p>
          <a:p>
            <a:r>
              <a:rPr lang="en-GB" dirty="0" smtClean="0"/>
              <a:t>Multi-departmental</a:t>
            </a:r>
          </a:p>
          <a:p>
            <a:endParaRPr lang="en-I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01008"/>
            <a:ext cx="38671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599" y="5805264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5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Ortho Vision- Go Live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 live date: March 2021</a:t>
            </a:r>
          </a:p>
          <a:p>
            <a:endParaRPr lang="en-GB" dirty="0" smtClean="0"/>
          </a:p>
          <a:p>
            <a:r>
              <a:rPr lang="en-GB" dirty="0" smtClean="0"/>
              <a:t>4 x test samples ran initially which covered all testing profiles</a:t>
            </a:r>
          </a:p>
          <a:p>
            <a:endParaRPr lang="en-GB" dirty="0" smtClean="0"/>
          </a:p>
          <a:p>
            <a:r>
              <a:rPr lang="en-GB" dirty="0" smtClean="0"/>
              <a:t>Issues on go live: </a:t>
            </a:r>
          </a:p>
          <a:p>
            <a:pPr lvl="1"/>
            <a:r>
              <a:rPr lang="en-GB" dirty="0" smtClean="0"/>
              <a:t>Interface related only </a:t>
            </a:r>
          </a:p>
          <a:p>
            <a:pPr marL="320040" lvl="1" indent="0">
              <a:buNone/>
            </a:pPr>
            <a:endParaRPr lang="en-GB" dirty="0" smtClean="0"/>
          </a:p>
          <a:p>
            <a:r>
              <a:rPr lang="en-GB" dirty="0" smtClean="0"/>
              <a:t>Training</a:t>
            </a:r>
          </a:p>
          <a:p>
            <a:pPr lvl="1"/>
            <a:r>
              <a:rPr lang="en-GB" dirty="0" smtClean="0"/>
              <a:t>Basic training provided for all staff in advance </a:t>
            </a:r>
          </a:p>
          <a:p>
            <a:pPr lvl="1"/>
            <a:r>
              <a:rPr lang="en-GB" dirty="0" smtClean="0"/>
              <a:t>Priority given to on-call staff 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 smtClean="0"/>
          </a:p>
          <a:p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733256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6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Ortho Vision Operation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Advantages</a:t>
            </a:r>
          </a:p>
          <a:p>
            <a:pPr lvl="1"/>
            <a:r>
              <a:rPr lang="en-GB" dirty="0" smtClean="0"/>
              <a:t>Automated assays for previously manual methods</a:t>
            </a:r>
          </a:p>
          <a:p>
            <a:pPr lvl="2"/>
            <a:r>
              <a:rPr lang="en-GB" dirty="0" smtClean="0"/>
              <a:t>Titration </a:t>
            </a:r>
          </a:p>
          <a:p>
            <a:pPr lvl="2"/>
            <a:r>
              <a:rPr lang="en-GB" dirty="0" smtClean="0"/>
              <a:t>ID </a:t>
            </a:r>
          </a:p>
          <a:p>
            <a:pPr lvl="2"/>
            <a:r>
              <a:rPr lang="en-GB" dirty="0" smtClean="0"/>
              <a:t>Use of NHSBT panel for exclusions </a:t>
            </a:r>
          </a:p>
          <a:p>
            <a:pPr lvl="2"/>
            <a:r>
              <a:rPr lang="en-GB" dirty="0" smtClean="0"/>
              <a:t>Phenotyping 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Bidirectional interface </a:t>
            </a:r>
          </a:p>
          <a:p>
            <a:pPr lvl="2"/>
            <a:r>
              <a:rPr lang="en-GB" dirty="0" smtClean="0"/>
              <a:t>Transfer of reaction grades, reagent lot #/ expiry date direct to patient file on LIS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QC tracking </a:t>
            </a:r>
          </a:p>
          <a:p>
            <a:pPr lvl="1"/>
            <a:r>
              <a:rPr lang="en-GB" dirty="0" smtClean="0"/>
              <a:t>Product &amp; Lot No. easily tracked </a:t>
            </a:r>
          </a:p>
          <a:p>
            <a:pPr lvl="1"/>
            <a:r>
              <a:rPr lang="en-GB" dirty="0" smtClean="0"/>
              <a:t>Usage data available </a:t>
            </a:r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949280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5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Ortho Vision Operation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357464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Disadvantages</a:t>
            </a:r>
            <a:endParaRPr lang="en-GB" b="1" dirty="0"/>
          </a:p>
          <a:p>
            <a:pPr lvl="1"/>
            <a:r>
              <a:rPr lang="en-GB" dirty="0" smtClean="0"/>
              <a:t>TAT</a:t>
            </a:r>
          </a:p>
          <a:p>
            <a:pPr lvl="2"/>
            <a:r>
              <a:rPr lang="en-GB" dirty="0" smtClean="0"/>
              <a:t>Multiple different test profiles run at once  </a:t>
            </a:r>
          </a:p>
          <a:p>
            <a:pPr lvl="1"/>
            <a:r>
              <a:rPr lang="en-GB" dirty="0" smtClean="0"/>
              <a:t>Sample Volume (system uses 50ul of plasma for </a:t>
            </a:r>
            <a:r>
              <a:rPr lang="en-GB" dirty="0" err="1" smtClean="0"/>
              <a:t>Ab</a:t>
            </a:r>
            <a:r>
              <a:rPr lang="en-GB" dirty="0" smtClean="0"/>
              <a:t> ID) </a:t>
            </a:r>
          </a:p>
          <a:p>
            <a:pPr lvl="1"/>
            <a:r>
              <a:rPr lang="en-GB" dirty="0" smtClean="0"/>
              <a:t>ENZ-IAT not available </a:t>
            </a:r>
          </a:p>
          <a:p>
            <a:pPr lvl="1"/>
            <a:r>
              <a:rPr lang="en-GB" dirty="0" smtClean="0"/>
              <a:t>Unable to modify sample type</a:t>
            </a:r>
          </a:p>
          <a:p>
            <a:pPr lvl="1"/>
            <a:r>
              <a:rPr lang="en-GB" dirty="0" smtClean="0"/>
              <a:t>Unable to register anti-</a:t>
            </a:r>
            <a:r>
              <a:rPr lang="en-GB" dirty="0" err="1" smtClean="0"/>
              <a:t>Fya</a:t>
            </a:r>
            <a:r>
              <a:rPr lang="en-GB" dirty="0" smtClean="0"/>
              <a:t> as a control (Antibody screen/ID gives discrepant results and thus fails QC)</a:t>
            </a:r>
          </a:p>
          <a:p>
            <a:pPr marL="457200" lvl="1" indent="0">
              <a:buNone/>
            </a:pPr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949280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25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Ortho Vision Operation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Incidents since go live:</a:t>
            </a:r>
          </a:p>
          <a:p>
            <a:r>
              <a:rPr lang="en-GB" dirty="0" smtClean="0"/>
              <a:t>Errors with interface</a:t>
            </a:r>
          </a:p>
          <a:p>
            <a:r>
              <a:rPr lang="en-GB" dirty="0" smtClean="0"/>
              <a:t>Weak Anti-D not detected by Ortho Vision – detected by manual </a:t>
            </a:r>
            <a:r>
              <a:rPr lang="en-GB" dirty="0" err="1" smtClean="0"/>
              <a:t>BioRad</a:t>
            </a:r>
            <a:r>
              <a:rPr lang="en-GB" dirty="0" smtClean="0"/>
              <a:t> technique</a:t>
            </a:r>
          </a:p>
          <a:p>
            <a:pPr lvl="1"/>
            <a:r>
              <a:rPr lang="en-GB" dirty="0" smtClean="0"/>
              <a:t>All negative results by ENZ and IAT are confirmed with manual ENZ-IAT</a:t>
            </a:r>
          </a:p>
          <a:p>
            <a:r>
              <a:rPr lang="en-GB" dirty="0" smtClean="0"/>
              <a:t>Phenotyping controls</a:t>
            </a:r>
          </a:p>
          <a:p>
            <a:pPr lvl="1"/>
            <a:r>
              <a:rPr lang="en-GB" dirty="0" smtClean="0"/>
              <a:t>M Type [Error: “?” or “TFC”]</a:t>
            </a:r>
          </a:p>
          <a:p>
            <a:pPr lvl="1"/>
            <a:r>
              <a:rPr lang="en-GB" dirty="0" err="1" smtClean="0"/>
              <a:t>Fyb</a:t>
            </a:r>
            <a:r>
              <a:rPr lang="en-GB" dirty="0" smtClean="0"/>
              <a:t> Type [&lt;2+ reactions i.e. not acceptable]</a:t>
            </a:r>
          </a:p>
          <a:p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949280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58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8416" y="2708920"/>
            <a:ext cx="48659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YOU!</a:t>
            </a:r>
          </a:p>
          <a:p>
            <a:pPr algn="ctr"/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648" y="5632842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0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11430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C00000"/>
                </a:solidFill>
              </a:rPr>
              <a:t>Ortho Vision Validation and Operation in RCI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Role of RCI laboratory</a:t>
            </a:r>
          </a:p>
          <a:p>
            <a:r>
              <a:rPr lang="en-GB" dirty="0" smtClean="0"/>
              <a:t>Analyser requirements</a:t>
            </a:r>
          </a:p>
          <a:p>
            <a:r>
              <a:rPr lang="en-GB" dirty="0" smtClean="0"/>
              <a:t>Validation Process</a:t>
            </a:r>
          </a:p>
          <a:p>
            <a:r>
              <a:rPr lang="en-GB" dirty="0" smtClean="0"/>
              <a:t>Ortho Vision Validation – PQ</a:t>
            </a:r>
          </a:p>
          <a:p>
            <a:r>
              <a:rPr lang="en-GB" dirty="0" smtClean="0"/>
              <a:t>Validation Outcomes</a:t>
            </a:r>
          </a:p>
          <a:p>
            <a:r>
              <a:rPr lang="en-GB" dirty="0" smtClean="0"/>
              <a:t>Validation Deviations/Findings</a:t>
            </a:r>
          </a:p>
          <a:p>
            <a:r>
              <a:rPr lang="en-GB" dirty="0" smtClean="0"/>
              <a:t>Interface testing</a:t>
            </a:r>
          </a:p>
          <a:p>
            <a:r>
              <a:rPr lang="en-GB" dirty="0" smtClean="0"/>
              <a:t>Ortho Vision- Go Live</a:t>
            </a:r>
          </a:p>
          <a:p>
            <a:r>
              <a:rPr lang="en-GB" dirty="0" smtClean="0"/>
              <a:t>Ortho Vision Operation</a:t>
            </a:r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661248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495132" cy="792088"/>
          </a:xfrm>
        </p:spPr>
        <p:txBody>
          <a:bodyPr/>
          <a:lstStyle/>
          <a:p>
            <a:pPr algn="ctr" eaLnBrk="1" hangingPunct="1"/>
            <a:r>
              <a:rPr lang="en-IE" altLang="en-US" dirty="0" smtClean="0">
                <a:solidFill>
                  <a:srgbClr val="C00000"/>
                </a:solidFill>
              </a:rPr>
              <a:t>Role of the RCI Laboratory</a:t>
            </a:r>
          </a:p>
        </p:txBody>
      </p:sp>
      <p:sp>
        <p:nvSpPr>
          <p:cNvPr id="140290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7434063" cy="5256484"/>
          </a:xfrm>
        </p:spPr>
        <p:txBody>
          <a:bodyPr rtlCol="0">
            <a:normAutofit/>
          </a:bodyPr>
          <a:lstStyle/>
          <a:p>
            <a:pPr marL="960120" lvl="1" indent="-457200">
              <a:buFont typeface="Arial" panose="020B0604020202020204" pitchFamily="34" charset="0"/>
              <a:buChar char="•"/>
              <a:defRPr/>
            </a:pPr>
            <a:r>
              <a:rPr lang="en-IE" altLang="en-US" sz="2800" b="1" dirty="0"/>
              <a:t>Hospital Blood Bank (3 institutions)</a:t>
            </a:r>
          </a:p>
          <a:p>
            <a:pPr marL="960120" lvl="1" indent="-457200" eaLnBrk="1" fontAlgn="auto" hangingPunct="1"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IE" altLang="en-US" sz="2800" dirty="0"/>
          </a:p>
          <a:p>
            <a:pPr marL="960120" lvl="1" indent="-457200">
              <a:buFont typeface="Arial" panose="020B0604020202020204" pitchFamily="34" charset="0"/>
              <a:buChar char="•"/>
              <a:defRPr/>
            </a:pPr>
            <a:r>
              <a:rPr lang="en-IE" altLang="en-US" sz="2800" b="1" dirty="0"/>
              <a:t>Red Cell </a:t>
            </a:r>
            <a:r>
              <a:rPr lang="en-IE" altLang="en-US" sz="2800" b="1" dirty="0" err="1"/>
              <a:t>Immunohaematology</a:t>
            </a:r>
            <a:r>
              <a:rPr lang="en-IE" altLang="en-US" sz="2800" b="1" dirty="0"/>
              <a:t> referral laboratory</a:t>
            </a:r>
          </a:p>
          <a:p>
            <a:pPr marL="1806257" lvl="4" indent="-342900">
              <a:lnSpc>
                <a:spcPct val="80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en-IE" altLang="en-US" dirty="0" smtClean="0"/>
              <a:t>2</a:t>
            </a:r>
            <a:r>
              <a:rPr lang="en-US" altLang="en-US" dirty="0"/>
              <a:t>,500 samples per year (</a:t>
            </a:r>
            <a:r>
              <a:rPr lang="en-IE" altLang="en-US" dirty="0"/>
              <a:t>92%</a:t>
            </a:r>
            <a:r>
              <a:rPr lang="en-US" altLang="en-US" dirty="0"/>
              <a:t> are complex in some way)</a:t>
            </a:r>
            <a:r>
              <a:rPr lang="en-IE" altLang="en-US" dirty="0"/>
              <a:t> </a:t>
            </a:r>
            <a:endParaRPr lang="en-IE" altLang="en-US" sz="2800" dirty="0"/>
          </a:p>
          <a:p>
            <a:pPr marL="1165860" lvl="3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/>
              <a:t>Antenatal testing</a:t>
            </a:r>
          </a:p>
          <a:p>
            <a:pPr marL="1165860" lvl="3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/>
              <a:t>Investigation of complex patient samples</a:t>
            </a:r>
          </a:p>
          <a:p>
            <a:pPr marL="1165860" lvl="3" indent="-342900"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/>
              <a:t>Red Cell </a:t>
            </a:r>
            <a:r>
              <a:rPr lang="en-IE" altLang="en-US" sz="2400" i="1" dirty="0" smtClean="0"/>
              <a:t>Importation</a:t>
            </a:r>
          </a:p>
          <a:p>
            <a:pPr marL="1165860" lvl="3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 smtClean="0"/>
              <a:t>Resolution </a:t>
            </a:r>
            <a:r>
              <a:rPr lang="en-IE" altLang="en-US" sz="2400" i="1" dirty="0"/>
              <a:t>of ABO/Rh anomalies</a:t>
            </a:r>
          </a:p>
          <a:p>
            <a:pPr marL="1165860" lvl="3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 smtClean="0"/>
              <a:t>Research </a:t>
            </a:r>
            <a:endParaRPr lang="en-IE" altLang="en-US" sz="2400" i="1" dirty="0"/>
          </a:p>
          <a:p>
            <a:pPr marL="1165860" lvl="3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400" i="1" dirty="0"/>
              <a:t>Publish novel, unusual and interesting findings.</a:t>
            </a:r>
          </a:p>
          <a:p>
            <a:pPr marL="834390" lvl="2" indent="-285750" eaLnBrk="1" fontAlgn="auto" hangingPunct="1"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IE" altLang="en-US" sz="1650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47" y="6054499"/>
            <a:ext cx="1787771" cy="67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576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0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0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0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0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0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0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0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0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0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0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131024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Analyser requirements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Blood Grouping &amp; Rh/K </a:t>
            </a:r>
            <a:r>
              <a:rPr lang="en-GB" dirty="0" err="1" smtClean="0"/>
              <a:t>phenotyping</a:t>
            </a:r>
            <a:r>
              <a:rPr lang="en-GB" dirty="0" smtClean="0"/>
              <a:t> </a:t>
            </a:r>
          </a:p>
          <a:p>
            <a:r>
              <a:rPr lang="en-GB" dirty="0" smtClean="0"/>
              <a:t>Perform routine antibody ID (single specificities e.g. anti-D, anti-c</a:t>
            </a:r>
          </a:p>
          <a:p>
            <a:r>
              <a:rPr lang="en-GB" dirty="0" smtClean="0"/>
              <a:t>Perform antibody titrations</a:t>
            </a:r>
          </a:p>
          <a:p>
            <a:r>
              <a:rPr lang="en-GB" dirty="0" smtClean="0"/>
              <a:t>Perform red cell </a:t>
            </a:r>
            <a:r>
              <a:rPr lang="en-GB" dirty="0" err="1" smtClean="0"/>
              <a:t>phenotyping</a:t>
            </a:r>
            <a:endParaRPr lang="en-GB" dirty="0" smtClean="0"/>
          </a:p>
          <a:p>
            <a:r>
              <a:rPr lang="en-GB" dirty="0" smtClean="0"/>
              <a:t>Perform compatibility testing</a:t>
            </a:r>
          </a:p>
          <a:p>
            <a:r>
              <a:rPr lang="en-GB" dirty="0" smtClean="0"/>
              <a:t>Overall perform more automated work to free bench for research/project work</a:t>
            </a:r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733256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54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304" y="260648"/>
            <a:ext cx="519492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Validation Process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156716"/>
            <a:ext cx="4248472" cy="4086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dirty="0"/>
              <a:t>URS/Tender Process</a:t>
            </a:r>
            <a:endParaRPr lang="en-IE" dirty="0"/>
          </a:p>
        </p:txBody>
      </p:sp>
      <p:grpSp>
        <p:nvGrpSpPr>
          <p:cNvPr id="6" name="Group 5"/>
          <p:cNvGrpSpPr/>
          <p:nvPr/>
        </p:nvGrpSpPr>
        <p:grpSpPr>
          <a:xfrm>
            <a:off x="3450901" y="1776523"/>
            <a:ext cx="586014" cy="450980"/>
            <a:chOff x="3816370" y="722476"/>
            <a:chExt cx="586014" cy="450980"/>
          </a:xfrm>
        </p:grpSpPr>
        <p:sp>
          <p:nvSpPr>
            <p:cNvPr id="7" name="Right Arrow 6"/>
            <p:cNvSpPr/>
            <p:nvPr/>
          </p:nvSpPr>
          <p:spPr>
            <a:xfrm rot="5503197">
              <a:off x="3883887" y="654959"/>
              <a:ext cx="450980" cy="58601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ight Arrow 4"/>
            <p:cNvSpPr/>
            <p:nvPr/>
          </p:nvSpPr>
          <p:spPr>
            <a:xfrm rot="103197">
              <a:off x="3935603" y="722506"/>
              <a:ext cx="351608" cy="315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2200" kern="120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117646" y="2348880"/>
            <a:ext cx="5256584" cy="22474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dirty="0" smtClean="0"/>
              <a:t>Validation Plans </a:t>
            </a:r>
            <a:r>
              <a:rPr lang="en-GB" dirty="0"/>
              <a:t>(IQ/OQ/PQ)</a:t>
            </a:r>
          </a:p>
          <a:p>
            <a:pPr lvl="0" algn="ctr"/>
            <a:r>
              <a:rPr lang="en-GB" dirty="0"/>
              <a:t>+</a:t>
            </a:r>
          </a:p>
          <a:p>
            <a:pPr lvl="0" algn="ctr"/>
            <a:r>
              <a:rPr lang="en-GB" dirty="0"/>
              <a:t>Writing SOPs</a:t>
            </a:r>
          </a:p>
          <a:p>
            <a:pPr lvl="0" algn="ctr"/>
            <a:r>
              <a:rPr lang="en-GB" dirty="0"/>
              <a:t>+</a:t>
            </a:r>
          </a:p>
          <a:p>
            <a:pPr lvl="0" algn="ctr"/>
            <a:r>
              <a:rPr lang="en-GB" dirty="0" smtClean="0"/>
              <a:t>Development &amp; Testing </a:t>
            </a:r>
            <a:r>
              <a:rPr lang="en-GB" dirty="0"/>
              <a:t>of </a:t>
            </a:r>
            <a:r>
              <a:rPr lang="en-GB" dirty="0" smtClean="0"/>
              <a:t>LIS/Ortho </a:t>
            </a:r>
            <a:r>
              <a:rPr lang="en-GB" dirty="0"/>
              <a:t>Vision Interface</a:t>
            </a:r>
            <a:endParaRPr lang="en-IE" dirty="0"/>
          </a:p>
          <a:p>
            <a:pPr algn="ctr"/>
            <a:r>
              <a:rPr lang="en-GB" dirty="0" smtClean="0"/>
              <a:t>+ </a:t>
            </a:r>
          </a:p>
          <a:p>
            <a:pPr algn="ctr"/>
            <a:r>
              <a:rPr lang="en-GB" dirty="0" smtClean="0"/>
              <a:t>Staff training </a:t>
            </a:r>
            <a:endParaRPr lang="en-IE" dirty="0"/>
          </a:p>
        </p:txBody>
      </p:sp>
      <p:grpSp>
        <p:nvGrpSpPr>
          <p:cNvPr id="11" name="Group 10"/>
          <p:cNvGrpSpPr/>
          <p:nvPr/>
        </p:nvGrpSpPr>
        <p:grpSpPr>
          <a:xfrm>
            <a:off x="3372288" y="4753234"/>
            <a:ext cx="586014" cy="450980"/>
            <a:chOff x="3816370" y="722476"/>
            <a:chExt cx="586014" cy="450980"/>
          </a:xfrm>
        </p:grpSpPr>
        <p:sp>
          <p:nvSpPr>
            <p:cNvPr id="12" name="Right Arrow 11"/>
            <p:cNvSpPr/>
            <p:nvPr/>
          </p:nvSpPr>
          <p:spPr>
            <a:xfrm rot="5503197">
              <a:off x="3883887" y="654959"/>
              <a:ext cx="450980" cy="58601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ight Arrow 4"/>
            <p:cNvSpPr/>
            <p:nvPr/>
          </p:nvSpPr>
          <p:spPr>
            <a:xfrm rot="103197">
              <a:off x="3935603" y="722506"/>
              <a:ext cx="351608" cy="315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2200" kern="120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057280" y="5291474"/>
            <a:ext cx="5216030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dirty="0"/>
              <a:t>Go live and </a:t>
            </a:r>
            <a:r>
              <a:rPr lang="en-GB" dirty="0" smtClean="0"/>
              <a:t>post </a:t>
            </a:r>
            <a:r>
              <a:rPr lang="en-GB" dirty="0"/>
              <a:t>performance monitoring for </a:t>
            </a:r>
            <a:r>
              <a:rPr lang="en-GB" dirty="0" smtClean="0"/>
              <a:t>3 months</a:t>
            </a:r>
            <a:endParaRPr lang="en-IE" dirty="0"/>
          </a:p>
          <a:p>
            <a:endParaRPr lang="en-IE" dirty="0"/>
          </a:p>
        </p:txBody>
      </p:sp>
      <p:pic>
        <p:nvPicPr>
          <p:cNvPr id="1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829747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3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Ortho Vision Validation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IQ</a:t>
            </a:r>
          </a:p>
          <a:p>
            <a:pPr lvl="1"/>
            <a:r>
              <a:rPr lang="en-GB" dirty="0" smtClean="0"/>
              <a:t>Software installation verification</a:t>
            </a:r>
          </a:p>
          <a:p>
            <a:pPr lvl="1"/>
            <a:r>
              <a:rPr lang="en-GB" dirty="0" smtClean="0"/>
              <a:t>Hardware installation verification</a:t>
            </a:r>
          </a:p>
          <a:p>
            <a:pPr lvl="1"/>
            <a:r>
              <a:rPr lang="en-GB" dirty="0" smtClean="0"/>
              <a:t>System Configuration</a:t>
            </a:r>
          </a:p>
          <a:p>
            <a:pPr marL="320040" lvl="1" indent="0">
              <a:buNone/>
            </a:pPr>
            <a:endParaRPr lang="en-GB" dirty="0" smtClean="0"/>
          </a:p>
          <a:p>
            <a:r>
              <a:rPr lang="en-GB" b="1" dirty="0" smtClean="0"/>
              <a:t>OQ</a:t>
            </a:r>
          </a:p>
          <a:p>
            <a:pPr lvl="1"/>
            <a:r>
              <a:rPr lang="en-GB" dirty="0" smtClean="0"/>
              <a:t>Standard Operating procedures verification</a:t>
            </a:r>
          </a:p>
          <a:p>
            <a:pPr lvl="1"/>
            <a:r>
              <a:rPr lang="en-GB" dirty="0" smtClean="0"/>
              <a:t>Operator qualification</a:t>
            </a:r>
          </a:p>
          <a:p>
            <a:pPr lvl="1"/>
            <a:r>
              <a:rPr lang="en-GB" dirty="0" smtClean="0"/>
              <a:t>Installation verification by vendor</a:t>
            </a:r>
          </a:p>
          <a:p>
            <a:pPr lvl="1"/>
            <a:r>
              <a:rPr lang="en-GB" dirty="0" smtClean="0"/>
              <a:t>Operational verification</a:t>
            </a:r>
          </a:p>
          <a:p>
            <a:pPr lvl="1"/>
            <a:r>
              <a:rPr lang="en-GB" dirty="0" smtClean="0"/>
              <a:t>Consumables loading and verification</a:t>
            </a:r>
          </a:p>
          <a:p>
            <a:pPr lvl="1"/>
            <a:r>
              <a:rPr lang="en-GB" dirty="0" smtClean="0"/>
              <a:t>Alarm/ Antivirus verification</a:t>
            </a:r>
          </a:p>
          <a:p>
            <a:pPr lvl="1"/>
            <a:r>
              <a:rPr lang="en-GB" dirty="0" smtClean="0"/>
              <a:t>Backup and recovery verification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829747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16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Ortho Vision Validation- PQ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Each assay tested under the following headings: </a:t>
            </a:r>
          </a:p>
          <a:p>
            <a:pPr lvl="1"/>
            <a:r>
              <a:rPr lang="en-GB" b="1" dirty="0" smtClean="0"/>
              <a:t>Sensitivity</a:t>
            </a:r>
            <a:r>
              <a:rPr lang="en-GB" dirty="0" smtClean="0"/>
              <a:t> </a:t>
            </a:r>
            <a:r>
              <a:rPr lang="en-GB" i="1" dirty="0" smtClean="0"/>
              <a:t>(including Limit of Detection)</a:t>
            </a:r>
          </a:p>
          <a:p>
            <a:pPr marL="320040" lvl="1" indent="0">
              <a:buNone/>
            </a:pPr>
            <a:endParaRPr lang="en-GB" i="1" dirty="0" smtClean="0"/>
          </a:p>
          <a:p>
            <a:pPr lvl="1"/>
            <a:r>
              <a:rPr lang="en-GB" b="1" dirty="0" smtClean="0"/>
              <a:t>Repeatability</a:t>
            </a:r>
          </a:p>
          <a:p>
            <a:pPr marL="320040" lvl="1" indent="0">
              <a:buNone/>
            </a:pPr>
            <a:endParaRPr lang="en-GB" b="1" dirty="0" smtClean="0"/>
          </a:p>
          <a:p>
            <a:pPr lvl="1"/>
            <a:r>
              <a:rPr lang="en-GB" b="1" dirty="0" smtClean="0"/>
              <a:t>Test and Process Robustness </a:t>
            </a:r>
            <a:r>
              <a:rPr lang="en-GB" i="1" dirty="0" smtClean="0"/>
              <a:t>(Cross contamination)</a:t>
            </a:r>
          </a:p>
          <a:p>
            <a:pPr marL="320040" lvl="1" indent="0">
              <a:buNone/>
            </a:pPr>
            <a:endParaRPr lang="en-GB" i="1" dirty="0" smtClean="0"/>
          </a:p>
          <a:p>
            <a:pPr lvl="1"/>
            <a:r>
              <a:rPr lang="en-GB" b="1" dirty="0" smtClean="0"/>
              <a:t>Reproducibility</a:t>
            </a:r>
          </a:p>
          <a:p>
            <a:pPr lvl="2"/>
            <a:r>
              <a:rPr lang="en-GB" i="1" dirty="0"/>
              <a:t>Intra assay Reproducibility (Repeatability</a:t>
            </a:r>
            <a:r>
              <a:rPr lang="en-GB" i="1" dirty="0" smtClean="0"/>
              <a:t>)</a:t>
            </a:r>
          </a:p>
          <a:p>
            <a:pPr lvl="2"/>
            <a:r>
              <a:rPr lang="en-GB" i="1" dirty="0"/>
              <a:t>Inter assay Reproducibility / Parallel</a:t>
            </a:r>
            <a:endParaRPr lang="en-IE" i="1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829747"/>
            <a:ext cx="2286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1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Ortho Vision Validation- PQ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Assays validated: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ABO/Rh Typing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Antibody Screening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Rh/K Phenotyping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Antibody Identification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Compatibility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Direct </a:t>
            </a:r>
            <a:r>
              <a:rPr lang="en-GB" dirty="0" err="1" smtClean="0"/>
              <a:t>Antiglobulin</a:t>
            </a:r>
            <a:r>
              <a:rPr lang="en-GB" dirty="0" smtClean="0"/>
              <a:t> Test (DAT)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Extended Phenotyping </a:t>
            </a:r>
          </a:p>
          <a:p>
            <a:pPr marL="0" indent="0">
              <a:buNone/>
            </a:pPr>
            <a:r>
              <a:rPr lang="en-GB" dirty="0" smtClean="0"/>
              <a:t>        (Duffy, Kidd, MNS, k, </a:t>
            </a:r>
            <a:r>
              <a:rPr lang="en-GB" dirty="0" err="1" smtClean="0"/>
              <a:t>Cw</a:t>
            </a:r>
            <a:r>
              <a:rPr lang="en-GB" dirty="0" smtClean="0"/>
              <a:t>, </a:t>
            </a:r>
            <a:r>
              <a:rPr lang="en-GB" dirty="0" err="1" smtClean="0"/>
              <a:t>Kpa</a:t>
            </a:r>
            <a:r>
              <a:rPr lang="en-GB" dirty="0" smtClean="0"/>
              <a:t>, A1, P1, Lea, </a:t>
            </a:r>
            <a:r>
              <a:rPr lang="en-GB" dirty="0" err="1" smtClean="0"/>
              <a:t>Leb</a:t>
            </a:r>
            <a:r>
              <a:rPr lang="en-GB" dirty="0" smtClean="0"/>
              <a:t>, </a:t>
            </a:r>
            <a:r>
              <a:rPr lang="en-GB" dirty="0" err="1" smtClean="0"/>
              <a:t>Lua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IE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949280"/>
            <a:ext cx="1967246" cy="73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13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Validation Outcomes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37055519"/>
              </p:ext>
            </p:extLst>
          </p:nvPr>
        </p:nvGraphicFramePr>
        <p:xfrm>
          <a:off x="395536" y="1196752"/>
          <a:ext cx="8229600" cy="4781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411666">
                <a:tc>
                  <a:txBody>
                    <a:bodyPr/>
                    <a:lstStyle/>
                    <a:p>
                      <a:r>
                        <a:rPr lang="en-GB" dirty="0" smtClean="0"/>
                        <a:t>Assay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Outcome</a:t>
                      </a:r>
                      <a:endParaRPr lang="en-IE" dirty="0"/>
                    </a:p>
                  </a:txBody>
                  <a:tcPr/>
                </a:tc>
              </a:tr>
              <a:tr h="548990">
                <a:tc>
                  <a:txBody>
                    <a:bodyPr/>
                    <a:lstStyle/>
                    <a:p>
                      <a:r>
                        <a:rPr lang="en-GB" dirty="0" smtClean="0"/>
                        <a:t>ABO/Rh</a:t>
                      </a:r>
                      <a:r>
                        <a:rPr lang="en-GB" baseline="0" dirty="0" smtClean="0"/>
                        <a:t> Typing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PASS</a:t>
                      </a:r>
                      <a:endParaRPr lang="en-IE" dirty="0"/>
                    </a:p>
                  </a:txBody>
                  <a:tcPr/>
                </a:tc>
              </a:tr>
              <a:tr h="701693">
                <a:tc>
                  <a:txBody>
                    <a:bodyPr/>
                    <a:lstStyle/>
                    <a:p>
                      <a:r>
                        <a:rPr lang="en-GB" dirty="0" smtClean="0"/>
                        <a:t>Antibody</a:t>
                      </a:r>
                      <a:r>
                        <a:rPr lang="en-GB" baseline="0" dirty="0" smtClean="0"/>
                        <a:t> Screening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PASS (with deviations*)</a:t>
                      </a:r>
                      <a:endParaRPr lang="en-IE" dirty="0"/>
                    </a:p>
                  </a:txBody>
                  <a:tcPr/>
                </a:tc>
              </a:tr>
              <a:tr h="518695">
                <a:tc>
                  <a:txBody>
                    <a:bodyPr/>
                    <a:lstStyle/>
                    <a:p>
                      <a:r>
                        <a:rPr lang="en-GB" dirty="0" smtClean="0"/>
                        <a:t>Rh/K Phenotyping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PASS</a:t>
                      </a:r>
                      <a:endParaRPr lang="en-IE" dirty="0"/>
                    </a:p>
                  </a:txBody>
                  <a:tcPr/>
                </a:tc>
              </a:tr>
              <a:tr h="678003">
                <a:tc>
                  <a:txBody>
                    <a:bodyPr/>
                    <a:lstStyle/>
                    <a:p>
                      <a:r>
                        <a:rPr lang="en-GB" dirty="0" smtClean="0"/>
                        <a:t>Antibody Identification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PASS (with deviations*)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</a:tr>
              <a:tr h="678003">
                <a:tc>
                  <a:txBody>
                    <a:bodyPr/>
                    <a:lstStyle/>
                    <a:p>
                      <a:r>
                        <a:rPr lang="en-GB" dirty="0" smtClean="0"/>
                        <a:t>Compatibility testing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PASS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</a:tr>
              <a:tr h="542385">
                <a:tc>
                  <a:txBody>
                    <a:bodyPr/>
                    <a:lstStyle/>
                    <a:p>
                      <a:r>
                        <a:rPr lang="en-GB" dirty="0" smtClean="0"/>
                        <a:t>Direct </a:t>
                      </a:r>
                      <a:r>
                        <a:rPr lang="en-GB" dirty="0" err="1" smtClean="0"/>
                        <a:t>Antiglobulin</a:t>
                      </a:r>
                      <a:r>
                        <a:rPr lang="en-GB" dirty="0" smtClean="0"/>
                        <a:t> Test (DAT)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FAIL</a:t>
                      </a:r>
                      <a:endParaRPr lang="en-IE" dirty="0"/>
                    </a:p>
                  </a:txBody>
                  <a:tcPr/>
                </a:tc>
              </a:tr>
              <a:tr h="70169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dirty="0" smtClean="0"/>
                        <a:t>Extended Phenotyping (Duffy, Kidd, MNS, k, </a:t>
                      </a:r>
                      <a:r>
                        <a:rPr lang="en-GB" dirty="0" err="1" smtClean="0"/>
                        <a:t>Cw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Kpa</a:t>
                      </a:r>
                      <a:r>
                        <a:rPr lang="en-GB" dirty="0" smtClean="0"/>
                        <a:t>, A1, P1, Lea, </a:t>
                      </a:r>
                      <a:r>
                        <a:rPr lang="en-GB" dirty="0" err="1" smtClean="0"/>
                        <a:t>Leb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Lua</a:t>
                      </a:r>
                      <a:r>
                        <a:rPr lang="en-GB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PASS (with deviations*)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7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2052</TotalTime>
  <Words>948</Words>
  <Application>Microsoft Office PowerPoint</Application>
  <PresentationFormat>On-screen Show (4:3)</PresentationFormat>
  <Paragraphs>219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Ortho Vision Validation and Operation in RCI</vt:lpstr>
      <vt:lpstr>Ortho Vision Validation and Operation in RCI</vt:lpstr>
      <vt:lpstr>Role of the RCI Laboratory</vt:lpstr>
      <vt:lpstr>Analyser requirements</vt:lpstr>
      <vt:lpstr>Validation Process</vt:lpstr>
      <vt:lpstr>Ortho Vision Validation</vt:lpstr>
      <vt:lpstr>Ortho Vision Validation- PQ</vt:lpstr>
      <vt:lpstr>Ortho Vision Validation- PQ</vt:lpstr>
      <vt:lpstr>Validation Outcomes</vt:lpstr>
      <vt:lpstr>Validation Deviations/findings</vt:lpstr>
      <vt:lpstr>Validation Deviations/findings</vt:lpstr>
      <vt:lpstr>Interface testing</vt:lpstr>
      <vt:lpstr>Ortho Vision- Go Live</vt:lpstr>
      <vt:lpstr>Ortho Vision Operation</vt:lpstr>
      <vt:lpstr>Ortho Vision Operation</vt:lpstr>
      <vt:lpstr>Ortho Vision Operation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 Vision Validation and Operation in RCI</dc:title>
  <dc:creator>Costelloe, Aisling</dc:creator>
  <cp:lastModifiedBy>Waters, Allison</cp:lastModifiedBy>
  <cp:revision>71</cp:revision>
  <dcterms:created xsi:type="dcterms:W3CDTF">2021-11-01T10:11:49Z</dcterms:created>
  <dcterms:modified xsi:type="dcterms:W3CDTF">2022-10-04T08:20:37Z</dcterms:modified>
</cp:coreProperties>
</file>