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56" r:id="rId2"/>
    <p:sldId id="296" r:id="rId3"/>
    <p:sldId id="305" r:id="rId4"/>
    <p:sldId id="297" r:id="rId5"/>
    <p:sldId id="257" r:id="rId6"/>
    <p:sldId id="264" r:id="rId7"/>
    <p:sldId id="265" r:id="rId8"/>
    <p:sldId id="266" r:id="rId9"/>
    <p:sldId id="268" r:id="rId10"/>
    <p:sldId id="271" r:id="rId11"/>
    <p:sldId id="272" r:id="rId12"/>
    <p:sldId id="273" r:id="rId13"/>
    <p:sldId id="324" r:id="rId14"/>
    <p:sldId id="322" r:id="rId15"/>
    <p:sldId id="274" r:id="rId16"/>
    <p:sldId id="295" r:id="rId17"/>
    <p:sldId id="312" r:id="rId18"/>
    <p:sldId id="277" r:id="rId19"/>
    <p:sldId id="278" r:id="rId20"/>
    <p:sldId id="279" r:id="rId21"/>
    <p:sldId id="280" r:id="rId22"/>
    <p:sldId id="281" r:id="rId23"/>
    <p:sldId id="314" r:id="rId24"/>
    <p:sldId id="315" r:id="rId25"/>
    <p:sldId id="316" r:id="rId26"/>
    <p:sldId id="283" r:id="rId27"/>
    <p:sldId id="284" r:id="rId28"/>
    <p:sldId id="320" r:id="rId29"/>
    <p:sldId id="285" r:id="rId30"/>
    <p:sldId id="298" r:id="rId31"/>
    <p:sldId id="286" r:id="rId32"/>
    <p:sldId id="289" r:id="rId33"/>
    <p:sldId id="290" r:id="rId34"/>
    <p:sldId id="291" r:id="rId35"/>
    <p:sldId id="302" r:id="rId36"/>
    <p:sldId id="301" r:id="rId37"/>
    <p:sldId id="311" r:id="rId38"/>
    <p:sldId id="310" r:id="rId39"/>
    <p:sldId id="287" r:id="rId40"/>
    <p:sldId id="263" r:id="rId41"/>
    <p:sldId id="292" r:id="rId42"/>
    <p:sldId id="293" r:id="rId43"/>
    <p:sldId id="300" r:id="rId44"/>
    <p:sldId id="294" r:id="rId45"/>
    <p:sldId id="304" r:id="rId46"/>
    <p:sldId id="299" r:id="rId4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97" autoAdjust="0"/>
  </p:normalViewPr>
  <p:slideViewPr>
    <p:cSldViewPr>
      <p:cViewPr varScale="1">
        <p:scale>
          <a:sx n="76" d="100"/>
          <a:sy n="76" d="100"/>
        </p:scale>
        <p:origin x="-13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IE" sz="2400" dirty="0"/>
              <a:t>NHO Reporting Trends (2008-2022)</a:t>
            </a:r>
          </a:p>
        </c:rich>
      </c:tx>
      <c:layout/>
      <c:overlay val="0"/>
    </c:title>
    <c:autoTitleDeleted val="0"/>
    <c:plotArea>
      <c:layout>
        <c:manualLayout>
          <c:layoutTarget val="inner"/>
          <c:xMode val="edge"/>
          <c:yMode val="edge"/>
          <c:x val="4.7553124244008649E-2"/>
          <c:y val="0.11945490178747865"/>
          <c:w val="0.66100328721045787"/>
          <c:h val="0.75121456692913391"/>
        </c:manualLayout>
      </c:layout>
      <c:barChart>
        <c:barDir val="col"/>
        <c:grouping val="stacked"/>
        <c:varyColors val="0"/>
        <c:ser>
          <c:idx val="0"/>
          <c:order val="0"/>
          <c:tx>
            <c:strRef>
              <c:f>'[Chart in Microsoft PowerPoint]Trends '!$A$3</c:f>
              <c:strCache>
                <c:ptCount val="1"/>
                <c:pt idx="0">
                  <c:v>Total SAR</c:v>
                </c:pt>
              </c:strCache>
            </c:strRef>
          </c:tx>
          <c:spPr>
            <a:solidFill>
              <a:srgbClr val="FF0000"/>
            </a:solidFill>
            <a:ln>
              <a:solidFill>
                <a:schemeClr val="tx2">
                  <a:lumMod val="75000"/>
                </a:schemeClr>
              </a:solidFill>
            </a:ln>
          </c:spPr>
          <c:invertIfNegative val="0"/>
          <c:cat>
            <c:numRef>
              <c:f>'[Chart in Microsoft PowerPoint]Trends '!$B$2:$O$2</c:f>
              <c:numCache>
                <c:formatCode>General</c:formatCod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numCache>
            </c:numRef>
          </c:cat>
          <c:val>
            <c:numRef>
              <c:f>'[Chart in Microsoft PowerPoint]Trends '!$B$3:$O$3</c:f>
              <c:numCache>
                <c:formatCode>General</c:formatCode>
                <c:ptCount val="14"/>
                <c:pt idx="0">
                  <c:v>142</c:v>
                </c:pt>
                <c:pt idx="1">
                  <c:v>189</c:v>
                </c:pt>
                <c:pt idx="2">
                  <c:v>155</c:v>
                </c:pt>
                <c:pt idx="3">
                  <c:v>174</c:v>
                </c:pt>
                <c:pt idx="4">
                  <c:v>174</c:v>
                </c:pt>
                <c:pt idx="5">
                  <c:v>170</c:v>
                </c:pt>
                <c:pt idx="6">
                  <c:v>173</c:v>
                </c:pt>
                <c:pt idx="7">
                  <c:v>183</c:v>
                </c:pt>
                <c:pt idx="8">
                  <c:v>171</c:v>
                </c:pt>
                <c:pt idx="9">
                  <c:v>123</c:v>
                </c:pt>
                <c:pt idx="10">
                  <c:v>119</c:v>
                </c:pt>
                <c:pt idx="11">
                  <c:v>103</c:v>
                </c:pt>
                <c:pt idx="12">
                  <c:v>124</c:v>
                </c:pt>
                <c:pt idx="13">
                  <c:v>134</c:v>
                </c:pt>
              </c:numCache>
            </c:numRef>
          </c:val>
        </c:ser>
        <c:dLbls>
          <c:showLegendKey val="0"/>
          <c:showVal val="0"/>
          <c:showCatName val="0"/>
          <c:showSerName val="0"/>
          <c:showPercent val="0"/>
          <c:showBubbleSize val="0"/>
        </c:dLbls>
        <c:gapWidth val="55"/>
        <c:overlap val="100"/>
        <c:axId val="36349440"/>
        <c:axId val="36351360"/>
      </c:barChart>
      <c:lineChart>
        <c:grouping val="standard"/>
        <c:varyColors val="0"/>
        <c:ser>
          <c:idx val="2"/>
          <c:order val="1"/>
          <c:tx>
            <c:strRef>
              <c:f>'[Chart in Microsoft PowerPoint]Trends '!$A$4</c:f>
              <c:strCache>
                <c:ptCount val="1"/>
                <c:pt idx="0">
                  <c:v>Total SAE </c:v>
                </c:pt>
              </c:strCache>
            </c:strRef>
          </c:tx>
          <c:spPr>
            <a:ln>
              <a:solidFill>
                <a:schemeClr val="tx1"/>
              </a:solidFill>
            </a:ln>
          </c:spPr>
          <c:marker>
            <c:spPr>
              <a:ln>
                <a:solidFill>
                  <a:schemeClr val="tx1"/>
                </a:solidFill>
              </a:ln>
            </c:spPr>
          </c:marker>
          <c:cat>
            <c:numRef>
              <c:f>'[Chart in Microsoft PowerPoint]Trends '!$B$2:$O$2</c:f>
              <c:numCache>
                <c:formatCode>General</c:formatCod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numCache>
            </c:numRef>
          </c:cat>
          <c:val>
            <c:numRef>
              <c:f>'[Chart in Microsoft PowerPoint]Trends '!$B$4:$O$4</c:f>
              <c:numCache>
                <c:formatCode>General</c:formatCode>
                <c:ptCount val="14"/>
                <c:pt idx="0">
                  <c:v>171</c:v>
                </c:pt>
                <c:pt idx="1">
                  <c:v>238</c:v>
                </c:pt>
                <c:pt idx="2">
                  <c:v>257</c:v>
                </c:pt>
                <c:pt idx="3">
                  <c:v>228</c:v>
                </c:pt>
                <c:pt idx="4">
                  <c:v>200</c:v>
                </c:pt>
                <c:pt idx="5">
                  <c:v>208</c:v>
                </c:pt>
                <c:pt idx="6">
                  <c:v>194</c:v>
                </c:pt>
                <c:pt idx="7">
                  <c:v>154</c:v>
                </c:pt>
                <c:pt idx="8">
                  <c:v>162</c:v>
                </c:pt>
                <c:pt idx="9">
                  <c:v>152</c:v>
                </c:pt>
                <c:pt idx="10">
                  <c:v>100</c:v>
                </c:pt>
                <c:pt idx="11">
                  <c:v>83</c:v>
                </c:pt>
                <c:pt idx="12">
                  <c:v>94</c:v>
                </c:pt>
                <c:pt idx="13">
                  <c:v>133</c:v>
                </c:pt>
              </c:numCache>
            </c:numRef>
          </c:val>
          <c:smooth val="0"/>
        </c:ser>
        <c:dLbls>
          <c:showLegendKey val="0"/>
          <c:showVal val="0"/>
          <c:showCatName val="0"/>
          <c:showSerName val="0"/>
          <c:showPercent val="0"/>
          <c:showBubbleSize val="0"/>
        </c:dLbls>
        <c:marker val="1"/>
        <c:smooth val="0"/>
        <c:axId val="36349440"/>
        <c:axId val="36351360"/>
      </c:lineChart>
      <c:lineChart>
        <c:grouping val="standard"/>
        <c:varyColors val="0"/>
        <c:ser>
          <c:idx val="3"/>
          <c:order val="2"/>
          <c:tx>
            <c:strRef>
              <c:f>'[Chart in Microsoft PowerPoint]Trends '!$A$5</c:f>
              <c:strCache>
                <c:ptCount val="1"/>
                <c:pt idx="0">
                  <c:v>Issued components &amp; products </c:v>
                </c:pt>
              </c:strCache>
            </c:strRef>
          </c:tx>
          <c:spPr>
            <a:ln w="31750">
              <a:solidFill>
                <a:srgbClr val="0070C0"/>
              </a:solidFill>
            </a:ln>
          </c:spPr>
          <c:marker>
            <c:spPr>
              <a:ln>
                <a:solidFill>
                  <a:srgbClr val="0070C0"/>
                </a:solidFill>
              </a:ln>
            </c:spPr>
          </c:marker>
          <c:cat>
            <c:numRef>
              <c:f>'[Chart in Microsoft PowerPoint]Trends '!$B$2:$O$2</c:f>
              <c:numCache>
                <c:formatCode>General</c:formatCod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numCache>
            </c:numRef>
          </c:cat>
          <c:val>
            <c:numRef>
              <c:f>'[Chart in Microsoft PowerPoint]Trends '!$B$5:$O$5</c:f>
              <c:numCache>
                <c:formatCode>#,##0</c:formatCode>
                <c:ptCount val="14"/>
                <c:pt idx="0">
                  <c:v>188934</c:v>
                </c:pt>
                <c:pt idx="1">
                  <c:v>178050</c:v>
                </c:pt>
                <c:pt idx="2">
                  <c:v>170478</c:v>
                </c:pt>
                <c:pt idx="3">
                  <c:v>166837</c:v>
                </c:pt>
                <c:pt idx="4">
                  <c:v>163791</c:v>
                </c:pt>
                <c:pt idx="5">
                  <c:v>159394</c:v>
                </c:pt>
                <c:pt idx="6">
                  <c:v>158686</c:v>
                </c:pt>
                <c:pt idx="7">
                  <c:v>154617</c:v>
                </c:pt>
                <c:pt idx="8">
                  <c:v>154191</c:v>
                </c:pt>
                <c:pt idx="9">
                  <c:v>156218</c:v>
                </c:pt>
                <c:pt idx="10">
                  <c:v>127437</c:v>
                </c:pt>
                <c:pt idx="11">
                  <c:v>119746</c:v>
                </c:pt>
                <c:pt idx="12">
                  <c:v>125026</c:v>
                </c:pt>
                <c:pt idx="13">
                  <c:v>131128</c:v>
                </c:pt>
              </c:numCache>
            </c:numRef>
          </c:val>
          <c:smooth val="0"/>
        </c:ser>
        <c:dLbls>
          <c:showLegendKey val="0"/>
          <c:showVal val="0"/>
          <c:showCatName val="0"/>
          <c:showSerName val="0"/>
          <c:showPercent val="0"/>
          <c:showBubbleSize val="0"/>
        </c:dLbls>
        <c:marker val="1"/>
        <c:smooth val="0"/>
        <c:axId val="36362880"/>
        <c:axId val="36361344"/>
      </c:lineChart>
      <c:catAx>
        <c:axId val="36349440"/>
        <c:scaling>
          <c:orientation val="minMax"/>
        </c:scaling>
        <c:delete val="0"/>
        <c:axPos val="b"/>
        <c:numFmt formatCode="General" sourceLinked="1"/>
        <c:majorTickMark val="none"/>
        <c:minorTickMark val="none"/>
        <c:tickLblPos val="nextTo"/>
        <c:crossAx val="36351360"/>
        <c:crosses val="autoZero"/>
        <c:auto val="1"/>
        <c:lblAlgn val="ctr"/>
        <c:lblOffset val="100"/>
        <c:noMultiLvlLbl val="0"/>
      </c:catAx>
      <c:valAx>
        <c:axId val="36351360"/>
        <c:scaling>
          <c:orientation val="minMax"/>
        </c:scaling>
        <c:delete val="0"/>
        <c:axPos val="l"/>
        <c:majorGridlines/>
        <c:numFmt formatCode="@" sourceLinked="0"/>
        <c:majorTickMark val="none"/>
        <c:minorTickMark val="none"/>
        <c:tickLblPos val="nextTo"/>
        <c:crossAx val="36349440"/>
        <c:crosses val="autoZero"/>
        <c:crossBetween val="between"/>
      </c:valAx>
      <c:valAx>
        <c:axId val="36361344"/>
        <c:scaling>
          <c:orientation val="minMax"/>
        </c:scaling>
        <c:delete val="0"/>
        <c:axPos val="r"/>
        <c:numFmt formatCode="#,##0" sourceLinked="1"/>
        <c:majorTickMark val="out"/>
        <c:minorTickMark val="none"/>
        <c:tickLblPos val="nextTo"/>
        <c:crossAx val="36362880"/>
        <c:crosses val="max"/>
        <c:crossBetween val="between"/>
      </c:valAx>
      <c:catAx>
        <c:axId val="36362880"/>
        <c:scaling>
          <c:orientation val="minMax"/>
        </c:scaling>
        <c:delete val="1"/>
        <c:axPos val="b"/>
        <c:numFmt formatCode="General" sourceLinked="1"/>
        <c:majorTickMark val="out"/>
        <c:minorTickMark val="none"/>
        <c:tickLblPos val="nextTo"/>
        <c:crossAx val="36361344"/>
        <c:crosses val="autoZero"/>
        <c:auto val="1"/>
        <c:lblAlgn val="ctr"/>
        <c:lblOffset val="100"/>
        <c:noMultiLvlLbl val="0"/>
      </c:catAx>
    </c:plotArea>
    <c:legend>
      <c:legendPos val="r"/>
      <c:layout>
        <c:manualLayout>
          <c:xMode val="edge"/>
          <c:yMode val="edge"/>
          <c:x val="0.81827398516932959"/>
          <c:y val="0.39370978627671543"/>
          <c:w val="0.16842229187370997"/>
          <c:h val="0.38034814398200223"/>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barChart>
        <c:barDir val="col"/>
        <c:grouping val="clustered"/>
        <c:varyColors val="0"/>
        <c:ser>
          <c:idx val="0"/>
          <c:order val="0"/>
          <c:invertIfNegative val="0"/>
          <c:cat>
            <c:strRef>
              <c:f>Sheet1!$A$2:$A$11</c:f>
              <c:strCache>
                <c:ptCount val="10"/>
                <c:pt idx="0">
                  <c:v>Anaphylaxis/hypersensitivity (AA)</c:v>
                </c:pt>
                <c:pt idx="1">
                  <c:v>Immunological haemolysis due to other allo-antibody (Acute &lt; 24 hrs)</c:v>
                </c:pt>
                <c:pt idx="2">
                  <c:v>Immunological haemolysis due to other allo-antibody (Delayed &gt; 24 hrs)</c:v>
                </c:pt>
                <c:pt idx="3">
                  <c:v>OSR - Febrile Non Haemolytic Transfusion Reaction</c:v>
                </c:pt>
                <c:pt idx="4">
                  <c:v>OSR - Hypotensive Transfusion Reaction</c:v>
                </c:pt>
                <c:pt idx="5">
                  <c:v>OSR - Transfusion Associated Circulatory Overload (TACO)</c:v>
                </c:pt>
                <c:pt idx="6">
                  <c:v>OSR - Transfusion Associated Dyspnoea</c:v>
                </c:pt>
                <c:pt idx="7">
                  <c:v>OSR - Unclassified SAR</c:v>
                </c:pt>
                <c:pt idx="8">
                  <c:v>Transfusion transmitted viral infection (HBV)</c:v>
                </c:pt>
                <c:pt idx="9">
                  <c:v>Transfusion transmitted viral infection (HCV)</c:v>
                </c:pt>
              </c:strCache>
            </c:strRef>
          </c:cat>
          <c:val>
            <c:numRef>
              <c:f>Sheet1!$B$2:$B$11</c:f>
              <c:numCache>
                <c:formatCode>General</c:formatCode>
                <c:ptCount val="10"/>
                <c:pt idx="0">
                  <c:v>30</c:v>
                </c:pt>
                <c:pt idx="1">
                  <c:v>1</c:v>
                </c:pt>
                <c:pt idx="2">
                  <c:v>7</c:v>
                </c:pt>
                <c:pt idx="3">
                  <c:v>42</c:v>
                </c:pt>
                <c:pt idx="4">
                  <c:v>4</c:v>
                </c:pt>
                <c:pt idx="5">
                  <c:v>40</c:v>
                </c:pt>
                <c:pt idx="6">
                  <c:v>2</c:v>
                </c:pt>
                <c:pt idx="7">
                  <c:v>7</c:v>
                </c:pt>
                <c:pt idx="8">
                  <c:v>1</c:v>
                </c:pt>
                <c:pt idx="9">
                  <c:v>1</c:v>
                </c:pt>
              </c:numCache>
            </c:numRef>
          </c:val>
        </c:ser>
        <c:dLbls>
          <c:showLegendKey val="0"/>
          <c:showVal val="0"/>
          <c:showCatName val="0"/>
          <c:showSerName val="0"/>
          <c:showPercent val="0"/>
          <c:showBubbleSize val="0"/>
        </c:dLbls>
        <c:gapWidth val="150"/>
        <c:axId val="6030848"/>
        <c:axId val="6032384"/>
      </c:barChart>
      <c:catAx>
        <c:axId val="6030848"/>
        <c:scaling>
          <c:orientation val="minMax"/>
        </c:scaling>
        <c:delete val="0"/>
        <c:axPos val="b"/>
        <c:majorTickMark val="out"/>
        <c:minorTickMark val="none"/>
        <c:tickLblPos val="nextTo"/>
        <c:crossAx val="6032384"/>
        <c:crosses val="autoZero"/>
        <c:auto val="1"/>
        <c:lblAlgn val="ctr"/>
        <c:lblOffset val="100"/>
        <c:noMultiLvlLbl val="0"/>
      </c:catAx>
      <c:valAx>
        <c:axId val="6032384"/>
        <c:scaling>
          <c:orientation val="minMax"/>
        </c:scaling>
        <c:delete val="0"/>
        <c:axPos val="l"/>
        <c:majorGridlines/>
        <c:numFmt formatCode="General" sourceLinked="1"/>
        <c:majorTickMark val="out"/>
        <c:minorTickMark val="none"/>
        <c:tickLblPos val="nextTo"/>
        <c:crossAx val="603084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pieChart>
        <c:varyColors val="1"/>
        <c:ser>
          <c:idx val="0"/>
          <c:order val="0"/>
          <c:cat>
            <c:strRef>
              <c:f>Sheet2!$A$1:$A$5</c:f>
              <c:strCache>
                <c:ptCount val="5"/>
                <c:pt idx="0">
                  <c:v>RCC + Pooled platelets</c:v>
                </c:pt>
                <c:pt idx="1">
                  <c:v>RCC</c:v>
                </c:pt>
                <c:pt idx="2">
                  <c:v>Pooled Platelets</c:v>
                </c:pt>
                <c:pt idx="3">
                  <c:v>Apheresis Platelets</c:v>
                </c:pt>
                <c:pt idx="4">
                  <c:v>Multiple Compnenets</c:v>
                </c:pt>
              </c:strCache>
            </c:strRef>
          </c:cat>
          <c:val>
            <c:numRef>
              <c:f>Sheet2!$B$1:$B$5</c:f>
              <c:numCache>
                <c:formatCode>General</c:formatCode>
                <c:ptCount val="5"/>
                <c:pt idx="0">
                  <c:v>1</c:v>
                </c:pt>
                <c:pt idx="1">
                  <c:v>28</c:v>
                </c:pt>
                <c:pt idx="2">
                  <c:v>2</c:v>
                </c:pt>
                <c:pt idx="3">
                  <c:v>4</c:v>
                </c:pt>
                <c:pt idx="4">
                  <c:v>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2887324688791191"/>
          <c:y val="0.24904124908553138"/>
          <c:w val="0.3711266526857222"/>
          <c:h val="0.50191750182893724"/>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Sheet2!$A$20:$A$26</c:f>
              <c:strCache>
                <c:ptCount val="7"/>
                <c:pt idx="0">
                  <c:v>Antibiotics </c:v>
                </c:pt>
                <c:pt idx="1">
                  <c:v>Fluids</c:v>
                </c:pt>
                <c:pt idx="2">
                  <c:v>Oxygen</c:v>
                </c:pt>
                <c:pt idx="3">
                  <c:v>Antihistamine</c:v>
                </c:pt>
                <c:pt idx="4">
                  <c:v>Steroids</c:v>
                </c:pt>
                <c:pt idx="5">
                  <c:v>Diuretics</c:v>
                </c:pt>
                <c:pt idx="6">
                  <c:v>Antipyretics</c:v>
                </c:pt>
              </c:strCache>
            </c:strRef>
          </c:cat>
          <c:val>
            <c:numRef>
              <c:f>Sheet2!$B$20:$B$26</c:f>
              <c:numCache>
                <c:formatCode>General</c:formatCode>
                <c:ptCount val="7"/>
                <c:pt idx="0">
                  <c:v>13</c:v>
                </c:pt>
                <c:pt idx="1">
                  <c:v>4</c:v>
                </c:pt>
                <c:pt idx="2">
                  <c:v>3</c:v>
                </c:pt>
                <c:pt idx="3">
                  <c:v>5</c:v>
                </c:pt>
                <c:pt idx="4">
                  <c:v>7</c:v>
                </c:pt>
                <c:pt idx="5">
                  <c:v>2</c:v>
                </c:pt>
                <c:pt idx="6">
                  <c:v>24</c:v>
                </c:pt>
              </c:numCache>
            </c:numRef>
          </c:val>
        </c:ser>
        <c:dLbls>
          <c:showLegendKey val="0"/>
          <c:showVal val="0"/>
          <c:showCatName val="0"/>
          <c:showSerName val="0"/>
          <c:showPercent val="0"/>
          <c:showBubbleSize val="0"/>
        </c:dLbls>
        <c:gapWidth val="150"/>
        <c:shape val="cylinder"/>
        <c:axId val="32542720"/>
        <c:axId val="32545024"/>
        <c:axId val="0"/>
      </c:bar3DChart>
      <c:catAx>
        <c:axId val="32542720"/>
        <c:scaling>
          <c:orientation val="minMax"/>
        </c:scaling>
        <c:delete val="0"/>
        <c:axPos val="l"/>
        <c:majorTickMark val="out"/>
        <c:minorTickMark val="none"/>
        <c:tickLblPos val="nextTo"/>
        <c:crossAx val="32545024"/>
        <c:crosses val="autoZero"/>
        <c:auto val="1"/>
        <c:lblAlgn val="ctr"/>
        <c:lblOffset val="100"/>
        <c:noMultiLvlLbl val="0"/>
      </c:catAx>
      <c:valAx>
        <c:axId val="32545024"/>
        <c:scaling>
          <c:orientation val="minMax"/>
        </c:scaling>
        <c:delete val="0"/>
        <c:axPos val="b"/>
        <c:majorGridlines/>
        <c:numFmt formatCode="General" sourceLinked="1"/>
        <c:majorTickMark val="out"/>
        <c:minorTickMark val="none"/>
        <c:tickLblPos val="nextTo"/>
        <c:crossAx val="32542720"/>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cat>
            <c:strRef>
              <c:f>Sheet2!$A$38:$A$44</c:f>
              <c:strCache>
                <c:ptCount val="7"/>
                <c:pt idx="0">
                  <c:v>Fluids</c:v>
                </c:pt>
                <c:pt idx="1">
                  <c:v>Oxygen</c:v>
                </c:pt>
                <c:pt idx="2">
                  <c:v>Antihistamine</c:v>
                </c:pt>
                <c:pt idx="3">
                  <c:v>Steroids</c:v>
                </c:pt>
                <c:pt idx="4">
                  <c:v>Anti-pyretics</c:v>
                </c:pt>
                <c:pt idx="5">
                  <c:v>Pressor Agents</c:v>
                </c:pt>
                <c:pt idx="6">
                  <c:v>Nebulisers/Inhalers</c:v>
                </c:pt>
              </c:strCache>
            </c:strRef>
          </c:cat>
          <c:val>
            <c:numRef>
              <c:f>Sheet2!$B$38:$B$44</c:f>
              <c:numCache>
                <c:formatCode>General</c:formatCode>
                <c:ptCount val="7"/>
                <c:pt idx="0">
                  <c:v>4</c:v>
                </c:pt>
                <c:pt idx="1">
                  <c:v>8</c:v>
                </c:pt>
                <c:pt idx="2">
                  <c:v>20</c:v>
                </c:pt>
                <c:pt idx="3">
                  <c:v>17</c:v>
                </c:pt>
                <c:pt idx="4">
                  <c:v>3</c:v>
                </c:pt>
                <c:pt idx="5">
                  <c:v>1</c:v>
                </c:pt>
                <c:pt idx="6">
                  <c:v>1</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cat>
            <c:strRef>
              <c:f>Sheet2!$A$49:$A$54</c:f>
              <c:strCache>
                <c:ptCount val="6"/>
                <c:pt idx="0">
                  <c:v>Resp Distress</c:v>
                </c:pt>
                <c:pt idx="1">
                  <c:v>Fluid Overload</c:v>
                </c:pt>
                <c:pt idx="2">
                  <c:v>Cardiac Problems</c:v>
                </c:pt>
                <c:pt idx="3">
                  <c:v>Deteriorating Renal Function</c:v>
                </c:pt>
                <c:pt idx="4">
                  <c:v>Other</c:v>
                </c:pt>
                <c:pt idx="5">
                  <c:v>Electrolyte Imbalance</c:v>
                </c:pt>
              </c:strCache>
            </c:strRef>
          </c:cat>
          <c:val>
            <c:numRef>
              <c:f>Sheet2!$B$49:$B$54</c:f>
              <c:numCache>
                <c:formatCode>General</c:formatCode>
                <c:ptCount val="6"/>
                <c:pt idx="0">
                  <c:v>27</c:v>
                </c:pt>
                <c:pt idx="1">
                  <c:v>26</c:v>
                </c:pt>
                <c:pt idx="2">
                  <c:v>9</c:v>
                </c:pt>
                <c:pt idx="3">
                  <c:v>1</c:v>
                </c:pt>
                <c:pt idx="4">
                  <c:v>1</c:v>
                </c:pt>
                <c:pt idx="5">
                  <c:v>1</c:v>
                </c:pt>
              </c:numCache>
            </c:numRef>
          </c:val>
        </c:ser>
        <c:dLbls>
          <c:showLegendKey val="0"/>
          <c:showVal val="0"/>
          <c:showCatName val="0"/>
          <c:showSerName val="0"/>
          <c:showPercent val="0"/>
          <c:showBubbleSize val="0"/>
          <c:showLeaderLines val="1"/>
        </c:dLbls>
        <c:firstSliceAng val="0"/>
        <c:holeSize val="50"/>
      </c:doughnutChart>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bar"/>
        <c:grouping val="stacked"/>
        <c:varyColors val="0"/>
        <c:ser>
          <c:idx val="0"/>
          <c:order val="0"/>
          <c:invertIfNegative val="0"/>
          <c:cat>
            <c:strRef>
              <c:f>Sheet2!$A$60:$A$68</c:f>
              <c:strCache>
                <c:ptCount val="9"/>
                <c:pt idx="0">
                  <c:v>Diuretics </c:v>
                </c:pt>
                <c:pt idx="1">
                  <c:v>Oxygen</c:v>
                </c:pt>
                <c:pt idx="2">
                  <c:v>Antibiotics</c:v>
                </c:pt>
                <c:pt idx="3">
                  <c:v>Nebulisers/Inhalers</c:v>
                </c:pt>
                <c:pt idx="4">
                  <c:v>Steroids</c:v>
                </c:pt>
                <c:pt idx="5">
                  <c:v>Antihistamine</c:v>
                </c:pt>
                <c:pt idx="6">
                  <c:v>Pressor Agents</c:v>
                </c:pt>
                <c:pt idx="7">
                  <c:v>Anti-Pyretics</c:v>
                </c:pt>
                <c:pt idx="8">
                  <c:v>Other</c:v>
                </c:pt>
              </c:strCache>
            </c:strRef>
          </c:cat>
          <c:val>
            <c:numRef>
              <c:f>Sheet2!$B$60:$B$68</c:f>
              <c:numCache>
                <c:formatCode>General</c:formatCode>
                <c:ptCount val="9"/>
                <c:pt idx="0">
                  <c:v>36</c:v>
                </c:pt>
                <c:pt idx="1">
                  <c:v>31</c:v>
                </c:pt>
                <c:pt idx="2">
                  <c:v>11</c:v>
                </c:pt>
                <c:pt idx="3">
                  <c:v>10</c:v>
                </c:pt>
                <c:pt idx="4">
                  <c:v>8</c:v>
                </c:pt>
                <c:pt idx="5">
                  <c:v>6</c:v>
                </c:pt>
                <c:pt idx="6">
                  <c:v>3</c:v>
                </c:pt>
                <c:pt idx="7">
                  <c:v>3</c:v>
                </c:pt>
                <c:pt idx="8">
                  <c:v>3</c:v>
                </c:pt>
              </c:numCache>
            </c:numRef>
          </c:val>
        </c:ser>
        <c:dLbls>
          <c:showLegendKey val="0"/>
          <c:showVal val="0"/>
          <c:showCatName val="0"/>
          <c:showSerName val="0"/>
          <c:showPercent val="0"/>
          <c:showBubbleSize val="0"/>
        </c:dLbls>
        <c:gapWidth val="150"/>
        <c:shape val="cylinder"/>
        <c:axId val="96987392"/>
        <c:axId val="97067008"/>
        <c:axId val="0"/>
      </c:bar3DChart>
      <c:catAx>
        <c:axId val="96987392"/>
        <c:scaling>
          <c:orientation val="minMax"/>
        </c:scaling>
        <c:delete val="0"/>
        <c:axPos val="l"/>
        <c:majorTickMark val="out"/>
        <c:minorTickMark val="none"/>
        <c:tickLblPos val="nextTo"/>
        <c:crossAx val="97067008"/>
        <c:crosses val="autoZero"/>
        <c:auto val="1"/>
        <c:lblAlgn val="ctr"/>
        <c:lblOffset val="100"/>
        <c:noMultiLvlLbl val="0"/>
      </c:catAx>
      <c:valAx>
        <c:axId val="97067008"/>
        <c:scaling>
          <c:orientation val="minMax"/>
        </c:scaling>
        <c:delete val="0"/>
        <c:axPos val="b"/>
        <c:majorGridlines/>
        <c:numFmt formatCode="General" sourceLinked="1"/>
        <c:majorTickMark val="out"/>
        <c:minorTickMark val="none"/>
        <c:tickLblPos val="nextTo"/>
        <c:crossAx val="9698739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Sheet2!$B$74</c:f>
              <c:strCache>
                <c:ptCount val="1"/>
                <c:pt idx="0">
                  <c:v>TACO</c:v>
                </c:pt>
              </c:strCache>
            </c:strRef>
          </c:tx>
          <c:invertIfNegative val="0"/>
          <c:cat>
            <c:numRef>
              <c:f>Sheet2!$A$75:$A$84</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Sheet2!$B$75:$B$84</c:f>
              <c:numCache>
                <c:formatCode>General</c:formatCode>
                <c:ptCount val="10"/>
                <c:pt idx="0">
                  <c:v>21</c:v>
                </c:pt>
                <c:pt idx="1">
                  <c:v>23</c:v>
                </c:pt>
                <c:pt idx="2">
                  <c:v>40</c:v>
                </c:pt>
                <c:pt idx="3">
                  <c:v>32</c:v>
                </c:pt>
                <c:pt idx="4">
                  <c:v>41</c:v>
                </c:pt>
                <c:pt idx="5">
                  <c:v>33</c:v>
                </c:pt>
                <c:pt idx="6">
                  <c:v>29</c:v>
                </c:pt>
                <c:pt idx="7">
                  <c:v>30</c:v>
                </c:pt>
                <c:pt idx="8">
                  <c:v>34</c:v>
                </c:pt>
                <c:pt idx="9">
                  <c:v>38</c:v>
                </c:pt>
              </c:numCache>
            </c:numRef>
          </c:val>
        </c:ser>
        <c:ser>
          <c:idx val="1"/>
          <c:order val="1"/>
          <c:tx>
            <c:strRef>
              <c:f>Sheet2!$C$74</c:f>
              <c:strCache>
                <c:ptCount val="1"/>
                <c:pt idx="0">
                  <c:v>Non-TACO</c:v>
                </c:pt>
              </c:strCache>
            </c:strRef>
          </c:tx>
          <c:invertIfNegative val="0"/>
          <c:cat>
            <c:numRef>
              <c:f>Sheet2!$A$75:$A$84</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Sheet2!$C$75:$C$84</c:f>
              <c:numCache>
                <c:formatCode>General</c:formatCode>
                <c:ptCount val="10"/>
                <c:pt idx="0">
                  <c:v>2</c:v>
                </c:pt>
                <c:pt idx="1">
                  <c:v>1</c:v>
                </c:pt>
                <c:pt idx="2">
                  <c:v>2</c:v>
                </c:pt>
                <c:pt idx="3">
                  <c:v>2</c:v>
                </c:pt>
                <c:pt idx="4">
                  <c:v>1</c:v>
                </c:pt>
                <c:pt idx="5">
                  <c:v>3</c:v>
                </c:pt>
                <c:pt idx="6">
                  <c:v>1</c:v>
                </c:pt>
                <c:pt idx="7">
                  <c:v>3</c:v>
                </c:pt>
                <c:pt idx="8">
                  <c:v>4</c:v>
                </c:pt>
                <c:pt idx="9">
                  <c:v>2</c:v>
                </c:pt>
              </c:numCache>
            </c:numRef>
          </c:val>
        </c:ser>
        <c:dLbls>
          <c:showLegendKey val="0"/>
          <c:showVal val="0"/>
          <c:showCatName val="0"/>
          <c:showSerName val="0"/>
          <c:showPercent val="0"/>
          <c:showBubbleSize val="0"/>
        </c:dLbls>
        <c:gapWidth val="150"/>
        <c:shape val="box"/>
        <c:axId val="99304192"/>
        <c:axId val="99305728"/>
        <c:axId val="0"/>
      </c:bar3DChart>
      <c:catAx>
        <c:axId val="99304192"/>
        <c:scaling>
          <c:orientation val="minMax"/>
        </c:scaling>
        <c:delete val="0"/>
        <c:axPos val="b"/>
        <c:numFmt formatCode="General" sourceLinked="1"/>
        <c:majorTickMark val="out"/>
        <c:minorTickMark val="none"/>
        <c:tickLblPos val="nextTo"/>
        <c:crossAx val="99305728"/>
        <c:crosses val="autoZero"/>
        <c:auto val="1"/>
        <c:lblAlgn val="ctr"/>
        <c:lblOffset val="100"/>
        <c:noMultiLvlLbl val="0"/>
      </c:catAx>
      <c:valAx>
        <c:axId val="99305728"/>
        <c:scaling>
          <c:orientation val="minMax"/>
        </c:scaling>
        <c:delete val="0"/>
        <c:axPos val="l"/>
        <c:majorGridlines/>
        <c:numFmt formatCode="General" sourceLinked="1"/>
        <c:majorTickMark val="out"/>
        <c:minorTickMark val="none"/>
        <c:tickLblPos val="nextTo"/>
        <c:crossAx val="99304192"/>
        <c:crosses val="autoZero"/>
        <c:crossBetween val="between"/>
      </c:valAx>
    </c:plotArea>
    <c:legend>
      <c:legendPos val="r"/>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6EF9246-7B58-46BE-9AE5-74FB948DAF67}" type="datetimeFigureOut">
              <a:rPr lang="en-IE" smtClean="0"/>
              <a:t>28/09/2023</a:t>
            </a:fld>
            <a:endParaRPr lang="en-IE"/>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EB9616D-C04D-4A31-982D-E848C8A0987A}" type="slidenum">
              <a:rPr lang="en-IE" smtClean="0"/>
              <a:t>‹#›</a:t>
            </a:fld>
            <a:endParaRPr lang="en-IE"/>
          </a:p>
        </p:txBody>
      </p:sp>
    </p:spTree>
    <p:extLst>
      <p:ext uri="{BB962C8B-B14F-4D97-AF65-F5344CB8AC3E}">
        <p14:creationId xmlns:p14="http://schemas.microsoft.com/office/powerpoint/2010/main" val="435951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4D7EF76D-5F86-46FA-89FE-F6D225B65AB2}" type="datetimeFigureOut">
              <a:rPr lang="en-IE" smtClean="0"/>
              <a:t>28/09/2023</a:t>
            </a:fld>
            <a:endParaRPr lang="en-IE"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CF97AEC-FC06-4FA3-B466-776D4F6CF38E}" type="slidenum">
              <a:rPr lang="en-IE" smtClean="0"/>
              <a:t>‹#›</a:t>
            </a:fld>
            <a:endParaRPr lang="en-IE" dirty="0"/>
          </a:p>
        </p:txBody>
      </p:sp>
    </p:spTree>
    <p:extLst>
      <p:ext uri="{BB962C8B-B14F-4D97-AF65-F5344CB8AC3E}">
        <p14:creationId xmlns:p14="http://schemas.microsoft.com/office/powerpoint/2010/main" val="1382070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received 372 reports in 2022 up 50 reports from previous years. Increased</a:t>
            </a:r>
            <a:r>
              <a:rPr lang="en-GB" baseline="0" dirty="0" smtClean="0"/>
              <a:t> report numbers were observed for SAEs up by 31 reports and Near Miss reports up by 17 reports. We have seen a return to the number of reports previously observed in 2019. It must be noted that while the number of near miss reports received had increased the number of reports accepted was far lower as we will see later. Not all SAEs were accepted either of 133 received 120 were accepted compared with 98 previous year.</a:t>
            </a:r>
            <a:endParaRPr lang="en-IE" dirty="0"/>
          </a:p>
        </p:txBody>
      </p:sp>
      <p:sp>
        <p:nvSpPr>
          <p:cNvPr id="4" name="Slide Number Placeholder 3"/>
          <p:cNvSpPr>
            <a:spLocks noGrp="1"/>
          </p:cNvSpPr>
          <p:nvPr>
            <p:ph type="sldNum" sz="quarter" idx="10"/>
          </p:nvPr>
        </p:nvSpPr>
        <p:spPr/>
        <p:txBody>
          <a:bodyPr/>
          <a:lstStyle/>
          <a:p>
            <a:fld id="{5D156128-FB32-4685-86D6-7EE2F3CBF8E4}" type="slidenum">
              <a:rPr lang="en-IE" smtClean="0"/>
              <a:t>3</a:t>
            </a:fld>
            <a:endParaRPr lang="en-IE" dirty="0"/>
          </a:p>
        </p:txBody>
      </p:sp>
    </p:spTree>
    <p:extLst>
      <p:ext uri="{BB962C8B-B14F-4D97-AF65-F5344CB8AC3E}">
        <p14:creationId xmlns:p14="http://schemas.microsoft.com/office/powerpoint/2010/main" val="79811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Non-Immunological factors such as hypertonic solutions or medicinal</a:t>
            </a:r>
            <a:r>
              <a:rPr lang="en-GB" baseline="0" dirty="0" smtClean="0"/>
              <a:t> products mixed with the blood component</a:t>
            </a:r>
            <a:r>
              <a:rPr lang="en-GB" b="1" baseline="0" dirty="0" smtClean="0"/>
              <a:t>.   </a:t>
            </a:r>
            <a:r>
              <a:rPr lang="en-GB" b="1" baseline="0" dirty="0" smtClean="0">
                <a:solidFill>
                  <a:srgbClr val="92D050"/>
                </a:solidFill>
              </a:rPr>
              <a:t>AILEEN</a:t>
            </a:r>
            <a:endParaRPr lang="en-IE" b="1" dirty="0">
              <a:solidFill>
                <a:srgbClr val="92D050"/>
              </a:solidFill>
            </a:endParaRPr>
          </a:p>
        </p:txBody>
      </p:sp>
      <p:sp>
        <p:nvSpPr>
          <p:cNvPr id="5" name="Footer Placeholder 4"/>
          <p:cNvSpPr>
            <a:spLocks noGrp="1"/>
          </p:cNvSpPr>
          <p:nvPr>
            <p:ph type="ftr" sz="quarter" idx="11"/>
          </p:nvPr>
        </p:nvSpPr>
        <p:spPr/>
        <p:txBody>
          <a:bodyPr/>
          <a:lstStyle/>
          <a:p>
            <a:r>
              <a:rPr lang="en-IE" dirty="0" smtClean="0"/>
              <a:t>Subject to change</a:t>
            </a:r>
            <a:endParaRPr lang="en-IE" dirty="0"/>
          </a:p>
        </p:txBody>
      </p:sp>
    </p:spTree>
    <p:extLst>
      <p:ext uri="{BB962C8B-B14F-4D97-AF65-F5344CB8AC3E}">
        <p14:creationId xmlns:p14="http://schemas.microsoft.com/office/powerpoint/2010/main" val="251066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1B0C5568-DDE4-4BA9-AB5B-197D79CF0F6C}" type="slidenum">
              <a:rPr lang="en-IE" smtClean="0"/>
              <a:t>20</a:t>
            </a:fld>
            <a:endParaRPr lang="en-IE" dirty="0"/>
          </a:p>
        </p:txBody>
      </p:sp>
      <p:sp>
        <p:nvSpPr>
          <p:cNvPr id="5" name="Footer Placeholder 4"/>
          <p:cNvSpPr>
            <a:spLocks noGrp="1"/>
          </p:cNvSpPr>
          <p:nvPr>
            <p:ph type="ftr" sz="quarter" idx="11"/>
          </p:nvPr>
        </p:nvSpPr>
        <p:spPr/>
        <p:txBody>
          <a:bodyPr/>
          <a:lstStyle/>
          <a:p>
            <a:endParaRPr lang="en-IE" dirty="0"/>
          </a:p>
        </p:txBody>
      </p:sp>
    </p:spTree>
    <p:extLst>
      <p:ext uri="{BB962C8B-B14F-4D97-AF65-F5344CB8AC3E}">
        <p14:creationId xmlns:p14="http://schemas.microsoft.com/office/powerpoint/2010/main" val="2567174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1F75945-16CF-42F0-BE5C-E49659F89479}" type="slidenum">
              <a:rPr lang="en-IE" smtClean="0"/>
              <a:t>44</a:t>
            </a:fld>
            <a:endParaRPr lang="en-IE" dirty="0"/>
          </a:p>
        </p:txBody>
      </p:sp>
      <p:sp>
        <p:nvSpPr>
          <p:cNvPr id="5" name="Footer Placeholder 4"/>
          <p:cNvSpPr>
            <a:spLocks noGrp="1"/>
          </p:cNvSpPr>
          <p:nvPr>
            <p:ph type="ftr" sz="quarter" idx="11"/>
          </p:nvPr>
        </p:nvSpPr>
        <p:spPr/>
        <p:txBody>
          <a:bodyPr/>
          <a:lstStyle/>
          <a:p>
            <a:endParaRPr lang="en-IE" dirty="0"/>
          </a:p>
        </p:txBody>
      </p:sp>
    </p:spTree>
    <p:extLst>
      <p:ext uri="{BB962C8B-B14F-4D97-AF65-F5344CB8AC3E}">
        <p14:creationId xmlns:p14="http://schemas.microsoft.com/office/powerpoint/2010/main" val="3410824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216162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156473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348298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216966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1038521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92206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2103997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101490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175795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371022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BECCE-AA4A-4766-A808-9A2002C912CB}" type="datetimeFigureOut">
              <a:rPr lang="en-IE" smtClean="0"/>
              <a:t>28/09/2023</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F80BDE2-F888-461B-96D6-491B36F82FE3}" type="slidenum">
              <a:rPr lang="en-IE" smtClean="0"/>
              <a:t>‹#›</a:t>
            </a:fld>
            <a:endParaRPr lang="en-IE" dirty="0"/>
          </a:p>
        </p:txBody>
      </p:sp>
    </p:spTree>
    <p:extLst>
      <p:ext uri="{BB962C8B-B14F-4D97-AF65-F5344CB8AC3E}">
        <p14:creationId xmlns:p14="http://schemas.microsoft.com/office/powerpoint/2010/main" val="429127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BECCE-AA4A-4766-A808-9A2002C912CB}" type="datetimeFigureOut">
              <a:rPr lang="en-IE" smtClean="0"/>
              <a:t>28/09/2023</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0BDE2-F888-461B-96D6-491B36F82FE3}" type="slidenum">
              <a:rPr lang="en-IE" smtClean="0"/>
              <a:t>‹#›</a:t>
            </a:fld>
            <a:endParaRPr lang="en-IE" dirty="0"/>
          </a:p>
        </p:txBody>
      </p:sp>
    </p:spTree>
    <p:extLst>
      <p:ext uri="{BB962C8B-B14F-4D97-AF65-F5344CB8AC3E}">
        <p14:creationId xmlns:p14="http://schemas.microsoft.com/office/powerpoint/2010/main" val="1226339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b="1" dirty="0" smtClean="0">
                <a:solidFill>
                  <a:schemeClr val="accent2">
                    <a:lumMod val="75000"/>
                  </a:schemeClr>
                </a:solidFill>
              </a:rPr>
              <a:t>NHO Serious Adverse Reactions 2022</a:t>
            </a:r>
            <a:endParaRPr lang="en-IE" dirty="0">
              <a:solidFill>
                <a:schemeClr val="accent2">
                  <a:lumMod val="75000"/>
                </a:schemeClr>
              </a:solidFill>
            </a:endParaRPr>
          </a:p>
        </p:txBody>
      </p:sp>
      <p:sp>
        <p:nvSpPr>
          <p:cNvPr id="7" name="Subtitle 6"/>
          <p:cNvSpPr>
            <a:spLocks noGrp="1"/>
          </p:cNvSpPr>
          <p:nvPr>
            <p:ph type="subTitle" idx="1"/>
          </p:nvPr>
        </p:nvSpPr>
        <p:spPr/>
        <p:txBody>
          <a:bodyPr/>
          <a:lstStyle/>
          <a:p>
            <a:r>
              <a:rPr lang="en-GB" dirty="0" smtClean="0"/>
              <a:t>Joanne Scanlon</a:t>
            </a:r>
          </a:p>
          <a:p>
            <a:r>
              <a:rPr lang="en-GB" dirty="0" smtClean="0"/>
              <a:t>Oct 2023</a:t>
            </a:r>
            <a:endParaRPr lang="en-IE" dirty="0"/>
          </a:p>
        </p:txBody>
      </p:sp>
      <p:pic>
        <p:nvPicPr>
          <p:cNvPr id="1027"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517648"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993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a:solidFill>
                  <a:srgbClr val="C00000"/>
                </a:solidFill>
              </a:rPr>
              <a:t>Anaphylaxis/hypersensitivity </a:t>
            </a:r>
            <a:r>
              <a:rPr lang="en-IE" b="1" dirty="0" smtClean="0">
                <a:solidFill>
                  <a:srgbClr val="C00000"/>
                </a:solidFill>
              </a:rPr>
              <a:t>(n=27)</a:t>
            </a:r>
            <a:endParaRPr lang="en-IE" b="1" dirty="0">
              <a:solidFill>
                <a:srgbClr val="C00000"/>
              </a:solidFill>
            </a:endParaRPr>
          </a:p>
        </p:txBody>
      </p:sp>
      <p:sp>
        <p:nvSpPr>
          <p:cNvPr id="3" name="Content Placeholder 2"/>
          <p:cNvSpPr>
            <a:spLocks noGrp="1"/>
          </p:cNvSpPr>
          <p:nvPr>
            <p:ph sz="half" idx="1"/>
          </p:nvPr>
        </p:nvSpPr>
        <p:spPr/>
        <p:txBody>
          <a:bodyPr>
            <a:normAutofit fontScale="92500" lnSpcReduction="10000"/>
          </a:bodyPr>
          <a:lstStyle/>
          <a:p>
            <a:r>
              <a:rPr lang="en-GB" dirty="0" smtClean="0"/>
              <a:t>Number of reports received: n =30</a:t>
            </a:r>
          </a:p>
          <a:p>
            <a:r>
              <a:rPr lang="en-GB" dirty="0" smtClean="0"/>
              <a:t>No. of reports accepted: 27</a:t>
            </a:r>
          </a:p>
          <a:p>
            <a:pPr marL="0" indent="0">
              <a:buNone/>
            </a:pPr>
            <a:r>
              <a:rPr lang="en-GB" dirty="0" smtClean="0">
                <a:solidFill>
                  <a:srgbClr val="C00000"/>
                </a:solidFill>
              </a:rPr>
              <a:t>Clinical Outcome:</a:t>
            </a:r>
          </a:p>
          <a:p>
            <a:r>
              <a:rPr lang="en-GB" dirty="0" smtClean="0"/>
              <a:t>Deaths: 0</a:t>
            </a:r>
          </a:p>
          <a:p>
            <a:r>
              <a:rPr lang="en-GB" dirty="0" smtClean="0"/>
              <a:t>Complete Recovery: 26</a:t>
            </a:r>
          </a:p>
          <a:p>
            <a:r>
              <a:rPr lang="en-GB" dirty="0" smtClean="0"/>
              <a:t>Minor Sequelae: 1</a:t>
            </a:r>
          </a:p>
        </p:txBody>
      </p:sp>
      <p:sp>
        <p:nvSpPr>
          <p:cNvPr id="4" name="Content Placeholder 3"/>
          <p:cNvSpPr>
            <a:spLocks noGrp="1"/>
          </p:cNvSpPr>
          <p:nvPr>
            <p:ph sz="half" idx="2"/>
          </p:nvPr>
        </p:nvSpPr>
        <p:spPr/>
        <p:txBody>
          <a:bodyPr>
            <a:normAutofit fontScale="92500" lnSpcReduction="10000"/>
          </a:bodyPr>
          <a:lstStyle/>
          <a:p>
            <a:pPr marL="0" indent="0">
              <a:buNone/>
            </a:pPr>
            <a:r>
              <a:rPr lang="en-GB" b="1" dirty="0" smtClean="0">
                <a:solidFill>
                  <a:srgbClr val="C00000"/>
                </a:solidFill>
              </a:rPr>
              <a:t>Demographic Data</a:t>
            </a:r>
          </a:p>
          <a:p>
            <a:pPr marL="0" indent="0">
              <a:buNone/>
            </a:pPr>
            <a:r>
              <a:rPr lang="en-IE" dirty="0" smtClean="0">
                <a:latin typeface="Agency FB"/>
                <a:sym typeface="Webdings"/>
              </a:rPr>
              <a:t></a:t>
            </a:r>
            <a:r>
              <a:rPr lang="en-IE" dirty="0" smtClean="0">
                <a:sym typeface="Webdings"/>
              </a:rPr>
              <a:t>11</a:t>
            </a:r>
            <a:r>
              <a:rPr lang="en-IE" dirty="0" smtClean="0">
                <a:latin typeface="Agency FB"/>
                <a:sym typeface="Webdings"/>
              </a:rPr>
              <a:t> </a:t>
            </a:r>
            <a:r>
              <a:rPr lang="en-IE" dirty="0" smtClean="0">
                <a:sym typeface="Webdings"/>
              </a:rPr>
              <a:t>16</a:t>
            </a:r>
          </a:p>
          <a:p>
            <a:pPr marL="0" indent="0">
              <a:buNone/>
            </a:pPr>
            <a:r>
              <a:rPr lang="en-GB" dirty="0" smtClean="0">
                <a:sym typeface="Webdings"/>
              </a:rPr>
              <a:t>Adults: 37</a:t>
            </a:r>
          </a:p>
          <a:p>
            <a:pPr marL="0" indent="0">
              <a:buNone/>
            </a:pPr>
            <a:r>
              <a:rPr lang="en-GB" dirty="0" smtClean="0">
                <a:sym typeface="Webdings"/>
              </a:rPr>
              <a:t>Less than 4 Years: 0</a:t>
            </a:r>
          </a:p>
          <a:p>
            <a:pPr marL="0" indent="0">
              <a:buNone/>
            </a:pPr>
            <a:r>
              <a:rPr lang="en-GB" b="1" dirty="0" smtClean="0">
                <a:solidFill>
                  <a:srgbClr val="C00000"/>
                </a:solidFill>
                <a:sym typeface="Webdings"/>
              </a:rPr>
              <a:t>Components:</a:t>
            </a:r>
          </a:p>
          <a:p>
            <a:pPr marL="0" indent="0">
              <a:buNone/>
            </a:pPr>
            <a:r>
              <a:rPr lang="en-GB" dirty="0" smtClean="0">
                <a:sym typeface="Webdings"/>
              </a:rPr>
              <a:t>Red Cells n= </a:t>
            </a:r>
            <a:r>
              <a:rPr lang="en-GB" dirty="0">
                <a:sym typeface="Webdings"/>
              </a:rPr>
              <a:t>9</a:t>
            </a:r>
            <a:endParaRPr lang="en-GB" dirty="0" smtClean="0">
              <a:sym typeface="Webdings"/>
            </a:endParaRPr>
          </a:p>
          <a:p>
            <a:pPr marL="0" indent="0">
              <a:buNone/>
            </a:pPr>
            <a:r>
              <a:rPr lang="en-GB" dirty="0" smtClean="0">
                <a:sym typeface="Webdings"/>
              </a:rPr>
              <a:t>Apheresis Platelets n= 15</a:t>
            </a:r>
          </a:p>
          <a:p>
            <a:pPr marL="0" indent="0">
              <a:buNone/>
            </a:pPr>
            <a:r>
              <a:rPr lang="en-GB" dirty="0" smtClean="0">
                <a:sym typeface="Webdings"/>
              </a:rPr>
              <a:t>Pooled Platelets n=4</a:t>
            </a:r>
          </a:p>
          <a:p>
            <a:pPr marL="0" indent="0">
              <a:buNone/>
            </a:pPr>
            <a:r>
              <a:rPr lang="en-GB" dirty="0" smtClean="0">
                <a:sym typeface="Webdings"/>
              </a:rPr>
              <a:t>Plasma n= 1</a:t>
            </a:r>
          </a:p>
          <a:p>
            <a:pPr marL="0" indent="0">
              <a:buNone/>
            </a:pPr>
            <a:r>
              <a:rPr lang="en-GB" dirty="0" smtClean="0">
                <a:sym typeface="Webdings"/>
              </a:rPr>
              <a:t>Multiple Components n=2</a:t>
            </a:r>
            <a:endParaRPr lang="en-GB" dirty="0">
              <a:sym typeface="Webdings"/>
            </a:endParaRPr>
          </a:p>
          <a:p>
            <a:pPr marL="0" indent="0">
              <a:buNone/>
            </a:pPr>
            <a:endParaRPr lang="en-GB" dirty="0" smtClean="0">
              <a:sym typeface="Webdings"/>
            </a:endParaRPr>
          </a:p>
          <a:p>
            <a:pPr marL="0" indent="0">
              <a:buNone/>
            </a:pPr>
            <a:endParaRPr lang="en-IE" dirty="0"/>
          </a:p>
        </p:txBody>
      </p:sp>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2376264" cy="620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343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
            </a:r>
            <a:br>
              <a:rPr lang="en-IE" dirty="0" smtClean="0"/>
            </a:br>
            <a:r>
              <a:rPr lang="en-IE" b="1" dirty="0">
                <a:solidFill>
                  <a:srgbClr val="C00000"/>
                </a:solidFill>
              </a:rPr>
              <a:t>Anaphylaxis/hypersensitivity (n=27)</a:t>
            </a:r>
          </a:p>
        </p:txBody>
      </p:sp>
      <p:sp>
        <p:nvSpPr>
          <p:cNvPr id="3" name="Content Placeholder 2"/>
          <p:cNvSpPr>
            <a:spLocks noGrp="1"/>
          </p:cNvSpPr>
          <p:nvPr>
            <p:ph sz="half" idx="1"/>
          </p:nvPr>
        </p:nvSpPr>
        <p:spPr/>
        <p:txBody>
          <a:bodyPr>
            <a:normAutofit/>
          </a:bodyPr>
          <a:lstStyle/>
          <a:p>
            <a:pPr marL="0" indent="0">
              <a:buNone/>
            </a:pPr>
            <a:r>
              <a:rPr lang="en-IE" b="1" dirty="0" smtClean="0">
                <a:solidFill>
                  <a:srgbClr val="C00000"/>
                </a:solidFill>
              </a:rPr>
              <a:t>Investigations and Treatment</a:t>
            </a:r>
          </a:p>
          <a:p>
            <a:pPr>
              <a:buFont typeface="Wingdings" pitchFamily="2" charset="2"/>
              <a:buChar char="§"/>
            </a:pPr>
            <a:r>
              <a:rPr lang="en-GB" dirty="0"/>
              <a:t>IgA levels: </a:t>
            </a:r>
            <a:r>
              <a:rPr lang="en-GB" dirty="0" smtClean="0"/>
              <a:t>12 </a:t>
            </a:r>
            <a:r>
              <a:rPr lang="en-GB" dirty="0"/>
              <a:t>(all NAD)</a:t>
            </a:r>
          </a:p>
          <a:p>
            <a:pPr>
              <a:buFont typeface="Wingdings" pitchFamily="2" charset="2"/>
              <a:buChar char="§"/>
            </a:pPr>
            <a:r>
              <a:rPr lang="en-GB" dirty="0"/>
              <a:t>Bact screening unit: 8</a:t>
            </a:r>
          </a:p>
          <a:p>
            <a:pPr>
              <a:buFont typeface="Wingdings" pitchFamily="2" charset="2"/>
              <a:buChar char="§"/>
            </a:pPr>
            <a:r>
              <a:rPr lang="en-GB" dirty="0"/>
              <a:t>Bact screening pt: 1</a:t>
            </a:r>
            <a:r>
              <a:rPr lang="en-GB" dirty="0" smtClean="0"/>
              <a:t>0</a:t>
            </a:r>
          </a:p>
          <a:p>
            <a:pPr>
              <a:buFont typeface="Wingdings" pitchFamily="2" charset="2"/>
              <a:buChar char="§"/>
            </a:pPr>
            <a:r>
              <a:rPr lang="en-GB" dirty="0" smtClean="0"/>
              <a:t>Bact screening both product and patient: </a:t>
            </a:r>
            <a:r>
              <a:rPr lang="en-GB" dirty="0"/>
              <a:t>4</a:t>
            </a:r>
          </a:p>
          <a:p>
            <a:pPr marL="0" indent="0">
              <a:buNone/>
            </a:pPr>
            <a:endParaRPr lang="en-IE"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897767583"/>
              </p:ext>
            </p:extLst>
          </p:nvPr>
        </p:nvGraphicFramePr>
        <p:xfrm>
          <a:off x="4788024" y="1700808"/>
          <a:ext cx="4038600" cy="42484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3910356312"/>
              </p:ext>
            </p:extLst>
          </p:nvPr>
        </p:nvGraphicFramePr>
        <p:xfrm>
          <a:off x="4644008" y="1916832"/>
          <a:ext cx="4680520" cy="280831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508104" y="4941168"/>
            <a:ext cx="3024336" cy="646331"/>
          </a:xfrm>
          <a:prstGeom prst="rect">
            <a:avLst/>
          </a:prstGeom>
          <a:noFill/>
        </p:spPr>
        <p:txBody>
          <a:bodyPr wrap="square" rtlCol="0">
            <a:spAutoFit/>
          </a:bodyPr>
          <a:lstStyle/>
          <a:p>
            <a:r>
              <a:rPr lang="en-GB" dirty="0" smtClean="0"/>
              <a:t>17/27 treated with 1 or more of the above interventions</a:t>
            </a:r>
            <a:endParaRPr lang="en-IE" dirty="0"/>
          </a:p>
        </p:txBody>
      </p:sp>
      <p:pic>
        <p:nvPicPr>
          <p:cNvPr id="9" name="Picture 3" descr="C:\Users\scanlonj\AppData\Roaming\NHO logo outlin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0"/>
            <a:ext cx="2376264" cy="620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321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C00000"/>
                </a:solidFill>
              </a:rPr>
              <a:t>Case Study - AA</a:t>
            </a:r>
            <a:endParaRPr lang="en-IE" dirty="0"/>
          </a:p>
        </p:txBody>
      </p:sp>
      <p:sp>
        <p:nvSpPr>
          <p:cNvPr id="3" name="Content Placeholder 2"/>
          <p:cNvSpPr>
            <a:spLocks noGrp="1"/>
          </p:cNvSpPr>
          <p:nvPr>
            <p:ph sz="half" idx="1"/>
          </p:nvPr>
        </p:nvSpPr>
        <p:spPr/>
        <p:txBody>
          <a:bodyPr>
            <a:normAutofit/>
          </a:bodyPr>
          <a:lstStyle/>
          <a:p>
            <a:pPr marL="0" indent="0">
              <a:buNone/>
            </a:pPr>
            <a:r>
              <a:rPr lang="en-GB" b="1" dirty="0" smtClean="0">
                <a:solidFill>
                  <a:srgbClr val="C00000"/>
                </a:solidFill>
              </a:rPr>
              <a:t>Background</a:t>
            </a:r>
          </a:p>
          <a:p>
            <a:r>
              <a:rPr lang="en-GB" dirty="0" smtClean="0"/>
              <a:t>45 </a:t>
            </a:r>
            <a:r>
              <a:rPr lang="en-GB" dirty="0" err="1" smtClean="0"/>
              <a:t>yr</a:t>
            </a:r>
            <a:r>
              <a:rPr lang="en-GB" dirty="0" smtClean="0"/>
              <a:t> old female patient with severe iron deficiency anaemia </a:t>
            </a:r>
          </a:p>
          <a:p>
            <a:r>
              <a:rPr lang="en-GB" dirty="0" smtClean="0"/>
              <a:t>Hb: </a:t>
            </a:r>
            <a:r>
              <a:rPr lang="en-GB" dirty="0" err="1" smtClean="0"/>
              <a:t>5.5g</a:t>
            </a:r>
            <a:r>
              <a:rPr lang="en-GB" dirty="0" smtClean="0"/>
              <a:t>/dl, transfused RCC x 1</a:t>
            </a:r>
          </a:p>
          <a:p>
            <a:pPr marL="0" indent="0">
              <a:buNone/>
            </a:pPr>
            <a:endParaRPr lang="en-IE" dirty="0"/>
          </a:p>
        </p:txBody>
      </p:sp>
      <p:sp>
        <p:nvSpPr>
          <p:cNvPr id="4" name="Content Placeholder 3"/>
          <p:cNvSpPr>
            <a:spLocks noGrp="1"/>
          </p:cNvSpPr>
          <p:nvPr>
            <p:ph sz="half" idx="2"/>
          </p:nvPr>
        </p:nvSpPr>
        <p:spPr/>
        <p:txBody>
          <a:bodyPr>
            <a:normAutofit/>
          </a:bodyPr>
          <a:lstStyle/>
          <a:p>
            <a:pPr marL="0" indent="0">
              <a:buNone/>
            </a:pPr>
            <a:r>
              <a:rPr lang="en-GB" dirty="0" smtClean="0"/>
              <a:t>2 hours  post commencement of transfusion </a:t>
            </a:r>
            <a:r>
              <a:rPr lang="en-GB" dirty="0" err="1" smtClean="0"/>
              <a:t>pt</a:t>
            </a:r>
            <a:r>
              <a:rPr lang="en-GB" dirty="0" smtClean="0"/>
              <a:t> developed:</a:t>
            </a:r>
          </a:p>
          <a:p>
            <a:r>
              <a:rPr lang="en-GB" dirty="0" smtClean="0"/>
              <a:t>Hypertension</a:t>
            </a:r>
          </a:p>
          <a:p>
            <a:r>
              <a:rPr lang="en-GB" dirty="0" smtClean="0"/>
              <a:t>Tachycardia </a:t>
            </a:r>
          </a:p>
          <a:p>
            <a:r>
              <a:rPr lang="en-GB" dirty="0" smtClean="0"/>
              <a:t>Increased RR</a:t>
            </a:r>
          </a:p>
          <a:p>
            <a:r>
              <a:rPr lang="en-GB" dirty="0" smtClean="0"/>
              <a:t>Lip swelling</a:t>
            </a:r>
          </a:p>
        </p:txBody>
      </p:sp>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2520280"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829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C00000"/>
                </a:solidFill>
              </a:rPr>
              <a:t>Case Study - AA</a:t>
            </a:r>
            <a:endParaRPr lang="en-IE" dirty="0"/>
          </a:p>
        </p:txBody>
      </p:sp>
      <p:sp>
        <p:nvSpPr>
          <p:cNvPr id="3" name="Content Placeholder 2"/>
          <p:cNvSpPr>
            <a:spLocks noGrp="1"/>
          </p:cNvSpPr>
          <p:nvPr>
            <p:ph sz="half" idx="1"/>
          </p:nvPr>
        </p:nvSpPr>
        <p:spPr/>
        <p:txBody>
          <a:bodyPr>
            <a:normAutofit fontScale="85000" lnSpcReduction="10000"/>
          </a:bodyPr>
          <a:lstStyle/>
          <a:p>
            <a:pPr marL="0" indent="0">
              <a:buNone/>
            </a:pPr>
            <a:r>
              <a:rPr lang="en-GB" b="1" dirty="0" smtClean="0">
                <a:solidFill>
                  <a:srgbClr val="C00000"/>
                </a:solidFill>
              </a:rPr>
              <a:t>Investigations</a:t>
            </a:r>
          </a:p>
          <a:p>
            <a:r>
              <a:rPr lang="en-GB" dirty="0" smtClean="0"/>
              <a:t>IgA Levels: Normal</a:t>
            </a:r>
          </a:p>
          <a:p>
            <a:r>
              <a:rPr lang="en-GB" dirty="0" smtClean="0"/>
              <a:t>Chest Xray: Normal</a:t>
            </a:r>
          </a:p>
          <a:p>
            <a:r>
              <a:rPr lang="en-GB" dirty="0" smtClean="0"/>
              <a:t>Hb post transfusion: </a:t>
            </a:r>
            <a:r>
              <a:rPr lang="en-GB" dirty="0" err="1" smtClean="0"/>
              <a:t>5.1g</a:t>
            </a:r>
            <a:r>
              <a:rPr lang="en-GB" dirty="0" smtClean="0"/>
              <a:t>/dl</a:t>
            </a:r>
          </a:p>
          <a:p>
            <a:r>
              <a:rPr lang="en-GB" dirty="0" smtClean="0"/>
              <a:t>Bacterial screening of both patient and unit: Negative</a:t>
            </a:r>
          </a:p>
          <a:p>
            <a:pPr marL="0" indent="0">
              <a:buNone/>
            </a:pPr>
            <a:r>
              <a:rPr lang="en-GB" b="1" dirty="0" smtClean="0">
                <a:solidFill>
                  <a:srgbClr val="C00000"/>
                </a:solidFill>
              </a:rPr>
              <a:t>Intervention</a:t>
            </a:r>
          </a:p>
          <a:p>
            <a:r>
              <a:rPr lang="en-GB" dirty="0" smtClean="0"/>
              <a:t>Transfusion completed</a:t>
            </a:r>
          </a:p>
          <a:p>
            <a:r>
              <a:rPr lang="en-GB" dirty="0" smtClean="0"/>
              <a:t>Pt treated with Antihistamines and Steroids</a:t>
            </a:r>
            <a:endParaRPr lang="en-IE" dirty="0"/>
          </a:p>
        </p:txBody>
      </p:sp>
      <p:sp>
        <p:nvSpPr>
          <p:cNvPr id="4" name="Content Placeholder 3"/>
          <p:cNvSpPr>
            <a:spLocks noGrp="1"/>
          </p:cNvSpPr>
          <p:nvPr>
            <p:ph sz="half" idx="2"/>
          </p:nvPr>
        </p:nvSpPr>
        <p:spPr/>
        <p:txBody>
          <a:bodyPr>
            <a:normAutofit fontScale="85000" lnSpcReduction="10000"/>
          </a:bodyPr>
          <a:lstStyle/>
          <a:p>
            <a:pPr marL="0" indent="0">
              <a:buNone/>
            </a:pPr>
            <a:r>
              <a:rPr lang="en-GB" b="1" dirty="0" smtClean="0">
                <a:solidFill>
                  <a:srgbClr val="C00000"/>
                </a:solidFill>
              </a:rPr>
              <a:t>Clinical Outcome</a:t>
            </a:r>
            <a:r>
              <a:rPr lang="en-GB" dirty="0" smtClean="0"/>
              <a:t>:</a:t>
            </a:r>
          </a:p>
          <a:p>
            <a:r>
              <a:rPr lang="en-GB" dirty="0" smtClean="0"/>
              <a:t>Minor Sequelae</a:t>
            </a:r>
          </a:p>
          <a:p>
            <a:endParaRPr lang="en-GB" dirty="0"/>
          </a:p>
          <a:p>
            <a:pPr marL="0" indent="0">
              <a:buNone/>
            </a:pPr>
            <a:r>
              <a:rPr lang="en-GB" b="1" dirty="0" smtClean="0">
                <a:solidFill>
                  <a:srgbClr val="C00000"/>
                </a:solidFill>
              </a:rPr>
              <a:t>Future Requirements for this </a:t>
            </a:r>
            <a:r>
              <a:rPr lang="en-GB" b="1" dirty="0" err="1" smtClean="0">
                <a:solidFill>
                  <a:srgbClr val="C00000"/>
                </a:solidFill>
              </a:rPr>
              <a:t>pt</a:t>
            </a:r>
            <a:r>
              <a:rPr lang="en-GB" b="1" dirty="0" smtClean="0">
                <a:solidFill>
                  <a:srgbClr val="C00000"/>
                </a:solidFill>
              </a:rPr>
              <a:t>:</a:t>
            </a:r>
          </a:p>
          <a:p>
            <a:pPr marL="0" indent="0">
              <a:buNone/>
            </a:pPr>
            <a:r>
              <a:rPr lang="en-GB" dirty="0" smtClean="0"/>
              <a:t>Pre-med of steroids and anti-pyretics</a:t>
            </a:r>
          </a:p>
        </p:txBody>
      </p:sp>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2520280" cy="105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655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85000" lnSpcReduction="20000"/>
          </a:bodyPr>
          <a:lstStyle/>
          <a:p>
            <a:pPr marL="457200" lvl="1" indent="0">
              <a:buNone/>
            </a:pPr>
            <a:endParaRPr lang="en-US" sz="3000" dirty="0" smtClean="0"/>
          </a:p>
          <a:p>
            <a:pPr lvl="1">
              <a:buFont typeface="Arial" panose="020B0604020202020204" pitchFamily="34" charset="0"/>
              <a:buChar char="•"/>
            </a:pPr>
            <a:endParaRPr lang="en-US" sz="3000" dirty="0" smtClean="0"/>
          </a:p>
          <a:p>
            <a:pPr lvl="1">
              <a:buFont typeface="Arial" panose="020B0604020202020204" pitchFamily="34" charset="0"/>
              <a:buChar char="•"/>
            </a:pPr>
            <a:r>
              <a:rPr lang="en-US" sz="3000" dirty="0" smtClean="0"/>
              <a:t>All </a:t>
            </a:r>
            <a:r>
              <a:rPr lang="en-US" sz="3000" dirty="0"/>
              <a:t>patients should be transfused in clinical areas where they can be directly observed and where staff are trained in the administration of blood components and the management of transfused patients, including the emergency treatment of anaphylaxis.  </a:t>
            </a:r>
            <a:r>
              <a:rPr lang="en-US" sz="3000" dirty="0" smtClean="0"/>
              <a:t>(BSH 2023)</a:t>
            </a:r>
          </a:p>
          <a:p>
            <a:pPr lvl="1">
              <a:buFont typeface="Arial" panose="020B0604020202020204" pitchFamily="34" charset="0"/>
              <a:buChar char="•"/>
            </a:pPr>
            <a:r>
              <a:rPr lang="en-US" sz="3000" dirty="0"/>
              <a:t>The recognition and immediate management of </a:t>
            </a:r>
            <a:r>
              <a:rPr lang="en-US" sz="3000" dirty="0" err="1"/>
              <a:t>ATR</a:t>
            </a:r>
            <a:r>
              <a:rPr lang="en-US" sz="3000" dirty="0"/>
              <a:t> should be incorporated into local transfusion policies and there should be mandatory transfusion training requirements for all clinical and laboratory staff involved in the transfusion process. (</a:t>
            </a:r>
            <a:r>
              <a:rPr lang="en-US" sz="3000" dirty="0" err="1"/>
              <a:t>BSH</a:t>
            </a:r>
            <a:r>
              <a:rPr lang="en-US" sz="3000" dirty="0"/>
              <a:t> 2023)</a:t>
            </a:r>
          </a:p>
          <a:p>
            <a:pPr lvl="1">
              <a:buFont typeface="Arial" panose="020B0604020202020204" pitchFamily="34" charset="0"/>
              <a:buChar char="•"/>
            </a:pPr>
            <a:endParaRPr lang="en-US" sz="3000" dirty="0" smtClean="0"/>
          </a:p>
          <a:p>
            <a:pPr lvl="1">
              <a:buFont typeface="Arial" panose="020B0604020202020204" pitchFamily="34" charset="0"/>
              <a:buChar char="•"/>
            </a:pPr>
            <a:endParaRPr lang="en-US" sz="3000" dirty="0"/>
          </a:p>
          <a:p>
            <a:endParaRPr lang="en-US" dirty="0"/>
          </a:p>
          <a:p>
            <a:endParaRPr lang="en-I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0"/>
            <a:ext cx="7256067"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3361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19256" cy="1084982"/>
          </a:xfrm>
        </p:spPr>
        <p:txBody>
          <a:bodyPr>
            <a:normAutofit fontScale="90000"/>
          </a:bodyPr>
          <a:lstStyle/>
          <a:p>
            <a:r>
              <a:rPr lang="en-IE" b="1" dirty="0" smtClean="0">
                <a:solidFill>
                  <a:schemeClr val="accent4">
                    <a:lumMod val="60000"/>
                    <a:lumOff val="40000"/>
                  </a:schemeClr>
                </a:solidFill>
              </a:rPr>
              <a:t/>
            </a:r>
            <a:br>
              <a:rPr lang="en-IE" b="1" dirty="0" smtClean="0">
                <a:solidFill>
                  <a:schemeClr val="accent4">
                    <a:lumMod val="60000"/>
                    <a:lumOff val="40000"/>
                  </a:schemeClr>
                </a:solidFill>
              </a:rPr>
            </a:br>
            <a:r>
              <a:rPr lang="en-IE" b="1" dirty="0">
                <a:solidFill>
                  <a:schemeClr val="accent4">
                    <a:lumMod val="60000"/>
                    <a:lumOff val="40000"/>
                  </a:schemeClr>
                </a:solidFill>
              </a:rPr>
              <a:t/>
            </a:r>
            <a:br>
              <a:rPr lang="en-IE" b="1" dirty="0">
                <a:solidFill>
                  <a:schemeClr val="accent4">
                    <a:lumMod val="60000"/>
                    <a:lumOff val="40000"/>
                  </a:schemeClr>
                </a:solidFill>
              </a:rPr>
            </a:br>
            <a:r>
              <a:rPr lang="en-IE" b="1" dirty="0" smtClean="0">
                <a:solidFill>
                  <a:srgbClr val="C00000"/>
                </a:solidFill>
              </a:rPr>
              <a:t>Hypotensive </a:t>
            </a:r>
            <a:r>
              <a:rPr lang="en-IE" b="1" dirty="0">
                <a:solidFill>
                  <a:srgbClr val="C00000"/>
                </a:solidFill>
              </a:rPr>
              <a:t>Transfusion Reactions</a:t>
            </a:r>
            <a:r>
              <a:rPr lang="en-IE" b="1" dirty="0">
                <a:solidFill>
                  <a:srgbClr val="C00000"/>
                </a:solidFill>
                <a:ea typeface="Calibri"/>
                <a:cs typeface="Times New Roman"/>
              </a:rPr>
              <a:t/>
            </a:r>
            <a:br>
              <a:rPr lang="en-IE" b="1" dirty="0">
                <a:solidFill>
                  <a:srgbClr val="C00000"/>
                </a:solidFill>
                <a:ea typeface="Calibri"/>
                <a:cs typeface="Times New Roman"/>
              </a:rPr>
            </a:br>
            <a:r>
              <a:rPr lang="en-IE" b="1" dirty="0" smtClean="0">
                <a:solidFill>
                  <a:srgbClr val="C00000"/>
                </a:solidFill>
                <a:ea typeface="Calibri"/>
                <a:cs typeface="Times New Roman"/>
              </a:rPr>
              <a:t>(n=3)</a:t>
            </a:r>
            <a:endParaRPr lang="en-IE" b="1" dirty="0">
              <a:solidFill>
                <a:srgbClr val="C00000"/>
              </a:solidFill>
            </a:endParaRPr>
          </a:p>
        </p:txBody>
      </p:sp>
      <p:sp>
        <p:nvSpPr>
          <p:cNvPr id="3" name="Content Placeholder 2"/>
          <p:cNvSpPr>
            <a:spLocks noGrp="1"/>
          </p:cNvSpPr>
          <p:nvPr>
            <p:ph idx="1"/>
          </p:nvPr>
        </p:nvSpPr>
        <p:spPr>
          <a:xfrm>
            <a:off x="457200" y="1916832"/>
            <a:ext cx="8229600" cy="4209331"/>
          </a:xfrm>
        </p:spPr>
        <p:txBody>
          <a:bodyPr>
            <a:normAutofit/>
          </a:bodyPr>
          <a:lstStyle/>
          <a:p>
            <a:r>
              <a:rPr lang="en-IE" dirty="0"/>
              <a:t>The NHO received 3</a:t>
            </a:r>
            <a:r>
              <a:rPr lang="en-IE" dirty="0" smtClean="0"/>
              <a:t> reaction </a:t>
            </a:r>
            <a:r>
              <a:rPr lang="en-IE" dirty="0"/>
              <a:t>under the category of Hypotensive transfusion </a:t>
            </a:r>
            <a:r>
              <a:rPr lang="en-IE" dirty="0" smtClean="0"/>
              <a:t>reaction</a:t>
            </a:r>
          </a:p>
          <a:p>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1335835133"/>
              </p:ext>
            </p:extLst>
          </p:nvPr>
        </p:nvGraphicFramePr>
        <p:xfrm>
          <a:off x="1403647" y="2924944"/>
          <a:ext cx="6480722" cy="2850831"/>
        </p:xfrm>
        <a:graphic>
          <a:graphicData uri="http://schemas.openxmlformats.org/drawingml/2006/table">
            <a:tbl>
              <a:tblPr>
                <a:tableStyleId>{5C22544A-7EE6-4342-B048-85BDC9FD1C3A}</a:tableStyleId>
              </a:tblPr>
              <a:tblGrid>
                <a:gridCol w="1021592"/>
                <a:gridCol w="1021592"/>
                <a:gridCol w="1021592"/>
                <a:gridCol w="1399721"/>
                <a:gridCol w="946747"/>
                <a:gridCol w="1069478"/>
              </a:tblGrid>
              <a:tr h="535224">
                <a:tc>
                  <a:txBody>
                    <a:bodyPr/>
                    <a:lstStyle/>
                    <a:p>
                      <a:pPr algn="l" fontAlgn="b"/>
                      <a:r>
                        <a:rPr lang="en-IE" sz="1600" b="1" u="none" strike="noStrike" dirty="0">
                          <a:effectLst/>
                        </a:rPr>
                        <a:t>Case</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Age Group</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Gender</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Imputability</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Red Cells</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Platelet Apheresis</a:t>
                      </a:r>
                      <a:endParaRPr lang="en-IE" sz="1600" b="1" i="0" u="none" strike="noStrike" dirty="0">
                        <a:solidFill>
                          <a:srgbClr val="000000"/>
                        </a:solidFill>
                        <a:effectLst/>
                        <a:latin typeface="Calibri"/>
                      </a:endParaRPr>
                    </a:p>
                  </a:txBody>
                  <a:tcPr marL="9525" marR="9525" marT="9525" marB="0" anchor="b"/>
                </a:tc>
              </a:tr>
              <a:tr h="589677">
                <a:tc>
                  <a:txBody>
                    <a:bodyPr/>
                    <a:lstStyle/>
                    <a:p>
                      <a:pPr algn="l" fontAlgn="b"/>
                      <a:r>
                        <a:rPr lang="en-IE" sz="1600" b="1" u="none" strike="noStrike" dirty="0">
                          <a:effectLst/>
                        </a:rPr>
                        <a:t>1</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Elderly (70+)</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Female</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Possible</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Yes</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 </a:t>
                      </a:r>
                      <a:endParaRPr lang="en-IE" sz="1600" b="1" i="0" u="none" strike="noStrike" dirty="0">
                        <a:solidFill>
                          <a:srgbClr val="000000"/>
                        </a:solidFill>
                        <a:effectLst/>
                        <a:latin typeface="Calibri"/>
                      </a:endParaRPr>
                    </a:p>
                  </a:txBody>
                  <a:tcPr marL="9525" marR="9525" marT="9525" marB="0" anchor="b"/>
                </a:tc>
              </a:tr>
              <a:tr h="589677">
                <a:tc>
                  <a:txBody>
                    <a:bodyPr/>
                    <a:lstStyle/>
                    <a:p>
                      <a:pPr algn="l" fontAlgn="b"/>
                      <a:r>
                        <a:rPr lang="en-IE" sz="1600" b="1" u="none" strike="noStrike" dirty="0">
                          <a:effectLst/>
                        </a:rPr>
                        <a:t>2</a:t>
                      </a:r>
                      <a:endParaRPr lang="en-IE" sz="1600" b="1"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IE" sz="1600" b="1" u="none" strike="noStrike" dirty="0" smtClean="0">
                        <a:effectLst/>
                      </a:endParaRPr>
                    </a:p>
                    <a:p>
                      <a:pPr marL="0" marR="0" indent="0" algn="l" defTabSz="914400" rtl="0" eaLnBrk="1" fontAlgn="b" latinLnBrk="0" hangingPunct="1">
                        <a:lnSpc>
                          <a:spcPct val="100000"/>
                        </a:lnSpc>
                        <a:spcBef>
                          <a:spcPts val="0"/>
                        </a:spcBef>
                        <a:spcAft>
                          <a:spcPts val="0"/>
                        </a:spcAft>
                        <a:buClrTx/>
                        <a:buSzTx/>
                        <a:buFontTx/>
                        <a:buNone/>
                        <a:tabLst/>
                        <a:defRPr/>
                      </a:pPr>
                      <a:r>
                        <a:rPr lang="en-IE" sz="1600" b="1" u="none" strike="noStrike" dirty="0" smtClean="0">
                          <a:effectLst/>
                        </a:rPr>
                        <a:t>Elderly (51 - 70 years)</a:t>
                      </a:r>
                      <a:endParaRPr lang="en-IE" sz="1600" b="1" i="0" u="none" strike="noStrike" dirty="0" smtClean="0">
                        <a:solidFill>
                          <a:srgbClr val="000000"/>
                        </a:solidFill>
                        <a:effectLst/>
                        <a:latin typeface="+mn-lt"/>
                      </a:endParaRPr>
                    </a:p>
                    <a:p>
                      <a:pPr algn="l" fontAlgn="b"/>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GB" sz="1600" b="1" i="0" u="none" strike="noStrike" dirty="0" smtClean="0">
                          <a:solidFill>
                            <a:schemeClr val="dk1"/>
                          </a:solidFill>
                          <a:effectLst/>
                          <a:latin typeface="+mn-lt"/>
                        </a:rPr>
                        <a:t>Male</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GB" sz="1600" b="1" i="0" u="none" strike="noStrike" dirty="0" smtClean="0">
                          <a:solidFill>
                            <a:schemeClr val="dk1"/>
                          </a:solidFill>
                          <a:effectLst/>
                          <a:latin typeface="+mn-lt"/>
                        </a:rPr>
                        <a:t>Likely/Probable</a:t>
                      </a:r>
                      <a:endParaRPr lang="en-IE" sz="1600" b="1" i="0" u="none" strike="noStrike" dirty="0">
                        <a:solidFill>
                          <a:srgbClr val="000000"/>
                        </a:solidFill>
                        <a:effectLst/>
                        <a:latin typeface="Calibri"/>
                      </a:endParaRPr>
                    </a:p>
                  </a:txBody>
                  <a:tcPr marL="9525" marR="9525" marT="9525" marB="0" anchor="b"/>
                </a:tc>
                <a:tc>
                  <a:txBody>
                    <a:bodyPr/>
                    <a:lstStyle/>
                    <a:p>
                      <a:pPr algn="l" fontAlgn="b"/>
                      <a:endParaRPr lang="en-IE" sz="1600" b="1"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600" b="1" u="none" strike="noStrike" dirty="0">
                          <a:effectLst/>
                        </a:rPr>
                        <a:t> </a:t>
                      </a:r>
                      <a:r>
                        <a:rPr lang="en-IE" sz="1600" b="1" u="none" strike="noStrike" dirty="0" smtClean="0">
                          <a:effectLst/>
                        </a:rPr>
                        <a:t>Yes</a:t>
                      </a:r>
                      <a:endParaRPr lang="en-IE" sz="1600" b="1" i="0" u="none" strike="noStrike" dirty="0" smtClean="0">
                        <a:solidFill>
                          <a:srgbClr val="000000"/>
                        </a:solidFill>
                        <a:effectLst/>
                        <a:latin typeface="+mn-lt"/>
                      </a:endParaRPr>
                    </a:p>
                    <a:p>
                      <a:pPr algn="l" fontAlgn="b"/>
                      <a:endParaRPr lang="en-IE" sz="1600" b="1" i="0" u="none" strike="noStrike" dirty="0">
                        <a:solidFill>
                          <a:srgbClr val="000000"/>
                        </a:solidFill>
                        <a:effectLst/>
                        <a:latin typeface="Calibri"/>
                      </a:endParaRPr>
                    </a:p>
                  </a:txBody>
                  <a:tcPr marL="9525" marR="9525" marT="9525" marB="0" anchor="b"/>
                </a:tc>
              </a:tr>
              <a:tr h="589677">
                <a:tc>
                  <a:txBody>
                    <a:bodyPr/>
                    <a:lstStyle/>
                    <a:p>
                      <a:pPr algn="l" fontAlgn="b"/>
                      <a:r>
                        <a:rPr lang="en-IE" sz="1600" b="1" u="none" strike="noStrike" dirty="0">
                          <a:effectLst/>
                        </a:rPr>
                        <a:t>3</a:t>
                      </a:r>
                      <a:endParaRPr lang="en-IE" sz="1600" b="1"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600" b="1" u="none" strike="noStrike" dirty="0" smtClean="0">
                          <a:effectLst/>
                        </a:rPr>
                        <a:t>Elderly (70+)</a:t>
                      </a:r>
                      <a:endParaRPr lang="en-IE" sz="1600" b="1" i="0" u="none" strike="noStrike" dirty="0" smtClean="0">
                        <a:solidFill>
                          <a:srgbClr val="000000"/>
                        </a:solidFill>
                        <a:effectLst/>
                        <a:latin typeface="+mn-lt"/>
                      </a:endParaRPr>
                    </a:p>
                    <a:p>
                      <a:pPr algn="l" fontAlgn="b"/>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Female</a:t>
                      </a:r>
                      <a:endParaRPr lang="en-IE" sz="1600" b="1" i="0" u="none" strike="noStrike" dirty="0">
                        <a:solidFill>
                          <a:srgbClr val="000000"/>
                        </a:solidFill>
                        <a:effectLst/>
                        <a:latin typeface="Calibri"/>
                      </a:endParaRPr>
                    </a:p>
                  </a:txBody>
                  <a:tcPr marL="9525" marR="9525" marT="9525" marB="0" anchor="b"/>
                </a:tc>
                <a:tc>
                  <a:txBody>
                    <a:bodyPr/>
                    <a:lstStyle/>
                    <a:p>
                      <a:pPr algn="l" fontAlgn="b"/>
                      <a:r>
                        <a:rPr lang="en-IE" sz="1600" b="1" u="none" strike="noStrike" dirty="0">
                          <a:effectLst/>
                        </a:rPr>
                        <a:t>Possible</a:t>
                      </a:r>
                      <a:endParaRPr lang="en-IE" sz="1600" b="1"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600" b="1" u="none" strike="noStrike" dirty="0">
                          <a:effectLst/>
                        </a:rPr>
                        <a:t> </a:t>
                      </a:r>
                      <a:r>
                        <a:rPr lang="en-IE" sz="1600" b="1" u="none" strike="noStrike" dirty="0" smtClean="0">
                          <a:effectLst/>
                        </a:rPr>
                        <a:t>Yes</a:t>
                      </a:r>
                      <a:endParaRPr lang="en-IE" sz="1600" b="1" i="0" u="none" strike="noStrike" dirty="0" smtClean="0">
                        <a:solidFill>
                          <a:srgbClr val="000000"/>
                        </a:solidFill>
                        <a:effectLst/>
                        <a:latin typeface="+mn-lt"/>
                      </a:endParaRPr>
                    </a:p>
                    <a:p>
                      <a:pPr algn="l" fontAlgn="b"/>
                      <a:endParaRPr lang="en-IE" sz="1600" b="1" i="0" u="none" strike="noStrike" dirty="0">
                        <a:solidFill>
                          <a:srgbClr val="000000"/>
                        </a:solidFill>
                        <a:effectLst/>
                        <a:latin typeface="Calibri"/>
                      </a:endParaRPr>
                    </a:p>
                  </a:txBody>
                  <a:tcPr marL="9525" marR="9525" marT="9525" marB="0" anchor="b"/>
                </a:tc>
                <a:tc>
                  <a:txBody>
                    <a:bodyPr/>
                    <a:lstStyle/>
                    <a:p>
                      <a:pPr algn="l" fontAlgn="b"/>
                      <a:endParaRPr lang="en-IE" sz="1600" b="1" i="0" u="none" strike="noStrike" dirty="0">
                        <a:solidFill>
                          <a:srgbClr val="000000"/>
                        </a:solidFill>
                        <a:effectLst/>
                        <a:latin typeface="Calibri"/>
                      </a:endParaRPr>
                    </a:p>
                  </a:txBody>
                  <a:tcPr marL="9525" marR="9525" marT="9525" marB="0" anchor="b"/>
                </a:tc>
              </a:tr>
            </a:tbl>
          </a:graphicData>
        </a:graphic>
      </p:graphicFrame>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376264"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48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IE" b="1" dirty="0" smtClean="0">
                <a:solidFill>
                  <a:schemeClr val="accent4">
                    <a:lumMod val="60000"/>
                    <a:lumOff val="40000"/>
                  </a:schemeClr>
                </a:solidFill>
              </a:rPr>
              <a:t/>
            </a:r>
            <a:br>
              <a:rPr lang="en-IE" b="1" dirty="0" smtClean="0">
                <a:solidFill>
                  <a:schemeClr val="accent4">
                    <a:lumMod val="60000"/>
                    <a:lumOff val="40000"/>
                  </a:schemeClr>
                </a:solidFill>
              </a:rPr>
            </a:br>
            <a:r>
              <a:rPr lang="en-IE" b="1" dirty="0">
                <a:solidFill>
                  <a:schemeClr val="accent4">
                    <a:lumMod val="60000"/>
                    <a:lumOff val="40000"/>
                  </a:schemeClr>
                </a:solidFill>
              </a:rPr>
              <a:t/>
            </a:r>
            <a:br>
              <a:rPr lang="en-IE" b="1" dirty="0">
                <a:solidFill>
                  <a:schemeClr val="accent4">
                    <a:lumMod val="60000"/>
                    <a:lumOff val="40000"/>
                  </a:schemeClr>
                </a:solidFill>
              </a:rPr>
            </a:br>
            <a:r>
              <a:rPr lang="en-IE" b="1" dirty="0" smtClean="0">
                <a:solidFill>
                  <a:srgbClr val="C00000"/>
                </a:solidFill>
              </a:rPr>
              <a:t>Hypotensive </a:t>
            </a:r>
            <a:r>
              <a:rPr lang="en-IE" b="1" dirty="0">
                <a:solidFill>
                  <a:srgbClr val="C00000"/>
                </a:solidFill>
              </a:rPr>
              <a:t>Transfusion Reactions</a:t>
            </a:r>
            <a:r>
              <a:rPr lang="en-IE" b="1" dirty="0">
                <a:solidFill>
                  <a:srgbClr val="C00000"/>
                </a:solidFill>
                <a:ea typeface="Calibri"/>
                <a:cs typeface="Times New Roman"/>
              </a:rPr>
              <a:t/>
            </a:r>
            <a:br>
              <a:rPr lang="en-IE" b="1" dirty="0">
                <a:solidFill>
                  <a:srgbClr val="C00000"/>
                </a:solidFill>
                <a:ea typeface="Calibri"/>
                <a:cs typeface="Times New Roman"/>
              </a:rPr>
            </a:br>
            <a:r>
              <a:rPr lang="en-IE" b="1" dirty="0">
                <a:solidFill>
                  <a:srgbClr val="C00000"/>
                </a:solidFill>
                <a:ea typeface="Calibri"/>
                <a:cs typeface="Times New Roman"/>
              </a:rPr>
              <a:t>(n=3)</a:t>
            </a:r>
            <a:endParaRPr lang="en-IE" dirty="0">
              <a:solidFill>
                <a:srgbClr val="C00000"/>
              </a:solidFill>
            </a:endParaRPr>
          </a:p>
        </p:txBody>
      </p:sp>
      <p:sp>
        <p:nvSpPr>
          <p:cNvPr id="3" name="Content Placeholder 2"/>
          <p:cNvSpPr>
            <a:spLocks noGrp="1"/>
          </p:cNvSpPr>
          <p:nvPr>
            <p:ph idx="1"/>
          </p:nvPr>
        </p:nvSpPr>
        <p:spPr>
          <a:xfrm>
            <a:off x="457200" y="2132856"/>
            <a:ext cx="8229600" cy="3993307"/>
          </a:xfrm>
        </p:spPr>
        <p:txBody>
          <a:bodyPr>
            <a:normAutofit fontScale="70000" lnSpcReduction="20000"/>
          </a:bodyPr>
          <a:lstStyle/>
          <a:p>
            <a:r>
              <a:rPr lang="en-GB" dirty="0" smtClean="0"/>
              <a:t>Case 1:</a:t>
            </a:r>
            <a:r>
              <a:rPr lang="en-IE" dirty="0" smtClean="0"/>
              <a:t> 88 yr old patient admitted with PR Bleed- fresh blood and melena. Patient received RCC x 1. 28 minutes into transfusion BP dropped from 135/69mmhg to 97/41mmhg. Patient treated with IV fluids and made a complete recovery within 100 minutes.</a:t>
            </a:r>
          </a:p>
          <a:p>
            <a:r>
              <a:rPr lang="en-GB" dirty="0" smtClean="0"/>
              <a:t>Case 2: 63 yr. old patient with AML, Plt count 19 received Apheresis plts x 1. BP dropped from 139/83 mmhg to 70/49 mmhg.</a:t>
            </a:r>
            <a:r>
              <a:rPr lang="en-IE" dirty="0"/>
              <a:t> Patient treated with IV fluids and made a complete recovery within </a:t>
            </a:r>
            <a:r>
              <a:rPr lang="en-IE" dirty="0" smtClean="0"/>
              <a:t>70 </a:t>
            </a:r>
            <a:r>
              <a:rPr lang="en-IE" dirty="0"/>
              <a:t>minutes</a:t>
            </a:r>
            <a:r>
              <a:rPr lang="en-IE" dirty="0" smtClean="0"/>
              <a:t>.</a:t>
            </a:r>
            <a:endParaRPr lang="en-GB" dirty="0"/>
          </a:p>
          <a:p>
            <a:r>
              <a:rPr lang="en-GB" dirty="0" smtClean="0"/>
              <a:t>Case 3:74 yr old patient with Lung Ca (Covid +) received RCC x 1. 1 hour into transfusion BP dropped from 106/68 mmhg to 77/49 mmhg. Patient treated with IV fluids and Oxygen </a:t>
            </a:r>
          </a:p>
        </p:txBody>
      </p:sp>
      <p:pic>
        <p:nvPicPr>
          <p:cNvPr id="5"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2376264" cy="620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096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00000"/>
                </a:solidFill>
              </a:rPr>
              <a:t>Key Messages</a:t>
            </a:r>
            <a:endParaRPr lang="en-IE" b="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GB" dirty="0" smtClean="0"/>
              <a:t>Assessment of signs and symptoms when a reaction occurs is critical in the provision of treatment. Education in relation to this is fundamental</a:t>
            </a:r>
          </a:p>
          <a:p>
            <a:r>
              <a:rPr lang="en-GB" dirty="0" smtClean="0"/>
              <a:t>For febrile reactions paracetamol is key treatment</a:t>
            </a:r>
          </a:p>
          <a:p>
            <a:r>
              <a:rPr lang="en-GB" dirty="0" smtClean="0"/>
              <a:t>If anaphylaxis is suspected adrenaline should be available</a:t>
            </a:r>
          </a:p>
          <a:p>
            <a:r>
              <a:rPr lang="en-GB" dirty="0" smtClean="0"/>
              <a:t>Steroids may take several hours to have an affect</a:t>
            </a:r>
          </a:p>
          <a:p>
            <a:r>
              <a:rPr lang="en-GB" dirty="0" smtClean="0"/>
              <a:t>Pooled platelets in PAS/HLA matched platelets should be considered with patients with recurring reactions</a:t>
            </a:r>
            <a:endParaRPr lang="en-IE" dirty="0"/>
          </a:p>
        </p:txBody>
      </p:sp>
      <p:pic>
        <p:nvPicPr>
          <p:cNvPr id="5" name="Picture 4"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376264"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87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a:solidFill>
                  <a:srgbClr val="C00000"/>
                </a:solidFill>
              </a:rPr>
              <a:t>Unclassified Reaction</a:t>
            </a:r>
            <a:r>
              <a:rPr lang="en-IE" b="1" dirty="0">
                <a:solidFill>
                  <a:srgbClr val="C00000"/>
                </a:solidFill>
                <a:ea typeface="Calibri"/>
                <a:cs typeface="Times New Roman"/>
              </a:rPr>
              <a:t/>
            </a:r>
            <a:br>
              <a:rPr lang="en-IE" b="1" dirty="0">
                <a:solidFill>
                  <a:srgbClr val="C00000"/>
                </a:solidFill>
                <a:ea typeface="Calibri"/>
                <a:cs typeface="Times New Roman"/>
              </a:rPr>
            </a:br>
            <a:r>
              <a:rPr lang="en-IE" b="1" dirty="0" smtClean="0">
                <a:solidFill>
                  <a:srgbClr val="C00000"/>
                </a:solidFill>
                <a:ea typeface="Calibri"/>
                <a:cs typeface="Times New Roman"/>
              </a:rPr>
              <a:t>(n=6)</a:t>
            </a:r>
            <a:endParaRPr lang="en-IE"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IE" b="1" dirty="0" smtClean="0"/>
              <a:t>Definition</a:t>
            </a:r>
            <a:endParaRPr lang="en-IE" dirty="0"/>
          </a:p>
          <a:p>
            <a:r>
              <a:rPr lang="en-GB" dirty="0"/>
              <a:t>Unclassified SAR is the occurrence </a:t>
            </a:r>
            <a:r>
              <a:rPr lang="en-CA" dirty="0"/>
              <a:t>of an adverse symptom / sign with no risk factor other than the transfusion and which on its own does not allow the reaction to be classified within the defined categories of SAR. </a:t>
            </a:r>
            <a:endParaRPr lang="en-IE" dirty="0"/>
          </a:p>
          <a:p>
            <a:pPr marL="0" indent="0">
              <a:buNone/>
            </a:pPr>
            <a:r>
              <a:rPr lang="en-CA" b="1" dirty="0"/>
              <a:t>Findings   </a:t>
            </a:r>
            <a:endParaRPr lang="en-IE" dirty="0"/>
          </a:p>
          <a:p>
            <a:r>
              <a:rPr lang="en-GB" dirty="0"/>
              <a:t>Reports of 6</a:t>
            </a:r>
            <a:r>
              <a:rPr lang="en-GB" dirty="0" smtClean="0"/>
              <a:t> </a:t>
            </a:r>
            <a:r>
              <a:rPr lang="en-GB" dirty="0"/>
              <a:t>unclassified reactions were </a:t>
            </a:r>
            <a:r>
              <a:rPr lang="en-GB" dirty="0" smtClean="0"/>
              <a:t>received</a:t>
            </a:r>
          </a:p>
          <a:p>
            <a:pPr marL="0" indent="0">
              <a:buNone/>
            </a:pPr>
            <a:r>
              <a:rPr lang="en-GB" sz="2800" b="1" dirty="0"/>
              <a:t>Commentary</a:t>
            </a:r>
            <a:endParaRPr lang="en-IE" sz="2800" dirty="0"/>
          </a:p>
          <a:p>
            <a:r>
              <a:rPr lang="en-GB" sz="2800" b="1" i="1" dirty="0"/>
              <a:t>Reporting establishments are advised to continue reporting cases with unusual symptoms or those reactions which </a:t>
            </a:r>
            <a:r>
              <a:rPr lang="en-GB" sz="2800" b="1" i="1" dirty="0" smtClean="0"/>
              <a:t>may </a:t>
            </a:r>
            <a:r>
              <a:rPr lang="en-GB" sz="2800" b="1" i="1" dirty="0"/>
              <a:t>not fit into the criteria already in place</a:t>
            </a:r>
            <a:endParaRPr lang="en-GB" b="1" i="1" dirty="0"/>
          </a:p>
          <a:p>
            <a:endParaRPr lang="en-IE" i="1" dirty="0"/>
          </a:p>
          <a:p>
            <a:endParaRPr lang="en-IE" dirty="0"/>
          </a:p>
        </p:txBody>
      </p:sp>
      <p:sp>
        <p:nvSpPr>
          <p:cNvPr id="4" name="Footer Placeholder 3"/>
          <p:cNvSpPr>
            <a:spLocks noGrp="1"/>
          </p:cNvSpPr>
          <p:nvPr>
            <p:ph type="ftr" sz="quarter" idx="11"/>
          </p:nvPr>
        </p:nvSpPr>
        <p:spPr/>
        <p:txBody>
          <a:bodyPr/>
          <a:lstStyle/>
          <a:p>
            <a:endParaRPr lang="en-IE" dirty="0"/>
          </a:p>
        </p:txBody>
      </p:sp>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088232"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44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smtClean="0">
                <a:solidFill>
                  <a:srgbClr val="C00000"/>
                </a:solidFill>
              </a:rPr>
              <a:t>Unclassified </a:t>
            </a:r>
            <a:r>
              <a:rPr lang="en-IE" b="1" dirty="0">
                <a:solidFill>
                  <a:srgbClr val="C00000"/>
                </a:solidFill>
              </a:rPr>
              <a:t>Serious Adverse Reactions </a:t>
            </a:r>
            <a:r>
              <a:rPr lang="en-IE" b="1" dirty="0" smtClean="0">
                <a:solidFill>
                  <a:srgbClr val="C00000"/>
                </a:solidFill>
              </a:rPr>
              <a:t>2022(n=6)</a:t>
            </a:r>
            <a:endParaRPr lang="en-IE"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9575880"/>
              </p:ext>
            </p:extLst>
          </p:nvPr>
        </p:nvGraphicFramePr>
        <p:xfrm>
          <a:off x="755576" y="1556792"/>
          <a:ext cx="7704856" cy="4453158"/>
        </p:xfrm>
        <a:graphic>
          <a:graphicData uri="http://schemas.openxmlformats.org/drawingml/2006/table">
            <a:tbl>
              <a:tblPr>
                <a:tableStyleId>{284E427A-3D55-4303-BF80-6455036E1DE7}</a:tableStyleId>
              </a:tblPr>
              <a:tblGrid>
                <a:gridCol w="962599"/>
                <a:gridCol w="1608394"/>
                <a:gridCol w="1101415"/>
                <a:gridCol w="1124341"/>
                <a:gridCol w="2908107"/>
              </a:tblGrid>
              <a:tr h="517253">
                <a:tc>
                  <a:txBody>
                    <a:bodyPr/>
                    <a:lstStyle/>
                    <a:p>
                      <a:pPr algn="l" fontAlgn="b"/>
                      <a:r>
                        <a:rPr lang="en-IE" sz="1600" b="1" u="none" strike="noStrike" dirty="0">
                          <a:effectLst/>
                        </a:rPr>
                        <a:t> </a:t>
                      </a:r>
                      <a:endParaRPr lang="en-IE" sz="1600" b="1" i="0" u="none" strike="noStrike" dirty="0">
                        <a:solidFill>
                          <a:srgbClr val="000000"/>
                        </a:solidFill>
                        <a:effectLst/>
                        <a:latin typeface="Calibri"/>
                      </a:endParaRPr>
                    </a:p>
                  </a:txBody>
                  <a:tcPr marL="7607" marR="7607" marT="7607" marB="0" anchor="b"/>
                </a:tc>
                <a:tc>
                  <a:txBody>
                    <a:bodyPr/>
                    <a:lstStyle/>
                    <a:p>
                      <a:pPr algn="l" rtl="0" fontAlgn="ctr"/>
                      <a:r>
                        <a:rPr lang="en-IE" sz="1600" b="1" u="none" strike="noStrike" dirty="0">
                          <a:effectLst/>
                        </a:rPr>
                        <a:t>Component Transfused </a:t>
                      </a:r>
                      <a:endParaRPr lang="en-IE" sz="1600" b="1" i="0" u="none" strike="noStrike" dirty="0">
                        <a:solidFill>
                          <a:srgbClr val="60497A"/>
                        </a:solidFill>
                        <a:effectLst/>
                        <a:latin typeface="Calibri"/>
                      </a:endParaRPr>
                    </a:p>
                  </a:txBody>
                  <a:tcPr marL="7607" marR="7607" marT="7607" marB="0" anchor="ctr"/>
                </a:tc>
                <a:tc>
                  <a:txBody>
                    <a:bodyPr/>
                    <a:lstStyle/>
                    <a:p>
                      <a:pPr algn="l" rtl="0" fontAlgn="ctr"/>
                      <a:r>
                        <a:rPr lang="en-IE" sz="1600" b="1" u="none" strike="noStrike" dirty="0">
                          <a:effectLst/>
                        </a:rPr>
                        <a:t>Age Profile</a:t>
                      </a:r>
                      <a:endParaRPr lang="en-IE" sz="1600" b="1" i="0" u="none" strike="noStrike" dirty="0">
                        <a:solidFill>
                          <a:srgbClr val="60497A"/>
                        </a:solidFill>
                        <a:effectLst/>
                        <a:latin typeface="Calibri"/>
                      </a:endParaRPr>
                    </a:p>
                  </a:txBody>
                  <a:tcPr marL="7607" marR="7607" marT="7607" marB="0" anchor="ctr"/>
                </a:tc>
                <a:tc>
                  <a:txBody>
                    <a:bodyPr/>
                    <a:lstStyle/>
                    <a:p>
                      <a:pPr algn="l" rtl="0" fontAlgn="ctr"/>
                      <a:r>
                        <a:rPr lang="en-IE" sz="1600" b="1" u="none" strike="noStrike" dirty="0">
                          <a:effectLst/>
                        </a:rPr>
                        <a:t>Imputability </a:t>
                      </a:r>
                      <a:endParaRPr lang="en-IE" sz="1600" b="1" i="0" u="none" strike="noStrike" dirty="0">
                        <a:solidFill>
                          <a:srgbClr val="60497A"/>
                        </a:solidFill>
                        <a:effectLst/>
                        <a:latin typeface="Calibri"/>
                      </a:endParaRPr>
                    </a:p>
                  </a:txBody>
                  <a:tcPr marL="7607" marR="7607" marT="7607" marB="0" anchor="ctr"/>
                </a:tc>
                <a:tc>
                  <a:txBody>
                    <a:bodyPr/>
                    <a:lstStyle/>
                    <a:p>
                      <a:pPr algn="l" rtl="0" fontAlgn="ctr"/>
                      <a:r>
                        <a:rPr lang="en-IE" sz="1600" b="1" u="none" strike="noStrike" dirty="0">
                          <a:effectLst/>
                        </a:rPr>
                        <a:t>Description </a:t>
                      </a:r>
                      <a:endParaRPr lang="en-IE" sz="1600" b="1" i="0" u="none" strike="noStrike" dirty="0">
                        <a:solidFill>
                          <a:srgbClr val="60497A"/>
                        </a:solidFill>
                        <a:effectLst/>
                        <a:latin typeface="Calibri"/>
                      </a:endParaRPr>
                    </a:p>
                  </a:txBody>
                  <a:tcPr marL="7607" marR="7607" marT="7607" marB="0" anchor="ctr"/>
                </a:tc>
              </a:tr>
              <a:tr h="591467">
                <a:tc>
                  <a:txBody>
                    <a:bodyPr/>
                    <a:lstStyle/>
                    <a:p>
                      <a:pPr algn="l" fontAlgn="b"/>
                      <a:r>
                        <a:rPr lang="en-IE" sz="1400" u="none" strike="noStrike" dirty="0">
                          <a:effectLst/>
                        </a:rPr>
                        <a:t>Case 1</a:t>
                      </a:r>
                      <a:endParaRPr lang="en-IE" sz="1400" b="0" i="0" u="none" strike="noStrike" dirty="0">
                        <a:solidFill>
                          <a:srgbClr val="60497A"/>
                        </a:solidFill>
                        <a:effectLst/>
                        <a:latin typeface="Calibri"/>
                      </a:endParaRPr>
                    </a:p>
                  </a:txBody>
                  <a:tcPr marL="7607" marR="7607" marT="7607" marB="0" anchor="b"/>
                </a:tc>
                <a:tc>
                  <a:txBody>
                    <a:bodyPr/>
                    <a:lstStyle/>
                    <a:p>
                      <a:pPr algn="l" fontAlgn="b"/>
                      <a:r>
                        <a:rPr lang="en-IE" sz="1400" u="none" strike="noStrike" dirty="0">
                          <a:effectLst/>
                        </a:rPr>
                        <a:t>Platelets Apheresis</a:t>
                      </a:r>
                      <a:endParaRPr lang="en-IE" sz="1400" b="1"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smtClean="0">
                          <a:effectLst/>
                        </a:rPr>
                        <a:t>Elderly (70+)</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algn="l" fontAlgn="b"/>
                      <a:r>
                        <a:rPr lang="en-IE" sz="1400" u="none" strike="noStrike" dirty="0">
                          <a:effectLst/>
                        </a:rPr>
                        <a:t>Likely / Probable</a:t>
                      </a:r>
                      <a:endParaRPr lang="en-IE" sz="1400" b="0" i="0" u="none" strike="noStrike" dirty="0">
                        <a:solidFill>
                          <a:srgbClr val="60497A"/>
                        </a:solidFill>
                        <a:effectLst/>
                        <a:latin typeface="Trebuchet MS"/>
                      </a:endParaRPr>
                    </a:p>
                  </a:txBody>
                  <a:tcPr marL="7607" marR="7607" marT="7607" marB="0" anchor="b"/>
                </a:tc>
                <a:tc>
                  <a:txBody>
                    <a:bodyPr/>
                    <a:lstStyle/>
                    <a:p>
                      <a:pPr algn="ctr" fontAlgn="ctr"/>
                      <a:r>
                        <a:rPr lang="en-US" sz="1200" b="0" i="0" u="none" strike="noStrike" dirty="0">
                          <a:solidFill>
                            <a:srgbClr val="000000"/>
                          </a:solidFill>
                          <a:effectLst/>
                          <a:latin typeface="Calibri"/>
                        </a:rPr>
                        <a:t>Unclassified reaction. Patients symptoms included Hypertension, Tachycardia, Chills and Rigors, Dyspnoea (no drop in O2 Sats) and Cyanosis.  Patient received O2</a:t>
                      </a:r>
                    </a:p>
                  </a:txBody>
                  <a:tcPr marL="9525" marR="9525" marT="9525" marB="0" anchor="ctr"/>
                </a:tc>
              </a:tr>
              <a:tr h="360040">
                <a:tc>
                  <a:txBody>
                    <a:bodyPr/>
                    <a:lstStyle/>
                    <a:p>
                      <a:pPr algn="l" fontAlgn="b"/>
                      <a:r>
                        <a:rPr lang="en-IE" sz="1400" u="none" strike="noStrike" dirty="0">
                          <a:effectLst/>
                        </a:rPr>
                        <a:t>Case 2</a:t>
                      </a:r>
                      <a:endParaRPr lang="en-IE" sz="1400" b="0" i="0" u="none" strike="noStrike" dirty="0">
                        <a:solidFill>
                          <a:srgbClr val="60497A"/>
                        </a:solidFill>
                        <a:effectLst/>
                        <a:latin typeface="Calibri"/>
                      </a:endParaRPr>
                    </a:p>
                  </a:txBody>
                  <a:tcPr marL="7607" marR="7607" marT="7607" marB="0" anchor="b"/>
                </a:tc>
                <a:tc>
                  <a:txBody>
                    <a:bodyPr/>
                    <a:lstStyle/>
                    <a:p>
                      <a:pPr algn="l" fontAlgn="b"/>
                      <a:r>
                        <a:rPr lang="en-IE" sz="1400" u="none" strike="noStrike" dirty="0">
                          <a:effectLst/>
                        </a:rPr>
                        <a:t>Red Cells</a:t>
                      </a:r>
                      <a:endParaRPr lang="en-IE" sz="1400" b="1"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smtClean="0">
                          <a:effectLst/>
                        </a:rPr>
                        <a:t>Adolescent (12-17 years)</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algn="l" fontAlgn="b"/>
                      <a:r>
                        <a:rPr lang="en-IE" sz="1400" u="none" strike="noStrike" dirty="0">
                          <a:effectLst/>
                        </a:rPr>
                        <a:t>Possible</a:t>
                      </a:r>
                      <a:endParaRPr lang="en-IE" sz="1400" b="0" i="0" u="none" strike="noStrike" dirty="0">
                        <a:solidFill>
                          <a:srgbClr val="60497A"/>
                        </a:solidFill>
                        <a:effectLst/>
                        <a:latin typeface="Trebuchet MS"/>
                      </a:endParaRPr>
                    </a:p>
                  </a:txBody>
                  <a:tcPr marL="7607" marR="7607" marT="7607" marB="0" anchor="b"/>
                </a:tc>
                <a:tc>
                  <a:txBody>
                    <a:bodyPr/>
                    <a:lstStyle/>
                    <a:p>
                      <a:pPr algn="ctr" fontAlgn="ctr"/>
                      <a:r>
                        <a:rPr lang="en-US" sz="1200" b="0" i="0" u="none" strike="noStrike" dirty="0">
                          <a:solidFill>
                            <a:srgbClr val="000000"/>
                          </a:solidFill>
                          <a:effectLst/>
                          <a:latin typeface="Calibri"/>
                        </a:rPr>
                        <a:t>Patient had drop in O2 sats only, required oxygen and overnight admission</a:t>
                      </a:r>
                    </a:p>
                  </a:txBody>
                  <a:tcPr marL="9525" marR="9525" marT="9525" marB="0" anchor="ctr"/>
                </a:tc>
              </a:tr>
              <a:tr h="464006">
                <a:tc>
                  <a:txBody>
                    <a:bodyPr/>
                    <a:lstStyle/>
                    <a:p>
                      <a:pPr algn="l" fontAlgn="b"/>
                      <a:r>
                        <a:rPr lang="en-IE" sz="1400" u="none" strike="noStrike" dirty="0">
                          <a:effectLst/>
                        </a:rPr>
                        <a:t>Case 3</a:t>
                      </a:r>
                      <a:endParaRPr lang="en-IE" sz="1400" b="0" i="0" u="none" strike="noStrike" dirty="0">
                        <a:solidFill>
                          <a:srgbClr val="60497A"/>
                        </a:solidFill>
                        <a:effectLst/>
                        <a:latin typeface="Calibri"/>
                      </a:endParaRPr>
                    </a:p>
                  </a:txBody>
                  <a:tcPr marL="7607" marR="7607" marT="7607" marB="0" anchor="b"/>
                </a:tc>
                <a:tc>
                  <a:txBody>
                    <a:bodyPr/>
                    <a:lstStyle/>
                    <a:p>
                      <a:pPr algn="l" fontAlgn="b"/>
                      <a:r>
                        <a:rPr lang="en-IE" sz="1400" u="none" strike="noStrike" dirty="0">
                          <a:effectLst/>
                        </a:rPr>
                        <a:t>Red Cells</a:t>
                      </a:r>
                      <a:endParaRPr lang="en-IE" sz="1400" b="1" i="0" u="none" strike="noStrike" dirty="0">
                        <a:solidFill>
                          <a:srgbClr val="60497A"/>
                        </a:solidFill>
                        <a:effectLst/>
                        <a:latin typeface="Trebuchet MS"/>
                      </a:endParaRPr>
                    </a:p>
                  </a:txBody>
                  <a:tcPr marL="7607" marR="7607" marT="7607" marB="0" anchor="b"/>
                </a:tc>
                <a:tc>
                  <a:txBody>
                    <a:bodyPr/>
                    <a:lstStyle/>
                    <a:p>
                      <a:pPr algn="l" fontAlgn="b"/>
                      <a:r>
                        <a:rPr lang="en-IE" sz="1400" b="0" i="0" u="none" strike="noStrike" dirty="0">
                          <a:effectLst/>
                          <a:latin typeface="Trebuchet MS"/>
                        </a:rPr>
                        <a:t>Child (5-11 years)</a:t>
                      </a:r>
                    </a:p>
                  </a:txBody>
                  <a:tcPr marL="0" marR="0" marT="0"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smtClean="0">
                          <a:effectLst/>
                        </a:rPr>
                        <a:t>Possible</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algn="ctr" fontAlgn="ctr"/>
                      <a:r>
                        <a:rPr lang="en-US" sz="1200" b="0" i="0" u="none" strike="noStrike" dirty="0">
                          <a:solidFill>
                            <a:srgbClr val="000000"/>
                          </a:solidFill>
                          <a:effectLst/>
                          <a:latin typeface="Calibri"/>
                        </a:rPr>
                        <a:t>Unclassified reaction. Patients symptoms included Pyrexia, Rigors and Desaturation to 84%. Patient received O2 (10L) and  Anti-Pyretics,</a:t>
                      </a:r>
                    </a:p>
                  </a:txBody>
                  <a:tcPr marL="9525" marR="9525" marT="9525" marB="0" anchor="ctr"/>
                </a:tc>
              </a:tr>
              <a:tr h="392267">
                <a:tc>
                  <a:txBody>
                    <a:bodyPr/>
                    <a:lstStyle/>
                    <a:p>
                      <a:pPr algn="l" fontAlgn="b"/>
                      <a:r>
                        <a:rPr lang="en-IE" sz="1400" u="none" strike="noStrike" dirty="0">
                          <a:effectLst/>
                        </a:rPr>
                        <a:t>Case 4</a:t>
                      </a:r>
                      <a:endParaRPr lang="en-IE" sz="1400" b="0" i="0" u="none" strike="noStrike" dirty="0">
                        <a:solidFill>
                          <a:srgbClr val="60497A"/>
                        </a:solidFill>
                        <a:effectLst/>
                        <a:latin typeface="Calibri"/>
                      </a:endParaRPr>
                    </a:p>
                  </a:txBody>
                  <a:tcPr marL="7607" marR="7607" marT="7607" marB="0" anchor="b"/>
                </a:tc>
                <a:tc>
                  <a:txBody>
                    <a:bodyPr/>
                    <a:lstStyle/>
                    <a:p>
                      <a:pPr algn="l" fontAlgn="b"/>
                      <a:r>
                        <a:rPr lang="en-IE" sz="1400" u="none" strike="noStrike" dirty="0">
                          <a:effectLst/>
                        </a:rPr>
                        <a:t>Red Cells</a:t>
                      </a:r>
                      <a:endParaRPr lang="en-IE" sz="1400" b="1" i="0" u="none" strike="noStrike" dirty="0">
                        <a:solidFill>
                          <a:srgbClr val="60497A"/>
                        </a:solidFill>
                        <a:effectLst/>
                        <a:latin typeface="Trebuchet MS"/>
                      </a:endParaRPr>
                    </a:p>
                  </a:txBody>
                  <a:tcPr marL="7607" marR="7607" marT="7607" marB="0" anchor="b"/>
                </a:tc>
                <a:tc>
                  <a:txBody>
                    <a:bodyPr/>
                    <a:lstStyle/>
                    <a:p>
                      <a:pPr algn="l" fontAlgn="b"/>
                      <a:r>
                        <a:rPr lang="en-IE" sz="1400" u="none" strike="noStrike" dirty="0">
                          <a:effectLst/>
                        </a:rPr>
                        <a:t>Adult (31-50 years)</a:t>
                      </a:r>
                      <a:endParaRPr lang="en-IE" sz="1400" b="0"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smtClean="0">
                          <a:effectLst/>
                        </a:rPr>
                        <a:t>Likely / Probable</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algn="ctr" fontAlgn="b"/>
                      <a:r>
                        <a:rPr lang="en-GB" sz="1200" b="0" i="0" u="none" strike="noStrike" dirty="0" smtClean="0">
                          <a:solidFill>
                            <a:schemeClr val="tx1"/>
                          </a:solidFill>
                          <a:effectLst/>
                          <a:latin typeface="Calibri"/>
                        </a:rPr>
                        <a:t>Patients</a:t>
                      </a:r>
                      <a:r>
                        <a:rPr lang="en-GB" sz="1200" b="0" i="0" u="none" strike="noStrike" baseline="0" dirty="0" smtClean="0">
                          <a:solidFill>
                            <a:schemeClr val="tx1"/>
                          </a:solidFill>
                          <a:effectLst/>
                          <a:latin typeface="Calibri"/>
                        </a:rPr>
                        <a:t> symptoms included Hypotension, complaints of all-over pain. Pain eased when transfusion stopped, no intervention required. </a:t>
                      </a:r>
                      <a:endParaRPr lang="en-IE" sz="1200" b="0" i="0" u="none" strike="noStrike" dirty="0">
                        <a:solidFill>
                          <a:schemeClr val="tx1"/>
                        </a:solidFill>
                        <a:effectLst/>
                        <a:latin typeface="Calibri"/>
                      </a:endParaRPr>
                    </a:p>
                  </a:txBody>
                  <a:tcPr marL="7607" marR="7607" marT="7607" marB="0" anchor="b"/>
                </a:tc>
              </a:tr>
              <a:tr h="600276">
                <a:tc>
                  <a:txBody>
                    <a:bodyPr/>
                    <a:lstStyle/>
                    <a:p>
                      <a:pPr algn="l" fontAlgn="b"/>
                      <a:r>
                        <a:rPr lang="en-IE" sz="1400" u="none" strike="noStrike" dirty="0">
                          <a:effectLst/>
                        </a:rPr>
                        <a:t>Case 5</a:t>
                      </a:r>
                      <a:endParaRPr lang="en-IE" sz="1400" b="0" i="0" u="none" strike="noStrike" dirty="0">
                        <a:solidFill>
                          <a:srgbClr val="60497A"/>
                        </a:solidFill>
                        <a:effectLst/>
                        <a:latin typeface="Calibri"/>
                      </a:endParaRPr>
                    </a:p>
                  </a:txBody>
                  <a:tcPr marL="7607" marR="7607" marT="7607" marB="0" anchor="b"/>
                </a:tc>
                <a:tc>
                  <a:txBody>
                    <a:bodyPr/>
                    <a:lstStyle/>
                    <a:p>
                      <a:pPr algn="l" fontAlgn="b"/>
                      <a:r>
                        <a:rPr lang="en-IE" sz="1400" u="none" strike="noStrike" dirty="0">
                          <a:effectLst/>
                        </a:rPr>
                        <a:t>Red Cells</a:t>
                      </a:r>
                      <a:endParaRPr lang="en-IE" sz="1400" b="1"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smtClean="0">
                          <a:effectLst/>
                        </a:rPr>
                        <a:t>Elderly (70+)</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i="0" u="none" strike="noStrike" dirty="0" smtClean="0">
                          <a:effectLst/>
                        </a:rPr>
                        <a:t>Possible</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algn="ctr" fontAlgn="ctr"/>
                      <a:r>
                        <a:rPr lang="en-US" sz="1200" b="0" i="0" u="none" strike="noStrike" dirty="0">
                          <a:solidFill>
                            <a:srgbClr val="000000"/>
                          </a:solidFill>
                          <a:effectLst/>
                          <a:latin typeface="Calibri"/>
                        </a:rPr>
                        <a:t>Originally classified as non-mandatory TACO, however patient received DIURETICS</a:t>
                      </a:r>
                    </a:p>
                  </a:txBody>
                  <a:tcPr marL="9525" marR="9525" marT="9525" marB="0" anchor="ctr"/>
                </a:tc>
              </a:tr>
              <a:tr h="475456">
                <a:tc>
                  <a:txBody>
                    <a:bodyPr/>
                    <a:lstStyle/>
                    <a:p>
                      <a:pPr algn="l" fontAlgn="b"/>
                      <a:r>
                        <a:rPr lang="en-IE" sz="1400" u="none" strike="noStrike" dirty="0">
                          <a:effectLst/>
                        </a:rPr>
                        <a:t>Case 6</a:t>
                      </a:r>
                      <a:endParaRPr lang="en-IE" sz="1400" b="0" i="0" u="none" strike="noStrike" dirty="0">
                        <a:solidFill>
                          <a:srgbClr val="60497A"/>
                        </a:solidFill>
                        <a:effectLst/>
                        <a:latin typeface="Calibri"/>
                      </a:endParaRPr>
                    </a:p>
                  </a:txBody>
                  <a:tcPr marL="7607" marR="7607" marT="7607" marB="0" anchor="b"/>
                </a:tc>
                <a:tc>
                  <a:txBody>
                    <a:bodyPr/>
                    <a:lstStyle/>
                    <a:p>
                      <a:pPr algn="l" fontAlgn="b"/>
                      <a:r>
                        <a:rPr lang="en-IE" sz="1400" u="none" strike="noStrike" dirty="0">
                          <a:effectLst/>
                        </a:rPr>
                        <a:t>Red Cells</a:t>
                      </a:r>
                      <a:endParaRPr lang="en-IE" sz="1400" b="1"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smtClean="0">
                          <a:effectLst/>
                        </a:rPr>
                        <a:t>Elderly (70+)</a:t>
                      </a:r>
                      <a:endParaRPr lang="en-IE" sz="1400" b="0" i="0" u="none" strike="noStrike" dirty="0" smtClean="0">
                        <a:solidFill>
                          <a:srgbClr val="60497A"/>
                        </a:solidFill>
                        <a:effectLst/>
                        <a:latin typeface="Trebuchet MS"/>
                      </a:endParaRPr>
                    </a:p>
                    <a:p>
                      <a:pPr algn="l" fontAlgn="b"/>
                      <a:endParaRPr lang="en-IE" sz="1400" b="0" i="0" u="none" strike="noStrike" dirty="0">
                        <a:solidFill>
                          <a:srgbClr val="60497A"/>
                        </a:solidFill>
                        <a:effectLst/>
                        <a:latin typeface="Trebuchet MS"/>
                      </a:endParaRPr>
                    </a:p>
                  </a:txBody>
                  <a:tcPr marL="7607" marR="7607" marT="760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i="0" u="none" strike="noStrike" dirty="0" smtClean="0">
                          <a:effectLst/>
                        </a:rPr>
                        <a:t>Possible</a:t>
                      </a:r>
                      <a:endParaRPr lang="en-IE" sz="1400" b="0" i="0" u="none" strike="noStrike" dirty="0" smtClean="0">
                        <a:solidFill>
                          <a:srgbClr val="60497A"/>
                        </a:solidFill>
                        <a:effectLst/>
                        <a:latin typeface="Trebuchet MS"/>
                      </a:endParaRPr>
                    </a:p>
                  </a:txBody>
                  <a:tcPr marL="7607" marR="7607" marT="7607" marB="0" anchor="b"/>
                </a:tc>
                <a:tc>
                  <a:txBody>
                    <a:bodyPr/>
                    <a:lstStyle/>
                    <a:p>
                      <a:pPr algn="ctr" fontAlgn="b"/>
                      <a:r>
                        <a:rPr lang="en-US" sz="1200" b="0" i="0" u="none" strike="noStrike" dirty="0">
                          <a:solidFill>
                            <a:srgbClr val="000000"/>
                          </a:solidFill>
                          <a:effectLst/>
                          <a:latin typeface="Calibri"/>
                        </a:rPr>
                        <a:t>Initially reported as non-immunological haemolysis, however no evidence of haemolysis</a:t>
                      </a:r>
                    </a:p>
                  </a:txBody>
                  <a:tcPr marL="9525" marR="9525" marT="9525" marB="0" anchor="b"/>
                </a:tc>
              </a:tr>
            </a:tbl>
          </a:graphicData>
        </a:graphic>
      </p:graphicFrame>
    </p:spTree>
    <p:extLst>
      <p:ext uri="{BB962C8B-B14F-4D97-AF65-F5344CB8AC3E}">
        <p14:creationId xmlns:p14="http://schemas.microsoft.com/office/powerpoint/2010/main" val="754650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991837884"/>
              </p:ext>
            </p:extLst>
          </p:nvPr>
        </p:nvGraphicFramePr>
        <p:xfrm>
          <a:off x="358775" y="404813"/>
          <a:ext cx="8785225" cy="572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4732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578298"/>
          </a:xfrm>
        </p:spPr>
        <p:txBody>
          <a:bodyPr>
            <a:noAutofit/>
          </a:bodyPr>
          <a:lstStyle/>
          <a:p>
            <a:r>
              <a:rPr lang="en-GB" sz="3600" b="1" dirty="0" smtClean="0">
                <a:solidFill>
                  <a:schemeClr val="accent4">
                    <a:lumMod val="60000"/>
                    <a:lumOff val="40000"/>
                  </a:schemeClr>
                </a:solidFill>
              </a:rPr>
              <a:t/>
            </a:r>
            <a:br>
              <a:rPr lang="en-GB" sz="3600" b="1" dirty="0" smtClean="0">
                <a:solidFill>
                  <a:schemeClr val="accent4">
                    <a:lumMod val="60000"/>
                    <a:lumOff val="40000"/>
                  </a:schemeClr>
                </a:solidFill>
              </a:rPr>
            </a:br>
            <a:r>
              <a:rPr lang="en-GB" sz="3600" b="1" dirty="0">
                <a:solidFill>
                  <a:schemeClr val="accent4">
                    <a:lumMod val="60000"/>
                    <a:lumOff val="40000"/>
                  </a:schemeClr>
                </a:solidFill>
              </a:rPr>
              <a:t/>
            </a:r>
            <a:br>
              <a:rPr lang="en-GB" sz="3600" b="1" dirty="0">
                <a:solidFill>
                  <a:schemeClr val="accent4">
                    <a:lumMod val="60000"/>
                    <a:lumOff val="40000"/>
                  </a:schemeClr>
                </a:solidFill>
              </a:rPr>
            </a:br>
            <a:r>
              <a:rPr lang="en-GB" sz="3200" b="1" dirty="0" smtClean="0">
                <a:solidFill>
                  <a:srgbClr val="C00000"/>
                </a:solidFill>
              </a:rPr>
              <a:t>Delayed </a:t>
            </a:r>
            <a:r>
              <a:rPr lang="en-GB" sz="3200" b="1" dirty="0">
                <a:solidFill>
                  <a:srgbClr val="C00000"/>
                </a:solidFill>
              </a:rPr>
              <a:t>Transfusion Reactions:</a:t>
            </a:r>
            <a:br>
              <a:rPr lang="en-GB" sz="3200" b="1" dirty="0">
                <a:solidFill>
                  <a:srgbClr val="C00000"/>
                </a:solidFill>
              </a:rPr>
            </a:br>
            <a:r>
              <a:rPr lang="en-GB" sz="3200" b="1" dirty="0">
                <a:solidFill>
                  <a:srgbClr val="C00000"/>
                </a:solidFill>
              </a:rPr>
              <a:t>Immunological Haemolysis due to other allo-antibody (delayed </a:t>
            </a:r>
            <a:r>
              <a:rPr lang="en-GB" sz="3200" b="1" dirty="0" smtClean="0">
                <a:solidFill>
                  <a:srgbClr val="C00000"/>
                </a:solidFill>
              </a:rPr>
              <a:t>n=5)</a:t>
            </a:r>
            <a:br>
              <a:rPr lang="en-GB" sz="3200" b="1" dirty="0" smtClean="0">
                <a:solidFill>
                  <a:srgbClr val="C00000"/>
                </a:solidFill>
              </a:rPr>
            </a:br>
            <a:r>
              <a:rPr lang="en-IE" sz="3200" b="1" dirty="0">
                <a:solidFill>
                  <a:srgbClr val="C00000"/>
                </a:solidFill>
              </a:rPr>
              <a:t/>
            </a:r>
            <a:br>
              <a:rPr lang="en-IE" sz="3200" b="1" dirty="0">
                <a:solidFill>
                  <a:srgbClr val="C00000"/>
                </a:solidFill>
              </a:rPr>
            </a:br>
            <a:r>
              <a:rPr lang="en-GB" sz="3600" b="1" dirty="0" smtClean="0">
                <a:solidFill>
                  <a:schemeClr val="accent4">
                    <a:lumMod val="60000"/>
                    <a:lumOff val="40000"/>
                  </a:schemeClr>
                </a:solidFill>
              </a:rPr>
              <a:t/>
            </a:r>
            <a:br>
              <a:rPr lang="en-GB" sz="3600" b="1" dirty="0" smtClean="0">
                <a:solidFill>
                  <a:schemeClr val="accent4">
                    <a:lumMod val="60000"/>
                    <a:lumOff val="40000"/>
                  </a:schemeClr>
                </a:solidFill>
              </a:rPr>
            </a:br>
            <a:endParaRPr lang="en-IE" sz="3600" b="1" dirty="0">
              <a:solidFill>
                <a:schemeClr val="accent4">
                  <a:lumMod val="60000"/>
                  <a:lumOff val="40000"/>
                </a:schemeClr>
              </a:solidFill>
            </a:endParaRPr>
          </a:p>
        </p:txBody>
      </p:sp>
      <p:sp>
        <p:nvSpPr>
          <p:cNvPr id="5" name="Content Placeholder 4"/>
          <p:cNvSpPr>
            <a:spLocks noGrp="1"/>
          </p:cNvSpPr>
          <p:nvPr>
            <p:ph idx="1"/>
          </p:nvPr>
        </p:nvSpPr>
        <p:spPr>
          <a:xfrm>
            <a:off x="395536" y="1916832"/>
            <a:ext cx="8291264" cy="4102968"/>
          </a:xfrm>
        </p:spPr>
        <p:txBody>
          <a:bodyPr>
            <a:normAutofit/>
          </a:bodyPr>
          <a:lstStyle/>
          <a:p>
            <a:pPr marL="0" indent="0">
              <a:buNone/>
            </a:pPr>
            <a:endParaRPr lang="en-GB" sz="2400" dirty="0" smtClean="0"/>
          </a:p>
          <a:p>
            <a:r>
              <a:rPr lang="en-GB" sz="2400" dirty="0"/>
              <a:t>7</a:t>
            </a:r>
            <a:r>
              <a:rPr lang="en-GB" sz="2400" dirty="0" smtClean="0"/>
              <a:t> Reports received</a:t>
            </a:r>
          </a:p>
          <a:p>
            <a:r>
              <a:rPr lang="en-GB" sz="2400" dirty="0"/>
              <a:t>5</a:t>
            </a:r>
            <a:r>
              <a:rPr lang="en-GB" sz="2400" dirty="0" smtClean="0"/>
              <a:t> Reports accepted</a:t>
            </a:r>
            <a:endParaRPr lang="en-GB" sz="2400" dirty="0"/>
          </a:p>
          <a:p>
            <a:pPr marL="0" indent="0">
              <a:buNone/>
            </a:pPr>
            <a:r>
              <a:rPr lang="en-GB" sz="2400" b="1" dirty="0" smtClean="0"/>
              <a:t>Age Range</a:t>
            </a:r>
          </a:p>
          <a:p>
            <a:pPr marL="0" indent="0">
              <a:buNone/>
            </a:pPr>
            <a:r>
              <a:rPr lang="en-IE" sz="2400" dirty="0"/>
              <a:t>Adult (31-50 years) </a:t>
            </a:r>
            <a:r>
              <a:rPr lang="en-IE" sz="2400" dirty="0" smtClean="0"/>
              <a:t>: n=2</a:t>
            </a:r>
          </a:p>
          <a:p>
            <a:pPr marL="0" indent="0">
              <a:buNone/>
            </a:pPr>
            <a:r>
              <a:rPr lang="en-IE" sz="2400" dirty="0"/>
              <a:t>Adult (51 - 70 years) </a:t>
            </a:r>
            <a:r>
              <a:rPr lang="en-IE" sz="2400" dirty="0" smtClean="0"/>
              <a:t>: n=1</a:t>
            </a:r>
          </a:p>
          <a:p>
            <a:pPr marL="0" indent="0">
              <a:buNone/>
            </a:pPr>
            <a:r>
              <a:rPr lang="en-IE" sz="2400" dirty="0"/>
              <a:t>Elderly (70+) </a:t>
            </a:r>
            <a:r>
              <a:rPr lang="en-IE" sz="2400" dirty="0" smtClean="0"/>
              <a:t>: n=2</a:t>
            </a:r>
            <a:endParaRPr lang="en-GB" sz="2400" b="1" dirty="0" smtClean="0"/>
          </a:p>
          <a:p>
            <a:pPr marL="0" indent="0">
              <a:buNone/>
            </a:pPr>
            <a:r>
              <a:rPr lang="en-GB" sz="2400" b="1" dirty="0" smtClean="0"/>
              <a:t>Clinical </a:t>
            </a:r>
            <a:r>
              <a:rPr lang="en-GB" sz="2400" b="1" dirty="0"/>
              <a:t>Outcome </a:t>
            </a:r>
            <a:endParaRPr lang="en-IE" sz="2400" b="1" dirty="0"/>
          </a:p>
          <a:p>
            <a:r>
              <a:rPr lang="en-GB" sz="2400" dirty="0" smtClean="0"/>
              <a:t>All reactions reported a Clinical Outcome of complete </a:t>
            </a:r>
            <a:r>
              <a:rPr lang="en-GB" sz="2400" dirty="0"/>
              <a:t>recovery </a:t>
            </a:r>
          </a:p>
          <a:p>
            <a:pPr>
              <a:buFont typeface="Wingdings" pitchFamily="2" charset="2"/>
              <a:buChar char="Ø"/>
            </a:pPr>
            <a:endParaRPr lang="en-GB" sz="2400" b="1" dirty="0" smtClean="0"/>
          </a:p>
          <a:p>
            <a:pPr>
              <a:buFont typeface="Wingdings" pitchFamily="2" charset="2"/>
              <a:buChar char="Ø"/>
            </a:pPr>
            <a:endParaRPr lang="en-GB" sz="2400" b="1" dirty="0" smtClean="0"/>
          </a:p>
          <a:p>
            <a:pPr>
              <a:buFont typeface="Wingdings" pitchFamily="2" charset="2"/>
              <a:buChar char="Ø"/>
            </a:pPr>
            <a:endParaRPr lang="en-GB" sz="2400" b="1" dirty="0"/>
          </a:p>
          <a:p>
            <a:pPr>
              <a:buFont typeface="Wingdings" pitchFamily="2" charset="2"/>
              <a:buChar char="Ø"/>
            </a:pPr>
            <a:endParaRPr lang="en-GB" sz="2400" b="1" dirty="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IE" dirty="0"/>
          </a:p>
        </p:txBody>
      </p:sp>
      <p:pic>
        <p:nvPicPr>
          <p:cNvPr id="7" name="Picture 3" descr="C:\Users\scanlonj\AppData\Roaming\NHO logo outlin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763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337525941"/>
              </p:ext>
            </p:extLst>
          </p:nvPr>
        </p:nvGraphicFramePr>
        <p:xfrm>
          <a:off x="0" y="0"/>
          <a:ext cx="9158451" cy="5257800"/>
        </p:xfrm>
        <a:graphic>
          <a:graphicData uri="http://schemas.openxmlformats.org/drawingml/2006/table">
            <a:tbl>
              <a:tblPr firstRow="1" firstCol="1" bandRow="1">
                <a:tableStyleId>{16D9F66E-5EB9-4882-86FB-DCBF35E3C3E4}</a:tableStyleId>
              </a:tblPr>
              <a:tblGrid>
                <a:gridCol w="737542"/>
                <a:gridCol w="954138"/>
                <a:gridCol w="740995"/>
                <a:gridCol w="1712063"/>
                <a:gridCol w="1070040"/>
                <a:gridCol w="998703"/>
                <a:gridCol w="1498055"/>
                <a:gridCol w="1446915"/>
              </a:tblGrid>
              <a:tr h="643464">
                <a:tc>
                  <a:txBody>
                    <a:bodyPr/>
                    <a:lstStyle/>
                    <a:p>
                      <a:pPr>
                        <a:lnSpc>
                          <a:spcPct val="115000"/>
                        </a:lnSpc>
                        <a:spcAft>
                          <a:spcPts val="0"/>
                        </a:spcAft>
                      </a:pPr>
                      <a:r>
                        <a:rPr lang="en-IE" sz="1600" dirty="0">
                          <a:effectLst/>
                        </a:rPr>
                        <a:t>Case No.</a:t>
                      </a:r>
                      <a:endParaRPr lang="en-IE" sz="1600" dirty="0">
                        <a:effectLst/>
                        <a:latin typeface="Calibri"/>
                        <a:ea typeface="Calibri"/>
                        <a:cs typeface="Times New Roman"/>
                      </a:endParaRPr>
                    </a:p>
                  </a:txBody>
                  <a:tcPr marL="56707" marR="56707" marT="0" marB="0" anchor="b"/>
                </a:tc>
                <a:tc>
                  <a:txBody>
                    <a:bodyPr/>
                    <a:lstStyle/>
                    <a:p>
                      <a:pPr>
                        <a:lnSpc>
                          <a:spcPct val="115000"/>
                        </a:lnSpc>
                        <a:spcAft>
                          <a:spcPts val="0"/>
                        </a:spcAft>
                      </a:pPr>
                      <a:r>
                        <a:rPr lang="en-IE" sz="1600" dirty="0">
                          <a:effectLst/>
                        </a:rPr>
                        <a:t>Age</a:t>
                      </a:r>
                      <a:endParaRPr lang="en-IE" sz="1600" dirty="0">
                        <a:effectLst/>
                        <a:latin typeface="Calibri"/>
                        <a:ea typeface="Calibri"/>
                        <a:cs typeface="Times New Roman"/>
                      </a:endParaRPr>
                    </a:p>
                  </a:txBody>
                  <a:tcPr marL="56707" marR="56707" marT="0" marB="0" anchor="b"/>
                </a:tc>
                <a:tc>
                  <a:txBody>
                    <a:bodyPr/>
                    <a:lstStyle/>
                    <a:p>
                      <a:pPr>
                        <a:lnSpc>
                          <a:spcPct val="115000"/>
                        </a:lnSpc>
                        <a:spcAft>
                          <a:spcPts val="0"/>
                        </a:spcAft>
                      </a:pPr>
                      <a:r>
                        <a:rPr lang="en-IE" sz="1600" dirty="0">
                          <a:effectLst/>
                        </a:rPr>
                        <a:t>Gender</a:t>
                      </a:r>
                      <a:endParaRPr lang="en-IE" sz="1600" dirty="0">
                        <a:effectLst/>
                        <a:latin typeface="Calibri"/>
                        <a:ea typeface="Calibri"/>
                        <a:cs typeface="Times New Roman"/>
                      </a:endParaRPr>
                    </a:p>
                  </a:txBody>
                  <a:tcPr marL="56707" marR="56707" marT="0" marB="0" anchor="b"/>
                </a:tc>
                <a:tc>
                  <a:txBody>
                    <a:bodyPr/>
                    <a:lstStyle/>
                    <a:p>
                      <a:pPr>
                        <a:lnSpc>
                          <a:spcPct val="115000"/>
                        </a:lnSpc>
                        <a:spcAft>
                          <a:spcPts val="0"/>
                        </a:spcAft>
                      </a:pPr>
                      <a:r>
                        <a:rPr lang="en-IE" sz="1600" dirty="0">
                          <a:effectLst/>
                        </a:rPr>
                        <a:t>Findings</a:t>
                      </a:r>
                      <a:endParaRPr lang="en-IE" sz="1600" dirty="0">
                        <a:effectLst/>
                        <a:latin typeface="Calibri"/>
                        <a:ea typeface="Calibri"/>
                        <a:cs typeface="Times New Roman"/>
                      </a:endParaRPr>
                    </a:p>
                  </a:txBody>
                  <a:tcPr marL="56707" marR="56707" marT="0" marB="0" anchor="b"/>
                </a:tc>
                <a:tc>
                  <a:txBody>
                    <a:bodyPr/>
                    <a:lstStyle/>
                    <a:p>
                      <a:pPr>
                        <a:lnSpc>
                          <a:spcPct val="115000"/>
                        </a:lnSpc>
                        <a:spcAft>
                          <a:spcPts val="0"/>
                        </a:spcAft>
                      </a:pPr>
                      <a:r>
                        <a:rPr lang="en-IE" sz="1600" dirty="0">
                          <a:effectLst/>
                        </a:rPr>
                        <a:t>Antibody identified</a:t>
                      </a:r>
                      <a:endParaRPr lang="en-IE" sz="1600" b="1" dirty="0">
                        <a:effectLst/>
                        <a:latin typeface="Calibri"/>
                        <a:ea typeface="Calibri"/>
                        <a:cs typeface="Times New Roman"/>
                      </a:endParaRPr>
                    </a:p>
                  </a:txBody>
                  <a:tcPr marL="56707" marR="56707" marT="0" marB="0" anchor="b"/>
                </a:tc>
                <a:tc>
                  <a:txBody>
                    <a:bodyPr/>
                    <a:lstStyle/>
                    <a:p>
                      <a:pPr>
                        <a:lnSpc>
                          <a:spcPct val="115000"/>
                        </a:lnSpc>
                        <a:spcAft>
                          <a:spcPts val="0"/>
                        </a:spcAft>
                      </a:pPr>
                      <a:r>
                        <a:rPr lang="en-IE" sz="1600" dirty="0">
                          <a:effectLst/>
                        </a:rPr>
                        <a:t>Outcome</a:t>
                      </a:r>
                      <a:endParaRPr lang="en-IE" sz="1600" b="0" dirty="0">
                        <a:effectLst/>
                        <a:latin typeface="Calibri"/>
                        <a:ea typeface="Calibri"/>
                        <a:cs typeface="Times New Roman"/>
                      </a:endParaRPr>
                    </a:p>
                  </a:txBody>
                  <a:tcPr marL="56707" marR="56707" marT="0" marB="0" anchor="b"/>
                </a:tc>
                <a:tc>
                  <a:txBody>
                    <a:bodyPr/>
                    <a:lstStyle/>
                    <a:p>
                      <a:pPr>
                        <a:lnSpc>
                          <a:spcPct val="115000"/>
                        </a:lnSpc>
                        <a:spcAft>
                          <a:spcPts val="0"/>
                        </a:spcAft>
                      </a:pPr>
                      <a:r>
                        <a:rPr lang="en-GB" sz="1600" dirty="0" smtClean="0">
                          <a:effectLst/>
                        </a:rPr>
                        <a:t>Timeframe</a:t>
                      </a:r>
                      <a:r>
                        <a:rPr lang="en-GB" sz="1600" baseline="0" dirty="0" smtClean="0">
                          <a:effectLst/>
                        </a:rPr>
                        <a:t> for developing antibody </a:t>
                      </a:r>
                      <a:endParaRPr lang="en-IE" sz="1600" b="1"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600" dirty="0">
                          <a:effectLst/>
                        </a:rPr>
                        <a:t>Reaction caused by error </a:t>
                      </a:r>
                      <a:endParaRPr lang="en-IE" sz="1600" dirty="0">
                        <a:effectLst/>
                        <a:latin typeface="Calibri"/>
                        <a:ea typeface="Calibri"/>
                        <a:cs typeface="Times New Roman"/>
                      </a:endParaRPr>
                    </a:p>
                  </a:txBody>
                  <a:tcPr marL="56707" marR="56707" marT="0" marB="0" anchor="b"/>
                </a:tc>
              </a:tr>
              <a:tr h="516030">
                <a:tc>
                  <a:txBody>
                    <a:bodyPr/>
                    <a:lstStyle/>
                    <a:p>
                      <a:pPr algn="r">
                        <a:lnSpc>
                          <a:spcPct val="115000"/>
                        </a:lnSpc>
                        <a:spcAft>
                          <a:spcPts val="0"/>
                        </a:spcAft>
                      </a:pPr>
                      <a:r>
                        <a:rPr lang="en-IE" sz="1400" dirty="0">
                          <a:effectLst/>
                          <a:latin typeface="+mn-lt"/>
                        </a:rPr>
                        <a:t>1</a:t>
                      </a:r>
                      <a:endParaRPr lang="en-IE" sz="1400" dirty="0">
                        <a:effectLst/>
                        <a:latin typeface="+mn-lt"/>
                        <a:ea typeface="Calibri"/>
                        <a:cs typeface="Times New Roman"/>
                      </a:endParaRPr>
                    </a:p>
                  </a:txBody>
                  <a:tcPr marL="56707" marR="56707" marT="0" marB="0" anchor="b"/>
                </a:tc>
                <a:tc>
                  <a:txBody>
                    <a:bodyPr/>
                    <a:lstStyle/>
                    <a:p>
                      <a:pPr lvl="0" algn="l">
                        <a:lnSpc>
                          <a:spcPct val="115000"/>
                        </a:lnSpc>
                        <a:spcAft>
                          <a:spcPts val="0"/>
                        </a:spcAft>
                      </a:pPr>
                      <a:r>
                        <a:rPr lang="en-IE" sz="1400" dirty="0" smtClean="0">
                          <a:effectLst/>
                          <a:latin typeface="+mn-lt"/>
                        </a:rPr>
                        <a:t>Elderly 70+ years </a:t>
                      </a:r>
                      <a:endParaRPr lang="en-IE" sz="1400"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400" dirty="0" smtClean="0">
                          <a:effectLst/>
                          <a:latin typeface="+mn-lt"/>
                        </a:rPr>
                        <a:t>Male</a:t>
                      </a:r>
                      <a:endParaRPr lang="en-IE" sz="1400"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↑LDH, </a:t>
                      </a: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↑Bilirubin,</a:t>
                      </a:r>
                    </a:p>
                    <a:p>
                      <a:pPr>
                        <a:lnSpc>
                          <a:spcPct val="115000"/>
                        </a:lnSpc>
                        <a:spcAft>
                          <a:spcPts val="0"/>
                        </a:spcAft>
                      </a:pPr>
                      <a:r>
                        <a:rPr lang="en-IE" sz="1400" dirty="0" smtClean="0">
                          <a:effectLst/>
                          <a:latin typeface="+mn-lt"/>
                        </a:rPr>
                        <a:t>+ </a:t>
                      </a:r>
                      <a:r>
                        <a:rPr lang="en-IE" sz="1400" dirty="0">
                          <a:effectLst/>
                          <a:latin typeface="+mn-lt"/>
                        </a:rPr>
                        <a:t>DAT </a:t>
                      </a:r>
                      <a:endParaRPr lang="en-IE" sz="1400" dirty="0" smtClean="0">
                        <a:effectLst/>
                        <a:latin typeface="+mn-lt"/>
                      </a:endParaRPr>
                    </a:p>
                    <a:p>
                      <a:pPr>
                        <a:lnSpc>
                          <a:spcPct val="115000"/>
                        </a:lnSpc>
                        <a:spcAft>
                          <a:spcPts val="0"/>
                        </a:spcAft>
                      </a:pPr>
                      <a:endParaRPr lang="en-IE" sz="1400"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400" dirty="0">
                          <a:effectLst/>
                          <a:latin typeface="+mn-lt"/>
                        </a:rPr>
                        <a:t>Anti </a:t>
                      </a:r>
                      <a:r>
                        <a:rPr lang="en-IE" sz="1400" dirty="0" smtClean="0">
                          <a:effectLst/>
                          <a:latin typeface="+mn-lt"/>
                        </a:rPr>
                        <a:t>S</a:t>
                      </a:r>
                      <a:endParaRPr lang="en-IE" sz="1400" b="1"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Complete Recovery</a:t>
                      </a:r>
                      <a:endParaRPr lang="en-IE" sz="1400" dirty="0" smtClean="0">
                        <a:effectLst/>
                        <a:latin typeface="+mn-lt"/>
                        <a:ea typeface="Calibri"/>
                        <a:cs typeface="Times New Roman"/>
                      </a:endParaRPr>
                    </a:p>
                  </a:txBody>
                  <a:tcPr marL="56707" marR="56707" marT="0" marB="0" anchor="b"/>
                </a:tc>
                <a:tc>
                  <a:txBody>
                    <a:bodyPr/>
                    <a:lstStyle/>
                    <a:p>
                      <a:pPr algn="l" fontAlgn="b"/>
                      <a:r>
                        <a:rPr lang="en-GB" sz="1400" u="none" strike="noStrike" baseline="0" dirty="0" smtClean="0">
                          <a:effectLst/>
                          <a:latin typeface="+mn-lt"/>
                        </a:rPr>
                        <a:t>13 Days </a:t>
                      </a:r>
                      <a:endParaRPr lang="en-IE" sz="1400" b="0" i="0" u="none" strike="noStrike" dirty="0">
                        <a:effectLst/>
                        <a:latin typeface="+mn-lt"/>
                      </a:endParaRPr>
                    </a:p>
                  </a:txBody>
                  <a:tcPr marL="0" marR="0" marT="0" marB="0" anchor="b"/>
                </a:tc>
                <a:tc>
                  <a:txBody>
                    <a:bodyPr/>
                    <a:lstStyle/>
                    <a:p>
                      <a:pPr>
                        <a:lnSpc>
                          <a:spcPct val="115000"/>
                        </a:lnSpc>
                        <a:spcAft>
                          <a:spcPts val="0"/>
                        </a:spcAft>
                      </a:pPr>
                      <a:r>
                        <a:rPr lang="en-IE" sz="1400" dirty="0">
                          <a:effectLst/>
                          <a:latin typeface="+mn-lt"/>
                        </a:rPr>
                        <a:t>No</a:t>
                      </a:r>
                      <a:endParaRPr lang="en-IE" sz="1400" dirty="0">
                        <a:effectLst/>
                        <a:latin typeface="+mn-lt"/>
                        <a:ea typeface="Calibri"/>
                        <a:cs typeface="Times New Roman"/>
                      </a:endParaRPr>
                    </a:p>
                  </a:txBody>
                  <a:tcPr marL="56707" marR="56707" marT="0" marB="0" anchor="b"/>
                </a:tc>
              </a:tr>
              <a:tr h="576064">
                <a:tc>
                  <a:txBody>
                    <a:bodyPr/>
                    <a:lstStyle/>
                    <a:p>
                      <a:pPr algn="r">
                        <a:lnSpc>
                          <a:spcPct val="115000"/>
                        </a:lnSpc>
                        <a:spcAft>
                          <a:spcPts val="0"/>
                        </a:spcAft>
                      </a:pPr>
                      <a:r>
                        <a:rPr lang="en-IE" sz="1400" dirty="0">
                          <a:effectLst/>
                          <a:latin typeface="+mn-lt"/>
                        </a:rPr>
                        <a:t>2</a:t>
                      </a:r>
                      <a:endParaRPr lang="en-IE" sz="1400" dirty="0">
                        <a:effectLst/>
                        <a:latin typeface="+mn-lt"/>
                        <a:ea typeface="Calibri"/>
                        <a:cs typeface="Times New Roman"/>
                      </a:endParaRPr>
                    </a:p>
                  </a:txBody>
                  <a:tcPr marL="56707" marR="56707" marT="0" marB="0" anchor="b"/>
                </a:tc>
                <a:tc>
                  <a:txBody>
                    <a:bodyPr/>
                    <a:lstStyle/>
                    <a:p>
                      <a:pPr algn="l" fontAlgn="b"/>
                      <a:r>
                        <a:rPr lang="en-IE" sz="1400" b="0" i="0" u="none" strike="noStrike" dirty="0">
                          <a:effectLst/>
                          <a:latin typeface="+mn-lt"/>
                        </a:rPr>
                        <a:t>Adult (31-50 years)</a:t>
                      </a:r>
                    </a:p>
                  </a:txBody>
                  <a:tcPr marL="0" marR="0" marT="0" marB="0" anchor="b"/>
                </a:tc>
                <a:tc>
                  <a:txBody>
                    <a:bodyPr/>
                    <a:lstStyle/>
                    <a:p>
                      <a:pPr>
                        <a:lnSpc>
                          <a:spcPct val="115000"/>
                        </a:lnSpc>
                        <a:spcAft>
                          <a:spcPts val="0"/>
                        </a:spcAft>
                      </a:pPr>
                      <a:r>
                        <a:rPr lang="en-IE" sz="1400" dirty="0" smtClean="0">
                          <a:effectLst/>
                          <a:latin typeface="+mn-lt"/>
                        </a:rPr>
                        <a:t>Female</a:t>
                      </a:r>
                      <a:endParaRPr lang="en-IE" sz="1400"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400" dirty="0" smtClean="0">
                          <a:effectLst/>
                          <a:latin typeface="+mn-lt"/>
                        </a:rPr>
                        <a:t>↑</a:t>
                      </a:r>
                      <a:r>
                        <a:rPr lang="en-IE" sz="1400" dirty="0">
                          <a:effectLst/>
                          <a:latin typeface="+mn-lt"/>
                        </a:rPr>
                        <a:t>LDH, </a:t>
                      </a:r>
                      <a:endParaRPr lang="en-IE" sz="1400" dirty="0" smtClean="0">
                        <a:effectLst/>
                        <a:latin typeface="+mn-lt"/>
                      </a:endParaRP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 DAT </a:t>
                      </a:r>
                    </a:p>
                    <a:p>
                      <a:pPr marL="0" marR="0" indent="0" algn="l" defTabSz="914400" rtl="0" eaLnBrk="1" fontAlgn="auto" latinLnBrk="0" hangingPunct="1">
                        <a:lnSpc>
                          <a:spcPct val="115000"/>
                        </a:lnSpc>
                        <a:spcBef>
                          <a:spcPts val="0"/>
                        </a:spcBef>
                        <a:spcAft>
                          <a:spcPts val="0"/>
                        </a:spcAft>
                        <a:buClrTx/>
                        <a:buSzTx/>
                        <a:buFontTx/>
                        <a:buNone/>
                        <a:tabLst/>
                        <a:defRPr/>
                      </a:pPr>
                      <a:endParaRPr lang="en-IE" sz="1400" dirty="0" smtClean="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Anti </a:t>
                      </a:r>
                      <a:r>
                        <a:rPr lang="en-IE" sz="1400" dirty="0" smtClean="0">
                          <a:latin typeface="+mn-lt"/>
                        </a:rPr>
                        <a:t>Jk</a:t>
                      </a:r>
                      <a:r>
                        <a:rPr lang="en-IE" sz="1400" baseline="30000" dirty="0" smtClean="0">
                          <a:latin typeface="+mn-lt"/>
                        </a:rPr>
                        <a:t>a</a:t>
                      </a:r>
                      <a:r>
                        <a:rPr lang="en-GB" sz="1400" dirty="0" smtClean="0">
                          <a:latin typeface="+mn-lt"/>
                        </a:rPr>
                        <a:t> </a:t>
                      </a:r>
                      <a:endParaRPr lang="en-IE" sz="1400" b="1" dirty="0" smtClean="0">
                        <a:effectLst/>
                        <a:latin typeface="+mn-lt"/>
                      </a:endParaRPr>
                    </a:p>
                    <a:p>
                      <a:pPr>
                        <a:lnSpc>
                          <a:spcPct val="115000"/>
                        </a:lnSpc>
                        <a:spcAft>
                          <a:spcPts val="0"/>
                        </a:spcAft>
                      </a:pPr>
                      <a:r>
                        <a:rPr lang="en-IE" sz="1400" baseline="0" dirty="0" smtClean="0">
                          <a:effectLst/>
                          <a:latin typeface="+mn-lt"/>
                        </a:rPr>
                        <a:t> </a:t>
                      </a:r>
                      <a:endParaRPr lang="en-IE" sz="1400" b="1"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Complete Recovery</a:t>
                      </a:r>
                      <a:endParaRPr lang="en-IE" sz="1400" dirty="0" smtClean="0">
                        <a:effectLst/>
                        <a:latin typeface="+mn-lt"/>
                        <a:ea typeface="Calibri"/>
                        <a:cs typeface="Times New Roman"/>
                      </a:endParaRPr>
                    </a:p>
                  </a:txBody>
                  <a:tcPr marL="56707" marR="56707" marT="0"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a:effectLst/>
                          <a:latin typeface="+mn-lt"/>
                        </a:rPr>
                        <a:t> </a:t>
                      </a:r>
                      <a:r>
                        <a:rPr lang="en-IE" sz="1400" u="none" strike="noStrike" dirty="0" smtClean="0">
                          <a:effectLst/>
                          <a:latin typeface="+mn-lt"/>
                        </a:rPr>
                        <a:t>6 Days</a:t>
                      </a:r>
                      <a:endParaRPr lang="en-IE" sz="1400" b="0" i="0" u="none" strike="noStrike" dirty="0" smtClean="0">
                        <a:effectLst/>
                        <a:latin typeface="+mn-lt"/>
                      </a:endParaRPr>
                    </a:p>
                  </a:txBody>
                  <a:tcPr marL="0" marR="0" marT="0" marB="0" anchor="b"/>
                </a:tc>
                <a:tc>
                  <a:txBody>
                    <a:bodyPr/>
                    <a:lstStyle/>
                    <a:p>
                      <a:pPr>
                        <a:lnSpc>
                          <a:spcPct val="115000"/>
                        </a:lnSpc>
                        <a:spcAft>
                          <a:spcPts val="0"/>
                        </a:spcAft>
                      </a:pPr>
                      <a:r>
                        <a:rPr lang="en-IE" sz="1400" dirty="0">
                          <a:effectLst/>
                          <a:latin typeface="+mn-lt"/>
                        </a:rPr>
                        <a:t>No</a:t>
                      </a:r>
                      <a:endParaRPr lang="en-IE" sz="1400" dirty="0">
                        <a:effectLst/>
                        <a:latin typeface="+mn-lt"/>
                        <a:ea typeface="Calibri"/>
                        <a:cs typeface="Times New Roman"/>
                      </a:endParaRPr>
                    </a:p>
                  </a:txBody>
                  <a:tcPr marL="56707" marR="56707" marT="0" marB="0" anchor="b"/>
                </a:tc>
              </a:tr>
              <a:tr h="465147">
                <a:tc>
                  <a:txBody>
                    <a:bodyPr/>
                    <a:lstStyle/>
                    <a:p>
                      <a:pPr algn="r">
                        <a:lnSpc>
                          <a:spcPct val="115000"/>
                        </a:lnSpc>
                        <a:spcAft>
                          <a:spcPts val="0"/>
                        </a:spcAft>
                      </a:pPr>
                      <a:r>
                        <a:rPr lang="en-IE" sz="1400" dirty="0">
                          <a:effectLst/>
                          <a:latin typeface="+mn-lt"/>
                        </a:rPr>
                        <a:t>3</a:t>
                      </a:r>
                      <a:endParaRPr lang="en-IE" sz="1400" dirty="0">
                        <a:effectLst/>
                        <a:latin typeface="+mn-lt"/>
                        <a:ea typeface="Calibri"/>
                        <a:cs typeface="Times New Roman"/>
                      </a:endParaRPr>
                    </a:p>
                  </a:txBody>
                  <a:tcPr marL="56707" marR="56707" marT="0" marB="0" anchor="b"/>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Elderly 70+ years </a:t>
                      </a:r>
                      <a:endParaRPr lang="en-IE" sz="1400" dirty="0" smtClean="0">
                        <a:effectLst/>
                        <a:latin typeface="+mn-lt"/>
                        <a:ea typeface="Calibri"/>
                        <a:cs typeface="Times New Roman"/>
                      </a:endParaRPr>
                    </a:p>
                    <a:p>
                      <a:pPr>
                        <a:lnSpc>
                          <a:spcPct val="115000"/>
                        </a:lnSpc>
                        <a:spcAft>
                          <a:spcPts val="0"/>
                        </a:spcAft>
                      </a:pPr>
                      <a:endParaRPr lang="en-IE" sz="1400"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400" dirty="0" smtClean="0">
                          <a:effectLst/>
                          <a:latin typeface="+mn-lt"/>
                        </a:rPr>
                        <a:t>Male</a:t>
                      </a:r>
                      <a:endParaRPr lang="en-IE" sz="1400"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↓Hb,</a:t>
                      </a: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↑LDH, </a:t>
                      </a: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↑Bilirubin</a:t>
                      </a:r>
                    </a:p>
                    <a:p>
                      <a:pPr marL="0" marR="0" indent="0" algn="l" defTabSz="914400" rtl="0" eaLnBrk="1" fontAlgn="auto" latinLnBrk="0" hangingPunct="1">
                        <a:lnSpc>
                          <a:spcPct val="115000"/>
                        </a:lnSpc>
                        <a:spcBef>
                          <a:spcPts val="0"/>
                        </a:spcBef>
                        <a:spcAft>
                          <a:spcPts val="0"/>
                        </a:spcAft>
                        <a:buClrTx/>
                        <a:buSzTx/>
                        <a:buFontTx/>
                        <a:buNone/>
                        <a:tabLst/>
                        <a:defRPr/>
                      </a:pPr>
                      <a:endParaRPr lang="en-IE" sz="1400" dirty="0" smtClean="0">
                        <a:effectLst/>
                        <a:latin typeface="+mn-lt"/>
                      </a:endParaRPr>
                    </a:p>
                  </a:txBody>
                  <a:tcPr marL="56707" marR="56707" marT="0" marB="0" anchor="b"/>
                </a:tc>
                <a:tc>
                  <a:txBody>
                    <a:bodyPr/>
                    <a:lstStyle/>
                    <a:p>
                      <a:pPr>
                        <a:lnSpc>
                          <a:spcPct val="115000"/>
                        </a:lnSpc>
                        <a:spcAft>
                          <a:spcPts val="0"/>
                        </a:spcAft>
                      </a:pPr>
                      <a:r>
                        <a:rPr lang="en-IE" sz="1400" dirty="0">
                          <a:effectLst/>
                          <a:latin typeface="+mn-lt"/>
                        </a:rPr>
                        <a:t>Anti </a:t>
                      </a:r>
                      <a:r>
                        <a:rPr lang="en-IE" sz="1400" dirty="0" smtClean="0">
                          <a:effectLst/>
                          <a:latin typeface="+mn-lt"/>
                        </a:rPr>
                        <a:t>E</a:t>
                      </a:r>
                      <a:endParaRPr lang="en-IE" sz="1400" b="1"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Complete Recovery</a:t>
                      </a:r>
                      <a:endParaRPr lang="en-IE" sz="1400" dirty="0" smtClean="0">
                        <a:effectLst/>
                        <a:latin typeface="+mn-lt"/>
                        <a:ea typeface="Calibri"/>
                        <a:cs typeface="Times New Roman"/>
                      </a:endParaRPr>
                    </a:p>
                  </a:txBody>
                  <a:tcPr marL="56707" marR="56707" marT="0"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a:effectLst/>
                          <a:latin typeface="+mn-lt"/>
                        </a:rPr>
                        <a:t> </a:t>
                      </a:r>
                      <a:r>
                        <a:rPr lang="en-IE" sz="1400" u="none" strike="noStrike" dirty="0" smtClean="0">
                          <a:effectLst/>
                          <a:latin typeface="+mn-lt"/>
                        </a:rPr>
                        <a:t>11 Days</a:t>
                      </a:r>
                      <a:endParaRPr lang="en-IE" sz="1400" b="0" i="0" u="none" strike="noStrike" dirty="0" smtClean="0">
                        <a:effectLst/>
                        <a:latin typeface="+mn-lt"/>
                      </a:endParaRPr>
                    </a:p>
                  </a:txBody>
                  <a:tcPr marL="0" marR="0" marT="0" marB="0" anchor="b"/>
                </a:tc>
                <a:tc>
                  <a:txBody>
                    <a:bodyPr/>
                    <a:lstStyle/>
                    <a:p>
                      <a:pPr>
                        <a:lnSpc>
                          <a:spcPct val="115000"/>
                        </a:lnSpc>
                        <a:spcAft>
                          <a:spcPts val="0"/>
                        </a:spcAft>
                      </a:pPr>
                      <a:r>
                        <a:rPr lang="en-IE" sz="1400" dirty="0">
                          <a:effectLst/>
                          <a:latin typeface="+mn-lt"/>
                        </a:rPr>
                        <a:t>No</a:t>
                      </a:r>
                      <a:endParaRPr lang="en-IE" sz="1400" dirty="0">
                        <a:effectLst/>
                        <a:latin typeface="+mn-lt"/>
                        <a:ea typeface="Calibri"/>
                        <a:cs typeface="Times New Roman"/>
                      </a:endParaRPr>
                    </a:p>
                  </a:txBody>
                  <a:tcPr marL="56707" marR="56707" marT="0" marB="0" anchor="b"/>
                </a:tc>
              </a:tr>
              <a:tr h="515947">
                <a:tc>
                  <a:txBody>
                    <a:bodyPr/>
                    <a:lstStyle/>
                    <a:p>
                      <a:pPr algn="r">
                        <a:lnSpc>
                          <a:spcPct val="115000"/>
                        </a:lnSpc>
                        <a:spcAft>
                          <a:spcPts val="0"/>
                        </a:spcAft>
                      </a:pPr>
                      <a:r>
                        <a:rPr lang="en-IE" sz="1400" dirty="0">
                          <a:effectLst/>
                          <a:latin typeface="+mn-lt"/>
                        </a:rPr>
                        <a:t>4</a:t>
                      </a:r>
                      <a:endParaRPr lang="en-IE" sz="1400" dirty="0">
                        <a:effectLst/>
                        <a:latin typeface="+mn-lt"/>
                        <a:ea typeface="Calibri"/>
                        <a:cs typeface="Times New Roman"/>
                      </a:endParaRPr>
                    </a:p>
                  </a:txBody>
                  <a:tcPr marL="56707" marR="56707" marT="0" marB="0" anchor="b"/>
                </a:tc>
                <a:tc>
                  <a:txBody>
                    <a:bodyPr/>
                    <a:lstStyle/>
                    <a:p>
                      <a:pPr algn="l" fontAlgn="b"/>
                      <a:r>
                        <a:rPr lang="en-IE" sz="1400" b="0" i="0" u="none" strike="noStrike" dirty="0" smtClean="0">
                          <a:effectLst/>
                          <a:latin typeface="+mn-lt"/>
                        </a:rPr>
                        <a:t>Adult (31-50 years)</a:t>
                      </a:r>
                      <a:endParaRPr lang="en-IE" sz="1400" b="0" i="0" u="none" strike="noStrike" dirty="0">
                        <a:effectLst/>
                        <a:latin typeface="+mn-lt"/>
                      </a:endParaRPr>
                    </a:p>
                  </a:txBody>
                  <a:tcPr marL="56707" marR="56707" marT="0" marB="0" anchor="b"/>
                </a:tc>
                <a:tc>
                  <a:txBody>
                    <a:bodyPr/>
                    <a:lstStyle/>
                    <a:p>
                      <a:pPr>
                        <a:lnSpc>
                          <a:spcPct val="115000"/>
                        </a:lnSpc>
                        <a:spcAft>
                          <a:spcPts val="0"/>
                        </a:spcAft>
                      </a:pPr>
                      <a:r>
                        <a:rPr lang="en-IE" sz="1400" dirty="0" smtClean="0">
                          <a:effectLst/>
                          <a:latin typeface="+mn-lt"/>
                        </a:rPr>
                        <a:t>Female</a:t>
                      </a:r>
                      <a:endParaRPr lang="en-IE" sz="1400"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+DAT, </a:t>
                      </a: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↑Bilirubin</a:t>
                      </a:r>
                    </a:p>
                    <a:p>
                      <a:pPr marL="0" marR="0" indent="0" algn="l" defTabSz="914400" rtl="0" eaLnBrk="1" fontAlgn="auto" latinLnBrk="0" hangingPunct="1">
                        <a:lnSpc>
                          <a:spcPct val="115000"/>
                        </a:lnSpc>
                        <a:spcBef>
                          <a:spcPts val="0"/>
                        </a:spcBef>
                        <a:spcAft>
                          <a:spcPts val="0"/>
                        </a:spcAft>
                        <a:buClrTx/>
                        <a:buSzTx/>
                        <a:buFontTx/>
                        <a:buNone/>
                        <a:tabLst/>
                        <a:defRPr/>
                      </a:pPr>
                      <a:endParaRPr lang="en-IE" sz="1400" dirty="0" smtClean="0">
                        <a:effectLst/>
                        <a:latin typeface="+mn-lt"/>
                      </a:endParaRPr>
                    </a:p>
                  </a:txBody>
                  <a:tcPr marL="56707" marR="56707" marT="0" marB="0" anchor="b"/>
                </a:tc>
                <a:tc>
                  <a:txBody>
                    <a:bodyPr/>
                    <a:lstStyle/>
                    <a:p>
                      <a:pPr>
                        <a:lnSpc>
                          <a:spcPct val="115000"/>
                        </a:lnSpc>
                        <a:spcAft>
                          <a:spcPts val="0"/>
                        </a:spcAft>
                      </a:pPr>
                      <a:r>
                        <a:rPr lang="en-GB" sz="1400" b="0" dirty="0" smtClean="0">
                          <a:effectLst/>
                          <a:latin typeface="+mn-lt"/>
                          <a:ea typeface="Calibri"/>
                          <a:cs typeface="Times New Roman"/>
                        </a:rPr>
                        <a:t>None</a:t>
                      </a:r>
                      <a:endParaRPr lang="en-IE" sz="1400" b="0"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Complete Recovery</a:t>
                      </a:r>
                      <a:endParaRPr lang="en-IE" sz="1400" dirty="0" smtClean="0">
                        <a:effectLst/>
                        <a:latin typeface="+mn-lt"/>
                        <a:ea typeface="Calibri"/>
                        <a:cs typeface="Times New Roman"/>
                      </a:endParaRPr>
                    </a:p>
                  </a:txBody>
                  <a:tcPr marL="56707" marR="56707" marT="0" marB="0" anchor="b"/>
                </a:tc>
                <a:tc>
                  <a:txBody>
                    <a:bodyPr/>
                    <a:lstStyle/>
                    <a:p>
                      <a:pPr algn="l" fontAlgn="b"/>
                      <a:r>
                        <a:rPr lang="en-IE" sz="1400" u="none" strike="noStrike" dirty="0">
                          <a:effectLst/>
                          <a:latin typeface="+mn-lt"/>
                        </a:rPr>
                        <a:t> </a:t>
                      </a:r>
                      <a:r>
                        <a:rPr lang="en-IE" sz="1400" u="none" strike="noStrike" dirty="0" smtClean="0">
                          <a:effectLst/>
                          <a:latin typeface="+mn-lt"/>
                        </a:rPr>
                        <a:t>4</a:t>
                      </a:r>
                      <a:r>
                        <a:rPr lang="en-IE" sz="1400" u="none" strike="noStrike" baseline="0" dirty="0" smtClean="0">
                          <a:effectLst/>
                          <a:latin typeface="+mn-lt"/>
                        </a:rPr>
                        <a:t> </a:t>
                      </a:r>
                      <a:r>
                        <a:rPr lang="en-IE" sz="1400" u="none" strike="noStrike" dirty="0" smtClean="0">
                          <a:effectLst/>
                          <a:latin typeface="+mn-lt"/>
                        </a:rPr>
                        <a:t>Days</a:t>
                      </a:r>
                      <a:endParaRPr lang="en-IE" sz="1400" b="0" i="0" u="none" strike="noStrike" dirty="0">
                        <a:effectLst/>
                        <a:latin typeface="+mn-lt"/>
                      </a:endParaRPr>
                    </a:p>
                  </a:txBody>
                  <a:tcPr marL="0" marR="0" marT="0" marB="0" anchor="b"/>
                </a:tc>
                <a:tc>
                  <a:txBody>
                    <a:bodyPr/>
                    <a:lstStyle/>
                    <a:p>
                      <a:pPr>
                        <a:lnSpc>
                          <a:spcPct val="115000"/>
                        </a:lnSpc>
                        <a:spcAft>
                          <a:spcPts val="0"/>
                        </a:spcAft>
                      </a:pPr>
                      <a:r>
                        <a:rPr lang="en-GB" sz="1400" dirty="0" smtClean="0">
                          <a:effectLst/>
                          <a:latin typeface="+mn-lt"/>
                        </a:rPr>
                        <a:t>No</a:t>
                      </a:r>
                      <a:endParaRPr lang="en-IE" sz="1400" dirty="0">
                        <a:effectLst/>
                        <a:latin typeface="+mn-lt"/>
                        <a:ea typeface="Calibri"/>
                        <a:cs typeface="Times New Roman"/>
                      </a:endParaRPr>
                    </a:p>
                  </a:txBody>
                  <a:tcPr marL="56707" marR="56707" marT="0" marB="0" anchor="b"/>
                </a:tc>
              </a:tr>
              <a:tr h="781745">
                <a:tc>
                  <a:txBody>
                    <a:bodyPr/>
                    <a:lstStyle/>
                    <a:p>
                      <a:pPr algn="r">
                        <a:lnSpc>
                          <a:spcPct val="115000"/>
                        </a:lnSpc>
                        <a:spcAft>
                          <a:spcPts val="0"/>
                        </a:spcAft>
                      </a:pPr>
                      <a:r>
                        <a:rPr lang="en-IE" sz="1400" dirty="0">
                          <a:effectLst/>
                          <a:latin typeface="+mn-lt"/>
                        </a:rPr>
                        <a:t>5</a:t>
                      </a:r>
                      <a:endParaRPr lang="en-IE" sz="1400"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400" dirty="0">
                          <a:effectLst/>
                          <a:latin typeface="+mn-lt"/>
                        </a:rPr>
                        <a:t>Adult (51 - 70 years)</a:t>
                      </a:r>
                      <a:endParaRPr lang="en-IE" sz="1400" dirty="0">
                        <a:effectLst/>
                        <a:latin typeface="+mn-lt"/>
                        <a:ea typeface="Calibri"/>
                        <a:cs typeface="Times New Roman"/>
                      </a:endParaRPr>
                    </a:p>
                  </a:txBody>
                  <a:tcPr marL="56707" marR="56707" marT="0" marB="0" anchor="b"/>
                </a:tc>
                <a:tc>
                  <a:txBody>
                    <a:bodyPr/>
                    <a:lstStyle/>
                    <a:p>
                      <a:pPr>
                        <a:lnSpc>
                          <a:spcPct val="115000"/>
                        </a:lnSpc>
                        <a:spcAft>
                          <a:spcPts val="0"/>
                        </a:spcAft>
                      </a:pPr>
                      <a:r>
                        <a:rPr lang="en-IE" sz="1400" dirty="0" smtClean="0">
                          <a:effectLst/>
                          <a:latin typeface="+mn-lt"/>
                        </a:rPr>
                        <a:t>Female</a:t>
                      </a:r>
                      <a:endParaRPr lang="en-IE" sz="1400" dirty="0">
                        <a:effectLst/>
                        <a:latin typeface="+mn-lt"/>
                        <a:ea typeface="Calibri"/>
                        <a:cs typeface="Times New Roman"/>
                      </a:endParaRPr>
                    </a:p>
                  </a:txBody>
                  <a:tcPr marL="56707" marR="56707" marT="0" marB="0" anchor="b"/>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↑LDH, </a:t>
                      </a: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+DAT, </a:t>
                      </a:r>
                    </a:p>
                    <a:p>
                      <a:pPr marL="0" marR="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↑Bilirubin</a:t>
                      </a:r>
                    </a:p>
                    <a:p>
                      <a:pPr marL="0" marR="0" indent="0" algn="l" defTabSz="914400" rtl="0" eaLnBrk="1" fontAlgn="auto" latinLnBrk="0" hangingPunct="1">
                        <a:lnSpc>
                          <a:spcPct val="115000"/>
                        </a:lnSpc>
                        <a:spcBef>
                          <a:spcPts val="0"/>
                        </a:spcBef>
                        <a:spcAft>
                          <a:spcPts val="0"/>
                        </a:spcAft>
                        <a:buClrTx/>
                        <a:buSzTx/>
                        <a:buFontTx/>
                        <a:buNone/>
                        <a:tabLst/>
                        <a:defRPr/>
                      </a:pPr>
                      <a:endParaRPr lang="en-IE" sz="1400" dirty="0" smtClean="0">
                        <a:effectLst/>
                        <a:latin typeface="+mn-lt"/>
                      </a:endParaRPr>
                    </a:p>
                  </a:txBody>
                  <a:tcPr marL="56707" marR="56707" marT="0" marB="0" anchor="b"/>
                </a:tc>
                <a:tc>
                  <a:txBody>
                    <a:bodyPr/>
                    <a:lstStyle/>
                    <a:p>
                      <a:pPr>
                        <a:lnSpc>
                          <a:spcPct val="115000"/>
                        </a:lnSpc>
                        <a:spcAft>
                          <a:spcPts val="0"/>
                        </a:spcAft>
                      </a:pPr>
                      <a:r>
                        <a:rPr lang="en-GB" sz="1400" dirty="0" smtClean="0">
                          <a:effectLst/>
                          <a:latin typeface="+mn-lt"/>
                        </a:rPr>
                        <a:t>Anti</a:t>
                      </a:r>
                      <a:r>
                        <a:rPr lang="en-GB" sz="1400" baseline="0" dirty="0" smtClean="0">
                          <a:effectLst/>
                          <a:latin typeface="+mn-lt"/>
                        </a:rPr>
                        <a:t> E</a:t>
                      </a:r>
                    </a:p>
                  </a:txBody>
                  <a:tcPr marL="56707" marR="56707" marT="0" marB="0" anchor="b"/>
                </a:tc>
                <a:tc>
                  <a:txBody>
                    <a:bodyPr/>
                    <a:lstStyle/>
                    <a:p>
                      <a:pPr>
                        <a:lnSpc>
                          <a:spcPct val="115000"/>
                        </a:lnSpc>
                        <a:spcAft>
                          <a:spcPts val="0"/>
                        </a:spcAft>
                      </a:pPr>
                      <a:r>
                        <a:rPr lang="en-IE" sz="1400" dirty="0">
                          <a:effectLst/>
                          <a:latin typeface="+mn-lt"/>
                        </a:rPr>
                        <a:t>Complete Recovery</a:t>
                      </a:r>
                      <a:endParaRPr lang="en-IE" sz="1400" dirty="0">
                        <a:effectLst/>
                        <a:latin typeface="+mn-lt"/>
                        <a:ea typeface="Calibri"/>
                        <a:cs typeface="Times New Roman"/>
                      </a:endParaRPr>
                    </a:p>
                  </a:txBody>
                  <a:tcPr marL="56707" marR="56707" marT="0"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400" u="none" strike="noStrike" dirty="0">
                          <a:effectLst/>
                          <a:latin typeface="+mn-lt"/>
                        </a:rPr>
                        <a:t> </a:t>
                      </a:r>
                      <a:r>
                        <a:rPr lang="en-IE" sz="1400" u="none" strike="noStrike" dirty="0" smtClean="0">
                          <a:effectLst/>
                          <a:latin typeface="+mn-lt"/>
                        </a:rPr>
                        <a:t>7 Days</a:t>
                      </a:r>
                      <a:endParaRPr lang="en-IE" sz="1400" b="0" i="0" u="none" strike="noStrike" dirty="0" smtClean="0">
                        <a:effectLst/>
                        <a:latin typeface="+mn-lt"/>
                      </a:endParaRPr>
                    </a:p>
                  </a:txBody>
                  <a:tcPr marL="0" marR="0" marT="0" marB="0" anchor="b"/>
                </a:tc>
                <a:tc>
                  <a:txBody>
                    <a:bodyPr/>
                    <a:lstStyle/>
                    <a:p>
                      <a:pPr>
                        <a:lnSpc>
                          <a:spcPct val="115000"/>
                        </a:lnSpc>
                        <a:spcAft>
                          <a:spcPts val="0"/>
                        </a:spcAft>
                      </a:pPr>
                      <a:r>
                        <a:rPr lang="en-IE" sz="1400" dirty="0">
                          <a:effectLst/>
                          <a:latin typeface="+mn-lt"/>
                        </a:rPr>
                        <a:t>No</a:t>
                      </a:r>
                      <a:endParaRPr lang="en-IE" sz="1400" dirty="0">
                        <a:effectLst/>
                        <a:latin typeface="+mn-lt"/>
                        <a:ea typeface="Calibri"/>
                        <a:cs typeface="Times New Roman"/>
                      </a:endParaRPr>
                    </a:p>
                  </a:txBody>
                  <a:tcPr marL="56707" marR="56707" marT="0" marB="0" anchor="b"/>
                </a:tc>
              </a:tr>
            </a:tbl>
          </a:graphicData>
        </a:graphic>
      </p:graphicFrame>
    </p:spTree>
    <p:extLst>
      <p:ext uri="{BB962C8B-B14F-4D97-AF65-F5344CB8AC3E}">
        <p14:creationId xmlns:p14="http://schemas.microsoft.com/office/powerpoint/2010/main" val="6643908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00000"/>
                </a:solidFill>
              </a:rPr>
              <a:t>Case Study DHTR</a:t>
            </a:r>
            <a:endParaRPr lang="en-IE" b="1" dirty="0">
              <a:solidFill>
                <a:srgbClr val="C00000"/>
              </a:solidFill>
            </a:endParaRPr>
          </a:p>
        </p:txBody>
      </p:sp>
      <p:sp>
        <p:nvSpPr>
          <p:cNvPr id="5" name="Content Placeholder 4"/>
          <p:cNvSpPr>
            <a:spLocks noGrp="1"/>
          </p:cNvSpPr>
          <p:nvPr>
            <p:ph idx="1"/>
          </p:nvPr>
        </p:nvSpPr>
        <p:spPr/>
        <p:txBody>
          <a:bodyPr>
            <a:normAutofit/>
          </a:bodyPr>
          <a:lstStyle/>
          <a:p>
            <a:pPr marL="0" indent="0">
              <a:buNone/>
            </a:pPr>
            <a:r>
              <a:rPr lang="en-GB" dirty="0" smtClean="0"/>
              <a:t>Background </a:t>
            </a:r>
          </a:p>
          <a:p>
            <a:r>
              <a:rPr lang="en-GB" dirty="0" smtClean="0"/>
              <a:t>42 yr old pt with SCC requiring RCC every 3/52</a:t>
            </a:r>
          </a:p>
          <a:p>
            <a:r>
              <a:rPr lang="en-GB" dirty="0" smtClean="0"/>
              <a:t>HB 9.1mm/hg o/a as day patient</a:t>
            </a:r>
          </a:p>
          <a:p>
            <a:r>
              <a:rPr lang="en-GB" dirty="0" smtClean="0"/>
              <a:t>Patient readmitted 5 days later  with myalgia, pain to arms and legs, Haematuria, blood in stool.</a:t>
            </a:r>
          </a:p>
          <a:p>
            <a:r>
              <a:rPr lang="en-GB" dirty="0" smtClean="0"/>
              <a:t>Developed Acute chest syndrome complicated by Hyperhaemolysis</a:t>
            </a:r>
          </a:p>
          <a:p>
            <a:pPr marL="0" indent="0">
              <a:buNone/>
            </a:pPr>
            <a:endParaRPr lang="en-IE" dirty="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21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C00000"/>
                </a:solidFill>
              </a:rPr>
              <a:t>Case Study DHTR</a:t>
            </a:r>
            <a:endParaRPr lang="en-IE" b="1" dirty="0">
              <a:solidFill>
                <a:srgbClr val="C00000"/>
              </a:solidFill>
            </a:endParaRPr>
          </a:p>
        </p:txBody>
      </p:sp>
      <p:sp>
        <p:nvSpPr>
          <p:cNvPr id="3" name="Content Placeholder 2"/>
          <p:cNvSpPr>
            <a:spLocks noGrp="1"/>
          </p:cNvSpPr>
          <p:nvPr>
            <p:ph idx="1"/>
          </p:nvPr>
        </p:nvSpPr>
        <p:spPr/>
        <p:txBody>
          <a:bodyPr/>
          <a:lstStyle/>
          <a:p>
            <a:pPr marL="0" indent="0">
              <a:buNone/>
            </a:pPr>
            <a:r>
              <a:rPr lang="en-GB" dirty="0" smtClean="0"/>
              <a:t>6 Days later: </a:t>
            </a:r>
          </a:p>
          <a:p>
            <a:r>
              <a:rPr lang="en-GB" dirty="0" smtClean="0"/>
              <a:t>Patient readmitted Hb now 7.2mm/hg</a:t>
            </a: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1384574847"/>
              </p:ext>
            </p:extLst>
          </p:nvPr>
        </p:nvGraphicFramePr>
        <p:xfrm>
          <a:off x="467544" y="2924944"/>
          <a:ext cx="8136904" cy="3276952"/>
        </p:xfrm>
        <a:graphic>
          <a:graphicData uri="http://schemas.openxmlformats.org/drawingml/2006/table">
            <a:tbl>
              <a:tblPr firstRow="1" bandRow="1">
                <a:tableStyleId>{21E4AEA4-8DFA-4A89-87EB-49C32662AFE0}</a:tableStyleId>
              </a:tblPr>
              <a:tblGrid>
                <a:gridCol w="1790119"/>
                <a:gridCol w="1871488"/>
                <a:gridCol w="1220535"/>
                <a:gridCol w="3254762"/>
              </a:tblGrid>
              <a:tr h="653910">
                <a:tc>
                  <a:txBody>
                    <a:bodyPr/>
                    <a:lstStyle/>
                    <a:p>
                      <a:endParaRPr lang="en-IE" dirty="0"/>
                    </a:p>
                  </a:txBody>
                  <a:tcPr/>
                </a:tc>
                <a:tc>
                  <a:txBody>
                    <a:bodyPr/>
                    <a:lstStyle/>
                    <a:p>
                      <a:r>
                        <a:rPr lang="en-GB" dirty="0" smtClean="0"/>
                        <a:t>Haemoglobin</a:t>
                      </a:r>
                      <a:endParaRPr lang="en-IE" dirty="0"/>
                    </a:p>
                  </a:txBody>
                  <a:tcPr/>
                </a:tc>
                <a:tc>
                  <a:txBody>
                    <a:bodyPr/>
                    <a:lstStyle/>
                    <a:p>
                      <a:r>
                        <a:rPr lang="en-GB" dirty="0" smtClean="0"/>
                        <a:t>TBIL</a:t>
                      </a:r>
                      <a:endParaRPr lang="en-IE" dirty="0"/>
                    </a:p>
                  </a:txBody>
                  <a:tcPr/>
                </a:tc>
                <a:tc>
                  <a:txBody>
                    <a:bodyPr/>
                    <a:lstStyle/>
                    <a:p>
                      <a:r>
                        <a:rPr lang="en-GB" dirty="0" smtClean="0"/>
                        <a:t>Other </a:t>
                      </a:r>
                      <a:endParaRPr lang="en-IE" dirty="0"/>
                    </a:p>
                  </a:txBody>
                  <a:tcPr/>
                </a:tc>
              </a:tr>
              <a:tr h="714242">
                <a:tc>
                  <a:txBody>
                    <a:bodyPr/>
                    <a:lstStyle/>
                    <a:p>
                      <a:r>
                        <a:rPr lang="en-GB" dirty="0" smtClean="0"/>
                        <a:t>Day</a:t>
                      </a:r>
                      <a:r>
                        <a:rPr lang="en-GB" baseline="0" dirty="0" smtClean="0"/>
                        <a:t> 1 (Pre-Transfusion)</a:t>
                      </a:r>
                      <a:endParaRPr lang="en-IE" dirty="0"/>
                    </a:p>
                  </a:txBody>
                  <a:tcPr/>
                </a:tc>
                <a:tc>
                  <a:txBody>
                    <a:bodyPr/>
                    <a:lstStyle/>
                    <a:p>
                      <a:r>
                        <a:rPr lang="en-GB" dirty="0" smtClean="0"/>
                        <a:t>9.1 mm/hg</a:t>
                      </a:r>
                      <a:endParaRPr lang="en-IE" dirty="0"/>
                    </a:p>
                  </a:txBody>
                  <a:tcPr/>
                </a:tc>
                <a:tc>
                  <a:txBody>
                    <a:bodyPr/>
                    <a:lstStyle/>
                    <a:p>
                      <a:endParaRPr lang="en-IE" dirty="0"/>
                    </a:p>
                  </a:txBody>
                  <a:tcPr/>
                </a:tc>
                <a:tc>
                  <a:txBody>
                    <a:bodyPr/>
                    <a:lstStyle/>
                    <a:p>
                      <a:endParaRPr lang="en-IE" dirty="0"/>
                    </a:p>
                  </a:txBody>
                  <a:tcPr/>
                </a:tc>
              </a:tr>
              <a:tr h="720080">
                <a:tc>
                  <a:txBody>
                    <a:bodyPr/>
                    <a:lstStyle/>
                    <a:p>
                      <a:r>
                        <a:rPr lang="en-GB" dirty="0" smtClean="0"/>
                        <a:t>Day 2 (Transfused)</a:t>
                      </a:r>
                      <a:endParaRPr lang="en-IE" dirty="0"/>
                    </a:p>
                  </a:txBody>
                  <a:tcPr/>
                </a:tc>
                <a:tc>
                  <a:txBody>
                    <a:bodyPr/>
                    <a:lstStyle/>
                    <a:p>
                      <a:r>
                        <a:rPr lang="en-GB" dirty="0" smtClean="0"/>
                        <a:t>10</a:t>
                      </a:r>
                      <a:r>
                        <a:rPr lang="en-GB" baseline="0" dirty="0" smtClean="0"/>
                        <a:t> </a:t>
                      </a:r>
                      <a:r>
                        <a:rPr lang="en-GB" dirty="0" smtClean="0"/>
                        <a:t>mm/hg</a:t>
                      </a:r>
                      <a:endParaRPr lang="en-IE" dirty="0"/>
                    </a:p>
                  </a:txBody>
                  <a:tcPr/>
                </a:tc>
                <a:tc>
                  <a:txBody>
                    <a:bodyPr/>
                    <a:lstStyle/>
                    <a:p>
                      <a:endParaRPr lang="en-IE" dirty="0"/>
                    </a:p>
                  </a:txBody>
                  <a:tcPr/>
                </a:tc>
                <a:tc>
                  <a:txBody>
                    <a:bodyPr/>
                    <a:lstStyle/>
                    <a:p>
                      <a:endParaRPr lang="en-IE" dirty="0"/>
                    </a:p>
                  </a:txBody>
                  <a:tcPr/>
                </a:tc>
              </a:tr>
              <a:tr h="934158">
                <a:tc>
                  <a:txBody>
                    <a:bodyPr/>
                    <a:lstStyle/>
                    <a:p>
                      <a:r>
                        <a:rPr lang="en-GB" dirty="0" smtClean="0"/>
                        <a:t>Day 6</a:t>
                      </a:r>
                      <a:endParaRPr lang="en-IE" dirty="0"/>
                    </a:p>
                  </a:txBody>
                  <a:tcPr/>
                </a:tc>
                <a:tc>
                  <a:txBody>
                    <a:bodyPr/>
                    <a:lstStyle/>
                    <a:p>
                      <a:r>
                        <a:rPr lang="en-GB" dirty="0" smtClean="0"/>
                        <a:t>7.2 mm/hg</a:t>
                      </a:r>
                      <a:endParaRPr lang="en-IE" dirty="0"/>
                    </a:p>
                  </a:txBody>
                  <a:tcPr/>
                </a:tc>
                <a:tc>
                  <a:txBody>
                    <a:bodyPr/>
                    <a:lstStyle/>
                    <a:p>
                      <a:r>
                        <a:rPr lang="en-GB" dirty="0" smtClean="0"/>
                        <a:t>120.4</a:t>
                      </a:r>
                      <a:endParaRPr lang="en-IE" dirty="0"/>
                    </a:p>
                  </a:txBody>
                  <a:tcPr/>
                </a:tc>
                <a:tc>
                  <a:txBody>
                    <a:bodyPr/>
                    <a:lstStyle/>
                    <a:p>
                      <a:r>
                        <a:rPr lang="en-GB" dirty="0" smtClean="0"/>
                        <a:t>Chest Xray changes,</a:t>
                      </a:r>
                    </a:p>
                    <a:p>
                      <a:r>
                        <a:rPr lang="en-GB" dirty="0" smtClean="0"/>
                        <a:t>Falling</a:t>
                      </a:r>
                      <a:r>
                        <a:rPr lang="en-GB" baseline="0" dirty="0" smtClean="0"/>
                        <a:t> O2 sats</a:t>
                      </a:r>
                    </a:p>
                    <a:p>
                      <a:r>
                        <a:rPr lang="en-GB" baseline="0" dirty="0" smtClean="0"/>
                        <a:t>Dyspnoea, DAT Positive (pre and </a:t>
                      </a:r>
                      <a:r>
                        <a:rPr lang="en-GB" baseline="0" smtClean="0"/>
                        <a:t>post transfusion)</a:t>
                      </a:r>
                      <a:endParaRPr lang="en-IE" dirty="0"/>
                    </a:p>
                  </a:txBody>
                  <a:tcPr/>
                </a:tc>
              </a:tr>
            </a:tbl>
          </a:graphicData>
        </a:graphic>
      </p:graphicFrame>
      <p:pic>
        <p:nvPicPr>
          <p:cNvPr id="5"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517648"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78866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C00000"/>
                </a:solidFill>
              </a:rPr>
              <a:t>Case Study DHTR</a:t>
            </a:r>
            <a:endParaRPr lang="en-IE" b="1"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b="1" dirty="0" smtClean="0">
                <a:solidFill>
                  <a:srgbClr val="C00000"/>
                </a:solidFill>
              </a:rPr>
              <a:t>Treatment</a:t>
            </a:r>
          </a:p>
          <a:p>
            <a:r>
              <a:rPr lang="en-GB" dirty="0" smtClean="0"/>
              <a:t>Oxygen, Antibiotics, Antihistamine, Fluids, IVIG</a:t>
            </a:r>
          </a:p>
          <a:p>
            <a:r>
              <a:rPr lang="en-GB" dirty="0" smtClean="0"/>
              <a:t>Complete Recovery from transfusion</a:t>
            </a:r>
          </a:p>
          <a:p>
            <a:endParaRPr lang="en-GB" dirty="0"/>
          </a:p>
          <a:p>
            <a:pPr marL="0" indent="0">
              <a:buNone/>
            </a:pPr>
            <a:r>
              <a:rPr lang="en-GB" b="1" dirty="0" smtClean="0">
                <a:solidFill>
                  <a:srgbClr val="C00000"/>
                </a:solidFill>
              </a:rPr>
              <a:t>Review</a:t>
            </a:r>
          </a:p>
          <a:p>
            <a:r>
              <a:rPr lang="en-GB" dirty="0" smtClean="0"/>
              <a:t>Classical Hyper haemolysis syndrome linked to transfusion in sickle cell disease patients. Serological investigations not too informative (often the case). No red Cell antibody identified</a:t>
            </a:r>
          </a:p>
          <a:p>
            <a:r>
              <a:rPr lang="en-GB" b="1" dirty="0" smtClean="0"/>
              <a:t>Immune mediated haemolysis and probable hyper haemolysis </a:t>
            </a:r>
            <a:endParaRPr lang="en-IE" b="1" dirty="0"/>
          </a:p>
        </p:txBody>
      </p:sp>
    </p:spTree>
    <p:extLst>
      <p:ext uri="{BB962C8B-B14F-4D97-AF65-F5344CB8AC3E}">
        <p14:creationId xmlns:p14="http://schemas.microsoft.com/office/powerpoint/2010/main" val="21001486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chemeClr val="accent4">
                    <a:lumMod val="60000"/>
                    <a:lumOff val="40000"/>
                  </a:schemeClr>
                </a:solidFill>
              </a:rPr>
              <a:t/>
            </a:r>
            <a:br>
              <a:rPr lang="en-GB" b="1" dirty="0">
                <a:solidFill>
                  <a:schemeClr val="accent4">
                    <a:lumMod val="60000"/>
                    <a:lumOff val="40000"/>
                  </a:schemeClr>
                </a:solidFill>
              </a:rPr>
            </a:br>
            <a:r>
              <a:rPr lang="en-GB" b="1" dirty="0">
                <a:solidFill>
                  <a:srgbClr val="C00000"/>
                </a:solidFill>
              </a:rPr>
              <a:t>Delayed Transfusion Reactions</a:t>
            </a:r>
            <a:endParaRPr lang="en-IE" dirty="0"/>
          </a:p>
        </p:txBody>
      </p:sp>
      <p:sp>
        <p:nvSpPr>
          <p:cNvPr id="3" name="Content Placeholder 2"/>
          <p:cNvSpPr>
            <a:spLocks noGrp="1"/>
          </p:cNvSpPr>
          <p:nvPr>
            <p:ph idx="1"/>
          </p:nvPr>
        </p:nvSpPr>
        <p:spPr/>
        <p:txBody>
          <a:bodyPr/>
          <a:lstStyle/>
          <a:p>
            <a:pPr marL="0" indent="0">
              <a:buNone/>
            </a:pPr>
            <a:r>
              <a:rPr lang="en-US" sz="2800" b="1" dirty="0">
                <a:solidFill>
                  <a:schemeClr val="dk1"/>
                </a:solidFill>
                <a:latin typeface="Calibri" pitchFamily="34" charset="0"/>
                <a:sym typeface="Libre Baskerville"/>
              </a:rPr>
              <a:t>Recommendations</a:t>
            </a:r>
            <a:endParaRPr lang="en-GB" dirty="0"/>
          </a:p>
          <a:p>
            <a:pPr lvl="0">
              <a:buSzPts val="2210"/>
              <a:buFont typeface="Noto Sans Symbols"/>
              <a:buChar char="➢"/>
            </a:pPr>
            <a:r>
              <a:rPr lang="en-US" dirty="0">
                <a:solidFill>
                  <a:schemeClr val="dk1"/>
                </a:solidFill>
                <a:latin typeface="Calibri" pitchFamily="34" charset="0"/>
                <a:sym typeface="Libre Baskerville"/>
              </a:rPr>
              <a:t>Lifesaving transfusion should not be withheld due to a history of alloantibodies.</a:t>
            </a:r>
            <a:endParaRPr lang="en-US" dirty="0">
              <a:latin typeface="Calibri" pitchFamily="34" charset="0"/>
            </a:endParaRPr>
          </a:p>
          <a:p>
            <a:pPr lvl="0">
              <a:buSzPts val="2210"/>
              <a:buFont typeface="Noto Sans Symbols"/>
              <a:buChar char="➢"/>
            </a:pPr>
            <a:r>
              <a:rPr lang="en-US" dirty="0">
                <a:solidFill>
                  <a:schemeClr val="dk1"/>
                </a:solidFill>
                <a:latin typeface="Calibri" pitchFamily="34" charset="0"/>
                <a:sym typeface="Libre Baskerville"/>
              </a:rPr>
              <a:t>Robust methods of recording patients antibody history should be developed and supported with patient education</a:t>
            </a:r>
          </a:p>
          <a:p>
            <a:endParaRPr lang="en-IE" dirty="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6113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440160"/>
          </a:xfrm>
        </p:spPr>
        <p:txBody>
          <a:bodyPr>
            <a:normAutofit fontScale="90000"/>
          </a:bodyPr>
          <a:lstStyle/>
          <a:p>
            <a:r>
              <a:rPr lang="en-GB" dirty="0" smtClean="0">
                <a:solidFill>
                  <a:schemeClr val="accent4">
                    <a:lumMod val="60000"/>
                    <a:lumOff val="40000"/>
                  </a:schemeClr>
                </a:solidFill>
              </a:rPr>
              <a:t/>
            </a:r>
            <a:br>
              <a:rPr lang="en-GB" dirty="0" smtClean="0">
                <a:solidFill>
                  <a:schemeClr val="accent4">
                    <a:lumMod val="60000"/>
                    <a:lumOff val="40000"/>
                  </a:schemeClr>
                </a:solidFill>
              </a:rPr>
            </a:br>
            <a:r>
              <a:rPr lang="en-GB" dirty="0">
                <a:solidFill>
                  <a:schemeClr val="accent4">
                    <a:lumMod val="60000"/>
                    <a:lumOff val="40000"/>
                  </a:schemeClr>
                </a:solidFill>
              </a:rPr>
              <a:t/>
            </a:r>
            <a:br>
              <a:rPr lang="en-GB" dirty="0">
                <a:solidFill>
                  <a:schemeClr val="accent4">
                    <a:lumMod val="60000"/>
                    <a:lumOff val="40000"/>
                  </a:schemeClr>
                </a:solidFill>
              </a:rPr>
            </a:br>
            <a:r>
              <a:rPr lang="en-GB" sz="3600" b="1" dirty="0" smtClean="0">
                <a:solidFill>
                  <a:srgbClr val="C00000"/>
                </a:solidFill>
              </a:rPr>
              <a:t>Transfusion </a:t>
            </a:r>
            <a:r>
              <a:rPr lang="en-GB" sz="3600" b="1" dirty="0">
                <a:solidFill>
                  <a:srgbClr val="C00000"/>
                </a:solidFill>
              </a:rPr>
              <a:t>Transmitted Infection </a:t>
            </a:r>
            <a:r>
              <a:rPr lang="en-GB" b="1" dirty="0">
                <a:solidFill>
                  <a:srgbClr val="C00000"/>
                </a:solidFill>
              </a:rPr>
              <a:t>(n=1)</a:t>
            </a:r>
            <a:endParaRPr lang="en-IE"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2335523"/>
              </p:ext>
            </p:extLst>
          </p:nvPr>
        </p:nvGraphicFramePr>
        <p:xfrm>
          <a:off x="251520" y="1772816"/>
          <a:ext cx="7707630" cy="2867002"/>
        </p:xfrm>
        <a:graphic>
          <a:graphicData uri="http://schemas.openxmlformats.org/drawingml/2006/table">
            <a:tbl>
              <a:tblPr>
                <a:tableStyleId>{284E427A-3D55-4303-BF80-6455036E1DE7}</a:tableStyleId>
              </a:tblPr>
              <a:tblGrid>
                <a:gridCol w="670229"/>
                <a:gridCol w="1005343"/>
                <a:gridCol w="1005343"/>
                <a:gridCol w="1005343"/>
                <a:gridCol w="1005343"/>
                <a:gridCol w="1005343"/>
                <a:gridCol w="1005343"/>
                <a:gridCol w="1005343"/>
              </a:tblGrid>
              <a:tr h="437748">
                <a:tc>
                  <a:txBody>
                    <a:bodyPr/>
                    <a:lstStyle/>
                    <a:p>
                      <a:pPr algn="l" fontAlgn="b"/>
                      <a:r>
                        <a:rPr lang="en-IE" sz="1400" b="1" u="none" strike="noStrike" dirty="0">
                          <a:effectLst/>
                        </a:rPr>
                        <a:t> </a:t>
                      </a:r>
                      <a:endParaRPr lang="en-IE" sz="1400" b="1" i="0" u="none" strike="noStrike" dirty="0">
                        <a:solidFill>
                          <a:srgbClr val="000000"/>
                        </a:solidFill>
                        <a:effectLst/>
                        <a:latin typeface="Calibri"/>
                      </a:endParaRPr>
                    </a:p>
                  </a:txBody>
                  <a:tcPr marL="9525" marR="9525" marT="9525" marB="0" anchor="b"/>
                </a:tc>
                <a:tc>
                  <a:txBody>
                    <a:bodyPr/>
                    <a:lstStyle/>
                    <a:p>
                      <a:pPr algn="ctr" fontAlgn="b"/>
                      <a:r>
                        <a:rPr lang="en-IE" sz="1400" b="1" u="none" strike="noStrike" dirty="0">
                          <a:effectLst/>
                        </a:rPr>
                        <a:t>Serious Adverse Reaction</a:t>
                      </a:r>
                      <a:endParaRPr lang="en-IE" sz="1400" b="1" i="0" u="none" strike="noStrike" dirty="0">
                        <a:solidFill>
                          <a:srgbClr val="000000"/>
                        </a:solidFill>
                        <a:effectLst/>
                        <a:latin typeface="Trebuchet MS"/>
                      </a:endParaRPr>
                    </a:p>
                  </a:txBody>
                  <a:tcPr marL="9525" marR="9525" marT="9525" marB="0" anchor="b"/>
                </a:tc>
                <a:tc>
                  <a:txBody>
                    <a:bodyPr/>
                    <a:lstStyle/>
                    <a:p>
                      <a:pPr algn="ctr" fontAlgn="b"/>
                      <a:r>
                        <a:rPr lang="en-IE" sz="1400" b="1" u="none" strike="noStrike" dirty="0">
                          <a:effectLst/>
                        </a:rPr>
                        <a:t>Age</a:t>
                      </a:r>
                      <a:endParaRPr lang="en-IE" sz="1400" b="1" i="0" u="none" strike="noStrike" dirty="0">
                        <a:solidFill>
                          <a:srgbClr val="000000"/>
                        </a:solidFill>
                        <a:effectLst/>
                        <a:latin typeface="Trebuchet MS"/>
                      </a:endParaRPr>
                    </a:p>
                  </a:txBody>
                  <a:tcPr marL="9525" marR="9525" marT="9525" marB="0" anchor="b"/>
                </a:tc>
                <a:tc>
                  <a:txBody>
                    <a:bodyPr/>
                    <a:lstStyle/>
                    <a:p>
                      <a:pPr algn="ctr" fontAlgn="b"/>
                      <a:r>
                        <a:rPr lang="en-IE" sz="1400" b="1" u="none" strike="noStrike" dirty="0">
                          <a:effectLst/>
                        </a:rPr>
                        <a:t>Gender</a:t>
                      </a:r>
                      <a:endParaRPr lang="en-IE" sz="1400" b="1" i="0" u="none" strike="noStrike" dirty="0">
                        <a:solidFill>
                          <a:srgbClr val="000000"/>
                        </a:solidFill>
                        <a:effectLst/>
                        <a:latin typeface="Trebuchet MS"/>
                      </a:endParaRPr>
                    </a:p>
                  </a:txBody>
                  <a:tcPr marL="9525" marR="9525" marT="9525" marB="0" anchor="b"/>
                </a:tc>
                <a:tc>
                  <a:txBody>
                    <a:bodyPr/>
                    <a:lstStyle/>
                    <a:p>
                      <a:pPr algn="ctr" fontAlgn="b"/>
                      <a:r>
                        <a:rPr lang="en-IE" sz="1400" b="1" u="none" strike="noStrike" dirty="0">
                          <a:effectLst/>
                        </a:rPr>
                        <a:t>Imputability</a:t>
                      </a:r>
                      <a:endParaRPr lang="en-IE" sz="1400" b="1" i="0" u="none" strike="noStrike" dirty="0">
                        <a:solidFill>
                          <a:srgbClr val="000000"/>
                        </a:solidFill>
                        <a:effectLst/>
                        <a:latin typeface="Trebuchet MS"/>
                      </a:endParaRPr>
                    </a:p>
                  </a:txBody>
                  <a:tcPr marL="9525" marR="9525" marT="9525" marB="0" anchor="b"/>
                </a:tc>
                <a:tc>
                  <a:txBody>
                    <a:bodyPr/>
                    <a:lstStyle/>
                    <a:p>
                      <a:pPr algn="ctr" fontAlgn="b"/>
                      <a:r>
                        <a:rPr lang="en-IE" sz="1400" b="1" u="none" strike="noStrike" dirty="0">
                          <a:effectLst/>
                        </a:rPr>
                        <a:t>Red Cells</a:t>
                      </a:r>
                      <a:endParaRPr lang="en-IE" sz="1400" b="1" i="0" u="none" strike="noStrike" dirty="0">
                        <a:solidFill>
                          <a:srgbClr val="000000"/>
                        </a:solidFill>
                        <a:effectLst/>
                        <a:latin typeface="Trebuchet MS"/>
                      </a:endParaRPr>
                    </a:p>
                  </a:txBody>
                  <a:tcPr marL="9525" marR="9525" marT="9525" marB="0" anchor="b"/>
                </a:tc>
                <a:tc>
                  <a:txBody>
                    <a:bodyPr/>
                    <a:lstStyle/>
                    <a:p>
                      <a:pPr algn="ctr" fontAlgn="b"/>
                      <a:r>
                        <a:rPr lang="en-IE" sz="1400" b="1" u="none" strike="noStrike" dirty="0">
                          <a:effectLst/>
                        </a:rPr>
                        <a:t>Platelets Apheresis</a:t>
                      </a:r>
                      <a:endParaRPr lang="en-IE" sz="1400" b="1" i="0" u="none" strike="noStrike" dirty="0">
                        <a:solidFill>
                          <a:srgbClr val="000000"/>
                        </a:solidFill>
                        <a:effectLst/>
                        <a:latin typeface="Trebuchet MS"/>
                      </a:endParaRPr>
                    </a:p>
                  </a:txBody>
                  <a:tcPr marL="9525" marR="9525" marT="9525" marB="0" anchor="b"/>
                </a:tc>
                <a:tc>
                  <a:txBody>
                    <a:bodyPr/>
                    <a:lstStyle/>
                    <a:p>
                      <a:pPr algn="ctr" fontAlgn="b"/>
                      <a:r>
                        <a:rPr lang="en-IE" sz="1400" b="1" u="none" strike="noStrike" dirty="0">
                          <a:effectLst/>
                        </a:rPr>
                        <a:t>Platelets Pooled</a:t>
                      </a:r>
                      <a:endParaRPr lang="en-IE" sz="1400" b="1" i="0" u="none" strike="noStrike" dirty="0">
                        <a:solidFill>
                          <a:srgbClr val="000000"/>
                        </a:solidFill>
                        <a:effectLst/>
                        <a:latin typeface="Trebuchet MS"/>
                      </a:endParaRPr>
                    </a:p>
                  </a:txBody>
                  <a:tcPr marL="9525" marR="9525" marT="9525" marB="0" anchor="b"/>
                </a:tc>
              </a:tr>
              <a:tr h="1150597">
                <a:tc>
                  <a:txBody>
                    <a:bodyPr/>
                    <a:lstStyle/>
                    <a:p>
                      <a:pPr algn="r" fontAlgn="b"/>
                      <a:r>
                        <a:rPr lang="en-IE" sz="1400" u="none" strike="noStrike" dirty="0">
                          <a:effectLst/>
                          <a:latin typeface="+mn-lt"/>
                        </a:rPr>
                        <a:t>1</a:t>
                      </a:r>
                      <a:endParaRPr lang="en-IE" sz="1400" b="0" i="0" u="none" strike="noStrike" dirty="0">
                        <a:solidFill>
                          <a:srgbClr val="000000"/>
                        </a:solidFill>
                        <a:effectLst/>
                        <a:latin typeface="+mn-lt"/>
                      </a:endParaRPr>
                    </a:p>
                  </a:txBody>
                  <a:tcPr marL="9525" marR="9525" marT="9525" marB="0" anchor="b"/>
                </a:tc>
                <a:tc>
                  <a:txBody>
                    <a:bodyPr/>
                    <a:lstStyle/>
                    <a:p>
                      <a:pPr algn="l" fontAlgn="b"/>
                      <a:r>
                        <a:rPr lang="en-IE" sz="1400" b="0" i="0" u="none" strike="noStrike" dirty="0">
                          <a:effectLst/>
                          <a:latin typeface="+mn-lt"/>
                        </a:rPr>
                        <a:t>Transfusion transmitted viral infection (HCV)</a:t>
                      </a:r>
                    </a:p>
                  </a:txBody>
                  <a:tcPr marL="0" marR="0" marT="0" marB="0" anchor="b"/>
                </a:tc>
                <a:tc>
                  <a:txBody>
                    <a:bodyPr/>
                    <a:lstStyle/>
                    <a:p>
                      <a:pPr algn="l" fontAlgn="b"/>
                      <a:r>
                        <a:rPr lang="en-IE" sz="1400" u="none" strike="noStrike" dirty="0">
                          <a:effectLst/>
                          <a:latin typeface="+mn-lt"/>
                        </a:rPr>
                        <a:t>Adult (51 - 70 years)</a:t>
                      </a:r>
                      <a:endParaRPr lang="en-IE" sz="1400" b="0" i="0" u="none" strike="noStrike" dirty="0">
                        <a:solidFill>
                          <a:srgbClr val="000000"/>
                        </a:solidFill>
                        <a:effectLst/>
                        <a:latin typeface="+mn-lt"/>
                      </a:endParaRPr>
                    </a:p>
                  </a:txBody>
                  <a:tcPr marL="9525" marR="9525" marT="9525" marB="0" anchor="b"/>
                </a:tc>
                <a:tc>
                  <a:txBody>
                    <a:bodyPr/>
                    <a:lstStyle/>
                    <a:p>
                      <a:pPr algn="l" fontAlgn="b"/>
                      <a:r>
                        <a:rPr lang="en-IE" sz="1400" u="none" strike="noStrike" dirty="0">
                          <a:effectLst/>
                          <a:latin typeface="+mn-lt"/>
                        </a:rPr>
                        <a:t>Male</a:t>
                      </a:r>
                      <a:endParaRPr lang="en-IE" sz="1400" b="0" i="0" u="none" strike="noStrike" dirty="0">
                        <a:solidFill>
                          <a:srgbClr val="000000"/>
                        </a:solidFill>
                        <a:effectLst/>
                        <a:latin typeface="+mn-lt"/>
                      </a:endParaRPr>
                    </a:p>
                  </a:txBody>
                  <a:tcPr marL="9525" marR="9525" marT="9525" marB="0" anchor="b"/>
                </a:tc>
                <a:tc>
                  <a:txBody>
                    <a:bodyPr/>
                    <a:lstStyle/>
                    <a:p>
                      <a:pPr algn="l" fontAlgn="b"/>
                      <a:r>
                        <a:rPr lang="en-IE" sz="1400" b="1" u="none" strike="noStrike" dirty="0" smtClean="0">
                          <a:effectLst/>
                          <a:latin typeface="+mn-lt"/>
                        </a:rPr>
                        <a:t>Possible</a:t>
                      </a:r>
                      <a:endParaRPr lang="en-IE" sz="1400" b="1" i="0" u="none" strike="noStrike" dirty="0">
                        <a:solidFill>
                          <a:srgbClr val="000000"/>
                        </a:solidFill>
                        <a:effectLst/>
                        <a:latin typeface="+mn-lt"/>
                      </a:endParaRPr>
                    </a:p>
                  </a:txBody>
                  <a:tcPr marL="9525" marR="9525" marT="9525" marB="0" anchor="b"/>
                </a:tc>
                <a:tc>
                  <a:txBody>
                    <a:bodyPr/>
                    <a:lstStyle/>
                    <a:p>
                      <a:pPr algn="l" fontAlgn="b"/>
                      <a:r>
                        <a:rPr lang="en-IE" sz="1400" u="none" strike="noStrike" dirty="0">
                          <a:effectLst/>
                          <a:latin typeface="+mn-lt"/>
                        </a:rPr>
                        <a:t> </a:t>
                      </a:r>
                      <a:r>
                        <a:rPr lang="en-IE" sz="1400" u="none" strike="noStrike" dirty="0" smtClean="0">
                          <a:effectLst/>
                          <a:latin typeface="+mn-lt"/>
                        </a:rPr>
                        <a:t>RCC</a:t>
                      </a:r>
                      <a:r>
                        <a:rPr lang="en-IE" sz="1400" u="none" strike="noStrike" baseline="0" dirty="0" smtClean="0">
                          <a:effectLst/>
                          <a:latin typeface="+mn-lt"/>
                        </a:rPr>
                        <a:t> X 3 </a:t>
                      </a:r>
                      <a:endParaRPr lang="en-IE" sz="1400" b="0" i="0" u="none" strike="noStrike" dirty="0">
                        <a:solidFill>
                          <a:srgbClr val="000000"/>
                        </a:solidFill>
                        <a:effectLst/>
                        <a:latin typeface="+mn-lt"/>
                      </a:endParaRPr>
                    </a:p>
                  </a:txBody>
                  <a:tcPr marL="9525" marR="9525" marT="9525" marB="0" anchor="b"/>
                </a:tc>
                <a:tc>
                  <a:txBody>
                    <a:bodyPr/>
                    <a:lstStyle/>
                    <a:p>
                      <a:pPr algn="l" fontAlgn="b"/>
                      <a:r>
                        <a:rPr lang="en-IE" sz="1400" u="none" strike="noStrike" dirty="0">
                          <a:effectLst/>
                          <a:latin typeface="+mn-lt"/>
                        </a:rPr>
                        <a:t> </a:t>
                      </a:r>
                      <a:endParaRPr lang="en-IE" sz="1400" b="0" i="0" u="none" strike="noStrike" dirty="0">
                        <a:solidFill>
                          <a:srgbClr val="000000"/>
                        </a:solidFill>
                        <a:effectLst/>
                        <a:latin typeface="+mn-lt"/>
                      </a:endParaRPr>
                    </a:p>
                  </a:txBody>
                  <a:tcPr marL="9525" marR="9525" marT="9525" marB="0" anchor="b"/>
                </a:tc>
                <a:tc>
                  <a:txBody>
                    <a:bodyPr/>
                    <a:lstStyle/>
                    <a:p>
                      <a:pPr algn="l" fontAlgn="b"/>
                      <a:endParaRPr lang="en-IE" sz="1400" b="0" i="0" u="none" strike="noStrike" dirty="0">
                        <a:solidFill>
                          <a:srgbClr val="000000"/>
                        </a:solidFill>
                        <a:effectLst/>
                        <a:latin typeface="+mn-lt"/>
                      </a:endParaRPr>
                    </a:p>
                  </a:txBody>
                  <a:tcPr marL="9525" marR="9525" marT="9525" marB="0" anchor="b"/>
                </a:tc>
              </a:tr>
              <a:tr h="510558">
                <a:tc>
                  <a:txBody>
                    <a:bodyPr/>
                    <a:lstStyle/>
                    <a:p>
                      <a:pPr algn="r" fontAlgn="b"/>
                      <a:r>
                        <a:rPr lang="en-IE" sz="1400" u="none" strike="noStrike" dirty="0">
                          <a:effectLst/>
                          <a:latin typeface="+mn-lt"/>
                        </a:rPr>
                        <a:t>2</a:t>
                      </a:r>
                      <a:endParaRPr lang="en-IE" sz="1400" b="1" i="0" u="none" strike="noStrike" dirty="0">
                        <a:solidFill>
                          <a:srgbClr val="000000"/>
                        </a:solidFill>
                        <a:effectLst/>
                        <a:latin typeface="+mn-lt"/>
                      </a:endParaRPr>
                    </a:p>
                  </a:txBody>
                  <a:tcPr marL="9525" marR="9525" marT="9525" marB="0" anchor="b"/>
                </a:tc>
                <a:tc>
                  <a:txBody>
                    <a:bodyPr/>
                    <a:lstStyle/>
                    <a:p>
                      <a:pPr algn="l" fontAlgn="b"/>
                      <a:r>
                        <a:rPr lang="en-US" sz="1400" b="0" i="0" u="none" strike="noStrike" dirty="0">
                          <a:effectLst/>
                          <a:latin typeface="+mn-lt"/>
                        </a:rPr>
                        <a:t>Transfusion transmitted viral infection (HBV</a:t>
                      </a:r>
                      <a:r>
                        <a:rPr lang="en-US" sz="1400" b="0" i="0" u="none" strike="noStrike" dirty="0" smtClean="0">
                          <a:effectLst/>
                          <a:latin typeface="+mn-lt"/>
                        </a:rPr>
                        <a:t>)</a:t>
                      </a:r>
                    </a:p>
                    <a:p>
                      <a:pPr algn="l" fontAlgn="b"/>
                      <a:endParaRPr lang="en-US" sz="1400" b="0" i="0" u="none" strike="noStrike" dirty="0">
                        <a:effectLst/>
                        <a:latin typeface="+mn-lt"/>
                      </a:endParaRPr>
                    </a:p>
                  </a:txBody>
                  <a:tcPr marL="0" marR="0" marT="0" marB="0" anchor="b"/>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E" sz="1400" dirty="0" smtClean="0">
                          <a:effectLst/>
                          <a:latin typeface="+mn-lt"/>
                        </a:rPr>
                        <a:t>Elderly 70+ years </a:t>
                      </a:r>
                      <a:endParaRPr lang="en-IE" sz="1400" dirty="0" smtClean="0">
                        <a:effectLst/>
                        <a:latin typeface="+mn-lt"/>
                        <a:ea typeface="Calibri"/>
                        <a:cs typeface="Times New Roman"/>
                      </a:endParaRPr>
                    </a:p>
                  </a:txBody>
                  <a:tcPr marL="9525" marR="9525" marT="9525" marB="0" anchor="b"/>
                </a:tc>
                <a:tc>
                  <a:txBody>
                    <a:bodyPr/>
                    <a:lstStyle/>
                    <a:p>
                      <a:pPr algn="l" fontAlgn="b"/>
                      <a:r>
                        <a:rPr lang="en-IE" sz="1400" u="none" strike="noStrike" dirty="0">
                          <a:effectLst/>
                          <a:latin typeface="+mn-lt"/>
                        </a:rPr>
                        <a:t>Male</a:t>
                      </a:r>
                      <a:endParaRPr lang="en-IE" sz="1400" b="1" i="0" u="none" strike="noStrike" dirty="0">
                        <a:solidFill>
                          <a:srgbClr val="000000"/>
                        </a:solidFill>
                        <a:effectLst/>
                        <a:latin typeface="+mn-lt"/>
                      </a:endParaRPr>
                    </a:p>
                  </a:txBody>
                  <a:tcPr marL="9525" marR="9525" marT="9525" marB="0" anchor="b"/>
                </a:tc>
                <a:tc>
                  <a:txBody>
                    <a:bodyPr/>
                    <a:lstStyle/>
                    <a:p>
                      <a:pPr algn="l" fontAlgn="b"/>
                      <a:r>
                        <a:rPr lang="en-GB" sz="1400" b="1" i="0" u="none" strike="noStrike" dirty="0" smtClean="0">
                          <a:solidFill>
                            <a:srgbClr val="000000"/>
                          </a:solidFill>
                          <a:effectLst/>
                          <a:latin typeface="+mn-lt"/>
                        </a:rPr>
                        <a:t>Unlikely</a:t>
                      </a:r>
                      <a:endParaRPr lang="en-IE" sz="1400" b="1" i="0" u="none" strike="noStrike" dirty="0">
                        <a:solidFill>
                          <a:srgbClr val="000000"/>
                        </a:solidFill>
                        <a:effectLst/>
                        <a:latin typeface="+mn-lt"/>
                      </a:endParaRPr>
                    </a:p>
                  </a:txBody>
                  <a:tcPr marL="9525" marR="9525" marT="9525" marB="0" anchor="b"/>
                </a:tc>
                <a:tc>
                  <a:txBody>
                    <a:bodyPr/>
                    <a:lstStyle/>
                    <a:p>
                      <a:pPr algn="l" fontAlgn="b"/>
                      <a:r>
                        <a:rPr lang="en-IE" sz="1400" u="none" strike="noStrike" dirty="0" smtClean="0">
                          <a:effectLst/>
                          <a:latin typeface="+mn-lt"/>
                        </a:rPr>
                        <a:t> RCC</a:t>
                      </a:r>
                      <a:r>
                        <a:rPr lang="en-IE" sz="1400" u="none" strike="noStrike" baseline="0" dirty="0" smtClean="0">
                          <a:effectLst/>
                          <a:latin typeface="+mn-lt"/>
                        </a:rPr>
                        <a:t> X 2</a:t>
                      </a:r>
                      <a:endParaRPr lang="en-IE" sz="1400" b="1" i="0" u="none" strike="noStrike" dirty="0">
                        <a:solidFill>
                          <a:srgbClr val="000000"/>
                        </a:solidFill>
                        <a:effectLst/>
                        <a:latin typeface="+mn-lt"/>
                      </a:endParaRPr>
                    </a:p>
                  </a:txBody>
                  <a:tcPr marL="9525" marR="9525" marT="9525" marB="0" anchor="b"/>
                </a:tc>
                <a:tc>
                  <a:txBody>
                    <a:bodyPr/>
                    <a:lstStyle/>
                    <a:p>
                      <a:pPr algn="l" fontAlgn="b"/>
                      <a:r>
                        <a:rPr lang="en-IE" sz="1400" u="none" strike="noStrike" dirty="0">
                          <a:effectLst/>
                          <a:latin typeface="+mn-lt"/>
                        </a:rPr>
                        <a:t> </a:t>
                      </a:r>
                      <a:endParaRPr lang="en-IE" sz="1400" b="1" i="0" u="none" strike="noStrike" dirty="0">
                        <a:solidFill>
                          <a:srgbClr val="000000"/>
                        </a:solidFill>
                        <a:effectLst/>
                        <a:latin typeface="+mn-lt"/>
                      </a:endParaRPr>
                    </a:p>
                  </a:txBody>
                  <a:tcPr marL="9525" marR="9525" marT="9525" marB="0" anchor="b"/>
                </a:tc>
                <a:tc>
                  <a:txBody>
                    <a:bodyPr/>
                    <a:lstStyle/>
                    <a:p>
                      <a:pPr algn="l" fontAlgn="b"/>
                      <a:r>
                        <a:rPr lang="en-IE" sz="1400" u="none" strike="noStrike" dirty="0">
                          <a:effectLst/>
                          <a:latin typeface="+mn-lt"/>
                        </a:rPr>
                        <a:t> </a:t>
                      </a:r>
                      <a:endParaRPr lang="en-IE" sz="1400" b="1" i="0" u="none" strike="noStrike" dirty="0">
                        <a:solidFill>
                          <a:srgbClr val="000000"/>
                        </a:solidFill>
                        <a:effectLst/>
                        <a:latin typeface="+mn-lt"/>
                      </a:endParaRPr>
                    </a:p>
                  </a:txBody>
                  <a:tcPr marL="9525" marR="9525" marT="9525" marB="0" anchor="b"/>
                </a:tc>
              </a:tr>
            </a:tbl>
          </a:graphicData>
        </a:graphic>
      </p:graphicFrame>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788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080120"/>
          </a:xfrm>
        </p:spPr>
        <p:txBody>
          <a:bodyPr>
            <a:normAutofit fontScale="90000"/>
          </a:bodyPr>
          <a:lstStyle/>
          <a:p>
            <a:pPr fontAlgn="b"/>
            <a:r>
              <a:rPr lang="en-GB" b="1" dirty="0" smtClean="0">
                <a:solidFill>
                  <a:schemeClr val="accent2"/>
                </a:solidFill>
              </a:rPr>
              <a:t>Possible </a:t>
            </a:r>
            <a:r>
              <a:rPr lang="en-IE" b="1" dirty="0">
                <a:solidFill>
                  <a:schemeClr val="accent2"/>
                </a:solidFill>
              </a:rPr>
              <a:t>Transfusion transmitted </a:t>
            </a:r>
            <a:r>
              <a:rPr lang="en-IE" b="1" dirty="0" smtClean="0">
                <a:solidFill>
                  <a:schemeClr val="accent2"/>
                </a:solidFill>
              </a:rPr>
              <a:t>viral infection(HCV)</a:t>
            </a:r>
            <a:r>
              <a:rPr lang="en-IE" dirty="0" smtClean="0"/>
              <a:t>  </a:t>
            </a:r>
            <a:endParaRPr lang="en-IE" b="1" dirty="0">
              <a:solidFill>
                <a:schemeClr val="accent2"/>
              </a:solidFill>
            </a:endParaRPr>
          </a:p>
        </p:txBody>
      </p:sp>
      <p:sp>
        <p:nvSpPr>
          <p:cNvPr id="3" name="Content Placeholder 2"/>
          <p:cNvSpPr>
            <a:spLocks noGrp="1"/>
          </p:cNvSpPr>
          <p:nvPr>
            <p:ph idx="1"/>
          </p:nvPr>
        </p:nvSpPr>
        <p:spPr>
          <a:xfrm>
            <a:off x="457200" y="1916832"/>
            <a:ext cx="8229600" cy="4209331"/>
          </a:xfrm>
        </p:spPr>
        <p:txBody>
          <a:bodyPr>
            <a:normAutofit fontScale="92500" lnSpcReduction="10000"/>
          </a:bodyPr>
          <a:lstStyle/>
          <a:p>
            <a:r>
              <a:rPr lang="en-GB" dirty="0" smtClean="0"/>
              <a:t>Background</a:t>
            </a:r>
          </a:p>
          <a:p>
            <a:r>
              <a:rPr lang="en-GB" dirty="0" smtClean="0"/>
              <a:t>NHO informed June 2022 of patient having been transfused in 1992 following Opthalmic/Facial injury</a:t>
            </a:r>
          </a:p>
          <a:p>
            <a:r>
              <a:rPr lang="en-GB" dirty="0" smtClean="0"/>
              <a:t>Patient now HCV Positive</a:t>
            </a:r>
          </a:p>
          <a:p>
            <a:r>
              <a:rPr lang="en-GB" dirty="0" smtClean="0"/>
              <a:t>Reaction previously reported to RTU in 2019, however with very minimal information</a:t>
            </a:r>
          </a:p>
          <a:p>
            <a:r>
              <a:rPr lang="en-GB" dirty="0" smtClean="0"/>
              <a:t>June 2022: QC </a:t>
            </a:r>
            <a:r>
              <a:rPr lang="en-GB" dirty="0"/>
              <a:t>Dept. in IBTS aware and HPRA informed</a:t>
            </a:r>
          </a:p>
          <a:p>
            <a:endParaRPr lang="en-GB" dirty="0" smtClean="0"/>
          </a:p>
          <a:p>
            <a:endParaRPr lang="en-IE" dirty="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278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chemeClr val="accent2"/>
                </a:solidFill>
              </a:rPr>
              <a:t>Possible </a:t>
            </a:r>
            <a:r>
              <a:rPr lang="en-IE" b="1" dirty="0">
                <a:solidFill>
                  <a:schemeClr val="accent2"/>
                </a:solidFill>
              </a:rPr>
              <a:t>Transfusion transmitted </a:t>
            </a:r>
            <a:r>
              <a:rPr lang="en-IE" b="1" dirty="0" smtClean="0">
                <a:solidFill>
                  <a:schemeClr val="accent2"/>
                </a:solidFill>
              </a:rPr>
              <a:t>viral infection (HCV)</a:t>
            </a:r>
            <a:endParaRPr lang="en-IE" dirty="0"/>
          </a:p>
        </p:txBody>
      </p:sp>
      <p:sp>
        <p:nvSpPr>
          <p:cNvPr id="3" name="Content Placeholder 2"/>
          <p:cNvSpPr>
            <a:spLocks noGrp="1"/>
          </p:cNvSpPr>
          <p:nvPr>
            <p:ph idx="1"/>
          </p:nvPr>
        </p:nvSpPr>
        <p:spPr/>
        <p:txBody>
          <a:bodyPr>
            <a:normAutofit fontScale="92500" lnSpcReduction="20000"/>
          </a:bodyPr>
          <a:lstStyle/>
          <a:p>
            <a:r>
              <a:rPr lang="en-GB" dirty="0" smtClean="0"/>
              <a:t>2019: Trace back not performed due to limited information available</a:t>
            </a:r>
          </a:p>
          <a:p>
            <a:r>
              <a:rPr lang="en-GB" dirty="0" smtClean="0"/>
              <a:t>2022: Unit numbers received, however only 3 out of the 6 digits received</a:t>
            </a:r>
          </a:p>
          <a:p>
            <a:r>
              <a:rPr lang="en-GB" dirty="0" smtClean="0"/>
              <a:t>2022: Trace back unable to proceed</a:t>
            </a:r>
          </a:p>
          <a:p>
            <a:r>
              <a:rPr lang="en-GB" dirty="0" smtClean="0"/>
              <a:t>Many efforts by all involved to retrieve information, however full 6-digit numbers unavailable</a:t>
            </a:r>
          </a:p>
          <a:p>
            <a:r>
              <a:rPr lang="en-GB" dirty="0" smtClean="0"/>
              <a:t>June 2022: Case accepted as possible transfusion transmitted infection </a:t>
            </a:r>
            <a:endParaRPr lang="en-IE" dirty="0"/>
          </a:p>
        </p:txBody>
      </p:sp>
    </p:spTree>
    <p:extLst>
      <p:ext uri="{BB962C8B-B14F-4D97-AF65-F5344CB8AC3E}">
        <p14:creationId xmlns:p14="http://schemas.microsoft.com/office/powerpoint/2010/main" val="2715694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a:t>
            </a:r>
            <a:r>
              <a:rPr lang="en-GB" b="1" dirty="0" smtClean="0">
                <a:solidFill>
                  <a:srgbClr val="C00000"/>
                </a:solidFill>
              </a:rPr>
              <a:t>STTI Recommendations</a:t>
            </a:r>
            <a:endParaRPr lang="en-IE" b="1" dirty="0">
              <a:solidFill>
                <a:srgbClr val="C00000"/>
              </a:solidFill>
            </a:endParaRPr>
          </a:p>
        </p:txBody>
      </p:sp>
      <p:sp>
        <p:nvSpPr>
          <p:cNvPr id="3" name="Content Placeholder 2"/>
          <p:cNvSpPr>
            <a:spLocks noGrp="1"/>
          </p:cNvSpPr>
          <p:nvPr>
            <p:ph idx="1"/>
          </p:nvPr>
        </p:nvSpPr>
        <p:spPr>
          <a:xfrm>
            <a:off x="827584" y="1556792"/>
            <a:ext cx="7772400" cy="4246984"/>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buFont typeface="Wingdings" pitchFamily="2" charset="2"/>
              <a:buChar char="Ø"/>
            </a:pPr>
            <a:endParaRPr lang="en-GB" b="1" i="1" dirty="0" smtClean="0"/>
          </a:p>
          <a:p>
            <a:pPr>
              <a:buFont typeface="Wingdings" pitchFamily="2" charset="2"/>
              <a:buChar char="Ø"/>
            </a:pPr>
            <a:r>
              <a:rPr lang="en-GB" b="1" i="1" dirty="0" smtClean="0"/>
              <a:t>Inform NHO, IBTS Quality Department, IBTS Consultant on call or Medical Scientist on call ASAP in cases of STTI to protect the blood supply</a:t>
            </a:r>
          </a:p>
          <a:p>
            <a:pPr marL="0" indent="0">
              <a:buNone/>
            </a:pPr>
            <a:endParaRPr lang="en-GB" b="1" i="1" dirty="0" smtClean="0"/>
          </a:p>
          <a:p>
            <a:pPr>
              <a:buFont typeface="Wingdings" pitchFamily="2" charset="2"/>
              <a:buChar char="Ø"/>
            </a:pPr>
            <a:r>
              <a:rPr lang="en-GB" b="1" i="1" dirty="0" smtClean="0"/>
              <a:t>Where a recall involves blood components which have been transfused, hospitals should have a robust system in place which should include a review of the patient.</a:t>
            </a:r>
            <a:endParaRPr lang="en-IE" b="1" i="1" dirty="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9725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08119542"/>
              </p:ext>
            </p:extLst>
          </p:nvPr>
        </p:nvGraphicFramePr>
        <p:xfrm>
          <a:off x="1115616" y="2420888"/>
          <a:ext cx="6967924" cy="2827600"/>
        </p:xfrm>
        <a:graphic>
          <a:graphicData uri="http://schemas.openxmlformats.org/drawingml/2006/table">
            <a:tbl>
              <a:tblPr firstRow="1" firstCol="1" bandRow="1">
                <a:tableStyleId>{284E427A-3D55-4303-BF80-6455036E1DE7}</a:tableStyleId>
              </a:tblPr>
              <a:tblGrid>
                <a:gridCol w="1393268"/>
                <a:gridCol w="1393268"/>
                <a:gridCol w="1393268"/>
                <a:gridCol w="1394060"/>
                <a:gridCol w="1394060"/>
              </a:tblGrid>
              <a:tr h="740829">
                <a:tc>
                  <a:txBody>
                    <a:bodyPr/>
                    <a:lstStyle/>
                    <a:p>
                      <a:pPr>
                        <a:lnSpc>
                          <a:spcPct val="115000"/>
                        </a:lnSpc>
                        <a:spcAft>
                          <a:spcPts val="0"/>
                        </a:spcAft>
                      </a:pPr>
                      <a:r>
                        <a:rPr lang="en-IE" sz="1600" dirty="0">
                          <a:effectLst/>
                        </a:rPr>
                        <a:t>Report classification</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2019 (n=332)</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2020 (n=313)</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2021 (n=322)</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2022 (n=372)</a:t>
                      </a:r>
                      <a:endParaRPr lang="en-IE" sz="1600" dirty="0">
                        <a:effectLst/>
                        <a:latin typeface="Calibri"/>
                        <a:ea typeface="Calibri"/>
                        <a:cs typeface="Times New Roman"/>
                      </a:endParaRPr>
                    </a:p>
                  </a:txBody>
                  <a:tcPr marL="68580" marR="68580" marT="0" marB="0"/>
                </a:tc>
              </a:tr>
              <a:tr h="518109">
                <a:tc>
                  <a:txBody>
                    <a:bodyPr/>
                    <a:lstStyle/>
                    <a:p>
                      <a:pPr>
                        <a:lnSpc>
                          <a:spcPct val="115000"/>
                        </a:lnSpc>
                        <a:spcAft>
                          <a:spcPts val="0"/>
                        </a:spcAft>
                      </a:pPr>
                      <a:r>
                        <a:rPr lang="en-IE" sz="1600" dirty="0">
                          <a:effectLst/>
                        </a:rPr>
                        <a:t>SAE</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100</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83</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102</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smtClean="0">
                          <a:effectLst/>
                        </a:rPr>
                        <a:t>133  </a:t>
                      </a:r>
                      <a:endParaRPr lang="en-IE" sz="1600" dirty="0">
                        <a:effectLst/>
                        <a:latin typeface="Calibri"/>
                        <a:ea typeface="Calibri"/>
                        <a:cs typeface="Times New Roman"/>
                      </a:endParaRPr>
                    </a:p>
                  </a:txBody>
                  <a:tcPr marL="68580" marR="68580" marT="0" marB="0"/>
                </a:tc>
              </a:tr>
              <a:tr h="518109">
                <a:tc>
                  <a:txBody>
                    <a:bodyPr/>
                    <a:lstStyle/>
                    <a:p>
                      <a:pPr>
                        <a:lnSpc>
                          <a:spcPct val="115000"/>
                        </a:lnSpc>
                        <a:spcAft>
                          <a:spcPts val="0"/>
                        </a:spcAft>
                      </a:pPr>
                      <a:r>
                        <a:rPr lang="en-IE" sz="1600" dirty="0">
                          <a:effectLst/>
                        </a:rPr>
                        <a:t>SAR</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135</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118</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133</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smtClean="0">
                          <a:effectLst/>
                        </a:rPr>
                        <a:t>134       </a:t>
                      </a:r>
                      <a:endParaRPr lang="en-IE" sz="1600" dirty="0">
                        <a:effectLst/>
                        <a:latin typeface="Calibri"/>
                        <a:ea typeface="Calibri"/>
                        <a:cs typeface="Times New Roman"/>
                      </a:endParaRPr>
                    </a:p>
                  </a:txBody>
                  <a:tcPr marL="68580" marR="68580" marT="0" marB="0"/>
                </a:tc>
              </a:tr>
              <a:tr h="518109">
                <a:tc>
                  <a:txBody>
                    <a:bodyPr/>
                    <a:lstStyle/>
                    <a:p>
                      <a:pPr>
                        <a:lnSpc>
                          <a:spcPct val="115000"/>
                        </a:lnSpc>
                        <a:spcAft>
                          <a:spcPts val="0"/>
                        </a:spcAft>
                      </a:pPr>
                      <a:r>
                        <a:rPr lang="en-IE" sz="1600" dirty="0">
                          <a:effectLst/>
                        </a:rPr>
                        <a:t>WBIT</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54</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77</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56</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57</a:t>
                      </a:r>
                      <a:endParaRPr lang="en-IE" sz="1600" dirty="0">
                        <a:effectLst/>
                        <a:latin typeface="Calibri"/>
                        <a:ea typeface="Calibri"/>
                        <a:cs typeface="Times New Roman"/>
                      </a:endParaRPr>
                    </a:p>
                  </a:txBody>
                  <a:tcPr marL="68580" marR="68580" marT="0" marB="0"/>
                </a:tc>
              </a:tr>
              <a:tr h="532444">
                <a:tc>
                  <a:txBody>
                    <a:bodyPr/>
                    <a:lstStyle/>
                    <a:p>
                      <a:pPr>
                        <a:lnSpc>
                          <a:spcPct val="115000"/>
                        </a:lnSpc>
                        <a:spcAft>
                          <a:spcPts val="0"/>
                        </a:spcAft>
                      </a:pPr>
                      <a:r>
                        <a:rPr lang="en-IE" sz="1600" dirty="0">
                          <a:effectLst/>
                        </a:rPr>
                        <a:t>Near Miss</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43</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35</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a:effectLst/>
                        </a:rPr>
                        <a:t>31</a:t>
                      </a:r>
                      <a:endParaRPr lang="en-IE"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IE" sz="1600" dirty="0" smtClean="0">
                          <a:effectLst/>
                        </a:rPr>
                        <a:t>48         </a:t>
                      </a:r>
                      <a:endParaRPr lang="en-IE" sz="1600" dirty="0">
                        <a:effectLst/>
                        <a:latin typeface="Calibri"/>
                        <a:ea typeface="Calibri"/>
                        <a:cs typeface="Times New Roman"/>
                      </a:endParaRPr>
                    </a:p>
                  </a:txBody>
                  <a:tcPr marL="68580" marR="68580" marT="0" marB="0"/>
                </a:tc>
              </a:tr>
            </a:tbl>
          </a:graphicData>
        </a:graphic>
      </p:graphicFrame>
      <p:sp>
        <p:nvSpPr>
          <p:cNvPr id="3" name="Up Arrow 2"/>
          <p:cNvSpPr/>
          <p:nvPr/>
        </p:nvSpPr>
        <p:spPr>
          <a:xfrm>
            <a:off x="7139468" y="3262010"/>
            <a:ext cx="121158" cy="24460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5" name="Up Arrow 4"/>
          <p:cNvSpPr/>
          <p:nvPr/>
        </p:nvSpPr>
        <p:spPr>
          <a:xfrm>
            <a:off x="7126295" y="4775341"/>
            <a:ext cx="121158" cy="24460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6" name="Title 5"/>
          <p:cNvSpPr>
            <a:spLocks noGrp="1"/>
          </p:cNvSpPr>
          <p:nvPr>
            <p:ph type="title"/>
          </p:nvPr>
        </p:nvSpPr>
        <p:spPr>
          <a:xfrm>
            <a:off x="1187624" y="1124744"/>
            <a:ext cx="6912768" cy="1359024"/>
          </a:xfrm>
        </p:spPr>
        <p:txBody>
          <a:bodyPr>
            <a:normAutofit/>
          </a:bodyPr>
          <a:lstStyle/>
          <a:p>
            <a:r>
              <a:rPr lang="en-GB" sz="3200" b="1" u="sng" dirty="0" smtClean="0"/>
              <a:t>Breakdown of reports received by the NHO (2019-2022)</a:t>
            </a:r>
            <a:endParaRPr lang="en-IE" sz="3200" b="1" u="sng" dirty="0"/>
          </a:p>
        </p:txBody>
      </p:sp>
      <p:sp>
        <p:nvSpPr>
          <p:cNvPr id="4" name="TextBox 3"/>
          <p:cNvSpPr txBox="1"/>
          <p:nvPr/>
        </p:nvSpPr>
        <p:spPr>
          <a:xfrm>
            <a:off x="1387325" y="5493550"/>
            <a:ext cx="5663665" cy="338554"/>
          </a:xfrm>
          <a:prstGeom prst="rect">
            <a:avLst/>
          </a:prstGeom>
          <a:noFill/>
        </p:spPr>
        <p:txBody>
          <a:bodyPr wrap="none" rtlCol="0">
            <a:spAutoFit/>
          </a:bodyPr>
          <a:lstStyle/>
          <a:p>
            <a:pPr algn="ctr"/>
            <a:r>
              <a:rPr lang="en-GB" sz="1600" dirty="0" smtClean="0"/>
              <a:t> The Breakdown of reports received by the NHO from 2019-2022</a:t>
            </a:r>
            <a:endParaRPr lang="en-IE" sz="1600" dirty="0"/>
          </a:p>
        </p:txBody>
      </p:sp>
      <p:pic>
        <p:nvPicPr>
          <p:cNvPr id="7" name="Picture 3" descr="C:\Users\scanlonj\AppData\Roaming\NHO logo outlin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8640"/>
            <a:ext cx="2517648"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0675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solidFill>
                  <a:srgbClr val="C00000"/>
                </a:solidFill>
              </a:rPr>
              <a:t>TACO – Points to note</a:t>
            </a:r>
            <a:endParaRPr lang="en-IE" b="1" dirty="0">
              <a:solidFill>
                <a:srgbClr val="C00000"/>
              </a:solidFill>
            </a:endParaRPr>
          </a:p>
        </p:txBody>
      </p:sp>
      <p:sp>
        <p:nvSpPr>
          <p:cNvPr id="3" name="Content Placeholder 2"/>
          <p:cNvSpPr>
            <a:spLocks noGrp="1"/>
          </p:cNvSpPr>
          <p:nvPr>
            <p:ph idx="1"/>
          </p:nvPr>
        </p:nvSpPr>
        <p:spPr/>
        <p:txBody>
          <a:bodyPr>
            <a:normAutofit lnSpcReduction="10000"/>
          </a:bodyPr>
          <a:lstStyle/>
          <a:p>
            <a:r>
              <a:rPr lang="en-GB" dirty="0" smtClean="0"/>
              <a:t>The NHO continue to collect reports of TACO where patients exhibit clinical signs and symptoms of overload following transfusion and do not meet the strict criteria of ISBT Definition</a:t>
            </a:r>
          </a:p>
          <a:p>
            <a:pPr marL="0" indent="0">
              <a:buNone/>
            </a:pPr>
            <a:endParaRPr lang="en-GB" dirty="0" smtClean="0"/>
          </a:p>
          <a:p>
            <a:r>
              <a:rPr lang="en-GB" dirty="0" smtClean="0"/>
              <a:t>The NHO following  review and discussion will make a decision if the reaction fits the ISBT Definition criteria</a:t>
            </a:r>
            <a:endParaRPr lang="en-IE" dirty="0"/>
          </a:p>
        </p:txBody>
      </p:sp>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3600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accent2"/>
                </a:solidFill>
              </a:rPr>
              <a:t>        Transfusion Associated Circulatory Overload </a:t>
            </a:r>
            <a:r>
              <a:rPr lang="en-GB" b="1" dirty="0">
                <a:solidFill>
                  <a:schemeClr val="accent2"/>
                </a:solidFill>
              </a:rPr>
              <a:t>(</a:t>
            </a:r>
            <a:r>
              <a:rPr lang="en-GB" b="1" dirty="0" smtClean="0">
                <a:solidFill>
                  <a:schemeClr val="accent2"/>
                </a:solidFill>
              </a:rPr>
              <a:t>TACO) n=38</a:t>
            </a:r>
            <a:endParaRPr lang="en-IE" b="1" dirty="0">
              <a:solidFill>
                <a:schemeClr val="accent2"/>
              </a:solidFill>
            </a:endParaRPr>
          </a:p>
        </p:txBody>
      </p:sp>
      <p:sp>
        <p:nvSpPr>
          <p:cNvPr id="3" name="Content Placeholder 2"/>
          <p:cNvSpPr>
            <a:spLocks noGrp="1"/>
          </p:cNvSpPr>
          <p:nvPr>
            <p:ph sz="half" idx="1"/>
          </p:nvPr>
        </p:nvSpPr>
        <p:spPr/>
        <p:txBody>
          <a:bodyPr>
            <a:normAutofit fontScale="92500" lnSpcReduction="20000"/>
          </a:bodyPr>
          <a:lstStyle/>
          <a:p>
            <a:pPr marL="0" indent="0">
              <a:buNone/>
            </a:pPr>
            <a:r>
              <a:rPr lang="en-GB" b="1" dirty="0" smtClean="0"/>
              <a:t>Findings</a:t>
            </a:r>
          </a:p>
          <a:p>
            <a:r>
              <a:rPr lang="en-GB" dirty="0" smtClean="0"/>
              <a:t>40 Reports received</a:t>
            </a:r>
          </a:p>
          <a:p>
            <a:r>
              <a:rPr lang="en-GB" dirty="0" smtClean="0"/>
              <a:t>38 Accepted </a:t>
            </a:r>
          </a:p>
          <a:p>
            <a:r>
              <a:rPr lang="en-GB" dirty="0" smtClean="0"/>
              <a:t>38 Mandatory</a:t>
            </a:r>
          </a:p>
          <a:p>
            <a:pPr marL="0" indent="0">
              <a:buNone/>
            </a:pPr>
            <a:r>
              <a:rPr lang="en-GB" b="1" dirty="0" smtClean="0"/>
              <a:t>Demographics</a:t>
            </a:r>
          </a:p>
          <a:p>
            <a:r>
              <a:rPr lang="en-IE" dirty="0"/>
              <a:t>Adolescent (12-17 years) </a:t>
            </a:r>
            <a:r>
              <a:rPr lang="en-IE" dirty="0" smtClean="0"/>
              <a:t>:1</a:t>
            </a:r>
            <a:endParaRPr lang="en-GB" b="1" dirty="0" smtClean="0"/>
          </a:p>
          <a:p>
            <a:r>
              <a:rPr lang="en-GB" dirty="0" smtClean="0"/>
              <a:t>31-50 yr: 1</a:t>
            </a:r>
          </a:p>
          <a:p>
            <a:r>
              <a:rPr lang="en-GB" dirty="0" smtClean="0"/>
              <a:t>51-70 yr: </a:t>
            </a:r>
            <a:r>
              <a:rPr lang="en-GB" dirty="0"/>
              <a:t>9</a:t>
            </a:r>
            <a:endParaRPr lang="en-GB" dirty="0" smtClean="0"/>
          </a:p>
          <a:p>
            <a:r>
              <a:rPr lang="en-GB" dirty="0" smtClean="0"/>
              <a:t>70+: 27</a:t>
            </a:r>
          </a:p>
          <a:p>
            <a:endParaRPr lang="en-IE" dirty="0"/>
          </a:p>
        </p:txBody>
      </p:sp>
      <p:sp>
        <p:nvSpPr>
          <p:cNvPr id="4" name="Content Placeholder 3"/>
          <p:cNvSpPr>
            <a:spLocks noGrp="1"/>
          </p:cNvSpPr>
          <p:nvPr>
            <p:ph sz="half" idx="2"/>
          </p:nvPr>
        </p:nvSpPr>
        <p:spPr/>
        <p:txBody>
          <a:bodyPr>
            <a:normAutofit fontScale="92500" lnSpcReduction="20000"/>
          </a:bodyPr>
          <a:lstStyle/>
          <a:p>
            <a:pPr marL="0" indent="0">
              <a:buNone/>
            </a:pPr>
            <a:r>
              <a:rPr lang="en-GB" b="1" dirty="0" smtClean="0"/>
              <a:t>Components</a:t>
            </a:r>
          </a:p>
          <a:p>
            <a:r>
              <a:rPr lang="en-GB" dirty="0" smtClean="0"/>
              <a:t>RCC: 35</a:t>
            </a:r>
          </a:p>
          <a:p>
            <a:r>
              <a:rPr lang="en-GB" dirty="0" smtClean="0"/>
              <a:t>Platelets (Apheresis): 2</a:t>
            </a:r>
          </a:p>
          <a:p>
            <a:r>
              <a:rPr lang="en-GB" dirty="0" smtClean="0"/>
              <a:t>Multiple Components :1</a:t>
            </a:r>
          </a:p>
          <a:p>
            <a:pPr marL="0" indent="0">
              <a:buNone/>
            </a:pPr>
            <a:endParaRPr lang="en-GB" dirty="0" smtClean="0"/>
          </a:p>
          <a:p>
            <a:pPr marL="0" indent="0">
              <a:buNone/>
            </a:pPr>
            <a:r>
              <a:rPr lang="en-GB" b="1" dirty="0" smtClean="0"/>
              <a:t>Clinical Outcome</a:t>
            </a:r>
          </a:p>
          <a:p>
            <a:r>
              <a:rPr lang="en-GB" dirty="0" smtClean="0"/>
              <a:t>Complete Recovery: 25</a:t>
            </a:r>
          </a:p>
          <a:p>
            <a:r>
              <a:rPr lang="en-GB" dirty="0" smtClean="0"/>
              <a:t>Minor Sequelae: 8</a:t>
            </a:r>
          </a:p>
          <a:p>
            <a:r>
              <a:rPr lang="en-GB" dirty="0" smtClean="0"/>
              <a:t>Serious Sequelae: 1</a:t>
            </a:r>
          </a:p>
          <a:p>
            <a:r>
              <a:rPr lang="en-GB" dirty="0" smtClean="0"/>
              <a:t>Death: 4 (unrelated to transfusion)</a:t>
            </a:r>
            <a:endParaRPr lang="en-IE" dirty="0"/>
          </a:p>
        </p:txBody>
      </p:sp>
      <p:pic>
        <p:nvPicPr>
          <p:cNvPr id="5"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8944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solidFill>
                  <a:srgbClr val="C00000"/>
                </a:solidFill>
              </a:rPr>
              <a:t>Clinical Features TACO</a:t>
            </a:r>
            <a:endParaRPr lang="en-IE" dirty="0">
              <a:solidFill>
                <a:srgbClr val="C00000"/>
              </a:solidFill>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50979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rgbClr val="C00000"/>
                </a:solidFill>
              </a:rPr>
              <a:t>Interventions (TACO)</a:t>
            </a:r>
            <a:endParaRPr lang="en-IE"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61660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71600" y="6230385"/>
            <a:ext cx="7056784" cy="369332"/>
          </a:xfrm>
          <a:prstGeom prst="rect">
            <a:avLst/>
          </a:prstGeom>
          <a:noFill/>
        </p:spPr>
        <p:txBody>
          <a:bodyPr wrap="square" rtlCol="0">
            <a:spAutoFit/>
          </a:bodyPr>
          <a:lstStyle/>
          <a:p>
            <a:r>
              <a:rPr lang="en-GB" dirty="0" smtClean="0"/>
              <a:t>35 patients receiving 1/more of the above interventions</a:t>
            </a:r>
            <a:endParaRPr lang="en-IE" dirty="0"/>
          </a:p>
        </p:txBody>
      </p:sp>
      <p:pic>
        <p:nvPicPr>
          <p:cNvPr id="6" name="Picture 3" descr="C:\Users\scanlonj\AppData\Roaming\NHO logo outlin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1057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smtClean="0"/>
              <a:t>              </a:t>
            </a:r>
            <a:r>
              <a:rPr lang="en-IE" b="1" dirty="0" smtClean="0">
                <a:solidFill>
                  <a:srgbClr val="C00000"/>
                </a:solidFill>
              </a:rPr>
              <a:t>TACO </a:t>
            </a:r>
            <a:r>
              <a:rPr lang="en-IE" b="1" dirty="0">
                <a:solidFill>
                  <a:srgbClr val="C00000"/>
                </a:solidFill>
              </a:rPr>
              <a:t>as a result of an error</a:t>
            </a:r>
            <a:endParaRPr lang="en-IE" dirty="0">
              <a:solidFill>
                <a:srgbClr val="C00000"/>
              </a:solidFill>
            </a:endParaRPr>
          </a:p>
        </p:txBody>
      </p:sp>
      <p:sp>
        <p:nvSpPr>
          <p:cNvPr id="3" name="Content Placeholder 2"/>
          <p:cNvSpPr>
            <a:spLocks noGrp="1"/>
          </p:cNvSpPr>
          <p:nvPr>
            <p:ph idx="1"/>
          </p:nvPr>
        </p:nvSpPr>
        <p:spPr/>
        <p:txBody>
          <a:bodyPr/>
          <a:lstStyle/>
          <a:p>
            <a:pPr marL="0" indent="0">
              <a:buNone/>
            </a:pPr>
            <a:r>
              <a:rPr lang="en-IE" sz="2400" dirty="0"/>
              <a:t>3</a:t>
            </a:r>
            <a:r>
              <a:rPr lang="en-IE" sz="2400" dirty="0" smtClean="0"/>
              <a:t> </a:t>
            </a:r>
            <a:r>
              <a:rPr lang="en-IE" sz="2400" dirty="0"/>
              <a:t>out of the total </a:t>
            </a:r>
            <a:r>
              <a:rPr lang="en-IE" sz="2400" dirty="0" smtClean="0"/>
              <a:t>38 accepted TACO </a:t>
            </a:r>
            <a:r>
              <a:rPr lang="en-IE" sz="2400" dirty="0"/>
              <a:t>cases reported occurred as a result of an error with </a:t>
            </a:r>
            <a:r>
              <a:rPr lang="en-IE" sz="2400" b="1" dirty="0"/>
              <a:t>Human Failure </a:t>
            </a:r>
            <a:r>
              <a:rPr lang="en-IE" sz="2400" dirty="0"/>
              <a:t>been identified as the </a:t>
            </a:r>
            <a:r>
              <a:rPr lang="en-IE" sz="2400" dirty="0" smtClean="0"/>
              <a:t>main cause </a:t>
            </a:r>
            <a:r>
              <a:rPr lang="en-IE" sz="2400" dirty="0"/>
              <a:t>of </a:t>
            </a:r>
            <a:r>
              <a:rPr lang="en-IE" sz="2400" dirty="0" smtClean="0"/>
              <a:t>error</a:t>
            </a:r>
          </a:p>
          <a:p>
            <a:endParaRPr lang="en-IE" dirty="0">
              <a:solidFill>
                <a:srgbClr val="FFFF00"/>
              </a:solidFill>
            </a:endParaRPr>
          </a:p>
          <a:p>
            <a:endParaRPr lang="en-IE" dirty="0">
              <a:solidFill>
                <a:srgbClr val="FFFF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70820273"/>
              </p:ext>
            </p:extLst>
          </p:nvPr>
        </p:nvGraphicFramePr>
        <p:xfrm>
          <a:off x="611560" y="2780928"/>
          <a:ext cx="7776863" cy="3600400"/>
        </p:xfrm>
        <a:graphic>
          <a:graphicData uri="http://schemas.openxmlformats.org/drawingml/2006/table">
            <a:tbl>
              <a:tblPr>
                <a:tableStyleId>{284E427A-3D55-4303-BF80-6455036E1DE7}</a:tableStyleId>
              </a:tblPr>
              <a:tblGrid>
                <a:gridCol w="759656"/>
                <a:gridCol w="854614"/>
                <a:gridCol w="1254864"/>
                <a:gridCol w="755035"/>
                <a:gridCol w="679532"/>
                <a:gridCol w="3473162"/>
              </a:tblGrid>
              <a:tr h="727540">
                <a:tc>
                  <a:txBody>
                    <a:bodyPr/>
                    <a:lstStyle/>
                    <a:p>
                      <a:pPr algn="l" fontAlgn="b"/>
                      <a:r>
                        <a:rPr lang="en-IE" sz="1600" b="1" i="1" u="none" strike="noStrike" dirty="0">
                          <a:effectLst/>
                        </a:rPr>
                        <a:t>Case Number</a:t>
                      </a:r>
                      <a:endParaRPr lang="en-IE" sz="1600" b="1" i="1" u="none" strike="noStrike" dirty="0">
                        <a:solidFill>
                          <a:srgbClr val="B1A0C7"/>
                        </a:solidFill>
                        <a:effectLst/>
                        <a:latin typeface="Calibri"/>
                      </a:endParaRPr>
                    </a:p>
                  </a:txBody>
                  <a:tcPr marL="9525" marR="9525" marT="9525" marB="0" anchor="b"/>
                </a:tc>
                <a:tc>
                  <a:txBody>
                    <a:bodyPr/>
                    <a:lstStyle/>
                    <a:p>
                      <a:pPr algn="l" fontAlgn="b"/>
                      <a:r>
                        <a:rPr lang="en-IE" sz="1600" b="1" i="1" u="none" strike="noStrike" dirty="0">
                          <a:effectLst/>
                        </a:rPr>
                        <a:t>Age </a:t>
                      </a:r>
                      <a:endParaRPr lang="en-IE" sz="1600" b="1" i="1" u="none" strike="noStrike" dirty="0">
                        <a:solidFill>
                          <a:srgbClr val="B1A0C7"/>
                        </a:solidFill>
                        <a:effectLst/>
                        <a:latin typeface="Calibri"/>
                      </a:endParaRPr>
                    </a:p>
                  </a:txBody>
                  <a:tcPr marL="9525" marR="9525" marT="9525" marB="0" anchor="b"/>
                </a:tc>
                <a:tc>
                  <a:txBody>
                    <a:bodyPr/>
                    <a:lstStyle/>
                    <a:p>
                      <a:pPr algn="l" fontAlgn="b"/>
                      <a:r>
                        <a:rPr lang="en-IE" sz="1600" b="1" i="1" u="none" strike="noStrike" dirty="0">
                          <a:effectLst/>
                        </a:rPr>
                        <a:t>Imputability </a:t>
                      </a:r>
                      <a:endParaRPr lang="en-IE" sz="1600" b="1" i="1" u="none" strike="noStrike" dirty="0">
                        <a:solidFill>
                          <a:srgbClr val="B1A0C7"/>
                        </a:solidFill>
                        <a:effectLst/>
                        <a:latin typeface="Calibri"/>
                      </a:endParaRPr>
                    </a:p>
                  </a:txBody>
                  <a:tcPr marL="9525" marR="9525" marT="9525" marB="0" anchor="b"/>
                </a:tc>
                <a:tc>
                  <a:txBody>
                    <a:bodyPr/>
                    <a:lstStyle/>
                    <a:p>
                      <a:pPr algn="l" fontAlgn="b"/>
                      <a:r>
                        <a:rPr lang="en-IE" sz="1600" b="1" i="1" u="none" strike="noStrike" dirty="0">
                          <a:effectLst/>
                        </a:rPr>
                        <a:t>Human Failure</a:t>
                      </a:r>
                      <a:endParaRPr lang="en-IE" sz="1600" b="1" i="1" u="none" strike="noStrike" dirty="0">
                        <a:solidFill>
                          <a:srgbClr val="B1A0C7"/>
                        </a:solidFill>
                        <a:effectLst/>
                        <a:latin typeface="Calibri"/>
                      </a:endParaRPr>
                    </a:p>
                  </a:txBody>
                  <a:tcPr marL="9525" marR="9525" marT="9525" marB="0" anchor="b"/>
                </a:tc>
                <a:tc>
                  <a:txBody>
                    <a:bodyPr/>
                    <a:lstStyle/>
                    <a:p>
                      <a:pPr algn="l" fontAlgn="b"/>
                      <a:r>
                        <a:rPr lang="en-IE" sz="1600" b="1" i="1" u="none" strike="noStrike" dirty="0">
                          <a:effectLst/>
                        </a:rPr>
                        <a:t>System Failure</a:t>
                      </a:r>
                      <a:endParaRPr lang="en-IE" sz="1600" b="1" i="1" u="none" strike="noStrike" dirty="0">
                        <a:solidFill>
                          <a:srgbClr val="B1A0C7"/>
                        </a:solidFill>
                        <a:effectLst/>
                        <a:latin typeface="Calibri"/>
                      </a:endParaRPr>
                    </a:p>
                  </a:txBody>
                  <a:tcPr marL="9525" marR="9525" marT="9525" marB="0" anchor="b"/>
                </a:tc>
                <a:tc>
                  <a:txBody>
                    <a:bodyPr/>
                    <a:lstStyle/>
                    <a:p>
                      <a:pPr algn="l" fontAlgn="b"/>
                      <a:r>
                        <a:rPr lang="en-IE" sz="1600" b="1" i="1" u="none" strike="noStrike" dirty="0">
                          <a:effectLst/>
                        </a:rPr>
                        <a:t>Error Cause</a:t>
                      </a:r>
                      <a:endParaRPr lang="en-IE" sz="1600" b="1" i="1" u="none" strike="noStrike" dirty="0">
                        <a:solidFill>
                          <a:srgbClr val="B1A0C7"/>
                        </a:solidFill>
                        <a:effectLst/>
                        <a:latin typeface="Calibri"/>
                      </a:endParaRPr>
                    </a:p>
                  </a:txBody>
                  <a:tcPr marL="9525" marR="9525" marT="9525" marB="0" anchor="b"/>
                </a:tc>
              </a:tr>
              <a:tr h="1146926">
                <a:tc>
                  <a:txBody>
                    <a:bodyPr/>
                    <a:lstStyle/>
                    <a:p>
                      <a:pPr algn="r" fontAlgn="b"/>
                      <a:r>
                        <a:rPr lang="en-IE" sz="1600" u="none" strike="noStrike" dirty="0">
                          <a:effectLst/>
                          <a:latin typeface="+mn-lt"/>
                        </a:rPr>
                        <a:t>1</a:t>
                      </a:r>
                      <a:endParaRPr lang="en-IE" sz="1600" b="0" i="0" u="none" strike="noStrike" dirty="0">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600" u="none" strike="noStrike" dirty="0" smtClean="0">
                          <a:effectLst/>
                          <a:latin typeface="+mn-lt"/>
                        </a:rPr>
                        <a:t>Adult (51 - 70 years)</a:t>
                      </a:r>
                      <a:endParaRPr lang="en-IE" sz="1600" b="0" i="0" u="none" strike="noStrike" dirty="0" smtClean="0">
                        <a:solidFill>
                          <a:srgbClr val="000000"/>
                        </a:solidFill>
                        <a:effectLst/>
                        <a:latin typeface="+mn-lt"/>
                      </a:endParaRPr>
                    </a:p>
                    <a:p>
                      <a:pPr algn="l" fontAlgn="b"/>
                      <a:endParaRPr lang="en-IE" sz="1600" b="0" i="0" u="none" strike="noStrike" dirty="0">
                        <a:solidFill>
                          <a:srgbClr val="000000"/>
                        </a:solidFill>
                        <a:effectLst/>
                        <a:latin typeface="+mn-lt"/>
                      </a:endParaRPr>
                    </a:p>
                  </a:txBody>
                  <a:tcPr marL="9525" marR="9525" marT="9525" marB="0" anchor="b"/>
                </a:tc>
                <a:tc>
                  <a:txBody>
                    <a:bodyPr/>
                    <a:lstStyle/>
                    <a:p>
                      <a:pPr algn="l" fontAlgn="b"/>
                      <a:r>
                        <a:rPr lang="en-GB" sz="1600" b="0" i="0" u="none" strike="noStrike" dirty="0" smtClean="0">
                          <a:solidFill>
                            <a:schemeClr val="dk1"/>
                          </a:solidFill>
                          <a:effectLst/>
                          <a:latin typeface="+mn-lt"/>
                        </a:rPr>
                        <a:t>Certain</a:t>
                      </a:r>
                      <a:endParaRPr lang="en-IE" sz="1600" b="0" i="0" u="none" strike="noStrike" dirty="0">
                        <a:solidFill>
                          <a:srgbClr val="000000"/>
                        </a:solidFill>
                        <a:effectLst/>
                        <a:latin typeface="+mn-lt"/>
                      </a:endParaRPr>
                    </a:p>
                  </a:txBody>
                  <a:tcPr marL="9525" marR="9525" marT="9525" marB="0" anchor="b"/>
                </a:tc>
                <a:tc>
                  <a:txBody>
                    <a:bodyPr/>
                    <a:lstStyle/>
                    <a:p>
                      <a:pPr algn="l" fontAlgn="b"/>
                      <a:r>
                        <a:rPr lang="en-IE" sz="1600" u="none" strike="noStrike" dirty="0">
                          <a:effectLst/>
                          <a:latin typeface="+mn-lt"/>
                        </a:rPr>
                        <a:t>Yes</a:t>
                      </a:r>
                      <a:endParaRPr lang="en-IE" sz="1600" b="0" i="0" u="none" strike="noStrike" dirty="0">
                        <a:solidFill>
                          <a:srgbClr val="000000"/>
                        </a:solidFill>
                        <a:effectLst/>
                        <a:latin typeface="+mn-lt"/>
                      </a:endParaRPr>
                    </a:p>
                  </a:txBody>
                  <a:tcPr marL="9525" marR="9525" marT="9525" marB="0" anchor="b"/>
                </a:tc>
                <a:tc>
                  <a:txBody>
                    <a:bodyPr/>
                    <a:lstStyle/>
                    <a:p>
                      <a:pPr algn="l" fontAlgn="b"/>
                      <a:r>
                        <a:rPr lang="en-GB" sz="1600" b="0" i="0" u="none" strike="noStrike" dirty="0" smtClean="0">
                          <a:solidFill>
                            <a:schemeClr val="dk1"/>
                          </a:solidFill>
                          <a:effectLst/>
                          <a:latin typeface="+mn-lt"/>
                        </a:rPr>
                        <a:t>No</a:t>
                      </a:r>
                      <a:endParaRPr lang="en-IE" sz="1600" b="0" i="0" u="none" strike="noStrike" dirty="0">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latin typeface="+mn-lt"/>
                        </a:rPr>
                        <a:t>Patient with pre-existing cardiac problems, unit transfused too quickly</a:t>
                      </a:r>
                      <a:endParaRPr lang="en-US" sz="1600" b="0" i="0" u="none" strike="noStrike" dirty="0" smtClean="0">
                        <a:solidFill>
                          <a:srgbClr val="000000"/>
                        </a:solidFill>
                        <a:effectLst/>
                        <a:latin typeface="+mn-lt"/>
                      </a:endParaRPr>
                    </a:p>
                    <a:p>
                      <a:pPr algn="l" fontAlgn="b"/>
                      <a:endParaRPr lang="en-US" sz="1600" b="0" i="0" u="none" strike="noStrike" dirty="0">
                        <a:solidFill>
                          <a:srgbClr val="000000"/>
                        </a:solidFill>
                        <a:effectLst/>
                        <a:latin typeface="+mn-lt"/>
                      </a:endParaRPr>
                    </a:p>
                  </a:txBody>
                  <a:tcPr marL="9525" marR="9525" marT="9525" marB="0" anchor="b"/>
                </a:tc>
              </a:tr>
              <a:tr h="862967">
                <a:tc>
                  <a:txBody>
                    <a:bodyPr/>
                    <a:lstStyle/>
                    <a:p>
                      <a:pPr algn="r" fontAlgn="b"/>
                      <a:r>
                        <a:rPr lang="en-IE" sz="1600" u="none" strike="noStrike" dirty="0">
                          <a:effectLst/>
                          <a:latin typeface="+mn-lt"/>
                        </a:rPr>
                        <a:t>2</a:t>
                      </a:r>
                      <a:endParaRPr lang="en-IE" sz="1600" b="0" i="0" u="none" strike="noStrike" dirty="0">
                        <a:solidFill>
                          <a:srgbClr val="000000"/>
                        </a:solidFill>
                        <a:effectLst/>
                        <a:latin typeface="+mn-lt"/>
                      </a:endParaRPr>
                    </a:p>
                  </a:txBody>
                  <a:tcPr marL="9525" marR="9525" marT="9525" marB="0" anchor="b"/>
                </a:tc>
                <a:tc>
                  <a:txBody>
                    <a:bodyPr/>
                    <a:lstStyle/>
                    <a:p>
                      <a:pPr algn="l" fontAlgn="b"/>
                      <a:r>
                        <a:rPr lang="en-IE" sz="1600" dirty="0" smtClean="0">
                          <a:latin typeface="+mn-lt"/>
                        </a:rPr>
                        <a:t>Adolescent (12-17 years) </a:t>
                      </a:r>
                      <a:endParaRPr lang="en-IE" sz="1600" b="0" i="0" u="none" strike="noStrike" dirty="0">
                        <a:solidFill>
                          <a:srgbClr val="000000"/>
                        </a:solidFill>
                        <a:effectLst/>
                        <a:latin typeface="+mn-lt"/>
                      </a:endParaRPr>
                    </a:p>
                  </a:txBody>
                  <a:tcPr marL="9525" marR="9525" marT="9525" marB="0" anchor="b"/>
                </a:tc>
                <a:tc>
                  <a:txBody>
                    <a:bodyPr/>
                    <a:lstStyle/>
                    <a:p>
                      <a:pPr algn="l" fontAlgn="b"/>
                      <a:r>
                        <a:rPr lang="en-IE" sz="1600" u="none" strike="noStrike" dirty="0">
                          <a:effectLst/>
                          <a:latin typeface="+mn-lt"/>
                        </a:rPr>
                        <a:t>Possible</a:t>
                      </a:r>
                      <a:endParaRPr lang="en-IE" sz="1600" b="0" i="0" u="none" strike="noStrike" dirty="0">
                        <a:solidFill>
                          <a:srgbClr val="000000"/>
                        </a:solidFill>
                        <a:effectLst/>
                        <a:latin typeface="+mn-lt"/>
                      </a:endParaRPr>
                    </a:p>
                  </a:txBody>
                  <a:tcPr marL="9525" marR="9525" marT="9525" marB="0" anchor="b"/>
                </a:tc>
                <a:tc>
                  <a:txBody>
                    <a:bodyPr/>
                    <a:lstStyle/>
                    <a:p>
                      <a:pPr algn="l" fontAlgn="b"/>
                      <a:r>
                        <a:rPr lang="en-IE" sz="1600" u="none" strike="noStrike" dirty="0">
                          <a:effectLst/>
                          <a:latin typeface="+mn-lt"/>
                        </a:rPr>
                        <a:t>Yes</a:t>
                      </a:r>
                      <a:endParaRPr lang="en-IE" sz="1600" b="0" i="0" u="none" strike="noStrike" dirty="0">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600" u="none" strike="noStrike" dirty="0">
                          <a:effectLst/>
                          <a:latin typeface="+mn-lt"/>
                        </a:rPr>
                        <a:t> </a:t>
                      </a:r>
                      <a:r>
                        <a:rPr lang="en-GB" sz="1600" b="0" i="0" u="none" strike="noStrike" dirty="0" smtClean="0">
                          <a:solidFill>
                            <a:schemeClr val="dk1"/>
                          </a:solidFill>
                          <a:effectLst/>
                          <a:latin typeface="+mn-lt"/>
                        </a:rPr>
                        <a:t>No</a:t>
                      </a:r>
                      <a:endParaRPr lang="en-IE" sz="1600" b="0" i="0" u="none" strike="noStrike" dirty="0" smtClean="0">
                        <a:solidFill>
                          <a:srgbClr val="000000"/>
                        </a:solidFill>
                        <a:effectLst/>
                        <a:latin typeface="+mn-lt"/>
                      </a:endParaRPr>
                    </a:p>
                    <a:p>
                      <a:pPr algn="l" fontAlgn="b"/>
                      <a:endParaRPr lang="en-IE"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smtClean="0">
                          <a:solidFill>
                            <a:srgbClr val="000000"/>
                          </a:solidFill>
                          <a:effectLst/>
                          <a:latin typeface="+mn-lt"/>
                        </a:rPr>
                        <a:t>Patients</a:t>
                      </a:r>
                      <a:r>
                        <a:rPr lang="en-US" sz="1600" b="0" i="0" u="none" strike="noStrike" baseline="0" dirty="0" smtClean="0">
                          <a:solidFill>
                            <a:srgbClr val="000000"/>
                          </a:solidFill>
                          <a:effectLst/>
                          <a:latin typeface="+mn-lt"/>
                        </a:rPr>
                        <a:t> IV input in the previous 24 hrs not monitored</a:t>
                      </a:r>
                      <a:endParaRPr lang="en-US" sz="1600" b="0" i="0" u="none" strike="noStrike" dirty="0">
                        <a:solidFill>
                          <a:srgbClr val="000000"/>
                        </a:solidFill>
                        <a:effectLst/>
                        <a:latin typeface="+mn-lt"/>
                      </a:endParaRPr>
                    </a:p>
                  </a:txBody>
                  <a:tcPr marL="9525" marR="9525" marT="9525" marB="0" anchor="b"/>
                </a:tc>
              </a:tr>
              <a:tr h="862967">
                <a:tc>
                  <a:txBody>
                    <a:bodyPr/>
                    <a:lstStyle/>
                    <a:p>
                      <a:pPr algn="r" fontAlgn="b"/>
                      <a:r>
                        <a:rPr lang="en-IE" sz="1600" u="none" strike="noStrike" dirty="0">
                          <a:effectLst/>
                          <a:latin typeface="+mn-lt"/>
                        </a:rPr>
                        <a:t>3</a:t>
                      </a:r>
                      <a:endParaRPr lang="en-IE" sz="1600" b="0" i="0" u="none" strike="noStrike" dirty="0">
                        <a:solidFill>
                          <a:srgbClr val="000000"/>
                        </a:solidFill>
                        <a:effectLst/>
                        <a:latin typeface="+mn-lt"/>
                      </a:endParaRPr>
                    </a:p>
                  </a:txBody>
                  <a:tcPr marL="9525" marR="9525" marT="9525" marB="0" anchor="b"/>
                </a:tc>
                <a:tc>
                  <a:txBody>
                    <a:bodyPr/>
                    <a:lstStyle/>
                    <a:p>
                      <a:pPr algn="l" fontAlgn="b"/>
                      <a:r>
                        <a:rPr lang="en-IE" sz="1600" u="none" strike="noStrike" dirty="0">
                          <a:effectLst/>
                          <a:latin typeface="+mn-lt"/>
                        </a:rPr>
                        <a:t>Adult </a:t>
                      </a:r>
                      <a:r>
                        <a:rPr lang="en-GB" sz="1600" dirty="0" smtClean="0">
                          <a:latin typeface="+mn-lt"/>
                        </a:rPr>
                        <a:t>31-50 yr </a:t>
                      </a:r>
                      <a:r>
                        <a:rPr lang="en-IE" sz="1600" u="none" strike="noStrike" dirty="0" smtClean="0">
                          <a:effectLst/>
                          <a:latin typeface="+mn-lt"/>
                        </a:rPr>
                        <a:t>(years</a:t>
                      </a:r>
                      <a:r>
                        <a:rPr lang="en-IE" sz="1600" u="none" strike="noStrike" dirty="0">
                          <a:effectLst/>
                          <a:latin typeface="+mn-lt"/>
                        </a:rPr>
                        <a:t>)</a:t>
                      </a:r>
                      <a:endParaRPr lang="en-IE" sz="1600" b="0" i="0" u="none" strike="noStrike" dirty="0">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chemeClr val="dk1"/>
                          </a:solidFill>
                          <a:effectLst/>
                          <a:latin typeface="+mn-lt"/>
                        </a:rPr>
                        <a:t>Certain</a:t>
                      </a:r>
                      <a:endParaRPr lang="en-IE" sz="1600" b="0" i="0" u="none" strike="noStrike" dirty="0" smtClean="0">
                        <a:solidFill>
                          <a:srgbClr val="000000"/>
                        </a:solidFill>
                        <a:effectLst/>
                        <a:latin typeface="+mn-lt"/>
                      </a:endParaRPr>
                    </a:p>
                    <a:p>
                      <a:pPr algn="l" fontAlgn="b"/>
                      <a:endParaRPr lang="en-IE" sz="1600" b="0" i="0" u="none" strike="noStrike" dirty="0">
                        <a:solidFill>
                          <a:srgbClr val="000000"/>
                        </a:solidFill>
                        <a:effectLst/>
                        <a:latin typeface="+mn-lt"/>
                      </a:endParaRPr>
                    </a:p>
                  </a:txBody>
                  <a:tcPr marL="9525" marR="9525" marT="9525" marB="0" anchor="b"/>
                </a:tc>
                <a:tc>
                  <a:txBody>
                    <a:bodyPr/>
                    <a:lstStyle/>
                    <a:p>
                      <a:pPr algn="l" fontAlgn="b"/>
                      <a:r>
                        <a:rPr lang="en-IE" sz="1600" u="none" strike="noStrike" dirty="0">
                          <a:effectLst/>
                          <a:latin typeface="+mn-lt"/>
                        </a:rPr>
                        <a:t>Yes</a:t>
                      </a:r>
                      <a:endParaRPr lang="en-IE" sz="1600" b="0" i="0" u="none" strike="noStrike" dirty="0">
                        <a:solidFill>
                          <a:srgbClr val="000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600" u="none" strike="noStrike" dirty="0">
                          <a:effectLst/>
                          <a:latin typeface="+mn-lt"/>
                        </a:rPr>
                        <a:t> </a:t>
                      </a:r>
                      <a:r>
                        <a:rPr lang="en-GB" sz="1600" b="0" i="0" u="none" strike="noStrike" dirty="0" smtClean="0">
                          <a:solidFill>
                            <a:schemeClr val="dk1"/>
                          </a:solidFill>
                          <a:effectLst/>
                          <a:latin typeface="+mn-lt"/>
                        </a:rPr>
                        <a:t>No</a:t>
                      </a:r>
                      <a:endParaRPr lang="en-IE" sz="1600" b="0" i="0" u="none" strike="noStrike" dirty="0" smtClean="0">
                        <a:solidFill>
                          <a:srgbClr val="000000"/>
                        </a:solidFill>
                        <a:effectLst/>
                        <a:latin typeface="+mn-lt"/>
                      </a:endParaRPr>
                    </a:p>
                    <a:p>
                      <a:pPr algn="l" fontAlgn="b"/>
                      <a:endParaRPr lang="en-IE" sz="1600" b="0" i="0" u="none" strike="noStrike" dirty="0">
                        <a:solidFill>
                          <a:srgbClr val="000000"/>
                        </a:solidFill>
                        <a:effectLst/>
                        <a:latin typeface="+mn-lt"/>
                      </a:endParaRPr>
                    </a:p>
                  </a:txBody>
                  <a:tcPr marL="9525" marR="9525" marT="9525" marB="0" anchor="b"/>
                </a:tc>
                <a:tc>
                  <a:txBody>
                    <a:bodyPr/>
                    <a:lstStyle/>
                    <a:p>
                      <a:pPr algn="l" fontAlgn="b"/>
                      <a:r>
                        <a:rPr lang="en-US" sz="1600" b="0" i="0" u="none" strike="noStrike" dirty="0" smtClean="0">
                          <a:solidFill>
                            <a:srgbClr val="000000"/>
                          </a:solidFill>
                          <a:effectLst/>
                          <a:latin typeface="+mn-lt"/>
                        </a:rPr>
                        <a:t>At</a:t>
                      </a:r>
                      <a:r>
                        <a:rPr lang="en-US" sz="1600" b="0" i="0" u="none" strike="noStrike" baseline="0" dirty="0" smtClean="0">
                          <a:solidFill>
                            <a:srgbClr val="000000"/>
                          </a:solidFill>
                          <a:effectLst/>
                          <a:latin typeface="+mn-lt"/>
                        </a:rPr>
                        <a:t> risk patient prescribed and transfused 2 units RCC over 1hr each</a:t>
                      </a:r>
                      <a:endParaRPr lang="en-US" sz="1600" b="0" i="0" u="none" strike="noStrike" dirty="0">
                        <a:solidFill>
                          <a:srgbClr val="000000"/>
                        </a:solidFill>
                        <a:effectLst/>
                        <a:latin typeface="+mn-lt"/>
                      </a:endParaRPr>
                    </a:p>
                  </a:txBody>
                  <a:tcPr marL="9525" marR="9525" marT="9525" marB="0" anchor="b"/>
                </a:tc>
              </a:tr>
            </a:tbl>
          </a:graphicData>
        </a:graphic>
      </p:graphicFrame>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3884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C00000"/>
                </a:solidFill>
              </a:rPr>
              <a:t>Transfusion Associated circulatory Overload (TACO)</a:t>
            </a:r>
            <a:endParaRPr lang="en-IE" dirty="0"/>
          </a:p>
        </p:txBody>
      </p:sp>
      <p:sp>
        <p:nvSpPr>
          <p:cNvPr id="3" name="Content Placeholder 2"/>
          <p:cNvSpPr>
            <a:spLocks noGrp="1"/>
          </p:cNvSpPr>
          <p:nvPr>
            <p:ph idx="1"/>
          </p:nvPr>
        </p:nvSpPr>
        <p:spPr/>
        <p:txBody>
          <a:bodyPr>
            <a:normAutofit lnSpcReduction="10000"/>
          </a:bodyPr>
          <a:lstStyle/>
          <a:p>
            <a:r>
              <a:rPr lang="en-GB" dirty="0" smtClean="0"/>
              <a:t>19/38 patients transfused with a  reason categorised as anaemia </a:t>
            </a:r>
          </a:p>
          <a:p>
            <a:r>
              <a:rPr lang="en-GB" dirty="0" smtClean="0"/>
              <a:t>29/38 patients transfused with a Hb between </a:t>
            </a:r>
            <a:r>
              <a:rPr lang="en-IE" dirty="0"/>
              <a:t>7-8g/dL</a:t>
            </a:r>
            <a:r>
              <a:rPr lang="en-GB" dirty="0" smtClean="0"/>
              <a:t>(</a:t>
            </a:r>
            <a:r>
              <a:rPr lang="en-IE" dirty="0"/>
              <a:t>WHO defined Chronic anaemia as lower than 7-8g/dL in adults</a:t>
            </a:r>
            <a:r>
              <a:rPr lang="en-IE" dirty="0" smtClean="0"/>
              <a:t>)</a:t>
            </a:r>
            <a:endParaRPr lang="en-GB" dirty="0"/>
          </a:p>
          <a:p>
            <a:r>
              <a:rPr lang="en-GB" dirty="0" smtClean="0"/>
              <a:t>29 patients developed TACO following 1 component transfused</a:t>
            </a:r>
          </a:p>
          <a:p>
            <a:r>
              <a:rPr lang="en-GB" dirty="0"/>
              <a:t>9</a:t>
            </a:r>
            <a:r>
              <a:rPr lang="en-GB" dirty="0" smtClean="0"/>
              <a:t> patients developed TACO following transfusion of 1 or more components</a:t>
            </a:r>
          </a:p>
        </p:txBody>
      </p:sp>
    </p:spTree>
    <p:extLst>
      <p:ext uri="{BB962C8B-B14F-4D97-AF65-F5344CB8AC3E}">
        <p14:creationId xmlns:p14="http://schemas.microsoft.com/office/powerpoint/2010/main" val="20724271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rgbClr val="C00000"/>
                </a:solidFill>
              </a:rPr>
              <a:t>Case study TACO </a:t>
            </a:r>
            <a:endParaRPr lang="en-IE" b="1" dirty="0">
              <a:solidFill>
                <a:srgbClr val="C00000"/>
              </a:solidFill>
            </a:endParaRPr>
          </a:p>
        </p:txBody>
      </p:sp>
      <p:sp>
        <p:nvSpPr>
          <p:cNvPr id="5" name="Content Placeholder 4"/>
          <p:cNvSpPr>
            <a:spLocks noGrp="1"/>
          </p:cNvSpPr>
          <p:nvPr>
            <p:ph sz="half" idx="1"/>
          </p:nvPr>
        </p:nvSpPr>
        <p:spPr/>
        <p:txBody>
          <a:bodyPr>
            <a:normAutofit fontScale="92500" lnSpcReduction="10000"/>
          </a:bodyPr>
          <a:lstStyle/>
          <a:p>
            <a:r>
              <a:rPr lang="en-GB" dirty="0" smtClean="0"/>
              <a:t>13 </a:t>
            </a:r>
            <a:r>
              <a:rPr lang="en-GB" dirty="0"/>
              <a:t>yr </a:t>
            </a:r>
            <a:r>
              <a:rPr lang="en-GB" dirty="0" smtClean="0"/>
              <a:t>old Haematology patient with AML </a:t>
            </a:r>
          </a:p>
          <a:p>
            <a:r>
              <a:rPr lang="en-GB" dirty="0" smtClean="0"/>
              <a:t>Hb 5.5g/dl pre transfusion</a:t>
            </a:r>
          </a:p>
          <a:p>
            <a:r>
              <a:rPr lang="en-GB" dirty="0" smtClean="0"/>
              <a:t>Pt </a:t>
            </a:r>
            <a:r>
              <a:rPr lang="en-GB" dirty="0"/>
              <a:t>prescribed RCC </a:t>
            </a:r>
            <a:r>
              <a:rPr lang="en-GB" dirty="0" smtClean="0"/>
              <a:t>x 1</a:t>
            </a:r>
            <a:endParaRPr lang="en-GB" dirty="0"/>
          </a:p>
          <a:p>
            <a:r>
              <a:rPr lang="en-GB" dirty="0" smtClean="0"/>
              <a:t>Pre </a:t>
            </a:r>
            <a:r>
              <a:rPr lang="en-GB" dirty="0"/>
              <a:t>transfusion obs </a:t>
            </a:r>
            <a:r>
              <a:rPr lang="en-GB" dirty="0" smtClean="0"/>
              <a:t>: </a:t>
            </a:r>
            <a:r>
              <a:rPr lang="en-GB" dirty="0"/>
              <a:t>HR: </a:t>
            </a:r>
            <a:r>
              <a:rPr lang="en-GB" dirty="0" smtClean="0"/>
              <a:t>82bpm</a:t>
            </a:r>
            <a:r>
              <a:rPr lang="en-GB" dirty="0"/>
              <a:t>, </a:t>
            </a:r>
            <a:r>
              <a:rPr lang="en-GB" dirty="0" smtClean="0"/>
              <a:t>BP:127/71mmHg, Temp: 38</a:t>
            </a:r>
            <a:r>
              <a:rPr lang="en-GB" dirty="0" smtClean="0">
                <a:latin typeface="Calibri"/>
              </a:rPr>
              <a:t>⁰ᶜ</a:t>
            </a:r>
          </a:p>
          <a:p>
            <a:r>
              <a:rPr lang="en-GB" dirty="0" smtClean="0">
                <a:latin typeface="Calibri"/>
              </a:rPr>
              <a:t>Patient on 2L O2 pre transfusion </a:t>
            </a:r>
          </a:p>
          <a:p>
            <a:r>
              <a:rPr lang="en-GB" dirty="0" smtClean="0">
                <a:latin typeface="Calibri"/>
              </a:rPr>
              <a:t>PEWS: 4</a:t>
            </a:r>
            <a:endParaRPr lang="en-GB" dirty="0"/>
          </a:p>
          <a:p>
            <a:endParaRPr lang="en-IE" dirty="0"/>
          </a:p>
        </p:txBody>
      </p:sp>
      <p:sp>
        <p:nvSpPr>
          <p:cNvPr id="6" name="Content Placeholder 5"/>
          <p:cNvSpPr>
            <a:spLocks noGrp="1"/>
          </p:cNvSpPr>
          <p:nvPr>
            <p:ph sz="half" idx="2"/>
          </p:nvPr>
        </p:nvSpPr>
        <p:spPr/>
        <p:txBody>
          <a:bodyPr>
            <a:normAutofit fontScale="92500" lnSpcReduction="10000"/>
          </a:bodyPr>
          <a:lstStyle/>
          <a:p>
            <a:pPr marL="0" indent="0">
              <a:buNone/>
            </a:pPr>
            <a:r>
              <a:rPr lang="en-GB" b="1" dirty="0" smtClean="0">
                <a:solidFill>
                  <a:schemeClr val="accent2"/>
                </a:solidFill>
              </a:rPr>
              <a:t>Previous 24 hours</a:t>
            </a:r>
          </a:p>
          <a:p>
            <a:r>
              <a:rPr lang="en-GB" dirty="0" smtClean="0"/>
              <a:t>Plasma Units x 4</a:t>
            </a:r>
          </a:p>
          <a:p>
            <a:r>
              <a:rPr lang="en-GB" dirty="0"/>
              <a:t>Platelets x </a:t>
            </a:r>
            <a:r>
              <a:rPr lang="en-GB" dirty="0" smtClean="0"/>
              <a:t>3</a:t>
            </a:r>
          </a:p>
          <a:p>
            <a:r>
              <a:rPr lang="en-GB" dirty="0"/>
              <a:t>RCC </a:t>
            </a:r>
            <a:r>
              <a:rPr lang="en-GB" dirty="0" smtClean="0"/>
              <a:t>x 1</a:t>
            </a:r>
          </a:p>
          <a:p>
            <a:r>
              <a:rPr lang="en-GB" dirty="0"/>
              <a:t>Novoseven x 1 </a:t>
            </a:r>
            <a:endParaRPr lang="en-GB" dirty="0" smtClean="0"/>
          </a:p>
          <a:p>
            <a:r>
              <a:rPr lang="en-GB" dirty="0" smtClean="0"/>
              <a:t>IV </a:t>
            </a:r>
            <a:r>
              <a:rPr lang="en-GB" dirty="0"/>
              <a:t>Fluids</a:t>
            </a:r>
            <a:endParaRPr lang="en-IE" dirty="0"/>
          </a:p>
          <a:p>
            <a:endParaRPr lang="en-GB" b="1" dirty="0"/>
          </a:p>
          <a:p>
            <a:endParaRPr lang="en-GB" b="1" dirty="0" smtClean="0"/>
          </a:p>
          <a:p>
            <a:endParaRPr lang="en-GB" b="1" dirty="0" smtClean="0"/>
          </a:p>
          <a:p>
            <a:endParaRPr lang="en-GB" b="1" dirty="0" smtClean="0"/>
          </a:p>
          <a:p>
            <a:endParaRPr lang="en-GB" b="1" dirty="0" smtClean="0"/>
          </a:p>
          <a:p>
            <a:pPr marL="0" indent="0">
              <a:buNone/>
            </a:pPr>
            <a:endParaRPr lang="en-GB" b="1" dirty="0" smtClean="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0168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rgbClr val="C00000"/>
                </a:solidFill>
              </a:rPr>
              <a:t>Case study TACO </a:t>
            </a:r>
            <a:endParaRPr lang="en-IE" b="1" dirty="0">
              <a:solidFill>
                <a:srgbClr val="C00000"/>
              </a:solidFill>
            </a:endParaRPr>
          </a:p>
        </p:txBody>
      </p:sp>
      <p:sp>
        <p:nvSpPr>
          <p:cNvPr id="5" name="Content Placeholder 4"/>
          <p:cNvSpPr>
            <a:spLocks noGrp="1"/>
          </p:cNvSpPr>
          <p:nvPr>
            <p:ph sz="half" idx="1"/>
          </p:nvPr>
        </p:nvSpPr>
        <p:spPr/>
        <p:txBody>
          <a:bodyPr>
            <a:normAutofit lnSpcReduction="10000"/>
          </a:bodyPr>
          <a:lstStyle/>
          <a:p>
            <a:pPr marL="0" indent="0">
              <a:buNone/>
            </a:pPr>
            <a:r>
              <a:rPr lang="en-GB" b="1" dirty="0">
                <a:solidFill>
                  <a:srgbClr val="C00000"/>
                </a:solidFill>
              </a:rPr>
              <a:t>S</a:t>
            </a:r>
            <a:r>
              <a:rPr lang="en-GB" b="1" dirty="0" smtClean="0">
                <a:solidFill>
                  <a:srgbClr val="C00000"/>
                </a:solidFill>
              </a:rPr>
              <a:t>ymptoms (1 hour 25 mins </a:t>
            </a:r>
            <a:r>
              <a:rPr lang="en-GB" b="1" dirty="0">
                <a:solidFill>
                  <a:srgbClr val="C00000"/>
                </a:solidFill>
              </a:rPr>
              <a:t>into  </a:t>
            </a:r>
            <a:r>
              <a:rPr lang="en-GB" b="1" dirty="0" smtClean="0">
                <a:solidFill>
                  <a:srgbClr val="C00000"/>
                </a:solidFill>
              </a:rPr>
              <a:t>transfusion</a:t>
            </a:r>
            <a:r>
              <a:rPr lang="en-GB" b="1" dirty="0">
                <a:solidFill>
                  <a:srgbClr val="C00000"/>
                </a:solidFill>
              </a:rPr>
              <a:t>)</a:t>
            </a:r>
          </a:p>
          <a:p>
            <a:r>
              <a:rPr lang="en-GB" dirty="0"/>
              <a:t>Hypertension </a:t>
            </a:r>
            <a:r>
              <a:rPr lang="en-GB" dirty="0" smtClean="0"/>
              <a:t>137/80 mm/Hg</a:t>
            </a:r>
          </a:p>
          <a:p>
            <a:r>
              <a:rPr lang="en-GB" dirty="0" smtClean="0"/>
              <a:t>Tachycardia 82 </a:t>
            </a:r>
            <a:r>
              <a:rPr lang="en-GB" dirty="0"/>
              <a:t>– </a:t>
            </a:r>
            <a:r>
              <a:rPr lang="en-GB" dirty="0" smtClean="0"/>
              <a:t>100 bpm</a:t>
            </a:r>
          </a:p>
          <a:p>
            <a:r>
              <a:rPr lang="en-GB" dirty="0" smtClean="0"/>
              <a:t>Pyrexia: 40.3</a:t>
            </a:r>
            <a:r>
              <a:rPr lang="en-GB" dirty="0"/>
              <a:t>⁰</a:t>
            </a:r>
            <a:r>
              <a:rPr lang="en-GB" dirty="0" smtClean="0"/>
              <a:t>ᶜ</a:t>
            </a:r>
            <a:endParaRPr lang="en-GB" dirty="0"/>
          </a:p>
          <a:p>
            <a:r>
              <a:rPr lang="en-GB" dirty="0"/>
              <a:t>Dyspnoea </a:t>
            </a:r>
          </a:p>
          <a:p>
            <a:r>
              <a:rPr lang="en-GB" dirty="0"/>
              <a:t>O2 sats </a:t>
            </a:r>
            <a:r>
              <a:rPr lang="en-GB" dirty="0" smtClean="0">
                <a:latin typeface="Calibri"/>
              </a:rPr>
              <a:t>↓92%</a:t>
            </a:r>
            <a:endParaRPr lang="en-GB" dirty="0" smtClean="0"/>
          </a:p>
          <a:p>
            <a:r>
              <a:rPr lang="en-GB" dirty="0" smtClean="0"/>
              <a:t>Chest </a:t>
            </a:r>
            <a:r>
              <a:rPr lang="en-GB" dirty="0"/>
              <a:t>Xray changes</a:t>
            </a:r>
            <a:endParaRPr lang="en-IE" dirty="0"/>
          </a:p>
          <a:p>
            <a:endParaRPr lang="en-IE" dirty="0"/>
          </a:p>
        </p:txBody>
      </p:sp>
      <p:sp>
        <p:nvSpPr>
          <p:cNvPr id="6" name="Content Placeholder 5"/>
          <p:cNvSpPr>
            <a:spLocks noGrp="1"/>
          </p:cNvSpPr>
          <p:nvPr>
            <p:ph sz="half" idx="2"/>
          </p:nvPr>
        </p:nvSpPr>
        <p:spPr/>
        <p:txBody>
          <a:bodyPr>
            <a:normAutofit lnSpcReduction="10000"/>
          </a:bodyPr>
          <a:lstStyle/>
          <a:p>
            <a:pPr marL="0" indent="0">
              <a:buNone/>
            </a:pPr>
            <a:r>
              <a:rPr lang="en-GB" b="1" dirty="0" smtClean="0">
                <a:solidFill>
                  <a:srgbClr val="C00000"/>
                </a:solidFill>
              </a:rPr>
              <a:t>Intervention</a:t>
            </a:r>
          </a:p>
          <a:p>
            <a:r>
              <a:rPr lang="en-GB" dirty="0" smtClean="0"/>
              <a:t>Transfusion stopped</a:t>
            </a:r>
          </a:p>
          <a:p>
            <a:r>
              <a:rPr lang="en-GB" dirty="0" smtClean="0"/>
              <a:t>Positive Fluid balance noted</a:t>
            </a:r>
          </a:p>
          <a:p>
            <a:r>
              <a:rPr lang="en-GB" dirty="0" smtClean="0"/>
              <a:t>Diuretics administered</a:t>
            </a:r>
          </a:p>
          <a:p>
            <a:r>
              <a:rPr lang="en-GB" dirty="0" smtClean="0"/>
              <a:t>O2 increased</a:t>
            </a:r>
          </a:p>
          <a:p>
            <a:r>
              <a:rPr lang="en-GB" dirty="0" smtClean="0"/>
              <a:t>Patient observed closely</a:t>
            </a:r>
          </a:p>
          <a:p>
            <a:endParaRPr lang="en-IE" dirty="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1961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rgbClr val="C00000"/>
                </a:solidFill>
              </a:rPr>
              <a:t>Case study TACO </a:t>
            </a:r>
            <a:endParaRPr lang="en-IE" b="1" dirty="0">
              <a:solidFill>
                <a:srgbClr val="C00000"/>
              </a:solidFill>
            </a:endParaRPr>
          </a:p>
        </p:txBody>
      </p:sp>
      <p:sp>
        <p:nvSpPr>
          <p:cNvPr id="3" name="Content Placeholder 2"/>
          <p:cNvSpPr>
            <a:spLocks noGrp="1"/>
          </p:cNvSpPr>
          <p:nvPr>
            <p:ph idx="1"/>
          </p:nvPr>
        </p:nvSpPr>
        <p:spPr/>
        <p:txBody>
          <a:bodyPr/>
          <a:lstStyle/>
          <a:p>
            <a:pPr marL="0" indent="0">
              <a:buNone/>
            </a:pPr>
            <a:r>
              <a:rPr lang="en-GB" b="1" dirty="0" smtClean="0">
                <a:solidFill>
                  <a:schemeClr val="accent2"/>
                </a:solidFill>
              </a:rPr>
              <a:t>Review</a:t>
            </a:r>
          </a:p>
          <a:p>
            <a:r>
              <a:rPr lang="en-GB" dirty="0" smtClean="0"/>
              <a:t>Monitoring error</a:t>
            </a:r>
          </a:p>
          <a:p>
            <a:r>
              <a:rPr lang="en-GB" dirty="0" smtClean="0"/>
              <a:t>Patient in a positive fluid balance pre-transfusion, transfusion could have commenced later</a:t>
            </a:r>
          </a:p>
          <a:p>
            <a:r>
              <a:rPr lang="en-GB" dirty="0" smtClean="0"/>
              <a:t>NHO enquired as to perhaps this reaction was as a result of a SAE</a:t>
            </a:r>
          </a:p>
          <a:p>
            <a:r>
              <a:rPr lang="en-GB" dirty="0" smtClean="0"/>
              <a:t>Reinforced the need for a TACO checklist</a:t>
            </a:r>
          </a:p>
          <a:p>
            <a:endParaRPr lang="en-GB" dirty="0" smtClean="0"/>
          </a:p>
          <a:p>
            <a:endParaRPr lang="en-IE" dirty="0"/>
          </a:p>
        </p:txBody>
      </p:sp>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1961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Pulmonary Reports Year on Year</a:t>
            </a:r>
            <a:endParaRPr lang="en-IE"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8781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08912" cy="1224136"/>
          </a:xfrm>
        </p:spPr>
        <p:txBody>
          <a:bodyPr>
            <a:normAutofit/>
          </a:bodyPr>
          <a:lstStyle/>
          <a:p>
            <a:r>
              <a:rPr lang="en-GB" dirty="0" smtClean="0"/>
              <a:t>Components issued  2019 – 2022*</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3487550"/>
              </p:ext>
            </p:extLst>
          </p:nvPr>
        </p:nvGraphicFramePr>
        <p:xfrm>
          <a:off x="683569" y="1412777"/>
          <a:ext cx="7560841" cy="4249228"/>
        </p:xfrm>
        <a:graphic>
          <a:graphicData uri="http://schemas.openxmlformats.org/drawingml/2006/table">
            <a:tbl>
              <a:tblPr firstRow="1" firstCol="1" bandRow="1">
                <a:tableStyleId>{284E427A-3D55-4303-BF80-6455036E1DE7}</a:tableStyleId>
              </a:tblPr>
              <a:tblGrid>
                <a:gridCol w="2007115"/>
                <a:gridCol w="1725040"/>
                <a:gridCol w="1898047"/>
                <a:gridCol w="1930639"/>
              </a:tblGrid>
              <a:tr h="314712">
                <a:tc>
                  <a:txBody>
                    <a:bodyPr/>
                    <a:lstStyle/>
                    <a:p>
                      <a:pPr algn="l">
                        <a:lnSpc>
                          <a:spcPct val="115000"/>
                        </a:lnSpc>
                        <a:spcAft>
                          <a:spcPts val="1000"/>
                        </a:spcAft>
                      </a:pPr>
                      <a:r>
                        <a:rPr lang="en-IE" sz="1800" dirty="0">
                          <a:effectLst/>
                        </a:rPr>
                        <a:t> </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RCC</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Platelets</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Other </a:t>
                      </a:r>
                      <a:endParaRPr lang="en-IE" sz="1800" dirty="0">
                        <a:effectLst/>
                        <a:latin typeface="Calibri"/>
                        <a:ea typeface="Calibri"/>
                        <a:cs typeface="Times New Roman"/>
                      </a:endParaRPr>
                    </a:p>
                  </a:txBody>
                  <a:tcPr marL="68580" marR="68580" marT="0" marB="0"/>
                </a:tc>
              </a:tr>
              <a:tr h="983440">
                <a:tc>
                  <a:txBody>
                    <a:bodyPr/>
                    <a:lstStyle/>
                    <a:p>
                      <a:pPr algn="l">
                        <a:lnSpc>
                          <a:spcPct val="115000"/>
                        </a:lnSpc>
                        <a:spcAft>
                          <a:spcPts val="1000"/>
                        </a:spcAft>
                      </a:pPr>
                      <a:r>
                        <a:rPr lang="en-IE" sz="1800" dirty="0">
                          <a:effectLst/>
                        </a:rPr>
                        <a:t>Total Number of components issued 2019</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122,582</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21,237</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163</a:t>
                      </a:r>
                      <a:endParaRPr lang="en-IE" sz="1800" dirty="0">
                        <a:effectLst/>
                        <a:latin typeface="Calibri"/>
                        <a:ea typeface="Calibri"/>
                        <a:cs typeface="Times New Roman"/>
                      </a:endParaRPr>
                    </a:p>
                  </a:txBody>
                  <a:tcPr marL="68580" marR="68580" marT="0" marB="0"/>
                </a:tc>
              </a:tr>
              <a:tr h="983440">
                <a:tc>
                  <a:txBody>
                    <a:bodyPr/>
                    <a:lstStyle/>
                    <a:p>
                      <a:pPr algn="l">
                        <a:lnSpc>
                          <a:spcPct val="115000"/>
                        </a:lnSpc>
                        <a:spcAft>
                          <a:spcPts val="1000"/>
                        </a:spcAft>
                      </a:pPr>
                      <a:r>
                        <a:rPr lang="en-IE" sz="1800" dirty="0">
                          <a:effectLst/>
                        </a:rPr>
                        <a:t>Total Number of components issued 2020</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113,766</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21,049</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92</a:t>
                      </a:r>
                      <a:endParaRPr lang="en-IE" sz="1800" dirty="0">
                        <a:effectLst/>
                        <a:latin typeface="Calibri"/>
                        <a:ea typeface="Calibri"/>
                        <a:cs typeface="Times New Roman"/>
                      </a:endParaRPr>
                    </a:p>
                  </a:txBody>
                  <a:tcPr marL="68580" marR="68580" marT="0" marB="0"/>
                </a:tc>
              </a:tr>
              <a:tr h="983440">
                <a:tc>
                  <a:txBody>
                    <a:bodyPr/>
                    <a:lstStyle/>
                    <a:p>
                      <a:pPr algn="l">
                        <a:lnSpc>
                          <a:spcPct val="115000"/>
                        </a:lnSpc>
                        <a:spcAft>
                          <a:spcPts val="1000"/>
                        </a:spcAft>
                      </a:pPr>
                      <a:r>
                        <a:rPr lang="en-IE" sz="1800" dirty="0">
                          <a:effectLst/>
                        </a:rPr>
                        <a:t>Total Number of components issued 2021</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smtClean="0">
                          <a:effectLst/>
                        </a:rPr>
                        <a:t>122,762</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smtClean="0">
                          <a:effectLst/>
                        </a:rPr>
                        <a:t>22,738</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smtClean="0">
                          <a:effectLst/>
                        </a:rPr>
                        <a:t>109</a:t>
                      </a:r>
                      <a:endParaRPr lang="en-IE" sz="1800" dirty="0">
                        <a:effectLst/>
                        <a:latin typeface="Calibri"/>
                        <a:ea typeface="Calibri"/>
                        <a:cs typeface="Times New Roman"/>
                      </a:endParaRPr>
                    </a:p>
                  </a:txBody>
                  <a:tcPr marL="68580" marR="68580" marT="0" marB="0"/>
                </a:tc>
              </a:tr>
              <a:tr h="983440">
                <a:tc>
                  <a:txBody>
                    <a:bodyPr/>
                    <a:lstStyle/>
                    <a:p>
                      <a:pPr algn="l">
                        <a:lnSpc>
                          <a:spcPct val="115000"/>
                        </a:lnSpc>
                        <a:spcAft>
                          <a:spcPts val="1000"/>
                        </a:spcAft>
                      </a:pPr>
                      <a:r>
                        <a:rPr lang="en-IE" sz="1800" dirty="0">
                          <a:effectLst/>
                        </a:rPr>
                        <a:t>Total Number of components issued 2022</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 </a:t>
                      </a:r>
                      <a:r>
                        <a:rPr lang="en-IE" sz="1800" dirty="0" smtClean="0">
                          <a:effectLst/>
                        </a:rPr>
                        <a:t>122,899</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 </a:t>
                      </a:r>
                      <a:r>
                        <a:rPr lang="en-IE" sz="1800" dirty="0" smtClean="0">
                          <a:effectLst/>
                        </a:rPr>
                        <a:t>22,907</a:t>
                      </a:r>
                      <a:endParaRPr lang="en-IE" sz="1800" dirty="0">
                        <a:effectLst/>
                        <a:latin typeface="Calibri"/>
                        <a:ea typeface="Calibri"/>
                        <a:cs typeface="Times New Roman"/>
                      </a:endParaRPr>
                    </a:p>
                  </a:txBody>
                  <a:tcPr marL="68580" marR="68580" marT="0" marB="0"/>
                </a:tc>
                <a:tc>
                  <a:txBody>
                    <a:bodyPr/>
                    <a:lstStyle/>
                    <a:p>
                      <a:pPr algn="l">
                        <a:lnSpc>
                          <a:spcPct val="115000"/>
                        </a:lnSpc>
                        <a:spcAft>
                          <a:spcPts val="1000"/>
                        </a:spcAft>
                      </a:pPr>
                      <a:r>
                        <a:rPr lang="en-IE" sz="1800" dirty="0">
                          <a:effectLst/>
                        </a:rPr>
                        <a:t> </a:t>
                      </a:r>
                      <a:r>
                        <a:rPr lang="en-IE" sz="1800" dirty="0" smtClean="0">
                          <a:effectLst/>
                        </a:rPr>
                        <a:t>117</a:t>
                      </a:r>
                      <a:endParaRPr lang="en-IE" sz="1800" dirty="0">
                        <a:effectLst/>
                        <a:latin typeface="Calibri"/>
                        <a:ea typeface="Calibri"/>
                        <a:cs typeface="Times New Roman"/>
                      </a:endParaRPr>
                    </a:p>
                  </a:txBody>
                  <a:tcPr marL="68580" marR="68580" marT="0" marB="0"/>
                </a:tc>
              </a:tr>
            </a:tbl>
          </a:graphicData>
        </a:graphic>
      </p:graphicFrame>
      <p:sp>
        <p:nvSpPr>
          <p:cNvPr id="3" name="TextBox 2"/>
          <p:cNvSpPr txBox="1"/>
          <p:nvPr/>
        </p:nvSpPr>
        <p:spPr>
          <a:xfrm>
            <a:off x="1547664" y="6165304"/>
            <a:ext cx="5904656" cy="369332"/>
          </a:xfrm>
          <a:prstGeom prst="rect">
            <a:avLst/>
          </a:prstGeom>
          <a:noFill/>
        </p:spPr>
        <p:txBody>
          <a:bodyPr wrap="square" rtlCol="0">
            <a:spAutoFit/>
          </a:bodyPr>
          <a:lstStyle/>
          <a:p>
            <a:r>
              <a:rPr lang="en-GB" dirty="0" smtClean="0"/>
              <a:t>*Figures from NHO ANSARE (Subject to Change)</a:t>
            </a:r>
            <a:endParaRPr lang="en-IE" dirty="0"/>
          </a:p>
        </p:txBody>
      </p:sp>
    </p:spTree>
    <p:extLst>
      <p:ext uri="{BB962C8B-B14F-4D97-AF65-F5344CB8AC3E}">
        <p14:creationId xmlns:p14="http://schemas.microsoft.com/office/powerpoint/2010/main" val="4787189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solidFill>
                  <a:srgbClr val="C00000"/>
                </a:solidFill>
              </a:rPr>
              <a:t>Appropriate management of anaemia and making safe transfusion</a:t>
            </a:r>
            <a:br>
              <a:rPr lang="en-US" sz="3200" b="1" dirty="0">
                <a:solidFill>
                  <a:srgbClr val="C00000"/>
                </a:solidFill>
              </a:rPr>
            </a:br>
            <a:r>
              <a:rPr lang="en-IE" sz="3200" b="1" dirty="0">
                <a:solidFill>
                  <a:srgbClr val="C00000"/>
                </a:solidFill>
              </a:rPr>
              <a:t>decisions</a:t>
            </a:r>
          </a:p>
        </p:txBody>
      </p:sp>
      <p:sp>
        <p:nvSpPr>
          <p:cNvPr id="3" name="Content Placeholder 2"/>
          <p:cNvSpPr>
            <a:spLocks noGrp="1"/>
          </p:cNvSpPr>
          <p:nvPr>
            <p:ph idx="1"/>
          </p:nvPr>
        </p:nvSpPr>
        <p:spPr/>
        <p:txBody>
          <a:bodyPr>
            <a:normAutofit fontScale="92500" lnSpcReduction="10000"/>
          </a:bodyPr>
          <a:lstStyle/>
          <a:p>
            <a:r>
              <a:rPr lang="en-GB" dirty="0" smtClean="0"/>
              <a:t>Ensure decision to transfuse blood is made in careful consideration with risks and benefits</a:t>
            </a:r>
          </a:p>
          <a:p>
            <a:r>
              <a:rPr lang="en-GB" dirty="0" smtClean="0"/>
              <a:t>Early detection and treatment of preoperative anaemia in patients with high probability of transfusion intra/post-op</a:t>
            </a:r>
          </a:p>
          <a:p>
            <a:r>
              <a:rPr lang="en-GB" dirty="0" smtClean="0"/>
              <a:t>Minimising blood loss and anaemia</a:t>
            </a:r>
          </a:p>
          <a:p>
            <a:r>
              <a:rPr lang="en-GB" dirty="0" smtClean="0"/>
              <a:t>Risk of transfusion</a:t>
            </a:r>
            <a:endParaRPr lang="en-GB" dirty="0"/>
          </a:p>
          <a:p>
            <a:r>
              <a:rPr lang="en-GB" dirty="0" smtClean="0"/>
              <a:t>No single approach is effective for all patients (drug,device,technique)</a:t>
            </a:r>
            <a:endParaRPr lang="en-IE" dirty="0"/>
          </a:p>
        </p:txBody>
      </p:sp>
    </p:spTree>
    <p:extLst>
      <p:ext uri="{BB962C8B-B14F-4D97-AF65-F5344CB8AC3E}">
        <p14:creationId xmlns:p14="http://schemas.microsoft.com/office/powerpoint/2010/main" val="16232871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accent2"/>
                </a:solidFill>
              </a:rPr>
              <a:t>           Transfusion Associated Dyspnoea (TAD)</a:t>
            </a:r>
            <a:endParaRPr lang="en-IE" b="1" dirty="0">
              <a:solidFill>
                <a:schemeClr val="accent2"/>
              </a:solidFill>
            </a:endParaRPr>
          </a:p>
        </p:txBody>
      </p:sp>
      <p:sp>
        <p:nvSpPr>
          <p:cNvPr id="3" name="Content Placeholder 2"/>
          <p:cNvSpPr>
            <a:spLocks noGrp="1"/>
          </p:cNvSpPr>
          <p:nvPr>
            <p:ph idx="1"/>
          </p:nvPr>
        </p:nvSpPr>
        <p:spPr/>
        <p:txBody>
          <a:bodyPr>
            <a:normAutofit fontScale="92500"/>
          </a:bodyPr>
          <a:lstStyle/>
          <a:p>
            <a:pPr marL="0" indent="0">
              <a:buNone/>
            </a:pPr>
            <a:r>
              <a:rPr lang="en-IE" b="1" dirty="0">
                <a:solidFill>
                  <a:schemeClr val="accent2"/>
                </a:solidFill>
              </a:rPr>
              <a:t>TAD (ISBT definition) </a:t>
            </a:r>
          </a:p>
          <a:p>
            <a:pPr marL="0" indent="0">
              <a:buNone/>
            </a:pPr>
            <a:r>
              <a:rPr lang="en-US" dirty="0" smtClean="0"/>
              <a:t>’’TAD </a:t>
            </a:r>
            <a:r>
              <a:rPr lang="en-US" dirty="0"/>
              <a:t>is characterized by respiratory distress within 24 hours of transfusion that do not meet the </a:t>
            </a:r>
            <a:r>
              <a:rPr lang="en-US" sz="2800" dirty="0"/>
              <a:t>criteria</a:t>
            </a:r>
            <a:r>
              <a:rPr lang="en-US" dirty="0"/>
              <a:t> of TRALI, TACO, or allergic reaction. Respiratory distress should not be explained by the patient’s underlying condition or any </a:t>
            </a:r>
            <a:r>
              <a:rPr lang="en-US" dirty="0" smtClean="0"/>
              <a:t>other cause’’</a:t>
            </a:r>
          </a:p>
          <a:p>
            <a:pPr marL="0" indent="0">
              <a:buNone/>
            </a:pPr>
            <a:r>
              <a:rPr lang="en-GB" b="1" dirty="0">
                <a:solidFill>
                  <a:schemeClr val="accent2"/>
                </a:solidFill>
              </a:rPr>
              <a:t>Findings</a:t>
            </a:r>
            <a:r>
              <a:rPr lang="en-GB" b="1" dirty="0">
                <a:solidFill>
                  <a:srgbClr val="C00000"/>
                </a:solidFill>
              </a:rPr>
              <a:t> </a:t>
            </a:r>
            <a:endParaRPr lang="en-IE" dirty="0">
              <a:solidFill>
                <a:srgbClr val="C00000"/>
              </a:solidFill>
            </a:endParaRPr>
          </a:p>
          <a:p>
            <a:r>
              <a:rPr lang="en-GB" dirty="0"/>
              <a:t>The NHO received </a:t>
            </a:r>
            <a:r>
              <a:rPr lang="en-GB" dirty="0" smtClean="0"/>
              <a:t> 2 reports </a:t>
            </a:r>
            <a:r>
              <a:rPr lang="en-GB" dirty="0"/>
              <a:t>of TAD </a:t>
            </a:r>
            <a:r>
              <a:rPr lang="en-GB" dirty="0" smtClean="0"/>
              <a:t>for the 2022 reporting period. </a:t>
            </a:r>
            <a:endParaRPr lang="en-IE" dirty="0"/>
          </a:p>
          <a:p>
            <a:pPr marL="0" indent="0">
              <a:buNone/>
            </a:pPr>
            <a:endParaRPr lang="en-IE" dirty="0"/>
          </a:p>
        </p:txBody>
      </p:sp>
      <p:pic>
        <p:nvPicPr>
          <p:cNvPr id="5"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2260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80728"/>
            <a:ext cx="8229600" cy="436910"/>
          </a:xfrm>
        </p:spPr>
        <p:txBody>
          <a:bodyPr>
            <a:normAutofit fontScale="90000"/>
          </a:bodyPr>
          <a:lstStyle/>
          <a:p>
            <a:r>
              <a:rPr lang="en-GB" b="1" dirty="0">
                <a:solidFill>
                  <a:schemeClr val="accent2"/>
                </a:solidFill>
              </a:rPr>
              <a:t> Transfusion Associated Dyspnoea (TAD)</a:t>
            </a:r>
            <a:endParaRPr lang="en-IE"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4109700"/>
              </p:ext>
            </p:extLst>
          </p:nvPr>
        </p:nvGraphicFramePr>
        <p:xfrm>
          <a:off x="395536" y="2060848"/>
          <a:ext cx="7608358" cy="2022235"/>
        </p:xfrm>
        <a:graphic>
          <a:graphicData uri="http://schemas.openxmlformats.org/drawingml/2006/table">
            <a:tbl>
              <a:tblPr>
                <a:tableStyleId>{21E4AEA4-8DFA-4A89-87EB-49C32662AFE0}</a:tableStyleId>
              </a:tblPr>
              <a:tblGrid>
                <a:gridCol w="574480"/>
                <a:gridCol w="672562"/>
                <a:gridCol w="672562"/>
                <a:gridCol w="1120936"/>
                <a:gridCol w="1111434"/>
                <a:gridCol w="3456384"/>
              </a:tblGrid>
              <a:tr h="505706">
                <a:tc>
                  <a:txBody>
                    <a:bodyPr/>
                    <a:lstStyle/>
                    <a:p>
                      <a:pPr algn="l" fontAlgn="b"/>
                      <a:r>
                        <a:rPr lang="en-IE" sz="1400" u="none" strike="noStrike" dirty="0">
                          <a:effectLst/>
                        </a:rPr>
                        <a:t>Case No.</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Age</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Gender</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Imputability</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Components</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Comments</a:t>
                      </a:r>
                      <a:endParaRPr lang="en-IE" sz="1400" b="0" i="0" u="none" strike="noStrike" dirty="0">
                        <a:solidFill>
                          <a:srgbClr val="632523"/>
                        </a:solidFill>
                        <a:effectLst/>
                        <a:latin typeface="Calibri"/>
                      </a:endParaRPr>
                    </a:p>
                  </a:txBody>
                  <a:tcPr marL="9525" marR="9525" marT="9525" marB="0" anchor="b"/>
                </a:tc>
              </a:tr>
              <a:tr h="577950">
                <a:tc>
                  <a:txBody>
                    <a:bodyPr/>
                    <a:lstStyle/>
                    <a:p>
                      <a:pPr algn="r" fontAlgn="b"/>
                      <a:r>
                        <a:rPr lang="en-IE" sz="1400" u="none" strike="noStrike" dirty="0">
                          <a:effectLst/>
                        </a:rPr>
                        <a:t>1</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Elderly (70+)</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GB" sz="1400" b="0" i="0" u="none" strike="noStrike" dirty="0" smtClean="0">
                          <a:solidFill>
                            <a:schemeClr val="dk1"/>
                          </a:solidFill>
                          <a:effectLst/>
                          <a:latin typeface="+mn-lt"/>
                        </a:rPr>
                        <a:t>Male</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IE" sz="1400" u="none" strike="noStrike" dirty="0">
                          <a:effectLst/>
                        </a:rPr>
                        <a:t>Likely / Probable</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IE" sz="1400" u="none" strike="noStrike" dirty="0">
                          <a:effectLst/>
                        </a:rPr>
                        <a:t>RCC</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US" sz="1400" u="none" strike="noStrike" dirty="0">
                          <a:effectLst/>
                        </a:rPr>
                        <a:t>Dyspnoea </a:t>
                      </a:r>
                      <a:r>
                        <a:rPr lang="en-US" sz="1400" u="none" strike="noStrike" dirty="0" smtClean="0">
                          <a:effectLst/>
                        </a:rPr>
                        <a:t>approx.110 </a:t>
                      </a:r>
                      <a:r>
                        <a:rPr lang="en-US" sz="1400" u="none" strike="noStrike" dirty="0">
                          <a:effectLst/>
                        </a:rPr>
                        <a:t>mins into </a:t>
                      </a:r>
                      <a:r>
                        <a:rPr lang="en-US" sz="1400" u="none" strike="noStrike" dirty="0" smtClean="0">
                          <a:effectLst/>
                        </a:rPr>
                        <a:t>transfusion.  SAR as result of</a:t>
                      </a:r>
                      <a:r>
                        <a:rPr lang="en-US" sz="1400" u="none" strike="noStrike" baseline="0" dirty="0" smtClean="0">
                          <a:effectLst/>
                        </a:rPr>
                        <a:t> SAE. Transfused based on inaccurate HB result</a:t>
                      </a:r>
                      <a:endParaRPr lang="en-US" sz="1400" b="0" i="0" u="none" strike="noStrike" dirty="0">
                        <a:solidFill>
                          <a:srgbClr val="632523"/>
                        </a:solidFill>
                        <a:effectLst/>
                        <a:latin typeface="Trebuchet MS"/>
                      </a:endParaRPr>
                    </a:p>
                  </a:txBody>
                  <a:tcPr marL="9525" marR="9525" marT="9525" marB="0" anchor="b"/>
                </a:tc>
              </a:tr>
              <a:tr h="866924">
                <a:tc>
                  <a:txBody>
                    <a:bodyPr/>
                    <a:lstStyle/>
                    <a:p>
                      <a:pPr algn="r" fontAlgn="b"/>
                      <a:r>
                        <a:rPr lang="en-IE" sz="1400" u="none" strike="noStrike" dirty="0">
                          <a:effectLst/>
                        </a:rPr>
                        <a:t>2</a:t>
                      </a:r>
                      <a:endParaRPr lang="en-IE" sz="1400" b="0" i="0" u="none" strike="noStrike" dirty="0">
                        <a:solidFill>
                          <a:srgbClr val="632523"/>
                        </a:solidFill>
                        <a:effectLst/>
                        <a:latin typeface="Calibri"/>
                      </a:endParaRPr>
                    </a:p>
                  </a:txBody>
                  <a:tcPr marL="9525" marR="9525" marT="9525" marB="0" anchor="b"/>
                </a:tc>
                <a:tc>
                  <a:txBody>
                    <a:bodyPr/>
                    <a:lstStyle/>
                    <a:p>
                      <a:pPr algn="l" fontAlgn="b"/>
                      <a:r>
                        <a:rPr lang="en-IE" sz="1400" u="none" strike="noStrike" dirty="0">
                          <a:effectLst/>
                        </a:rPr>
                        <a:t>Adult </a:t>
                      </a:r>
                      <a:r>
                        <a:rPr lang="en-IE" sz="1400" u="none" strike="noStrike" dirty="0" smtClean="0">
                          <a:effectLst/>
                        </a:rPr>
                        <a:t>(51-70 </a:t>
                      </a:r>
                      <a:r>
                        <a:rPr lang="en-IE" sz="1400" u="none" strike="noStrike" dirty="0">
                          <a:effectLst/>
                        </a:rPr>
                        <a:t>years)</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IE" sz="1400" u="none" strike="noStrike" dirty="0">
                          <a:effectLst/>
                        </a:rPr>
                        <a:t>Female</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IE" sz="1400" u="none" strike="noStrike" dirty="0">
                          <a:effectLst/>
                        </a:rPr>
                        <a:t>Possible</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IE" sz="1400" u="none" strike="noStrike" dirty="0">
                          <a:effectLst/>
                        </a:rPr>
                        <a:t>RCC</a:t>
                      </a:r>
                      <a:endParaRPr lang="en-IE" sz="1400" b="0" i="0" u="none" strike="noStrike" dirty="0">
                        <a:solidFill>
                          <a:srgbClr val="632523"/>
                        </a:solidFill>
                        <a:effectLst/>
                        <a:latin typeface="Trebuchet MS"/>
                      </a:endParaRPr>
                    </a:p>
                  </a:txBody>
                  <a:tcPr marL="9525" marR="9525" marT="9525" marB="0" anchor="b"/>
                </a:tc>
                <a:tc>
                  <a:txBody>
                    <a:bodyPr/>
                    <a:lstStyle/>
                    <a:p>
                      <a:pPr algn="l" fontAlgn="b"/>
                      <a:r>
                        <a:rPr lang="en-US" sz="1400" u="none" strike="noStrike" dirty="0" smtClean="0">
                          <a:effectLst/>
                        </a:rPr>
                        <a:t>Dyspnoea post</a:t>
                      </a:r>
                      <a:r>
                        <a:rPr lang="en-US" sz="1400" u="none" strike="noStrike" baseline="0" dirty="0" smtClean="0">
                          <a:effectLst/>
                        </a:rPr>
                        <a:t> transfusion. Patient desaturated to 85%</a:t>
                      </a:r>
                      <a:endParaRPr lang="en-US" sz="1400" b="0" i="0" u="none" strike="noStrike" dirty="0">
                        <a:solidFill>
                          <a:srgbClr val="632523"/>
                        </a:solidFill>
                        <a:effectLst/>
                        <a:latin typeface="Trebuchet MS"/>
                      </a:endParaRPr>
                    </a:p>
                  </a:txBody>
                  <a:tcPr marL="9525" marR="9525" marT="9525" marB="0" anchor="b"/>
                </a:tc>
              </a:tr>
            </a:tbl>
          </a:graphicData>
        </a:graphic>
      </p:graphicFrame>
      <p:pic>
        <p:nvPicPr>
          <p:cNvPr id="4"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187220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6187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solidFill>
                  <a:srgbClr val="C00000"/>
                </a:solidFill>
              </a:rPr>
              <a:t>Respiratory Complications of Transfusion – Points to note</a:t>
            </a:r>
            <a:endParaRPr lang="en-IE" b="1" dirty="0">
              <a:solidFill>
                <a:srgbClr val="C00000"/>
              </a:solidFill>
            </a:endParaRPr>
          </a:p>
        </p:txBody>
      </p:sp>
      <p:sp>
        <p:nvSpPr>
          <p:cNvPr id="5" name="Content Placeholder 4"/>
          <p:cNvSpPr>
            <a:spLocks noGrp="1"/>
          </p:cNvSpPr>
          <p:nvPr>
            <p:ph idx="1"/>
          </p:nvPr>
        </p:nvSpPr>
        <p:spPr/>
        <p:txBody>
          <a:bodyPr>
            <a:normAutofit/>
          </a:bodyPr>
          <a:lstStyle/>
          <a:p>
            <a:r>
              <a:rPr lang="en-US" dirty="0"/>
              <a:t>There is still much work that needs to be done to understand cases </a:t>
            </a:r>
            <a:r>
              <a:rPr lang="en-US" dirty="0" smtClean="0"/>
              <a:t>reported</a:t>
            </a:r>
          </a:p>
          <a:p>
            <a:r>
              <a:rPr lang="en-US" dirty="0" smtClean="0"/>
              <a:t>Patients generally have multiple co-morbidities</a:t>
            </a:r>
          </a:p>
          <a:p>
            <a:r>
              <a:rPr lang="en-US" dirty="0" smtClean="0"/>
              <a:t>Risk factors need to be identified and acted on</a:t>
            </a:r>
          </a:p>
        </p:txBody>
      </p:sp>
    </p:spTree>
    <p:extLst>
      <p:ext uri="{BB962C8B-B14F-4D97-AF65-F5344CB8AC3E}">
        <p14:creationId xmlns:p14="http://schemas.microsoft.com/office/powerpoint/2010/main" val="12107204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1417638"/>
          </a:xfrm>
        </p:spPr>
        <p:txBody>
          <a:bodyPr>
            <a:normAutofit fontScale="90000"/>
          </a:bodyPr>
          <a:lstStyle/>
          <a:p>
            <a:r>
              <a:rPr lang="en-GB" b="1" dirty="0" smtClean="0">
                <a:solidFill>
                  <a:schemeClr val="accent2"/>
                </a:solidFill>
              </a:rPr>
              <a:t>Mortality and  morbidity data by category 2022</a:t>
            </a:r>
            <a:endParaRPr lang="en-IE"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3540287"/>
              </p:ext>
            </p:extLst>
          </p:nvPr>
        </p:nvGraphicFramePr>
        <p:xfrm>
          <a:off x="0" y="1340767"/>
          <a:ext cx="9108504" cy="5489020"/>
        </p:xfrm>
        <a:graphic>
          <a:graphicData uri="http://schemas.openxmlformats.org/drawingml/2006/table">
            <a:tbl>
              <a:tblPr firstRow="1" bandRow="1">
                <a:tableStyleId>{284E427A-3D55-4303-BF80-6455036E1DE7}</a:tableStyleId>
              </a:tblPr>
              <a:tblGrid>
                <a:gridCol w="2736304"/>
                <a:gridCol w="1188640"/>
                <a:gridCol w="792088"/>
                <a:gridCol w="864096"/>
                <a:gridCol w="864096"/>
                <a:gridCol w="720080"/>
                <a:gridCol w="864096"/>
                <a:gridCol w="1079104"/>
              </a:tblGrid>
              <a:tr h="648550">
                <a:tc>
                  <a:txBody>
                    <a:bodyPr/>
                    <a:lstStyle/>
                    <a:p>
                      <a:endParaRPr lang="en-IE" sz="1200" dirty="0">
                        <a:latin typeface="+mn-lt"/>
                      </a:endParaRPr>
                    </a:p>
                  </a:txBody>
                  <a:tcPr/>
                </a:tc>
                <a:tc>
                  <a:txBody>
                    <a:bodyPr/>
                    <a:lstStyle/>
                    <a:p>
                      <a:r>
                        <a:rPr lang="en-GB" sz="1200" dirty="0" smtClean="0">
                          <a:latin typeface="+mn-lt"/>
                        </a:rPr>
                        <a:t>Death (unrelated to transfusion)</a:t>
                      </a:r>
                      <a:endParaRPr lang="en-IE" sz="1200" dirty="0">
                        <a:latin typeface="+mn-lt"/>
                      </a:endParaRPr>
                    </a:p>
                  </a:txBody>
                  <a:tcPr/>
                </a:tc>
                <a:tc>
                  <a:txBody>
                    <a:bodyPr/>
                    <a:lstStyle/>
                    <a:p>
                      <a:r>
                        <a:rPr lang="en-GB" sz="1200" dirty="0" smtClean="0">
                          <a:latin typeface="+mn-lt"/>
                        </a:rPr>
                        <a:t>Death probably related </a:t>
                      </a:r>
                      <a:endParaRPr lang="en-IE" sz="1200" dirty="0">
                        <a:latin typeface="+mn-lt"/>
                      </a:endParaRPr>
                    </a:p>
                  </a:txBody>
                  <a:tcPr/>
                </a:tc>
                <a:tc>
                  <a:txBody>
                    <a:bodyPr/>
                    <a:lstStyle/>
                    <a:p>
                      <a:r>
                        <a:rPr lang="en-GB" sz="1200" dirty="0" smtClean="0">
                          <a:latin typeface="+mn-lt"/>
                        </a:rPr>
                        <a:t>Death possibly related </a:t>
                      </a:r>
                      <a:endParaRPr lang="en-IE" sz="1200" dirty="0">
                        <a:latin typeface="+mn-lt"/>
                      </a:endParaRPr>
                    </a:p>
                  </a:txBody>
                  <a:tcPr/>
                </a:tc>
                <a:tc>
                  <a:txBody>
                    <a:bodyPr/>
                    <a:lstStyle/>
                    <a:p>
                      <a:r>
                        <a:rPr lang="en-GB" sz="1200" dirty="0" smtClean="0">
                          <a:latin typeface="+mn-lt"/>
                        </a:rPr>
                        <a:t>Major</a:t>
                      </a:r>
                      <a:r>
                        <a:rPr lang="en-GB" sz="1200" baseline="0" dirty="0" smtClean="0">
                          <a:latin typeface="+mn-lt"/>
                        </a:rPr>
                        <a:t> Sequlae</a:t>
                      </a:r>
                      <a:endParaRPr lang="en-IE" sz="1200" dirty="0">
                        <a:latin typeface="+mn-lt"/>
                      </a:endParaRPr>
                    </a:p>
                  </a:txBody>
                  <a:tcPr/>
                </a:tc>
                <a:tc>
                  <a:txBody>
                    <a:bodyPr/>
                    <a:lstStyle/>
                    <a:p>
                      <a:r>
                        <a:rPr lang="en-GB" sz="1200" dirty="0" smtClean="0">
                          <a:latin typeface="+mn-lt"/>
                        </a:rPr>
                        <a:t>Minor Sequlae</a:t>
                      </a:r>
                      <a:endParaRPr lang="en-IE" sz="1200" dirty="0">
                        <a:latin typeface="+mn-lt"/>
                      </a:endParaRPr>
                    </a:p>
                  </a:txBody>
                  <a:tcPr/>
                </a:tc>
                <a:tc>
                  <a:txBody>
                    <a:bodyPr/>
                    <a:lstStyle/>
                    <a:p>
                      <a:r>
                        <a:rPr lang="en-GB" sz="1200" dirty="0" smtClean="0">
                          <a:latin typeface="+mn-lt"/>
                        </a:rPr>
                        <a:t>Complete Recovery</a:t>
                      </a:r>
                      <a:endParaRPr lang="en-IE" sz="1200" dirty="0">
                        <a:latin typeface="+mn-lt"/>
                      </a:endParaRPr>
                    </a:p>
                  </a:txBody>
                  <a:tcPr/>
                </a:tc>
                <a:tc>
                  <a:txBody>
                    <a:bodyPr/>
                    <a:lstStyle/>
                    <a:p>
                      <a:r>
                        <a:rPr lang="en-GB" sz="1200" dirty="0" smtClean="0">
                          <a:latin typeface="+mn-lt"/>
                        </a:rPr>
                        <a:t>Unknown</a:t>
                      </a:r>
                      <a:endParaRPr lang="en-IE" sz="1200" dirty="0">
                        <a:latin typeface="+mn-lt"/>
                      </a:endParaRPr>
                    </a:p>
                  </a:txBody>
                  <a:tcPr/>
                </a:tc>
              </a:tr>
              <a:tr h="401539">
                <a:tc>
                  <a:txBody>
                    <a:bodyPr/>
                    <a:lstStyle/>
                    <a:p>
                      <a:pPr algn="l" fontAlgn="b"/>
                      <a:r>
                        <a:rPr lang="en-IE" sz="1400" b="1" u="none" strike="noStrike" dirty="0">
                          <a:effectLst/>
                          <a:latin typeface="+mn-lt"/>
                        </a:rPr>
                        <a:t>Anaphylaxis/hypersensitivity (AA)</a:t>
                      </a:r>
                      <a:endParaRPr lang="en-IE" sz="1400" b="1" i="0" u="none" strike="noStrike" dirty="0">
                        <a:effectLst/>
                        <a:latin typeface="+mn-lt"/>
                      </a:endParaRP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1</a:t>
                      </a:r>
                      <a:endParaRPr lang="en-IE" sz="1200" b="0" dirty="0">
                        <a:latin typeface="+mn-lt"/>
                      </a:endParaRPr>
                    </a:p>
                  </a:txBody>
                  <a:tcPr/>
                </a:tc>
                <a:tc>
                  <a:txBody>
                    <a:bodyPr/>
                    <a:lstStyle/>
                    <a:p>
                      <a:r>
                        <a:rPr lang="en-GB" sz="1200" b="0" dirty="0" smtClean="0">
                          <a:latin typeface="+mn-lt"/>
                        </a:rPr>
                        <a:t>26</a:t>
                      </a:r>
                      <a:endParaRPr lang="en-IE" sz="1200" b="0" dirty="0">
                        <a:latin typeface="+mn-lt"/>
                      </a:endParaRPr>
                    </a:p>
                  </a:txBody>
                  <a:tcPr/>
                </a:tc>
                <a:tc>
                  <a:txBody>
                    <a:bodyPr/>
                    <a:lstStyle/>
                    <a:p>
                      <a:endParaRPr lang="en-IE" sz="1200" b="0" dirty="0">
                        <a:latin typeface="+mn-lt"/>
                      </a:endParaRPr>
                    </a:p>
                  </a:txBody>
                  <a:tcPr/>
                </a:tc>
              </a:tr>
              <a:tr h="693067">
                <a:tc>
                  <a:txBody>
                    <a:bodyPr/>
                    <a:lstStyle/>
                    <a:p>
                      <a:pPr algn="l" fontAlgn="b"/>
                      <a:r>
                        <a:rPr lang="en-US" sz="1400" b="1" u="none" strike="noStrike" dirty="0" smtClean="0">
                          <a:effectLst/>
                          <a:latin typeface="+mn-lt"/>
                        </a:rPr>
                        <a:t>Immunological haemolysis due to other allo-antibody (Acute</a:t>
                      </a:r>
                      <a:r>
                        <a:rPr lang="en-US" sz="1400" b="1" u="none" strike="noStrike" baseline="0" dirty="0" smtClean="0">
                          <a:effectLst/>
                          <a:latin typeface="+mn-lt"/>
                        </a:rPr>
                        <a:t> &lt;</a:t>
                      </a:r>
                      <a:r>
                        <a:rPr lang="en-US" sz="1400" b="1" u="none" strike="noStrike" dirty="0" smtClean="0">
                          <a:effectLst/>
                          <a:latin typeface="+mn-lt"/>
                        </a:rPr>
                        <a:t> 24 hrs)</a:t>
                      </a:r>
                      <a:endParaRPr lang="en-US" sz="1400" b="1" i="0" u="none" strike="noStrike" dirty="0">
                        <a:effectLst/>
                        <a:latin typeface="+mn-lt"/>
                      </a:endParaRP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1</a:t>
                      </a:r>
                      <a:endParaRPr lang="en-IE" sz="1200" b="0" dirty="0">
                        <a:latin typeface="+mn-lt"/>
                      </a:endParaRPr>
                    </a:p>
                  </a:txBody>
                  <a:tcPr/>
                </a:tc>
                <a:tc>
                  <a:txBody>
                    <a:bodyPr/>
                    <a:lstStyle/>
                    <a:p>
                      <a:endParaRPr lang="en-IE" sz="1200" b="0" dirty="0">
                        <a:latin typeface="+mn-lt"/>
                      </a:endParaRPr>
                    </a:p>
                  </a:txBody>
                  <a:tcPr/>
                </a:tc>
              </a:tr>
              <a:tr h="693067">
                <a:tc>
                  <a:txBody>
                    <a:bodyPr/>
                    <a:lstStyle/>
                    <a:p>
                      <a:pPr algn="l" fontAlgn="b"/>
                      <a:r>
                        <a:rPr lang="en-US" sz="1400" b="1" u="none" strike="noStrike" dirty="0">
                          <a:effectLst/>
                          <a:latin typeface="+mn-lt"/>
                        </a:rPr>
                        <a:t>Immunological haemolysis due to other allo-antibody (Delayed &gt; 24 hrs)</a:t>
                      </a:r>
                      <a:endParaRPr lang="en-US" sz="1400" b="1" i="0" u="none" strike="noStrike" dirty="0">
                        <a:effectLst/>
                        <a:latin typeface="+mn-lt"/>
                      </a:endParaRP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5</a:t>
                      </a:r>
                      <a:endParaRPr lang="en-IE" sz="1200" b="0" dirty="0">
                        <a:latin typeface="+mn-lt"/>
                      </a:endParaRPr>
                    </a:p>
                  </a:txBody>
                  <a:tcPr/>
                </a:tc>
                <a:tc>
                  <a:txBody>
                    <a:bodyPr/>
                    <a:lstStyle/>
                    <a:p>
                      <a:endParaRPr lang="en-IE" sz="1200" b="0" dirty="0">
                        <a:latin typeface="+mn-lt"/>
                      </a:endParaRPr>
                    </a:p>
                  </a:txBody>
                  <a:tcPr/>
                </a:tc>
              </a:tr>
              <a:tr h="401539">
                <a:tc>
                  <a:txBody>
                    <a:bodyPr/>
                    <a:lstStyle/>
                    <a:p>
                      <a:pPr algn="l" fontAlgn="b"/>
                      <a:r>
                        <a:rPr lang="en-IE" sz="1400" b="1" i="0" u="none" strike="noStrike" dirty="0" smtClean="0">
                          <a:effectLst/>
                          <a:latin typeface="+mn-lt"/>
                        </a:rPr>
                        <a:t>Hypotensive </a:t>
                      </a:r>
                      <a:r>
                        <a:rPr lang="en-IE" sz="1400" b="1" i="0" u="none" strike="noStrike" dirty="0">
                          <a:effectLst/>
                          <a:latin typeface="+mn-lt"/>
                        </a:rPr>
                        <a:t>Transfusion Reaction</a:t>
                      </a: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3</a:t>
                      </a:r>
                      <a:endParaRPr lang="en-IE" sz="1200" b="0" dirty="0">
                        <a:latin typeface="+mn-lt"/>
                      </a:endParaRPr>
                    </a:p>
                  </a:txBody>
                  <a:tcPr/>
                </a:tc>
                <a:tc>
                  <a:txBody>
                    <a:bodyPr/>
                    <a:lstStyle/>
                    <a:p>
                      <a:endParaRPr lang="en-IE" sz="1200" b="0" dirty="0">
                        <a:latin typeface="+mn-lt"/>
                      </a:endParaRPr>
                    </a:p>
                  </a:txBody>
                  <a:tcPr/>
                </a:tc>
              </a:tr>
              <a:tr h="462045">
                <a:tc>
                  <a:txBody>
                    <a:bodyPr/>
                    <a:lstStyle/>
                    <a:p>
                      <a:pPr algn="l" fontAlgn="b"/>
                      <a:r>
                        <a:rPr lang="en-IE" sz="1400" b="1" u="none" strike="noStrike" dirty="0">
                          <a:effectLst/>
                          <a:latin typeface="+mn-lt"/>
                        </a:rPr>
                        <a:t>OSR - Febrile Non Haemolytic Transfusion Reaction</a:t>
                      </a:r>
                      <a:endParaRPr lang="en-IE" sz="1400" b="1" i="0" u="none" strike="noStrike" dirty="0">
                        <a:effectLst/>
                        <a:latin typeface="+mn-lt"/>
                      </a:endParaRPr>
                    </a:p>
                  </a:txBody>
                  <a:tcPr marL="0" marR="0" marT="0" marB="0" anchor="b"/>
                </a:tc>
                <a:tc>
                  <a:txBody>
                    <a:bodyPr/>
                    <a:lstStyle/>
                    <a:p>
                      <a:r>
                        <a:rPr lang="en-GB" sz="1200" b="0" dirty="0" smtClean="0">
                          <a:latin typeface="+mn-lt"/>
                        </a:rPr>
                        <a:t>2</a:t>
                      </a:r>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3</a:t>
                      </a:r>
                      <a:endParaRPr lang="en-IE" sz="1200" b="0" dirty="0">
                        <a:latin typeface="+mn-lt"/>
                      </a:endParaRPr>
                    </a:p>
                  </a:txBody>
                  <a:tcPr/>
                </a:tc>
                <a:tc>
                  <a:txBody>
                    <a:bodyPr/>
                    <a:lstStyle/>
                    <a:p>
                      <a:r>
                        <a:rPr lang="en-GB" sz="1200" b="0" dirty="0" smtClean="0">
                          <a:latin typeface="+mn-lt"/>
                        </a:rPr>
                        <a:t>31</a:t>
                      </a:r>
                      <a:endParaRPr lang="en-IE" sz="1200" b="0" dirty="0">
                        <a:latin typeface="+mn-lt"/>
                      </a:endParaRPr>
                    </a:p>
                  </a:txBody>
                  <a:tcPr/>
                </a:tc>
                <a:tc>
                  <a:txBody>
                    <a:bodyPr/>
                    <a:lstStyle/>
                    <a:p>
                      <a:endParaRPr lang="en-IE" sz="1200" b="0" dirty="0">
                        <a:latin typeface="+mn-lt"/>
                      </a:endParaRPr>
                    </a:p>
                  </a:txBody>
                  <a:tcPr/>
                </a:tc>
              </a:tr>
              <a:tr h="462045">
                <a:tc>
                  <a:txBody>
                    <a:bodyPr/>
                    <a:lstStyle/>
                    <a:p>
                      <a:pPr algn="l" fontAlgn="b"/>
                      <a:r>
                        <a:rPr lang="en-US" sz="1400" b="1" u="none" strike="noStrike" dirty="0">
                          <a:effectLst/>
                          <a:latin typeface="+mn-lt"/>
                        </a:rPr>
                        <a:t>OSR - Transfusion Associated Circulatory Overload (TACO)</a:t>
                      </a:r>
                      <a:endParaRPr lang="en-US" sz="1400" b="1" i="0" u="none" strike="noStrike" dirty="0">
                        <a:effectLst/>
                        <a:latin typeface="+mn-lt"/>
                      </a:endParaRPr>
                    </a:p>
                  </a:txBody>
                  <a:tcPr marL="0" marR="0" marT="0" marB="0" anchor="b"/>
                </a:tc>
                <a:tc>
                  <a:txBody>
                    <a:bodyPr/>
                    <a:lstStyle/>
                    <a:p>
                      <a:r>
                        <a:rPr lang="en-GB" sz="1200" b="0" dirty="0" smtClean="0">
                          <a:latin typeface="+mn-lt"/>
                        </a:rPr>
                        <a:t>4</a:t>
                      </a:r>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1</a:t>
                      </a:r>
                      <a:endParaRPr lang="en-IE" sz="1200" b="0" dirty="0">
                        <a:latin typeface="+mn-lt"/>
                      </a:endParaRPr>
                    </a:p>
                  </a:txBody>
                  <a:tcPr/>
                </a:tc>
                <a:tc>
                  <a:txBody>
                    <a:bodyPr/>
                    <a:lstStyle/>
                    <a:p>
                      <a:r>
                        <a:rPr lang="en-GB" sz="1200" b="0" dirty="0" smtClean="0">
                          <a:latin typeface="+mn-lt"/>
                        </a:rPr>
                        <a:t>8</a:t>
                      </a:r>
                      <a:endParaRPr lang="en-IE" sz="1200" b="0" dirty="0">
                        <a:latin typeface="+mn-lt"/>
                      </a:endParaRPr>
                    </a:p>
                  </a:txBody>
                  <a:tcPr/>
                </a:tc>
                <a:tc>
                  <a:txBody>
                    <a:bodyPr/>
                    <a:lstStyle/>
                    <a:p>
                      <a:r>
                        <a:rPr lang="en-GB" sz="1200" b="0" dirty="0" smtClean="0">
                          <a:latin typeface="+mn-lt"/>
                        </a:rPr>
                        <a:t>25</a:t>
                      </a:r>
                      <a:endParaRPr lang="en-IE" sz="1200" b="0" dirty="0">
                        <a:latin typeface="+mn-lt"/>
                      </a:endParaRPr>
                    </a:p>
                  </a:txBody>
                  <a:tcPr/>
                </a:tc>
                <a:tc>
                  <a:txBody>
                    <a:bodyPr/>
                    <a:lstStyle/>
                    <a:p>
                      <a:endParaRPr lang="en-IE" sz="1200" b="0" dirty="0">
                        <a:latin typeface="+mn-lt"/>
                      </a:endParaRPr>
                    </a:p>
                  </a:txBody>
                  <a:tcPr/>
                </a:tc>
              </a:tr>
              <a:tr h="462045">
                <a:tc>
                  <a:txBody>
                    <a:bodyPr/>
                    <a:lstStyle/>
                    <a:p>
                      <a:pPr algn="l" fontAlgn="b"/>
                      <a:r>
                        <a:rPr lang="en-IE" sz="1400" b="1" u="none" strike="noStrike" dirty="0">
                          <a:effectLst/>
                          <a:latin typeface="+mn-lt"/>
                        </a:rPr>
                        <a:t>OSR - Transfusion Associated Dyspnoea</a:t>
                      </a:r>
                      <a:endParaRPr lang="en-IE" sz="1400" b="1" i="0" u="none" strike="noStrike" dirty="0">
                        <a:effectLst/>
                        <a:latin typeface="+mn-lt"/>
                      </a:endParaRP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2</a:t>
                      </a:r>
                      <a:endParaRPr lang="en-IE" sz="1200" b="0" dirty="0">
                        <a:latin typeface="+mn-lt"/>
                      </a:endParaRPr>
                    </a:p>
                  </a:txBody>
                  <a:tcPr/>
                </a:tc>
                <a:tc>
                  <a:txBody>
                    <a:bodyPr/>
                    <a:lstStyle/>
                    <a:p>
                      <a:endParaRPr lang="en-IE" sz="1200" b="0" dirty="0">
                        <a:latin typeface="+mn-lt"/>
                      </a:endParaRPr>
                    </a:p>
                  </a:txBody>
                  <a:tcPr/>
                </a:tc>
              </a:tr>
              <a:tr h="401539">
                <a:tc>
                  <a:txBody>
                    <a:bodyPr/>
                    <a:lstStyle/>
                    <a:p>
                      <a:pPr algn="l" fontAlgn="b"/>
                      <a:r>
                        <a:rPr lang="en-IE" sz="1400" b="1" u="none" strike="noStrike" dirty="0">
                          <a:effectLst/>
                          <a:latin typeface="+mn-lt"/>
                        </a:rPr>
                        <a:t>OSR - Unclassified SAR</a:t>
                      </a:r>
                      <a:endParaRPr lang="en-IE" sz="1400" b="1" i="0" u="none" strike="noStrike" dirty="0">
                        <a:effectLst/>
                        <a:latin typeface="+mn-lt"/>
                      </a:endParaRP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6</a:t>
                      </a:r>
                      <a:endParaRPr lang="en-IE" sz="1200" b="0" dirty="0">
                        <a:latin typeface="+mn-lt"/>
                      </a:endParaRPr>
                    </a:p>
                  </a:txBody>
                  <a:tcPr/>
                </a:tc>
                <a:tc>
                  <a:txBody>
                    <a:bodyPr/>
                    <a:lstStyle/>
                    <a:p>
                      <a:endParaRPr lang="en-IE" sz="1200" b="0" dirty="0">
                        <a:latin typeface="+mn-lt"/>
                      </a:endParaRPr>
                    </a:p>
                  </a:txBody>
                  <a:tcPr/>
                </a:tc>
              </a:tr>
              <a:tr h="462045">
                <a:tc>
                  <a:txBody>
                    <a:bodyPr/>
                    <a:lstStyle/>
                    <a:p>
                      <a:pPr algn="l" fontAlgn="b"/>
                      <a:r>
                        <a:rPr lang="en-US" sz="1400" b="1" i="0" u="none" strike="noStrike" dirty="0">
                          <a:effectLst/>
                          <a:latin typeface="+mn-lt"/>
                        </a:rPr>
                        <a:t>Transfusion transmitted viral infection - Other</a:t>
                      </a:r>
                    </a:p>
                  </a:txBody>
                  <a:tcPr marL="0" marR="0" marT="0" marB="0" anchor="b"/>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endParaRPr lang="en-IE" sz="1200" b="0" dirty="0">
                        <a:latin typeface="+mn-lt"/>
                      </a:endParaRPr>
                    </a:p>
                  </a:txBody>
                  <a:tcPr/>
                </a:tc>
                <a:tc>
                  <a:txBody>
                    <a:bodyPr/>
                    <a:lstStyle/>
                    <a:p>
                      <a:r>
                        <a:rPr lang="en-GB" sz="1200" b="0" dirty="0" smtClean="0">
                          <a:latin typeface="+mn-lt"/>
                        </a:rPr>
                        <a:t>1</a:t>
                      </a:r>
                      <a:endParaRPr lang="en-IE" sz="1200" b="0" dirty="0">
                        <a:latin typeface="+mn-lt"/>
                      </a:endParaRPr>
                    </a:p>
                  </a:txBody>
                  <a:tcPr/>
                </a:tc>
              </a:tr>
              <a:tr h="401539">
                <a:tc>
                  <a:txBody>
                    <a:bodyPr/>
                    <a:lstStyle/>
                    <a:p>
                      <a:pPr algn="l" fontAlgn="b"/>
                      <a:r>
                        <a:rPr lang="en-GB" sz="1800" b="1" u="none" strike="noStrike" dirty="0" smtClean="0">
                          <a:effectLst/>
                          <a:latin typeface="+mn-lt"/>
                        </a:rPr>
                        <a:t>Total </a:t>
                      </a:r>
                      <a:endParaRPr lang="en-IE" sz="1800" b="1" i="0" u="none" strike="noStrike" dirty="0">
                        <a:effectLst/>
                        <a:latin typeface="+mn-lt"/>
                      </a:endParaRPr>
                    </a:p>
                  </a:txBody>
                  <a:tcPr marL="0" marR="0" marT="0" marB="0" anchor="b"/>
                </a:tc>
                <a:tc>
                  <a:txBody>
                    <a:bodyPr/>
                    <a:lstStyle/>
                    <a:p>
                      <a:r>
                        <a:rPr lang="en-GB" sz="1800" b="1" dirty="0" smtClean="0">
                          <a:latin typeface="+mn-lt"/>
                        </a:rPr>
                        <a:t>6</a:t>
                      </a:r>
                      <a:endParaRPr lang="en-IE" sz="1800" b="1" dirty="0">
                        <a:latin typeface="+mn-lt"/>
                      </a:endParaRPr>
                    </a:p>
                  </a:txBody>
                  <a:tcPr/>
                </a:tc>
                <a:tc>
                  <a:txBody>
                    <a:bodyPr/>
                    <a:lstStyle/>
                    <a:p>
                      <a:r>
                        <a:rPr lang="en-IE" sz="1800" b="1" dirty="0" smtClean="0">
                          <a:latin typeface="+mn-lt"/>
                        </a:rPr>
                        <a:t>0</a:t>
                      </a:r>
                      <a:endParaRPr lang="en-IE" sz="1800" b="1" dirty="0">
                        <a:latin typeface="+mn-lt"/>
                      </a:endParaRPr>
                    </a:p>
                  </a:txBody>
                  <a:tcPr/>
                </a:tc>
                <a:tc>
                  <a:txBody>
                    <a:bodyPr/>
                    <a:lstStyle/>
                    <a:p>
                      <a:r>
                        <a:rPr lang="en-GB" sz="1800" b="1" dirty="0" smtClean="0">
                          <a:latin typeface="+mn-lt"/>
                        </a:rPr>
                        <a:t>0</a:t>
                      </a:r>
                      <a:endParaRPr lang="en-IE" sz="1800" b="1" dirty="0">
                        <a:latin typeface="+mn-lt"/>
                      </a:endParaRPr>
                    </a:p>
                  </a:txBody>
                  <a:tcPr/>
                </a:tc>
                <a:tc>
                  <a:txBody>
                    <a:bodyPr/>
                    <a:lstStyle/>
                    <a:p>
                      <a:r>
                        <a:rPr lang="en-GB" sz="1800" b="1" dirty="0" smtClean="0">
                          <a:latin typeface="+mn-lt"/>
                        </a:rPr>
                        <a:t>1</a:t>
                      </a:r>
                      <a:endParaRPr lang="en-IE" sz="1800" b="1" dirty="0">
                        <a:latin typeface="+mn-lt"/>
                      </a:endParaRPr>
                    </a:p>
                  </a:txBody>
                  <a:tcPr/>
                </a:tc>
                <a:tc>
                  <a:txBody>
                    <a:bodyPr/>
                    <a:lstStyle/>
                    <a:p>
                      <a:r>
                        <a:rPr lang="en-GB" sz="1800" b="1" dirty="0" smtClean="0">
                          <a:latin typeface="+mn-lt"/>
                        </a:rPr>
                        <a:t>12</a:t>
                      </a:r>
                      <a:endParaRPr lang="en-IE" sz="1800" b="1" dirty="0">
                        <a:latin typeface="+mn-lt"/>
                      </a:endParaRPr>
                    </a:p>
                  </a:txBody>
                  <a:tcPr/>
                </a:tc>
                <a:tc>
                  <a:txBody>
                    <a:bodyPr/>
                    <a:lstStyle/>
                    <a:p>
                      <a:r>
                        <a:rPr lang="en-GB" sz="1800" b="1" dirty="0" smtClean="0">
                          <a:latin typeface="+mn-lt"/>
                        </a:rPr>
                        <a:t>99</a:t>
                      </a:r>
                      <a:endParaRPr lang="en-IE" sz="1800" b="1" dirty="0">
                        <a:latin typeface="+mn-lt"/>
                      </a:endParaRPr>
                    </a:p>
                  </a:txBody>
                  <a:tcPr/>
                </a:tc>
                <a:tc>
                  <a:txBody>
                    <a:bodyPr/>
                    <a:lstStyle/>
                    <a:p>
                      <a:r>
                        <a:rPr lang="en-GB" sz="1800" b="1" dirty="0" smtClean="0">
                          <a:latin typeface="+mn-lt"/>
                        </a:rPr>
                        <a:t>1</a:t>
                      </a:r>
                      <a:endParaRPr lang="en-IE" sz="1800" b="1" dirty="0">
                        <a:latin typeface="+mn-lt"/>
                      </a:endParaRPr>
                    </a:p>
                  </a:txBody>
                  <a:tcPr/>
                </a:tc>
              </a:tr>
            </a:tbl>
          </a:graphicData>
        </a:graphic>
      </p:graphicFrame>
    </p:spTree>
    <p:extLst>
      <p:ext uri="{BB962C8B-B14F-4D97-AF65-F5344CB8AC3E}">
        <p14:creationId xmlns:p14="http://schemas.microsoft.com/office/powerpoint/2010/main" val="7726830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rgbClr val="C00000"/>
                </a:solidFill>
              </a:rPr>
              <a:t>Future plans for NHO</a:t>
            </a:r>
            <a:endParaRPr lang="en-IE" b="1" dirty="0">
              <a:solidFill>
                <a:srgbClr val="C00000"/>
              </a:solidFill>
            </a:endParaRPr>
          </a:p>
        </p:txBody>
      </p:sp>
      <p:sp>
        <p:nvSpPr>
          <p:cNvPr id="3" name="Content Placeholder 2"/>
          <p:cNvSpPr>
            <a:spLocks noGrp="1"/>
          </p:cNvSpPr>
          <p:nvPr>
            <p:ph idx="1"/>
          </p:nvPr>
        </p:nvSpPr>
        <p:spPr/>
        <p:txBody>
          <a:bodyPr>
            <a:normAutofit/>
          </a:bodyPr>
          <a:lstStyle/>
          <a:p>
            <a:r>
              <a:rPr lang="en-IE" sz="2400" dirty="0" smtClean="0"/>
              <a:t>Online reporting</a:t>
            </a:r>
          </a:p>
          <a:p>
            <a:r>
              <a:rPr lang="en-IE" sz="2400" dirty="0" smtClean="0"/>
              <a:t>Handbook update </a:t>
            </a:r>
          </a:p>
          <a:p>
            <a:r>
              <a:rPr lang="en-IE" sz="2400" dirty="0" smtClean="0"/>
              <a:t>Resourcing</a:t>
            </a:r>
          </a:p>
          <a:p>
            <a:pPr lvl="1"/>
            <a:r>
              <a:rPr lang="en-GB" sz="2400" dirty="0" smtClean="0"/>
              <a:t>1 FTE Haemovigilance Officer</a:t>
            </a:r>
          </a:p>
          <a:p>
            <a:pPr lvl="1"/>
            <a:r>
              <a:rPr lang="en-GB" sz="2400" dirty="0" smtClean="0"/>
              <a:t>NHO Medical Director</a:t>
            </a:r>
            <a:endParaRPr lang="en-IE" sz="2400" dirty="0" smtClean="0"/>
          </a:p>
          <a:p>
            <a:r>
              <a:rPr lang="en-IE" sz="2400" dirty="0" smtClean="0"/>
              <a:t>eLearning</a:t>
            </a:r>
          </a:p>
          <a:p>
            <a:r>
              <a:rPr lang="en-IE" sz="2400" dirty="0" smtClean="0"/>
              <a:t>Continued collaboration with all stakeholders</a:t>
            </a:r>
            <a:endParaRPr lang="en-IE" sz="24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4620419"/>
            <a:ext cx="302895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96008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2"/>
                </a:solidFill>
              </a:rPr>
              <a:t>Acknowledgements</a:t>
            </a:r>
            <a:endParaRPr lang="en-IE" b="1" dirty="0">
              <a:solidFill>
                <a:schemeClr val="accent2"/>
              </a:solidFill>
            </a:endParaRPr>
          </a:p>
        </p:txBody>
      </p:sp>
      <p:sp>
        <p:nvSpPr>
          <p:cNvPr id="3" name="Content Placeholder 2"/>
          <p:cNvSpPr>
            <a:spLocks noGrp="1"/>
          </p:cNvSpPr>
          <p:nvPr>
            <p:ph idx="1"/>
          </p:nvPr>
        </p:nvSpPr>
        <p:spPr/>
        <p:txBody>
          <a:bodyPr/>
          <a:lstStyle/>
          <a:p>
            <a:r>
              <a:rPr lang="en-GB" dirty="0" smtClean="0"/>
              <a:t>NHO Team</a:t>
            </a:r>
          </a:p>
          <a:p>
            <a:r>
              <a:rPr lang="en-GB" dirty="0" smtClean="0"/>
              <a:t>Prof Hervig </a:t>
            </a:r>
          </a:p>
          <a:p>
            <a:r>
              <a:rPr lang="en-GB" dirty="0"/>
              <a:t>Vigilant reporters and hospital </a:t>
            </a:r>
            <a:r>
              <a:rPr lang="en-GB" dirty="0" smtClean="0"/>
              <a:t>staff</a:t>
            </a:r>
          </a:p>
          <a:p>
            <a:r>
              <a:rPr lang="en-GB" dirty="0" smtClean="0"/>
              <a:t>RTU Team </a:t>
            </a:r>
          </a:p>
          <a:p>
            <a:r>
              <a:rPr lang="en-GB" dirty="0" smtClean="0"/>
              <a:t>IBTS Quality team</a:t>
            </a:r>
          </a:p>
          <a:p>
            <a:r>
              <a:rPr lang="en-GB" dirty="0" smtClean="0"/>
              <a:t>For further information please find us on www.giveblood.ie </a:t>
            </a:r>
            <a:endParaRPr lang="en-IE" dirty="0"/>
          </a:p>
        </p:txBody>
      </p:sp>
      <p:pic>
        <p:nvPicPr>
          <p:cNvPr id="7170" name="Picture 2" descr="C:\Users\scanlonj\AppData\Local\Microsoft\Windows\Temporary Internet Files\Content.IE5\DK7LWLFH\Thank-You[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101" y="3892915"/>
            <a:ext cx="8712968" cy="2952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55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Summary of Data 2022 </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8260658"/>
              </p:ext>
            </p:extLst>
          </p:nvPr>
        </p:nvGraphicFramePr>
        <p:xfrm>
          <a:off x="107504" y="1196752"/>
          <a:ext cx="9036496" cy="54006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1" y="-11008"/>
            <a:ext cx="1990720" cy="1178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3879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pPr eaLnBrk="1" hangingPunct="1"/>
            <a:r>
              <a:rPr lang="en-US" b="1" dirty="0" smtClean="0">
                <a:solidFill>
                  <a:schemeClr val="accent2"/>
                </a:solidFill>
              </a:rPr>
              <a:t>Acute Hemolytic Transfusion Reactions </a:t>
            </a:r>
            <a:r>
              <a:rPr lang="en-US" b="1" dirty="0">
                <a:solidFill>
                  <a:schemeClr val="accent2"/>
                </a:solidFill>
              </a:rPr>
              <a:t>(</a:t>
            </a:r>
            <a:r>
              <a:rPr lang="en-US" b="1" dirty="0" smtClean="0">
                <a:solidFill>
                  <a:schemeClr val="accent2"/>
                </a:solidFill>
              </a:rPr>
              <a:t>AHTR)</a:t>
            </a:r>
          </a:p>
        </p:txBody>
      </p:sp>
      <p:sp>
        <p:nvSpPr>
          <p:cNvPr id="24579" name="Content Placeholder 2"/>
          <p:cNvSpPr>
            <a:spLocks noGrp="1"/>
          </p:cNvSpPr>
          <p:nvPr>
            <p:ph idx="1"/>
          </p:nvPr>
        </p:nvSpPr>
        <p:spPr>
          <a:xfrm>
            <a:off x="301625" y="1527175"/>
            <a:ext cx="8504238" cy="4572000"/>
          </a:xfrm>
        </p:spPr>
        <p:txBody>
          <a:bodyPr>
            <a:normAutofit/>
          </a:bodyPr>
          <a:lstStyle/>
          <a:p>
            <a:pPr marL="0" indent="0" eaLnBrk="1" hangingPunct="1">
              <a:buNone/>
            </a:pPr>
            <a:endParaRPr lang="en-US" dirty="0" smtClean="0"/>
          </a:p>
          <a:p>
            <a:pPr marL="0" indent="0" eaLnBrk="1" hangingPunct="1">
              <a:buNone/>
            </a:pPr>
            <a:r>
              <a:rPr lang="en-US" dirty="0" smtClean="0"/>
              <a:t>AHTR is defined </a:t>
            </a:r>
            <a:r>
              <a:rPr lang="en-US" dirty="0"/>
              <a:t>a</a:t>
            </a:r>
            <a:r>
              <a:rPr lang="en-US" dirty="0" smtClean="0"/>
              <a:t>s a reaction occurring within 24 hours of a transfusion where clinical and/or laboratory features of haemolysis are present (ISBT </a:t>
            </a:r>
            <a:r>
              <a:rPr lang="en-US" dirty="0"/>
              <a:t>d</a:t>
            </a:r>
            <a:r>
              <a:rPr lang="en-US" dirty="0" smtClean="0"/>
              <a:t>efinition). Acute haemolysis may be caused by ABO incompatibility, other antigen incompatibility or to </a:t>
            </a:r>
          </a:p>
          <a:p>
            <a:pPr marL="0" indent="0" eaLnBrk="1" hangingPunct="1">
              <a:buNone/>
            </a:pPr>
            <a:r>
              <a:rPr lang="en-US" dirty="0" smtClean="0"/>
              <a:t>non-immunological factors.</a:t>
            </a:r>
          </a:p>
          <a:p>
            <a:pPr marL="0" indent="0" eaLnBrk="1" hangingPunct="1">
              <a:buNone/>
            </a:pPr>
            <a:endParaRPr lang="en-US" dirty="0" smtClean="0"/>
          </a:p>
          <a:p>
            <a:pPr marL="0" indent="0" eaLnBrk="1" hangingPunct="1">
              <a:buNone/>
            </a:pPr>
            <a:endParaRPr lang="en-US" dirty="0" smtClean="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5680" y="4077072"/>
            <a:ext cx="2297054" cy="2088232"/>
          </a:xfrm>
          <a:prstGeom prst="rect">
            <a:avLst/>
          </a:prstGeom>
        </p:spPr>
      </p:pic>
    </p:spTree>
    <p:extLst>
      <p:ext uri="{BB962C8B-B14F-4D97-AF65-F5344CB8AC3E}">
        <p14:creationId xmlns:p14="http://schemas.microsoft.com/office/powerpoint/2010/main" val="1821585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b="1" dirty="0" smtClean="0">
                <a:solidFill>
                  <a:schemeClr val="accent2"/>
                </a:solidFill>
              </a:rPr>
              <a:t>              Acute </a:t>
            </a:r>
            <a:r>
              <a:rPr lang="en-IE" b="1" dirty="0">
                <a:solidFill>
                  <a:schemeClr val="accent2"/>
                </a:solidFill>
              </a:rPr>
              <a:t>Transfusion </a:t>
            </a:r>
            <a:r>
              <a:rPr lang="en-IE" b="1" dirty="0" smtClean="0">
                <a:solidFill>
                  <a:schemeClr val="accent2"/>
                </a:solidFill>
              </a:rPr>
              <a:t>Reactions</a:t>
            </a:r>
            <a:endParaRPr lang="en-IE"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632926"/>
              </p:ext>
            </p:extLst>
          </p:nvPr>
        </p:nvGraphicFramePr>
        <p:xfrm>
          <a:off x="467543" y="1772818"/>
          <a:ext cx="8136904" cy="4679098"/>
        </p:xfrm>
        <a:graphic>
          <a:graphicData uri="http://schemas.openxmlformats.org/drawingml/2006/table">
            <a:tbl>
              <a:tblPr firstRow="1" firstCol="1" bandRow="1">
                <a:tableStyleId>{21E4AEA4-8DFA-4A89-87EB-49C32662AFE0}</a:tableStyleId>
              </a:tblPr>
              <a:tblGrid>
                <a:gridCol w="2736305"/>
                <a:gridCol w="4042265"/>
                <a:gridCol w="1358334"/>
              </a:tblGrid>
              <a:tr h="1292280">
                <a:tc rowSpan="5">
                  <a:txBody>
                    <a:bodyPr/>
                    <a:lstStyle/>
                    <a:p>
                      <a:pPr>
                        <a:lnSpc>
                          <a:spcPct val="115000"/>
                        </a:lnSpc>
                        <a:spcAft>
                          <a:spcPts val="1000"/>
                        </a:spcAft>
                      </a:pPr>
                      <a:r>
                        <a:rPr lang="en-IE" sz="2400" dirty="0">
                          <a:effectLst/>
                        </a:rPr>
                        <a:t>Acute Transfusion Reactions (</a:t>
                      </a:r>
                      <a:r>
                        <a:rPr lang="en-IE" sz="2400" dirty="0" smtClean="0">
                          <a:effectLst/>
                        </a:rPr>
                        <a:t>n=82)</a:t>
                      </a:r>
                    </a:p>
                    <a:p>
                      <a:pPr>
                        <a:lnSpc>
                          <a:spcPct val="115000"/>
                        </a:lnSpc>
                        <a:spcAft>
                          <a:spcPts val="1000"/>
                        </a:spcAft>
                      </a:pPr>
                      <a:r>
                        <a:rPr lang="en-US" sz="1800" b="0" i="0" kern="1200" dirty="0" smtClean="0">
                          <a:solidFill>
                            <a:schemeClr val="lt1"/>
                          </a:solidFill>
                          <a:effectLst/>
                          <a:latin typeface="+mn-lt"/>
                          <a:ea typeface="+mn-ea"/>
                          <a:cs typeface="+mn-cs"/>
                        </a:rPr>
                        <a:t>Acute transfusion reactions (ATRs) are defined as those occurring within 24 h of the administration of blood or blood components</a:t>
                      </a:r>
                      <a:endParaRPr lang="en-IE"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IE" sz="2400" dirty="0">
                          <a:effectLst/>
                        </a:rPr>
                        <a:t>Immunological Haemolysis due to ABO incompatibility </a:t>
                      </a:r>
                      <a:endParaRPr lang="en-IE"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IE" sz="2800" dirty="0">
                          <a:effectLst/>
                        </a:rPr>
                        <a:t>0</a:t>
                      </a:r>
                      <a:endParaRPr lang="en-IE" sz="2800" dirty="0">
                        <a:effectLst/>
                        <a:latin typeface="Calibri"/>
                        <a:ea typeface="Calibri"/>
                        <a:cs typeface="Times New Roman"/>
                      </a:endParaRPr>
                    </a:p>
                  </a:txBody>
                  <a:tcPr marL="68580" marR="68580" marT="0" marB="0"/>
                </a:tc>
              </a:tr>
              <a:tr h="1292280">
                <a:tc vMerge="1">
                  <a:txBody>
                    <a:bodyPr/>
                    <a:lstStyle/>
                    <a:p>
                      <a:endParaRPr lang="en-IE"/>
                    </a:p>
                  </a:txBody>
                  <a:tcPr/>
                </a:tc>
                <a:tc>
                  <a:txBody>
                    <a:bodyPr/>
                    <a:lstStyle/>
                    <a:p>
                      <a:pPr>
                        <a:lnSpc>
                          <a:spcPct val="115000"/>
                        </a:lnSpc>
                        <a:spcAft>
                          <a:spcPts val="1000"/>
                        </a:spcAft>
                      </a:pPr>
                      <a:r>
                        <a:rPr lang="en-IE" sz="2400" dirty="0">
                          <a:effectLst/>
                        </a:rPr>
                        <a:t>Febrile Non Haemolytic Transfusion Reaction</a:t>
                      </a:r>
                      <a:endParaRPr lang="en-IE"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2800" dirty="0" smtClean="0">
                          <a:effectLst/>
                          <a:latin typeface="+mn-lt"/>
                          <a:ea typeface="+mn-ea"/>
                          <a:cs typeface="+mn-cs"/>
                        </a:rPr>
                        <a:t>41</a:t>
                      </a:r>
                      <a:endParaRPr lang="en-IE" sz="2800" dirty="0">
                        <a:effectLst/>
                        <a:latin typeface="Calibri"/>
                        <a:ea typeface="Calibri"/>
                        <a:cs typeface="Times New Roman"/>
                      </a:endParaRPr>
                    </a:p>
                  </a:txBody>
                  <a:tcPr marL="68580" marR="68580" marT="0" marB="0"/>
                </a:tc>
              </a:tr>
              <a:tr h="626645">
                <a:tc vMerge="1">
                  <a:txBody>
                    <a:bodyPr/>
                    <a:lstStyle/>
                    <a:p>
                      <a:endParaRPr lang="en-IE"/>
                    </a:p>
                  </a:txBody>
                  <a:tcPr/>
                </a:tc>
                <a:tc>
                  <a:txBody>
                    <a:bodyPr/>
                    <a:lstStyle/>
                    <a:p>
                      <a:pPr>
                        <a:lnSpc>
                          <a:spcPct val="115000"/>
                        </a:lnSpc>
                        <a:spcAft>
                          <a:spcPts val="1000"/>
                        </a:spcAft>
                      </a:pPr>
                      <a:r>
                        <a:rPr lang="en-IE" sz="2400" dirty="0">
                          <a:effectLst/>
                        </a:rPr>
                        <a:t>Anaphylaxis/Hypersensitivity</a:t>
                      </a:r>
                      <a:endParaRPr lang="en-IE"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2800" dirty="0" smtClean="0">
                          <a:effectLst/>
                          <a:latin typeface="+mn-lt"/>
                          <a:ea typeface="+mn-ea"/>
                          <a:cs typeface="+mn-cs"/>
                        </a:rPr>
                        <a:t>30</a:t>
                      </a:r>
                      <a:endParaRPr lang="en-IE" sz="2800" dirty="0">
                        <a:effectLst/>
                        <a:latin typeface="Calibri"/>
                        <a:ea typeface="Calibri"/>
                        <a:cs typeface="Times New Roman"/>
                      </a:endParaRPr>
                    </a:p>
                  </a:txBody>
                  <a:tcPr marL="68580" marR="68580" marT="0" marB="0"/>
                </a:tc>
              </a:tr>
              <a:tr h="626645">
                <a:tc vMerge="1">
                  <a:txBody>
                    <a:bodyPr/>
                    <a:lstStyle/>
                    <a:p>
                      <a:endParaRPr lang="en-IE"/>
                    </a:p>
                  </a:txBody>
                  <a:tcPr/>
                </a:tc>
                <a:tc>
                  <a:txBody>
                    <a:bodyPr/>
                    <a:lstStyle/>
                    <a:p>
                      <a:pPr>
                        <a:lnSpc>
                          <a:spcPct val="115000"/>
                        </a:lnSpc>
                        <a:spcAft>
                          <a:spcPts val="1000"/>
                        </a:spcAft>
                      </a:pPr>
                      <a:r>
                        <a:rPr lang="en-IE" sz="2400" dirty="0">
                          <a:effectLst/>
                        </a:rPr>
                        <a:t>Hypotensive Transfusion Reactions</a:t>
                      </a:r>
                      <a:endParaRPr lang="en-IE"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2800" dirty="0" smtClean="0">
                          <a:effectLst/>
                          <a:latin typeface="+mn-lt"/>
                          <a:ea typeface="+mn-ea"/>
                          <a:cs typeface="+mn-cs"/>
                        </a:rPr>
                        <a:t>4</a:t>
                      </a:r>
                      <a:endParaRPr lang="en-IE" sz="2800" dirty="0">
                        <a:effectLst/>
                        <a:latin typeface="Calibri"/>
                        <a:ea typeface="Calibri"/>
                        <a:cs typeface="Times New Roman"/>
                      </a:endParaRPr>
                    </a:p>
                  </a:txBody>
                  <a:tcPr marL="68580" marR="68580" marT="0" marB="0"/>
                </a:tc>
              </a:tr>
              <a:tr h="626645">
                <a:tc vMerge="1">
                  <a:txBody>
                    <a:bodyPr/>
                    <a:lstStyle/>
                    <a:p>
                      <a:endParaRPr lang="en-IE"/>
                    </a:p>
                  </a:txBody>
                  <a:tcPr/>
                </a:tc>
                <a:tc>
                  <a:txBody>
                    <a:bodyPr/>
                    <a:lstStyle/>
                    <a:p>
                      <a:pPr>
                        <a:lnSpc>
                          <a:spcPct val="115000"/>
                        </a:lnSpc>
                        <a:spcAft>
                          <a:spcPts val="1000"/>
                        </a:spcAft>
                      </a:pPr>
                      <a:r>
                        <a:rPr lang="en-IE" sz="2400" dirty="0">
                          <a:effectLst/>
                        </a:rPr>
                        <a:t>Unclassified Reaction</a:t>
                      </a:r>
                      <a:endParaRPr lang="en-IE" sz="2400" dirty="0">
                        <a:effectLst/>
                        <a:latin typeface="Calibri"/>
                        <a:ea typeface="Calibri"/>
                        <a:cs typeface="Times New Roman"/>
                      </a:endParaRPr>
                    </a:p>
                  </a:txBody>
                  <a:tcPr marL="68580" marR="68580" marT="0" marB="0"/>
                </a:tc>
                <a:tc>
                  <a:txBody>
                    <a:bodyPr/>
                    <a:lstStyle/>
                    <a:p>
                      <a:pPr>
                        <a:lnSpc>
                          <a:spcPct val="115000"/>
                        </a:lnSpc>
                        <a:spcAft>
                          <a:spcPts val="1000"/>
                        </a:spcAft>
                      </a:pPr>
                      <a:r>
                        <a:rPr lang="en-GB" sz="2800" dirty="0" smtClean="0">
                          <a:effectLst/>
                          <a:latin typeface="+mn-lt"/>
                          <a:ea typeface="+mn-ea"/>
                          <a:cs typeface="+mn-cs"/>
                        </a:rPr>
                        <a:t>7</a:t>
                      </a:r>
                      <a:endParaRPr lang="en-IE" sz="2800" dirty="0">
                        <a:effectLst/>
                        <a:latin typeface="Calibri"/>
                        <a:ea typeface="Calibri"/>
                        <a:cs typeface="Times New Roman"/>
                      </a:endParaRPr>
                    </a:p>
                  </a:txBody>
                  <a:tcPr marL="68580" marR="68580" marT="0" marB="0"/>
                </a:tc>
              </a:tr>
            </a:tbl>
          </a:graphicData>
        </a:graphic>
      </p:graphicFrame>
      <p:pic>
        <p:nvPicPr>
          <p:cNvPr id="6"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376264"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863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solidFill>
                  <a:schemeClr val="accent2"/>
                </a:solidFill>
              </a:rPr>
              <a:t/>
            </a:r>
            <a:br>
              <a:rPr lang="en-GB" b="1" dirty="0" smtClean="0">
                <a:solidFill>
                  <a:schemeClr val="accent2"/>
                </a:solidFill>
              </a:rPr>
            </a:br>
            <a:r>
              <a:rPr lang="en-GB" b="1" dirty="0" smtClean="0">
                <a:solidFill>
                  <a:srgbClr val="C00000"/>
                </a:solidFill>
              </a:rPr>
              <a:t>Febrile Reactions (n=36)</a:t>
            </a:r>
            <a:endParaRPr lang="en-IE" b="1" dirty="0">
              <a:solidFill>
                <a:srgbClr val="C00000"/>
              </a:solidFill>
            </a:endParaRPr>
          </a:p>
        </p:txBody>
      </p:sp>
      <p:sp>
        <p:nvSpPr>
          <p:cNvPr id="5" name="Content Placeholder 4"/>
          <p:cNvSpPr>
            <a:spLocks noGrp="1"/>
          </p:cNvSpPr>
          <p:nvPr>
            <p:ph sz="half" idx="1"/>
          </p:nvPr>
        </p:nvSpPr>
        <p:spPr/>
        <p:txBody>
          <a:bodyPr>
            <a:normAutofit fontScale="70000" lnSpcReduction="20000"/>
          </a:bodyPr>
          <a:lstStyle/>
          <a:p>
            <a:pPr marL="0" indent="0">
              <a:buNone/>
            </a:pPr>
            <a:r>
              <a:rPr lang="en-GB" sz="3100" b="1" dirty="0" smtClean="0">
                <a:effectLst>
                  <a:outerShdw blurRad="38100" dist="38100" dir="2700000" algn="tl">
                    <a:srgbClr val="000000">
                      <a:alpha val="43137"/>
                    </a:srgbClr>
                  </a:outerShdw>
                </a:effectLst>
              </a:rPr>
              <a:t>Findings</a:t>
            </a:r>
          </a:p>
          <a:p>
            <a:r>
              <a:rPr lang="en-GB" dirty="0" smtClean="0"/>
              <a:t>41 Reports received</a:t>
            </a:r>
          </a:p>
          <a:p>
            <a:r>
              <a:rPr lang="en-GB" dirty="0" smtClean="0"/>
              <a:t>36 Reports accepted</a:t>
            </a:r>
          </a:p>
          <a:p>
            <a:r>
              <a:rPr lang="en-GB" dirty="0" smtClean="0"/>
              <a:t>15 Reports Mandatory</a:t>
            </a:r>
          </a:p>
          <a:p>
            <a:pPr marL="0" indent="0">
              <a:buNone/>
            </a:pPr>
            <a:endParaRPr lang="en-GB" dirty="0" smtClean="0"/>
          </a:p>
          <a:p>
            <a:pPr marL="0" indent="0">
              <a:buNone/>
            </a:pPr>
            <a:r>
              <a:rPr lang="en-GB" b="1" dirty="0" smtClean="0">
                <a:effectLst>
                  <a:outerShdw blurRad="38100" dist="38100" dir="2700000" algn="tl">
                    <a:srgbClr val="000000">
                      <a:alpha val="43137"/>
                    </a:srgbClr>
                  </a:outerShdw>
                </a:effectLst>
              </a:rPr>
              <a:t>Demographics</a:t>
            </a:r>
          </a:p>
          <a:p>
            <a:r>
              <a:rPr lang="en-IE" dirty="0"/>
              <a:t>Neonate (&lt; 28 days) </a:t>
            </a:r>
            <a:r>
              <a:rPr lang="en-IE" dirty="0" smtClean="0"/>
              <a:t>: 1</a:t>
            </a:r>
            <a:endParaRPr lang="en-GB" b="1" dirty="0" smtClean="0">
              <a:effectLst>
                <a:outerShdw blurRad="38100" dist="38100" dir="2700000" algn="tl">
                  <a:srgbClr val="000000">
                    <a:alpha val="43137"/>
                  </a:srgbClr>
                </a:outerShdw>
              </a:effectLst>
            </a:endParaRPr>
          </a:p>
          <a:p>
            <a:r>
              <a:rPr lang="en-GB" dirty="0" smtClean="0"/>
              <a:t>1-4 yr: 2</a:t>
            </a:r>
          </a:p>
          <a:p>
            <a:r>
              <a:rPr lang="en-IE" dirty="0"/>
              <a:t>Child (5-11 years</a:t>
            </a:r>
            <a:r>
              <a:rPr lang="en-IE" dirty="0" smtClean="0"/>
              <a:t>): 1</a:t>
            </a:r>
            <a:endParaRPr lang="en-GB" dirty="0" smtClean="0"/>
          </a:p>
          <a:p>
            <a:r>
              <a:rPr lang="en-GB" dirty="0" smtClean="0"/>
              <a:t>12-17 yr: </a:t>
            </a:r>
            <a:r>
              <a:rPr lang="en-GB" dirty="0"/>
              <a:t>2</a:t>
            </a:r>
            <a:endParaRPr lang="en-GB" dirty="0" smtClean="0"/>
          </a:p>
          <a:p>
            <a:r>
              <a:rPr lang="en-GB" dirty="0" smtClean="0"/>
              <a:t>18-30 yr: 2</a:t>
            </a:r>
          </a:p>
          <a:p>
            <a:r>
              <a:rPr lang="en-GB" dirty="0" smtClean="0"/>
              <a:t>31-50 yr: 5</a:t>
            </a:r>
          </a:p>
          <a:p>
            <a:r>
              <a:rPr lang="en-GB" dirty="0" smtClean="0"/>
              <a:t>51-70 yr: 11</a:t>
            </a:r>
          </a:p>
          <a:p>
            <a:r>
              <a:rPr lang="en-GB" dirty="0" smtClean="0"/>
              <a:t>70+: 12</a:t>
            </a:r>
          </a:p>
          <a:p>
            <a:endParaRPr lang="en-IE" dirty="0"/>
          </a:p>
        </p:txBody>
      </p:sp>
      <p:sp>
        <p:nvSpPr>
          <p:cNvPr id="6" name="Content Placeholder 5"/>
          <p:cNvSpPr>
            <a:spLocks noGrp="1"/>
          </p:cNvSpPr>
          <p:nvPr>
            <p:ph sz="half" idx="2"/>
          </p:nvPr>
        </p:nvSpPr>
        <p:spPr>
          <a:xfrm>
            <a:off x="4211960" y="1340768"/>
            <a:ext cx="4680520" cy="4785395"/>
          </a:xfrm>
        </p:spPr>
        <p:txBody>
          <a:bodyPr>
            <a:noAutofit/>
          </a:bodyPr>
          <a:lstStyle/>
          <a:p>
            <a:pPr marL="0" indent="0">
              <a:buNone/>
            </a:pPr>
            <a:r>
              <a:rPr lang="en-GB" sz="2400" b="1" dirty="0" smtClean="0">
                <a:effectLst>
                  <a:outerShdw blurRad="38100" dist="38100" dir="2700000" algn="tl">
                    <a:srgbClr val="000000">
                      <a:alpha val="43137"/>
                    </a:srgbClr>
                  </a:outerShdw>
                </a:effectLst>
              </a:rPr>
              <a:t>Components</a:t>
            </a:r>
          </a:p>
          <a:p>
            <a:pPr marL="0" indent="0">
              <a:buNone/>
            </a:pPr>
            <a:endParaRPr lang="en-GB" sz="2000" dirty="0">
              <a:effectLst>
                <a:outerShdw blurRad="38100" dist="38100" dir="2700000" algn="tl">
                  <a:srgbClr val="000000">
                    <a:alpha val="43137"/>
                  </a:srgbClr>
                </a:outerShdw>
              </a:effectLst>
            </a:endParaRPr>
          </a:p>
          <a:p>
            <a:pPr marL="0" indent="0">
              <a:buNone/>
            </a:pPr>
            <a:endParaRPr lang="en-GB" sz="2000" dirty="0" smtClean="0">
              <a:effectLst>
                <a:outerShdw blurRad="38100" dist="38100" dir="2700000" algn="tl">
                  <a:srgbClr val="000000">
                    <a:alpha val="43137"/>
                  </a:srgbClr>
                </a:outerShdw>
              </a:effectLst>
            </a:endParaRPr>
          </a:p>
          <a:p>
            <a:pPr marL="0" indent="0">
              <a:buNone/>
            </a:pPr>
            <a:endParaRPr lang="en-GB" sz="2000" dirty="0">
              <a:effectLst>
                <a:outerShdw blurRad="38100" dist="38100" dir="2700000" algn="tl">
                  <a:srgbClr val="000000">
                    <a:alpha val="43137"/>
                  </a:srgbClr>
                </a:outerShdw>
              </a:effectLst>
            </a:endParaRPr>
          </a:p>
          <a:p>
            <a:pPr marL="0" indent="0">
              <a:buNone/>
            </a:pPr>
            <a:endParaRPr lang="en-GB" sz="2000" dirty="0" smtClean="0">
              <a:effectLst>
                <a:outerShdw blurRad="38100" dist="38100" dir="2700000" algn="tl">
                  <a:srgbClr val="000000">
                    <a:alpha val="43137"/>
                  </a:srgbClr>
                </a:outerShdw>
              </a:effectLst>
            </a:endParaRPr>
          </a:p>
          <a:p>
            <a:pPr marL="0" indent="0">
              <a:buNone/>
            </a:pPr>
            <a:endParaRPr lang="en-GB" sz="2400" b="1" dirty="0" smtClean="0">
              <a:effectLst>
                <a:outerShdw blurRad="38100" dist="38100" dir="2700000" algn="tl">
                  <a:srgbClr val="000000">
                    <a:alpha val="43137"/>
                  </a:srgbClr>
                </a:outerShdw>
              </a:effectLst>
            </a:endParaRPr>
          </a:p>
          <a:p>
            <a:pPr marL="0" indent="0">
              <a:buNone/>
            </a:pPr>
            <a:endParaRPr lang="en-GB" sz="2400" b="1" dirty="0">
              <a:effectLst>
                <a:outerShdw blurRad="38100" dist="38100" dir="2700000" algn="tl">
                  <a:srgbClr val="000000">
                    <a:alpha val="43137"/>
                  </a:srgbClr>
                </a:outerShdw>
              </a:effectLst>
            </a:endParaRPr>
          </a:p>
          <a:p>
            <a:pPr marL="0" indent="0">
              <a:buNone/>
            </a:pPr>
            <a:r>
              <a:rPr lang="en-GB" sz="2400" b="1" dirty="0" smtClean="0">
                <a:effectLst>
                  <a:outerShdw blurRad="38100" dist="38100" dir="2700000" algn="tl">
                    <a:srgbClr val="000000">
                      <a:alpha val="43137"/>
                    </a:srgbClr>
                  </a:outerShdw>
                </a:effectLst>
              </a:rPr>
              <a:t>Clinical Outcome</a:t>
            </a:r>
          </a:p>
          <a:p>
            <a:r>
              <a:rPr lang="en-GB" sz="2400" dirty="0" smtClean="0"/>
              <a:t>Complete Recovery: 31</a:t>
            </a:r>
          </a:p>
          <a:p>
            <a:r>
              <a:rPr lang="en-GB" sz="2400" dirty="0" smtClean="0"/>
              <a:t>Minor Sequelae: 3</a:t>
            </a:r>
          </a:p>
          <a:p>
            <a:r>
              <a:rPr lang="en-GB" sz="2400" dirty="0" smtClean="0"/>
              <a:t>Death: 2 (unrelated to transfusion)</a:t>
            </a:r>
            <a:endParaRPr lang="en-IE" sz="2400" dirty="0"/>
          </a:p>
        </p:txBody>
      </p:sp>
      <p:graphicFrame>
        <p:nvGraphicFramePr>
          <p:cNvPr id="8" name="Chart 7"/>
          <p:cNvGraphicFramePr>
            <a:graphicFrameLocks/>
          </p:cNvGraphicFramePr>
          <p:nvPr>
            <p:extLst>
              <p:ext uri="{D42A27DB-BD31-4B8C-83A1-F6EECF244321}">
                <p14:modId xmlns:p14="http://schemas.microsoft.com/office/powerpoint/2010/main" val="1599886468"/>
              </p:ext>
            </p:extLst>
          </p:nvPr>
        </p:nvGraphicFramePr>
        <p:xfrm>
          <a:off x="4716016" y="1268760"/>
          <a:ext cx="4032448" cy="3456384"/>
        </p:xfrm>
        <a:graphic>
          <a:graphicData uri="http://schemas.openxmlformats.org/drawingml/2006/chart">
            <c:chart xmlns:c="http://schemas.openxmlformats.org/drawingml/2006/chart" xmlns:r="http://schemas.openxmlformats.org/officeDocument/2006/relationships" r:id="rId2"/>
          </a:graphicData>
        </a:graphic>
      </p:graphicFrame>
      <p:pic>
        <p:nvPicPr>
          <p:cNvPr id="11" name="Picture 3" descr="C:\Users\scanlonj\AppData\Roaming\NHO logo outlin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8640"/>
            <a:ext cx="2376264" cy="713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199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solidFill>
                  <a:srgbClr val="C00000"/>
                </a:solidFill>
              </a:rPr>
              <a:t>Febrile Reactions</a:t>
            </a:r>
            <a:endParaRPr lang="en-IE" dirty="0">
              <a:solidFill>
                <a:srgbClr val="C00000"/>
              </a:solidFill>
            </a:endParaRPr>
          </a:p>
        </p:txBody>
      </p:sp>
      <p:sp>
        <p:nvSpPr>
          <p:cNvPr id="6" name="Text Placeholder 5"/>
          <p:cNvSpPr>
            <a:spLocks noGrp="1"/>
          </p:cNvSpPr>
          <p:nvPr>
            <p:ph type="body" idx="1"/>
          </p:nvPr>
        </p:nvSpPr>
        <p:spPr>
          <a:xfrm>
            <a:off x="914400" y="1772816"/>
            <a:ext cx="3733800" cy="436984"/>
          </a:xfrm>
        </p:spPr>
        <p:txBody>
          <a:bodyPr>
            <a:normAutofit lnSpcReduction="10000"/>
          </a:bodyPr>
          <a:lstStyle/>
          <a:p>
            <a:endParaRPr lang="en-GB" dirty="0" smtClean="0">
              <a:effectLst>
                <a:outerShdw blurRad="38100" dist="38100" dir="2700000" algn="tl">
                  <a:srgbClr val="000000">
                    <a:alpha val="43137"/>
                  </a:srgbClr>
                </a:outerShdw>
              </a:effectLst>
            </a:endParaRPr>
          </a:p>
          <a:p>
            <a:endParaRPr lang="en-GB" dirty="0">
              <a:effectLst>
                <a:outerShdw blurRad="38100" dist="38100" dir="2700000" algn="tl">
                  <a:srgbClr val="000000">
                    <a:alpha val="43137"/>
                  </a:srgbClr>
                </a:outerShdw>
              </a:effectLst>
            </a:endParaRPr>
          </a:p>
          <a:p>
            <a:endParaRPr lang="en-GB" dirty="0"/>
          </a:p>
          <a:p>
            <a:endParaRPr lang="en-IE" dirty="0"/>
          </a:p>
        </p:txBody>
      </p:sp>
      <p:sp>
        <p:nvSpPr>
          <p:cNvPr id="3" name="Content Placeholder 2"/>
          <p:cNvSpPr>
            <a:spLocks noGrp="1"/>
          </p:cNvSpPr>
          <p:nvPr>
            <p:ph sz="half" idx="2"/>
          </p:nvPr>
        </p:nvSpPr>
        <p:spPr/>
        <p:txBody>
          <a:bodyPr>
            <a:normAutofit/>
          </a:bodyPr>
          <a:lstStyle/>
          <a:p>
            <a:pPr marL="0" indent="0">
              <a:buNone/>
            </a:pPr>
            <a:r>
              <a:rPr lang="en-GB" b="1" dirty="0" smtClean="0">
                <a:solidFill>
                  <a:srgbClr val="C00000"/>
                </a:solidFill>
              </a:rPr>
              <a:t>Investigations</a:t>
            </a:r>
          </a:p>
          <a:p>
            <a:endParaRPr lang="en-GB" dirty="0"/>
          </a:p>
          <a:p>
            <a:r>
              <a:rPr lang="en-GB" dirty="0" smtClean="0"/>
              <a:t>Bact screening of unit: 23</a:t>
            </a:r>
          </a:p>
          <a:p>
            <a:r>
              <a:rPr lang="en-GB" dirty="0" smtClean="0"/>
              <a:t>Bact screening of pt: 24</a:t>
            </a:r>
          </a:p>
          <a:p>
            <a:r>
              <a:rPr lang="en-GB" dirty="0" smtClean="0"/>
              <a:t>Bact screening of both pt and unit: 18</a:t>
            </a:r>
          </a:p>
          <a:p>
            <a:endParaRPr lang="en-IE" dirty="0"/>
          </a:p>
        </p:txBody>
      </p:sp>
      <p:sp>
        <p:nvSpPr>
          <p:cNvPr id="7" name="Text Placeholder 6"/>
          <p:cNvSpPr>
            <a:spLocks noGrp="1"/>
          </p:cNvSpPr>
          <p:nvPr>
            <p:ph type="body" sz="quarter" idx="3"/>
          </p:nvPr>
        </p:nvSpPr>
        <p:spPr/>
        <p:txBody>
          <a:bodyPr/>
          <a:lstStyle/>
          <a:p>
            <a:r>
              <a:rPr lang="en-GB" dirty="0" smtClean="0">
                <a:solidFill>
                  <a:srgbClr val="C00000"/>
                </a:solidFill>
              </a:rPr>
              <a:t>Interventions</a:t>
            </a:r>
            <a:endParaRPr lang="en-IE" dirty="0">
              <a:solidFill>
                <a:srgbClr val="C00000"/>
              </a:solidFill>
            </a:endParaRPr>
          </a:p>
        </p:txBody>
      </p:sp>
      <p:pic>
        <p:nvPicPr>
          <p:cNvPr id="9" name="Picture 3" descr="C:\Users\scanlonj\AppData\Roaming\NHO logo outlin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376264" cy="71323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Content Placeholder 9"/>
          <p:cNvGraphicFramePr>
            <a:graphicFrameLocks noGrp="1"/>
          </p:cNvGraphicFramePr>
          <p:nvPr>
            <p:ph sz="quarter" idx="4"/>
            <p:extLst>
              <p:ext uri="{D42A27DB-BD31-4B8C-83A1-F6EECF244321}">
                <p14:modId xmlns:p14="http://schemas.microsoft.com/office/powerpoint/2010/main" val="17274458"/>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4788024" y="6165304"/>
            <a:ext cx="3744416" cy="584775"/>
          </a:xfrm>
          <a:prstGeom prst="rect">
            <a:avLst/>
          </a:prstGeom>
          <a:noFill/>
        </p:spPr>
        <p:txBody>
          <a:bodyPr wrap="square" rtlCol="0">
            <a:spAutoFit/>
          </a:bodyPr>
          <a:lstStyle/>
          <a:p>
            <a:r>
              <a:rPr lang="en-GB" sz="1600" dirty="0" smtClean="0"/>
              <a:t>15 Patients treated with 1 or more of above interventions</a:t>
            </a:r>
            <a:endParaRPr lang="en-IE" sz="1600" dirty="0"/>
          </a:p>
        </p:txBody>
      </p:sp>
    </p:spTree>
    <p:extLst>
      <p:ext uri="{BB962C8B-B14F-4D97-AF65-F5344CB8AC3E}">
        <p14:creationId xmlns:p14="http://schemas.microsoft.com/office/powerpoint/2010/main" val="2081868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1996</TotalTime>
  <Words>2596</Words>
  <Application>Microsoft Office PowerPoint</Application>
  <PresentationFormat>On-screen Show (4:3)</PresentationFormat>
  <Paragraphs>577</Paragraphs>
  <Slides>46</Slides>
  <Notes>4</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NHO Serious Adverse Reactions 2022</vt:lpstr>
      <vt:lpstr>PowerPoint Presentation</vt:lpstr>
      <vt:lpstr>Breakdown of reports received by the NHO (2019-2022)</vt:lpstr>
      <vt:lpstr>Components issued  2019 – 2022*</vt:lpstr>
      <vt:lpstr>  Summary of Data 2022 </vt:lpstr>
      <vt:lpstr>Acute Hemolytic Transfusion Reactions (AHTR)</vt:lpstr>
      <vt:lpstr>              Acute Transfusion Reactions</vt:lpstr>
      <vt:lpstr> Febrile Reactions (n=36)</vt:lpstr>
      <vt:lpstr>Febrile Reactions</vt:lpstr>
      <vt:lpstr>Anaphylaxis/hypersensitivity (n=27)</vt:lpstr>
      <vt:lpstr> Anaphylaxis/hypersensitivity (n=27)</vt:lpstr>
      <vt:lpstr>Case Study - AA</vt:lpstr>
      <vt:lpstr>Case Study - AA</vt:lpstr>
      <vt:lpstr>PowerPoint Presentation</vt:lpstr>
      <vt:lpstr>  Hypotensive Transfusion Reactions (n=3)</vt:lpstr>
      <vt:lpstr>  Hypotensive Transfusion Reactions (n=3)</vt:lpstr>
      <vt:lpstr>Key Messages</vt:lpstr>
      <vt:lpstr>Unclassified Reaction (n=6)</vt:lpstr>
      <vt:lpstr>Unclassified Serious Adverse Reactions 2022(n=6)</vt:lpstr>
      <vt:lpstr>  Delayed Transfusion Reactions: Immunological Haemolysis due to other allo-antibody (delayed n=5)   </vt:lpstr>
      <vt:lpstr>PowerPoint Presentation</vt:lpstr>
      <vt:lpstr>Case Study DHTR</vt:lpstr>
      <vt:lpstr>Case Study DHTR</vt:lpstr>
      <vt:lpstr>Case Study DHTR</vt:lpstr>
      <vt:lpstr> Delayed Transfusion Reactions</vt:lpstr>
      <vt:lpstr>  Transfusion Transmitted Infection (n=1)</vt:lpstr>
      <vt:lpstr>Possible Transfusion transmitted viral infection(HCV)  </vt:lpstr>
      <vt:lpstr>Possible Transfusion transmitted viral infection (HCV)</vt:lpstr>
      <vt:lpstr> STTI Recommendations</vt:lpstr>
      <vt:lpstr>    TACO – Points to note</vt:lpstr>
      <vt:lpstr>        Transfusion Associated Circulatory Overload (TACO) n=38</vt:lpstr>
      <vt:lpstr>Clinical Features TACO</vt:lpstr>
      <vt:lpstr>Interventions (TACO)</vt:lpstr>
      <vt:lpstr>              TACO as a result of an error</vt:lpstr>
      <vt:lpstr>Transfusion Associated circulatory Overload (TACO)</vt:lpstr>
      <vt:lpstr>Case study TACO </vt:lpstr>
      <vt:lpstr>Case study TACO </vt:lpstr>
      <vt:lpstr>Case study TACO </vt:lpstr>
      <vt:lpstr>Pulmonary Reports Year on Year</vt:lpstr>
      <vt:lpstr>Appropriate management of anaemia and making safe transfusion decisions</vt:lpstr>
      <vt:lpstr>           Transfusion Associated Dyspnoea (TAD)</vt:lpstr>
      <vt:lpstr> Transfusion Associated Dyspnoea (TAD)</vt:lpstr>
      <vt:lpstr>Respiratory Complications of Transfusion – Points to note</vt:lpstr>
      <vt:lpstr>Mortality and  morbidity data by category 2022</vt:lpstr>
      <vt:lpstr>Future plans for NHO</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NHO Serious Adverse Reactions 2022</dc:title>
  <dc:creator>Scanlon, Joanne</dc:creator>
  <cp:lastModifiedBy>Scanlon, Joanne</cp:lastModifiedBy>
  <cp:revision>81</cp:revision>
  <cp:lastPrinted>2023-09-25T11:24:13Z</cp:lastPrinted>
  <dcterms:created xsi:type="dcterms:W3CDTF">2023-08-21T13:38:35Z</dcterms:created>
  <dcterms:modified xsi:type="dcterms:W3CDTF">2023-09-28T17:10:37Z</dcterms:modified>
</cp:coreProperties>
</file>