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01_FB986B06.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 id="2147483690" r:id="rId4"/>
    <p:sldMasterId id="2147483705" r:id="rId5"/>
  </p:sldMasterIdLst>
  <p:notesMasterIdLst>
    <p:notesMasterId r:id="rId43"/>
  </p:notesMasterIdLst>
  <p:sldIdLst>
    <p:sldId id="6840" r:id="rId6"/>
    <p:sldId id="373" r:id="rId7"/>
    <p:sldId id="7042" r:id="rId8"/>
    <p:sldId id="7046" r:id="rId9"/>
    <p:sldId id="256" r:id="rId10"/>
    <p:sldId id="7049" r:id="rId11"/>
    <p:sldId id="6944" r:id="rId12"/>
    <p:sldId id="7050" r:id="rId13"/>
    <p:sldId id="6947" r:id="rId14"/>
    <p:sldId id="354" r:id="rId15"/>
    <p:sldId id="260" r:id="rId16"/>
    <p:sldId id="6948" r:id="rId17"/>
    <p:sldId id="7052" r:id="rId18"/>
    <p:sldId id="6820" r:id="rId19"/>
    <p:sldId id="7025" r:id="rId20"/>
    <p:sldId id="6849" r:id="rId21"/>
    <p:sldId id="3336" r:id="rId22"/>
    <p:sldId id="7020" r:id="rId23"/>
    <p:sldId id="381" r:id="rId24"/>
    <p:sldId id="7053" r:id="rId25"/>
    <p:sldId id="6956" r:id="rId26"/>
    <p:sldId id="7057" r:id="rId27"/>
    <p:sldId id="7040" r:id="rId28"/>
    <p:sldId id="6968" r:id="rId29"/>
    <p:sldId id="7039" r:id="rId30"/>
    <p:sldId id="7041" r:id="rId31"/>
    <p:sldId id="7022" r:id="rId32"/>
    <p:sldId id="7045" r:id="rId33"/>
    <p:sldId id="264" r:id="rId34"/>
    <p:sldId id="7054" r:id="rId35"/>
    <p:sldId id="7055" r:id="rId36"/>
    <p:sldId id="259" r:id="rId37"/>
    <p:sldId id="257" r:id="rId38"/>
    <p:sldId id="6959" r:id="rId39"/>
    <p:sldId id="6949" r:id="rId40"/>
    <p:sldId id="7027" r:id="rId41"/>
    <p:sldId id="3329" r:id="rId42"/>
  </p:sldIdLst>
  <p:sldSz cx="12192000" cy="6858000"/>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7525B-0CB8-90BE-15F7-293B8F18A5CE}" name="Victoria Tuckley" initials="VT" userId="S::Victoria.Tuckley@nhsbt.nhs.uk::05f55ec2-b4e4-4640-b386-d7b45adbe2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F86"/>
    <a:srgbClr val="31CAD0"/>
    <a:srgbClr val="3F8958"/>
    <a:srgbClr val="44B994"/>
    <a:srgbClr val="2684C4"/>
    <a:srgbClr val="41A035"/>
    <a:srgbClr val="01A4FF"/>
    <a:srgbClr val="0073B4"/>
    <a:srgbClr val="005C91"/>
    <a:srgbClr val="005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77621" autoAdjust="0"/>
  </p:normalViewPr>
  <p:slideViewPr>
    <p:cSldViewPr snapToGrid="0">
      <p:cViewPr varScale="1">
        <p:scale>
          <a:sx n="56" d="100"/>
          <a:sy n="56" d="100"/>
        </p:scale>
        <p:origin x="-1218" y="-96"/>
      </p:cViewPr>
      <p:guideLst>
        <p:guide orient="horz" pos="2160"/>
        <p:guide pos="3840"/>
      </p:guideLst>
    </p:cSldViewPr>
  </p:slideViewPr>
  <p:notesTextViewPr>
    <p:cViewPr>
      <p:scale>
        <a:sx n="1" d="1"/>
        <a:sy n="1" d="1"/>
      </p:scale>
      <p:origin x="0" y="0"/>
    </p:cViewPr>
  </p:notesTextViewPr>
  <p:sorterViewPr>
    <p:cViewPr>
      <p:scale>
        <a:sx n="100" d="100"/>
        <a:sy n="100" d="100"/>
      </p:scale>
      <p:origin x="0" y="-3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s>
</file>

<file path=ppt/comments/modernComment_101_FB986B06.xml><?xml version="1.0" encoding="utf-8"?>
<p188:cmLst xmlns:a="http://schemas.openxmlformats.org/drawingml/2006/main" xmlns:r="http://schemas.openxmlformats.org/officeDocument/2006/relationships" xmlns:p188="http://schemas.microsoft.com/office/powerpoint/2018/8/main">
  <p188:cm id="{C7D86EA1-87B1-4FBF-8295-960B5B522D68}" authorId="{6B27525B-0CB8-90BE-15F7-293B8F18A5CE}" created="2023-08-21T13:32:12.703">
    <pc:sldMkLst xmlns:pc="http://schemas.microsoft.com/office/powerpoint/2013/main/command">
      <pc:docMk/>
      <pc:sldMk cId="4221070086" sldId="257"/>
    </pc:sldMkLst>
    <p188:txBody>
      <a:bodyPr/>
      <a:lstStyle/>
      <a:p>
        <a:r>
          <a:rPr lang="en-GB"/>
          <a:t>If time is there any point changing the links to QR codes?</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_rels/data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7.svg"/><Relationship Id="rId1" Type="http://schemas.openxmlformats.org/officeDocument/2006/relationships/image" Target="../media/image62.png"/><Relationship Id="rId6" Type="http://schemas.openxmlformats.org/officeDocument/2006/relationships/image" Target="../media/image81.svg"/><Relationship Id="rId5" Type="http://schemas.openxmlformats.org/officeDocument/2006/relationships/image" Target="../media/image64.png"/><Relationship Id="rId4" Type="http://schemas.openxmlformats.org/officeDocument/2006/relationships/image" Target="../media/image79.svg"/></Relationships>
</file>

<file path=ppt/diagrams/_rels/data4.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image" Target="../media/image84.svg"/><Relationship Id="rId1" Type="http://schemas.openxmlformats.org/officeDocument/2006/relationships/image" Target="../media/image66.png"/><Relationship Id="rId6" Type="http://schemas.openxmlformats.org/officeDocument/2006/relationships/image" Target="../media/image88.svg"/><Relationship Id="rId5" Type="http://schemas.openxmlformats.org/officeDocument/2006/relationships/image" Target="../media/image68.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70.png"/></Relationships>
</file>

<file path=ppt/diagrams/_rels/data6.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87.png"/><Relationship Id="rId7" Type="http://schemas.openxmlformats.org/officeDocument/2006/relationships/image" Target="../media/image89.png"/><Relationship Id="rId2" Type="http://schemas.openxmlformats.org/officeDocument/2006/relationships/image" Target="../media/image114.svg"/><Relationship Id="rId1" Type="http://schemas.openxmlformats.org/officeDocument/2006/relationships/image" Target="../media/image86.png"/><Relationship Id="rId6" Type="http://schemas.openxmlformats.org/officeDocument/2006/relationships/image" Target="../media/image118.svg"/><Relationship Id="rId5" Type="http://schemas.openxmlformats.org/officeDocument/2006/relationships/image" Target="../media/image88.png"/><Relationship Id="rId10" Type="http://schemas.openxmlformats.org/officeDocument/2006/relationships/image" Target="../media/image122.svg"/><Relationship Id="rId4" Type="http://schemas.openxmlformats.org/officeDocument/2006/relationships/image" Target="../media/image116.svg"/><Relationship Id="rId9" Type="http://schemas.openxmlformats.org/officeDocument/2006/relationships/image" Target="../media/image90.png"/></Relationships>
</file>

<file path=ppt/diagrams/_rels/data7.xml.rels><?xml version="1.0" encoding="UTF-8" standalone="yes"?>
<Relationships xmlns="http://schemas.openxmlformats.org/package/2006/relationships"><Relationship Id="rId8" Type="http://schemas.openxmlformats.org/officeDocument/2006/relationships/image" Target="../media/image143.svg"/><Relationship Id="rId3" Type="http://schemas.openxmlformats.org/officeDocument/2006/relationships/image" Target="../media/image87.png"/><Relationship Id="rId7" Type="http://schemas.openxmlformats.org/officeDocument/2006/relationships/image" Target="../media/image102.png"/><Relationship Id="rId2" Type="http://schemas.openxmlformats.org/officeDocument/2006/relationships/image" Target="../media/image141.svg"/><Relationship Id="rId1" Type="http://schemas.openxmlformats.org/officeDocument/2006/relationships/image" Target="../media/image101.png"/><Relationship Id="rId6" Type="http://schemas.openxmlformats.org/officeDocument/2006/relationships/image" Target="../media/image88.svg"/><Relationship Id="rId5" Type="http://schemas.openxmlformats.org/officeDocument/2006/relationships/image" Target="../media/image68.png"/><Relationship Id="rId10" Type="http://schemas.openxmlformats.org/officeDocument/2006/relationships/image" Target="../media/image145.svg"/><Relationship Id="rId4" Type="http://schemas.openxmlformats.org/officeDocument/2006/relationships/image" Target="../media/image116.svg"/><Relationship Id="rId9" Type="http://schemas.openxmlformats.org/officeDocument/2006/relationships/image" Target="../media/image10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 Id="rId4" Type="http://schemas.openxmlformats.org/officeDocument/2006/relationships/image" Target="../media/image3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7.svg"/><Relationship Id="rId1" Type="http://schemas.openxmlformats.org/officeDocument/2006/relationships/image" Target="../media/image62.png"/><Relationship Id="rId6" Type="http://schemas.openxmlformats.org/officeDocument/2006/relationships/image" Target="../media/image81.svg"/><Relationship Id="rId5" Type="http://schemas.openxmlformats.org/officeDocument/2006/relationships/image" Target="../media/image64.png"/><Relationship Id="rId4" Type="http://schemas.openxmlformats.org/officeDocument/2006/relationships/image" Target="../media/image7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image" Target="../media/image84.svg"/><Relationship Id="rId1" Type="http://schemas.openxmlformats.org/officeDocument/2006/relationships/image" Target="../media/image66.png"/><Relationship Id="rId6" Type="http://schemas.openxmlformats.org/officeDocument/2006/relationships/image" Target="../media/image88.svg"/><Relationship Id="rId5" Type="http://schemas.openxmlformats.org/officeDocument/2006/relationships/image" Target="../media/image68.png"/><Relationship Id="rId10" Type="http://schemas.openxmlformats.org/officeDocument/2006/relationships/image" Target="../media/image92.svg"/><Relationship Id="rId4" Type="http://schemas.openxmlformats.org/officeDocument/2006/relationships/image" Target="../media/image86.svg"/><Relationship Id="rId9" Type="http://schemas.openxmlformats.org/officeDocument/2006/relationships/image" Target="../media/image70.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87.png"/><Relationship Id="rId7" Type="http://schemas.openxmlformats.org/officeDocument/2006/relationships/image" Target="../media/image89.png"/><Relationship Id="rId2" Type="http://schemas.openxmlformats.org/officeDocument/2006/relationships/image" Target="../media/image114.svg"/><Relationship Id="rId1" Type="http://schemas.openxmlformats.org/officeDocument/2006/relationships/image" Target="../media/image86.png"/><Relationship Id="rId6" Type="http://schemas.openxmlformats.org/officeDocument/2006/relationships/image" Target="../media/image118.svg"/><Relationship Id="rId5" Type="http://schemas.openxmlformats.org/officeDocument/2006/relationships/image" Target="../media/image88.png"/><Relationship Id="rId10" Type="http://schemas.openxmlformats.org/officeDocument/2006/relationships/image" Target="../media/image122.svg"/><Relationship Id="rId4" Type="http://schemas.openxmlformats.org/officeDocument/2006/relationships/image" Target="../media/image116.svg"/><Relationship Id="rId9" Type="http://schemas.openxmlformats.org/officeDocument/2006/relationships/image" Target="../media/image90.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43.svg"/><Relationship Id="rId3" Type="http://schemas.openxmlformats.org/officeDocument/2006/relationships/image" Target="../media/image87.png"/><Relationship Id="rId7" Type="http://schemas.openxmlformats.org/officeDocument/2006/relationships/image" Target="../media/image102.png"/><Relationship Id="rId2" Type="http://schemas.openxmlformats.org/officeDocument/2006/relationships/image" Target="../media/image141.svg"/><Relationship Id="rId1" Type="http://schemas.openxmlformats.org/officeDocument/2006/relationships/image" Target="../media/image101.png"/><Relationship Id="rId6" Type="http://schemas.openxmlformats.org/officeDocument/2006/relationships/image" Target="../media/image88.svg"/><Relationship Id="rId5" Type="http://schemas.openxmlformats.org/officeDocument/2006/relationships/image" Target="../media/image68.png"/><Relationship Id="rId10" Type="http://schemas.openxmlformats.org/officeDocument/2006/relationships/image" Target="../media/image145.svg"/><Relationship Id="rId4" Type="http://schemas.openxmlformats.org/officeDocument/2006/relationships/image" Target="../media/image116.svg"/><Relationship Id="rId9" Type="http://schemas.openxmlformats.org/officeDocument/2006/relationships/image" Target="../media/image10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1CCD6-D6B9-4D38-B897-3EEB473158F7}" type="doc">
      <dgm:prSet loTypeId="urn:microsoft.com/office/officeart/2005/8/layout/vList3" loCatId="list" qsTypeId="urn:microsoft.com/office/officeart/2005/8/quickstyle/simple3" qsCatId="simple" csTypeId="urn:microsoft.com/office/officeart/2005/8/colors/colorful5" csCatId="colorful" phldr="1"/>
      <dgm:spPr/>
      <dgm:t>
        <a:bodyPr/>
        <a:lstStyle/>
        <a:p>
          <a:endParaRPr lang="en-GB"/>
        </a:p>
      </dgm:t>
    </dgm:pt>
    <dgm:pt modelId="{28817F4A-42D7-4EA8-B1A3-53A7A08823DC}">
      <dgm:prSet custT="1"/>
      <dgm:spPr/>
      <dgm:t>
        <a:bodyPr/>
        <a:lstStyle/>
        <a:p>
          <a:r>
            <a:rPr lang="en-GB" sz="2800" b="0">
              <a:latin typeface="Arial" panose="020B0604020202020204" pitchFamily="34" charset="0"/>
              <a:cs typeface="Arial" panose="020B0604020202020204" pitchFamily="34" charset="0"/>
            </a:rPr>
            <a:t>Explain how haemovigilance (HV) and transfusion practice impact patient safety</a:t>
          </a:r>
          <a:endParaRPr lang="en-GB" sz="2800" b="0" dirty="0">
            <a:latin typeface="Arial" panose="020B0604020202020204" pitchFamily="34" charset="0"/>
            <a:cs typeface="Arial" panose="020B0604020202020204" pitchFamily="34" charset="0"/>
          </a:endParaRPr>
        </a:p>
      </dgm:t>
    </dgm:pt>
    <dgm:pt modelId="{6E0BDBC3-039D-4C9B-90A3-C5C2355E9EB5}" type="parTrans" cxnId="{4ADAED9B-348E-4D25-851B-7C8245C325CC}">
      <dgm:prSet/>
      <dgm:spPr/>
      <dgm:t>
        <a:bodyPr/>
        <a:lstStyle/>
        <a:p>
          <a:endParaRPr lang="en-GB" sz="3200" b="0">
            <a:solidFill>
              <a:schemeClr val="tx1"/>
            </a:solidFill>
            <a:latin typeface="Arial" panose="020B0604020202020204" pitchFamily="34" charset="0"/>
            <a:cs typeface="Arial" panose="020B0604020202020204" pitchFamily="34" charset="0"/>
          </a:endParaRPr>
        </a:p>
      </dgm:t>
    </dgm:pt>
    <dgm:pt modelId="{6873C061-5531-48CE-86A5-BA4051F91A53}" type="sibTrans" cxnId="{4ADAED9B-348E-4D25-851B-7C8245C325CC}">
      <dgm:prSet/>
      <dgm:spPr/>
      <dgm:t>
        <a:bodyPr/>
        <a:lstStyle/>
        <a:p>
          <a:endParaRPr lang="en-GB" sz="3200" b="0">
            <a:solidFill>
              <a:schemeClr val="tx1"/>
            </a:solidFill>
            <a:latin typeface="Arial" panose="020B0604020202020204" pitchFamily="34" charset="0"/>
            <a:cs typeface="Arial" panose="020B0604020202020204" pitchFamily="34" charset="0"/>
          </a:endParaRPr>
        </a:p>
      </dgm:t>
    </dgm:pt>
    <dgm:pt modelId="{B7F00408-04E8-4E31-9875-FB9F19D5E367}">
      <dgm:prSet custT="1"/>
      <dgm:spPr/>
      <dgm:t>
        <a:bodyPr/>
        <a:lstStyle/>
        <a:p>
          <a:r>
            <a:rPr lang="en-GB" sz="2800" b="0" dirty="0">
              <a:latin typeface="Arial" panose="020B0604020202020204" pitchFamily="34" charset="0"/>
              <a:cs typeface="Arial" panose="020B0604020202020204" pitchFamily="34" charset="0"/>
            </a:rPr>
            <a:t>Proactive approach to investigating incidents, using system thinking and Human Factors</a:t>
          </a:r>
        </a:p>
      </dgm:t>
    </dgm:pt>
    <dgm:pt modelId="{AED4F527-FD7A-4A52-97F4-4E8306AF6801}" type="parTrans" cxnId="{8226963F-D88C-48B7-9E7D-0F0D157459E4}">
      <dgm:prSet/>
      <dgm:spPr/>
      <dgm:t>
        <a:bodyPr/>
        <a:lstStyle/>
        <a:p>
          <a:endParaRPr lang="en-GB" sz="3200" b="0">
            <a:solidFill>
              <a:schemeClr val="tx1"/>
            </a:solidFill>
            <a:latin typeface="Arial" panose="020B0604020202020204" pitchFamily="34" charset="0"/>
            <a:cs typeface="Arial" panose="020B0604020202020204" pitchFamily="34" charset="0"/>
          </a:endParaRPr>
        </a:p>
      </dgm:t>
    </dgm:pt>
    <dgm:pt modelId="{1762F065-D6B6-45E4-924E-A338E6B5C923}" type="sibTrans" cxnId="{8226963F-D88C-48B7-9E7D-0F0D157459E4}">
      <dgm:prSet/>
      <dgm:spPr/>
      <dgm:t>
        <a:bodyPr/>
        <a:lstStyle/>
        <a:p>
          <a:endParaRPr lang="en-GB" sz="3200" b="0">
            <a:solidFill>
              <a:schemeClr val="tx1"/>
            </a:solidFill>
            <a:latin typeface="Arial" panose="020B0604020202020204" pitchFamily="34" charset="0"/>
            <a:cs typeface="Arial" panose="020B0604020202020204" pitchFamily="34" charset="0"/>
          </a:endParaRPr>
        </a:p>
      </dgm:t>
    </dgm:pt>
    <dgm:pt modelId="{EE792938-EDE4-4FD3-9A14-C339113CAB33}">
      <dgm:prSet custT="1"/>
      <dgm:spPr/>
      <dgm:t>
        <a:bodyPr/>
        <a:lstStyle/>
        <a:p>
          <a:r>
            <a:rPr lang="en-GB" sz="2800" b="0">
              <a:latin typeface="Arial" panose="020B0604020202020204" pitchFamily="34" charset="0"/>
              <a:cs typeface="Arial" panose="020B0604020202020204" pitchFamily="34" charset="0"/>
            </a:rPr>
            <a:t>Discuss laboratory impact on SHOT reportable errors</a:t>
          </a:r>
          <a:endParaRPr lang="en-GB" sz="2800" b="0" dirty="0">
            <a:latin typeface="Arial" panose="020B0604020202020204" pitchFamily="34" charset="0"/>
            <a:cs typeface="Arial" panose="020B0604020202020204" pitchFamily="34" charset="0"/>
          </a:endParaRPr>
        </a:p>
      </dgm:t>
    </dgm:pt>
    <dgm:pt modelId="{70246595-B10C-40C7-8CB5-ECF6B0550FAA}" type="parTrans" cxnId="{56CB9435-BEF1-4346-A540-F466EF258E0C}">
      <dgm:prSet/>
      <dgm:spPr/>
      <dgm:t>
        <a:bodyPr/>
        <a:lstStyle/>
        <a:p>
          <a:endParaRPr lang="en-GB" sz="2000" b="0">
            <a:solidFill>
              <a:schemeClr val="tx1"/>
            </a:solidFill>
            <a:latin typeface="Arial" panose="020B0604020202020204" pitchFamily="34" charset="0"/>
            <a:cs typeface="Arial" panose="020B0604020202020204" pitchFamily="34" charset="0"/>
          </a:endParaRPr>
        </a:p>
      </dgm:t>
    </dgm:pt>
    <dgm:pt modelId="{CD6C5F7C-E289-4736-B80C-B6AADB5E56AB}" type="sibTrans" cxnId="{56CB9435-BEF1-4346-A540-F466EF258E0C}">
      <dgm:prSet/>
      <dgm:spPr/>
      <dgm:t>
        <a:bodyPr/>
        <a:lstStyle/>
        <a:p>
          <a:endParaRPr lang="en-GB" sz="2000" b="0">
            <a:solidFill>
              <a:schemeClr val="tx1"/>
            </a:solidFill>
            <a:latin typeface="Arial" panose="020B0604020202020204" pitchFamily="34" charset="0"/>
            <a:cs typeface="Arial" panose="020B0604020202020204" pitchFamily="34" charset="0"/>
          </a:endParaRPr>
        </a:p>
      </dgm:t>
    </dgm:pt>
    <dgm:pt modelId="{8CC8DAEB-645A-4055-9DCB-5CAAF0288493}">
      <dgm:prSet custT="1"/>
      <dgm:spPr/>
      <dgm:t>
        <a:bodyPr/>
        <a:lstStyle/>
        <a:p>
          <a:r>
            <a:rPr lang="en-GB" sz="2800" dirty="0">
              <a:latin typeface="Arial" panose="020B0604020202020204" pitchFamily="34" charset="0"/>
              <a:cs typeface="Arial" panose="020B0604020202020204" pitchFamily="34" charset="0"/>
            </a:rPr>
            <a:t>Learning from excellence in the laboratory</a:t>
          </a:r>
        </a:p>
      </dgm:t>
    </dgm:pt>
    <dgm:pt modelId="{73644275-4B8E-4983-871E-08A2393CC95E}" type="parTrans" cxnId="{BD7C7817-EAB7-49AC-B476-24F147D7B447}">
      <dgm:prSet/>
      <dgm:spPr/>
      <dgm:t>
        <a:bodyPr/>
        <a:lstStyle/>
        <a:p>
          <a:endParaRPr lang="en-GB"/>
        </a:p>
      </dgm:t>
    </dgm:pt>
    <dgm:pt modelId="{04DCE210-4727-418B-9F35-10C366E55A6A}" type="sibTrans" cxnId="{BD7C7817-EAB7-49AC-B476-24F147D7B447}">
      <dgm:prSet/>
      <dgm:spPr/>
      <dgm:t>
        <a:bodyPr/>
        <a:lstStyle/>
        <a:p>
          <a:endParaRPr lang="en-GB"/>
        </a:p>
      </dgm:t>
    </dgm:pt>
    <dgm:pt modelId="{97CFFCE1-AF29-4EDC-A6CA-A0BC21C733F7}" type="pres">
      <dgm:prSet presAssocID="{CDC1CCD6-D6B9-4D38-B897-3EEB473158F7}" presName="linearFlow" presStyleCnt="0">
        <dgm:presLayoutVars>
          <dgm:dir/>
          <dgm:resizeHandles val="exact"/>
        </dgm:presLayoutVars>
      </dgm:prSet>
      <dgm:spPr/>
      <dgm:t>
        <a:bodyPr/>
        <a:lstStyle/>
        <a:p>
          <a:endParaRPr lang="en-IE"/>
        </a:p>
      </dgm:t>
    </dgm:pt>
    <dgm:pt modelId="{5554364F-8392-4579-B12B-D6C5AEAB4C3C}" type="pres">
      <dgm:prSet presAssocID="{28817F4A-42D7-4EA8-B1A3-53A7A08823DC}" presName="composite" presStyleCnt="0"/>
      <dgm:spPr/>
    </dgm:pt>
    <dgm:pt modelId="{07394AE5-C968-46F4-BEB5-548C5618A781}" type="pres">
      <dgm:prSet presAssocID="{28817F4A-42D7-4EA8-B1A3-53A7A08823DC}"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endParaRPr lang="en-IE"/>
        </a:p>
      </dgm:t>
      <dgm:extLst>
        <a:ext uri="{E40237B7-FDA0-4F09-8148-C483321AD2D9}">
          <dgm14:cNvPr xmlns:dgm14="http://schemas.microsoft.com/office/drawing/2010/diagram" id="0" name="" descr="Inpatient with solid fill"/>
        </a:ext>
      </dgm:extLst>
    </dgm:pt>
    <dgm:pt modelId="{44C825C0-2D22-4ED8-8099-70AE046450A0}" type="pres">
      <dgm:prSet presAssocID="{28817F4A-42D7-4EA8-B1A3-53A7A08823DC}" presName="txShp" presStyleLbl="node1" presStyleIdx="0" presStyleCnt="4">
        <dgm:presLayoutVars>
          <dgm:bulletEnabled val="1"/>
        </dgm:presLayoutVars>
      </dgm:prSet>
      <dgm:spPr/>
      <dgm:t>
        <a:bodyPr/>
        <a:lstStyle/>
        <a:p>
          <a:endParaRPr lang="en-IE"/>
        </a:p>
      </dgm:t>
    </dgm:pt>
    <dgm:pt modelId="{FAA304A9-910F-401A-94A5-3127264B9CFD}" type="pres">
      <dgm:prSet presAssocID="{6873C061-5531-48CE-86A5-BA4051F91A53}" presName="spacing" presStyleCnt="0"/>
      <dgm:spPr/>
    </dgm:pt>
    <dgm:pt modelId="{247D39E9-AA82-4985-89B5-BE7D20BD65C6}" type="pres">
      <dgm:prSet presAssocID="{EE792938-EDE4-4FD3-9A14-C339113CAB33}" presName="composite" presStyleCnt="0"/>
      <dgm:spPr/>
    </dgm:pt>
    <dgm:pt modelId="{E8706AD4-D609-4E80-8840-233D161ED495}" type="pres">
      <dgm:prSet presAssocID="{EE792938-EDE4-4FD3-9A14-C339113CAB33}" presName="imgShp"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t>
        <a:bodyPr/>
        <a:lstStyle/>
        <a:p>
          <a:endParaRPr lang="en-IE"/>
        </a:p>
      </dgm:t>
      <dgm:extLst>
        <a:ext uri="{E40237B7-FDA0-4F09-8148-C483321AD2D9}">
          <dgm14:cNvPr xmlns:dgm14="http://schemas.microsoft.com/office/drawing/2010/diagram" id="0" name="" descr="Test tubes with solid fill"/>
        </a:ext>
      </dgm:extLst>
    </dgm:pt>
    <dgm:pt modelId="{28E153A3-06EA-4D37-A67E-038F18316380}" type="pres">
      <dgm:prSet presAssocID="{EE792938-EDE4-4FD3-9A14-C339113CAB33}" presName="txShp" presStyleLbl="node1" presStyleIdx="1" presStyleCnt="4">
        <dgm:presLayoutVars>
          <dgm:bulletEnabled val="1"/>
        </dgm:presLayoutVars>
      </dgm:prSet>
      <dgm:spPr/>
      <dgm:t>
        <a:bodyPr/>
        <a:lstStyle/>
        <a:p>
          <a:endParaRPr lang="en-IE"/>
        </a:p>
      </dgm:t>
    </dgm:pt>
    <dgm:pt modelId="{A4A04247-8B65-49F9-BD11-2FD24670AB47}" type="pres">
      <dgm:prSet presAssocID="{CD6C5F7C-E289-4736-B80C-B6AADB5E56AB}" presName="spacing" presStyleCnt="0"/>
      <dgm:spPr/>
    </dgm:pt>
    <dgm:pt modelId="{854C841D-6123-4432-9C8E-017D6F6353E0}" type="pres">
      <dgm:prSet presAssocID="{B7F00408-04E8-4E31-9875-FB9F19D5E367}" presName="composite" presStyleCnt="0"/>
      <dgm:spPr/>
    </dgm:pt>
    <dgm:pt modelId="{9174ED66-21FA-43C8-BF7E-B8A75578023F}" type="pres">
      <dgm:prSet presAssocID="{B7F00408-04E8-4E31-9875-FB9F19D5E367}" presName="imgShp" presStyleLbl="fgImgPlace1" presStyleIdx="2" presStyleCnt="4"/>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Head with gears with solid fill"/>
        </a:ext>
      </dgm:extLst>
    </dgm:pt>
    <dgm:pt modelId="{117905CB-FE20-41F5-B71D-B21B8F166625}" type="pres">
      <dgm:prSet presAssocID="{B7F00408-04E8-4E31-9875-FB9F19D5E367}" presName="txShp" presStyleLbl="node1" presStyleIdx="2" presStyleCnt="4" custScaleY="107510" custLinFactNeighborX="-426" custLinFactNeighborY="982">
        <dgm:presLayoutVars>
          <dgm:bulletEnabled val="1"/>
        </dgm:presLayoutVars>
      </dgm:prSet>
      <dgm:spPr/>
      <dgm:t>
        <a:bodyPr/>
        <a:lstStyle/>
        <a:p>
          <a:endParaRPr lang="en-IE"/>
        </a:p>
      </dgm:t>
    </dgm:pt>
    <dgm:pt modelId="{5DCEE02A-8EC3-4A90-BBD3-00406D5DF769}" type="pres">
      <dgm:prSet presAssocID="{1762F065-D6B6-45E4-924E-A338E6B5C923}" presName="spacing" presStyleCnt="0"/>
      <dgm:spPr/>
    </dgm:pt>
    <dgm:pt modelId="{63E1FD75-0984-45EC-BD45-698450ED0AB7}" type="pres">
      <dgm:prSet presAssocID="{8CC8DAEB-645A-4055-9DCB-5CAAF0288493}" presName="composite" presStyleCnt="0"/>
      <dgm:spPr/>
    </dgm:pt>
    <dgm:pt modelId="{FB3E4735-27EB-4406-8961-7A3662718A2C}" type="pres">
      <dgm:prSet presAssocID="{8CC8DAEB-645A-4055-9DCB-5CAAF0288493}"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dgm:spPr>
      <dgm:t>
        <a:bodyPr/>
        <a:lstStyle/>
        <a:p>
          <a:endParaRPr lang="en-IE"/>
        </a:p>
      </dgm:t>
      <dgm:extLst>
        <a:ext uri="{E40237B7-FDA0-4F09-8148-C483321AD2D9}">
          <dgm14:cNvPr xmlns:dgm14="http://schemas.microsoft.com/office/drawing/2010/diagram" id="0" name="" descr="Hero Female with solid fill"/>
        </a:ext>
      </dgm:extLst>
    </dgm:pt>
    <dgm:pt modelId="{5F5362EA-D063-4397-8B7C-C5C2C72C9FBC}" type="pres">
      <dgm:prSet presAssocID="{8CC8DAEB-645A-4055-9DCB-5CAAF0288493}" presName="txShp" presStyleLbl="node1" presStyleIdx="3" presStyleCnt="4">
        <dgm:presLayoutVars>
          <dgm:bulletEnabled val="1"/>
        </dgm:presLayoutVars>
      </dgm:prSet>
      <dgm:spPr/>
      <dgm:t>
        <a:bodyPr/>
        <a:lstStyle/>
        <a:p>
          <a:endParaRPr lang="en-IE"/>
        </a:p>
      </dgm:t>
    </dgm:pt>
  </dgm:ptLst>
  <dgm:cxnLst>
    <dgm:cxn modelId="{4ADAED9B-348E-4D25-851B-7C8245C325CC}" srcId="{CDC1CCD6-D6B9-4D38-B897-3EEB473158F7}" destId="{28817F4A-42D7-4EA8-B1A3-53A7A08823DC}" srcOrd="0" destOrd="0" parTransId="{6E0BDBC3-039D-4C9B-90A3-C5C2355E9EB5}" sibTransId="{6873C061-5531-48CE-86A5-BA4051F91A53}"/>
    <dgm:cxn modelId="{2B6E0A8F-F1AD-4727-9148-ED3C92AD80E7}" type="presOf" srcId="{EE792938-EDE4-4FD3-9A14-C339113CAB33}" destId="{28E153A3-06EA-4D37-A67E-038F18316380}" srcOrd="0" destOrd="0" presId="urn:microsoft.com/office/officeart/2005/8/layout/vList3"/>
    <dgm:cxn modelId="{56CB9435-BEF1-4346-A540-F466EF258E0C}" srcId="{CDC1CCD6-D6B9-4D38-B897-3EEB473158F7}" destId="{EE792938-EDE4-4FD3-9A14-C339113CAB33}" srcOrd="1" destOrd="0" parTransId="{70246595-B10C-40C7-8CB5-ECF6B0550FAA}" sibTransId="{CD6C5F7C-E289-4736-B80C-B6AADB5E56AB}"/>
    <dgm:cxn modelId="{BD7C7817-EAB7-49AC-B476-24F147D7B447}" srcId="{CDC1CCD6-D6B9-4D38-B897-3EEB473158F7}" destId="{8CC8DAEB-645A-4055-9DCB-5CAAF0288493}" srcOrd="3" destOrd="0" parTransId="{73644275-4B8E-4983-871E-08A2393CC95E}" sibTransId="{04DCE210-4727-418B-9F35-10C366E55A6A}"/>
    <dgm:cxn modelId="{5C29BEC0-E91B-435B-9443-D43BF158E392}" type="presOf" srcId="{CDC1CCD6-D6B9-4D38-B897-3EEB473158F7}" destId="{97CFFCE1-AF29-4EDC-A6CA-A0BC21C733F7}" srcOrd="0" destOrd="0" presId="urn:microsoft.com/office/officeart/2005/8/layout/vList3"/>
    <dgm:cxn modelId="{7D0BB22C-19AD-4364-9057-5770C9786F7A}" type="presOf" srcId="{B7F00408-04E8-4E31-9875-FB9F19D5E367}" destId="{117905CB-FE20-41F5-B71D-B21B8F166625}" srcOrd="0" destOrd="0" presId="urn:microsoft.com/office/officeart/2005/8/layout/vList3"/>
    <dgm:cxn modelId="{7A62F9D6-1E1C-4BCC-B688-26CB2FAA8855}" type="presOf" srcId="{8CC8DAEB-645A-4055-9DCB-5CAAF0288493}" destId="{5F5362EA-D063-4397-8B7C-C5C2C72C9FBC}" srcOrd="0" destOrd="0" presId="urn:microsoft.com/office/officeart/2005/8/layout/vList3"/>
    <dgm:cxn modelId="{33DBDEB8-D056-4121-87AB-B88DF1D8770C}" type="presOf" srcId="{28817F4A-42D7-4EA8-B1A3-53A7A08823DC}" destId="{44C825C0-2D22-4ED8-8099-70AE046450A0}" srcOrd="0" destOrd="0" presId="urn:microsoft.com/office/officeart/2005/8/layout/vList3"/>
    <dgm:cxn modelId="{8226963F-D88C-48B7-9E7D-0F0D157459E4}" srcId="{CDC1CCD6-D6B9-4D38-B897-3EEB473158F7}" destId="{B7F00408-04E8-4E31-9875-FB9F19D5E367}" srcOrd="2" destOrd="0" parTransId="{AED4F527-FD7A-4A52-97F4-4E8306AF6801}" sibTransId="{1762F065-D6B6-45E4-924E-A338E6B5C923}"/>
    <dgm:cxn modelId="{A0984933-5E8C-491F-A975-EC2223DB0533}" type="presParOf" srcId="{97CFFCE1-AF29-4EDC-A6CA-A0BC21C733F7}" destId="{5554364F-8392-4579-B12B-D6C5AEAB4C3C}" srcOrd="0" destOrd="0" presId="urn:microsoft.com/office/officeart/2005/8/layout/vList3"/>
    <dgm:cxn modelId="{575BB69B-5F10-4A98-8BC8-6BD48726B6CC}" type="presParOf" srcId="{5554364F-8392-4579-B12B-D6C5AEAB4C3C}" destId="{07394AE5-C968-46F4-BEB5-548C5618A781}" srcOrd="0" destOrd="0" presId="urn:microsoft.com/office/officeart/2005/8/layout/vList3"/>
    <dgm:cxn modelId="{C81CF5D6-154C-40E7-BFC1-F5235FC5E9E5}" type="presParOf" srcId="{5554364F-8392-4579-B12B-D6C5AEAB4C3C}" destId="{44C825C0-2D22-4ED8-8099-70AE046450A0}" srcOrd="1" destOrd="0" presId="urn:microsoft.com/office/officeart/2005/8/layout/vList3"/>
    <dgm:cxn modelId="{D19DA6F2-A3AC-416B-B065-44FD2B04DB94}" type="presParOf" srcId="{97CFFCE1-AF29-4EDC-A6CA-A0BC21C733F7}" destId="{FAA304A9-910F-401A-94A5-3127264B9CFD}" srcOrd="1" destOrd="0" presId="urn:microsoft.com/office/officeart/2005/8/layout/vList3"/>
    <dgm:cxn modelId="{A169045C-BB00-4FF1-9415-E868328B338A}" type="presParOf" srcId="{97CFFCE1-AF29-4EDC-A6CA-A0BC21C733F7}" destId="{247D39E9-AA82-4985-89B5-BE7D20BD65C6}" srcOrd="2" destOrd="0" presId="urn:microsoft.com/office/officeart/2005/8/layout/vList3"/>
    <dgm:cxn modelId="{25185C5B-E207-46C0-922E-98A7653FA725}" type="presParOf" srcId="{247D39E9-AA82-4985-89B5-BE7D20BD65C6}" destId="{E8706AD4-D609-4E80-8840-233D161ED495}" srcOrd="0" destOrd="0" presId="urn:microsoft.com/office/officeart/2005/8/layout/vList3"/>
    <dgm:cxn modelId="{EEEB4A44-72F4-4320-B502-0D6A418B02EA}" type="presParOf" srcId="{247D39E9-AA82-4985-89B5-BE7D20BD65C6}" destId="{28E153A3-06EA-4D37-A67E-038F18316380}" srcOrd="1" destOrd="0" presId="urn:microsoft.com/office/officeart/2005/8/layout/vList3"/>
    <dgm:cxn modelId="{EB70131C-6BC5-4593-B701-8B34C99BD4E4}" type="presParOf" srcId="{97CFFCE1-AF29-4EDC-A6CA-A0BC21C733F7}" destId="{A4A04247-8B65-49F9-BD11-2FD24670AB47}" srcOrd="3" destOrd="0" presId="urn:microsoft.com/office/officeart/2005/8/layout/vList3"/>
    <dgm:cxn modelId="{4C175E2D-3F00-4956-9C2C-35C1F0A22F78}" type="presParOf" srcId="{97CFFCE1-AF29-4EDC-A6CA-A0BC21C733F7}" destId="{854C841D-6123-4432-9C8E-017D6F6353E0}" srcOrd="4" destOrd="0" presId="urn:microsoft.com/office/officeart/2005/8/layout/vList3"/>
    <dgm:cxn modelId="{2CE96351-E77C-4AD8-A15F-D379E16082C6}" type="presParOf" srcId="{854C841D-6123-4432-9C8E-017D6F6353E0}" destId="{9174ED66-21FA-43C8-BF7E-B8A75578023F}" srcOrd="0" destOrd="0" presId="urn:microsoft.com/office/officeart/2005/8/layout/vList3"/>
    <dgm:cxn modelId="{F74F83A9-CDDF-48C5-BD12-1544A1B79732}" type="presParOf" srcId="{854C841D-6123-4432-9C8E-017D6F6353E0}" destId="{117905CB-FE20-41F5-B71D-B21B8F166625}" srcOrd="1" destOrd="0" presId="urn:microsoft.com/office/officeart/2005/8/layout/vList3"/>
    <dgm:cxn modelId="{4328E476-ADEE-482B-9BAD-32D13F472087}" type="presParOf" srcId="{97CFFCE1-AF29-4EDC-A6CA-A0BC21C733F7}" destId="{5DCEE02A-8EC3-4A90-BBD3-00406D5DF769}" srcOrd="5" destOrd="0" presId="urn:microsoft.com/office/officeart/2005/8/layout/vList3"/>
    <dgm:cxn modelId="{BC4076D7-F97B-48FD-BC31-26E6029A49FC}" type="presParOf" srcId="{97CFFCE1-AF29-4EDC-A6CA-A0BC21C733F7}" destId="{63E1FD75-0984-45EC-BD45-698450ED0AB7}" srcOrd="6" destOrd="0" presId="urn:microsoft.com/office/officeart/2005/8/layout/vList3"/>
    <dgm:cxn modelId="{E49052BE-BAB8-4771-8101-6380C9FEFF1A}" type="presParOf" srcId="{63E1FD75-0984-45EC-BD45-698450ED0AB7}" destId="{FB3E4735-27EB-4406-8961-7A3662718A2C}" srcOrd="0" destOrd="0" presId="urn:microsoft.com/office/officeart/2005/8/layout/vList3"/>
    <dgm:cxn modelId="{BA441969-79B3-4D2D-BF6E-4BAB052F9B57}" type="presParOf" srcId="{63E1FD75-0984-45EC-BD45-698450ED0AB7}" destId="{5F5362EA-D063-4397-8B7C-C5C2C72C9FB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27D42F-AB52-4DDB-8D46-5ED219D5B67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F0C2CD10-3C0E-455B-84EC-E68C67779B51}">
      <dgm:prSet phldrT="[Text]"/>
      <dgm:spPr>
        <a:solidFill>
          <a:srgbClr val="C6DCF1"/>
        </a:solidFill>
      </dgm:spPr>
      <dgm:t>
        <a:bodyPr/>
        <a:lstStyle/>
        <a:p>
          <a:r>
            <a:rPr lang="en-GB" dirty="0">
              <a:solidFill>
                <a:schemeClr val="tx1"/>
              </a:solidFill>
            </a:rPr>
            <a:t>Appropriate management of anaemia with effective patient blood management and safe transfusion decisions are vital to improve safety</a:t>
          </a:r>
        </a:p>
      </dgm:t>
    </dgm:pt>
    <dgm:pt modelId="{DA15DAC5-A285-41E7-9950-E4A516AF41CC}" type="parTrans" cxnId="{3CD9D1F0-9D8C-4E00-8337-ADCB11B37A6D}">
      <dgm:prSet/>
      <dgm:spPr/>
      <dgm:t>
        <a:bodyPr/>
        <a:lstStyle/>
        <a:p>
          <a:endParaRPr lang="en-GB">
            <a:solidFill>
              <a:schemeClr val="tx1"/>
            </a:solidFill>
          </a:endParaRPr>
        </a:p>
      </dgm:t>
    </dgm:pt>
    <dgm:pt modelId="{6AD7DFC8-BC06-42D8-B71B-6A49DB638415}" type="sibTrans" cxnId="{3CD9D1F0-9D8C-4E00-8337-ADCB11B37A6D}">
      <dgm:prSet/>
      <dgm:spPr/>
      <dgm:t>
        <a:bodyPr/>
        <a:lstStyle/>
        <a:p>
          <a:endParaRPr lang="en-GB">
            <a:solidFill>
              <a:schemeClr val="tx1"/>
            </a:solidFill>
          </a:endParaRPr>
        </a:p>
      </dgm:t>
    </dgm:pt>
    <dgm:pt modelId="{B12D2FA9-2098-4AF3-8E38-05FA02261AE3}">
      <dgm:prSet phldrT="[Text]"/>
      <dgm:spPr>
        <a:solidFill>
          <a:srgbClr val="C6DCF1"/>
        </a:solidFill>
      </dgm:spPr>
      <dgm:t>
        <a:bodyPr/>
        <a:lstStyle/>
        <a:p>
          <a:r>
            <a:rPr lang="en-GB">
              <a:solidFill>
                <a:schemeClr val="tx1"/>
              </a:solidFill>
            </a:rPr>
            <a:t>Well-resourced systems, with adequate numbers of trained staff supported by technology and automation help ensure safe transfusions </a:t>
          </a:r>
          <a:endParaRPr lang="en-GB" dirty="0">
            <a:solidFill>
              <a:schemeClr val="tx1"/>
            </a:solidFill>
          </a:endParaRPr>
        </a:p>
      </dgm:t>
    </dgm:pt>
    <dgm:pt modelId="{6932EBF3-6342-45D6-9828-9F37A7EE9FFC}" type="parTrans" cxnId="{D95D441B-0092-4FA4-90E1-8B218A5697A0}">
      <dgm:prSet/>
      <dgm:spPr/>
      <dgm:t>
        <a:bodyPr/>
        <a:lstStyle/>
        <a:p>
          <a:endParaRPr lang="en-GB">
            <a:solidFill>
              <a:schemeClr val="tx1"/>
            </a:solidFill>
          </a:endParaRPr>
        </a:p>
      </dgm:t>
    </dgm:pt>
    <dgm:pt modelId="{0ADA2C6D-F7C8-4A29-B7F9-7FF8997284C3}" type="sibTrans" cxnId="{D95D441B-0092-4FA4-90E1-8B218A5697A0}">
      <dgm:prSet/>
      <dgm:spPr/>
      <dgm:t>
        <a:bodyPr/>
        <a:lstStyle/>
        <a:p>
          <a:endParaRPr lang="en-GB">
            <a:solidFill>
              <a:schemeClr val="tx1"/>
            </a:solidFill>
          </a:endParaRPr>
        </a:p>
      </dgm:t>
    </dgm:pt>
    <dgm:pt modelId="{A5510DB2-551C-49F5-9FE0-4B3155728494}">
      <dgm:prSet phldrT="[Text]"/>
      <dgm:spPr>
        <a:solidFill>
          <a:srgbClr val="C6DCF1"/>
        </a:solidFill>
      </dgm:spPr>
      <dgm:t>
        <a:bodyPr/>
        <a:lstStyle/>
        <a:p>
          <a:r>
            <a:rPr lang="en-GB">
              <a:solidFill>
                <a:schemeClr val="tx1"/>
              </a:solidFill>
            </a:rPr>
            <a:t>System-focused interventions to address gaps identified during incident investigations must be implemented for a sustained improvement</a:t>
          </a:r>
          <a:endParaRPr lang="en-GB" dirty="0">
            <a:solidFill>
              <a:schemeClr val="tx1"/>
            </a:solidFill>
          </a:endParaRPr>
        </a:p>
      </dgm:t>
    </dgm:pt>
    <dgm:pt modelId="{E4F59731-88C7-4718-ABBC-D10608B353C0}" type="parTrans" cxnId="{60BE7248-EF10-45EE-8A48-0E6C5CB71A1F}">
      <dgm:prSet/>
      <dgm:spPr/>
      <dgm:t>
        <a:bodyPr/>
        <a:lstStyle/>
        <a:p>
          <a:endParaRPr lang="en-GB">
            <a:solidFill>
              <a:schemeClr val="tx1"/>
            </a:solidFill>
          </a:endParaRPr>
        </a:p>
      </dgm:t>
    </dgm:pt>
    <dgm:pt modelId="{F47D6D09-C29A-4B18-B650-97B0EE5F9291}" type="sibTrans" cxnId="{60BE7248-EF10-45EE-8A48-0E6C5CB71A1F}">
      <dgm:prSet/>
      <dgm:spPr/>
      <dgm:t>
        <a:bodyPr/>
        <a:lstStyle/>
        <a:p>
          <a:endParaRPr lang="en-GB">
            <a:solidFill>
              <a:schemeClr val="tx1"/>
            </a:solidFill>
          </a:endParaRPr>
        </a:p>
      </dgm:t>
    </dgm:pt>
    <dgm:pt modelId="{40A2AE1F-A975-4234-A43C-84D529413391}">
      <dgm:prSet phldrT="[Text]"/>
      <dgm:spPr>
        <a:solidFill>
          <a:srgbClr val="C6DCF1"/>
        </a:solidFill>
      </dgm:spPr>
      <dgm:t>
        <a:bodyPr/>
        <a:lstStyle/>
        <a:p>
          <a:r>
            <a:rPr lang="en-GB" dirty="0">
              <a:solidFill>
                <a:schemeClr val="tx1"/>
              </a:solidFill>
            </a:rPr>
            <a:t>Learning from excellence and day-to-day events will support a proactive approach to safety </a:t>
          </a:r>
        </a:p>
      </dgm:t>
    </dgm:pt>
    <dgm:pt modelId="{1D0E253D-0844-4809-9CBE-000EF983C114}" type="parTrans" cxnId="{7191D9CD-1698-4782-9A51-AC4B10E0F4AB}">
      <dgm:prSet/>
      <dgm:spPr/>
      <dgm:t>
        <a:bodyPr/>
        <a:lstStyle/>
        <a:p>
          <a:endParaRPr lang="en-GB">
            <a:solidFill>
              <a:schemeClr val="tx1"/>
            </a:solidFill>
          </a:endParaRPr>
        </a:p>
      </dgm:t>
    </dgm:pt>
    <dgm:pt modelId="{1F342CE6-0BA8-422F-9E5F-353751156F4F}" type="sibTrans" cxnId="{7191D9CD-1698-4782-9A51-AC4B10E0F4AB}">
      <dgm:prSet/>
      <dgm:spPr/>
      <dgm:t>
        <a:bodyPr/>
        <a:lstStyle/>
        <a:p>
          <a:endParaRPr lang="en-GB">
            <a:solidFill>
              <a:schemeClr val="tx1"/>
            </a:solidFill>
          </a:endParaRPr>
        </a:p>
      </dgm:t>
    </dgm:pt>
    <dgm:pt modelId="{6513707D-51EE-4BB6-93A3-8F6879BE344A}" type="pres">
      <dgm:prSet presAssocID="{6827D42F-AB52-4DDB-8D46-5ED219D5B676}" presName="Name0" presStyleCnt="0">
        <dgm:presLayoutVars>
          <dgm:chMax val="7"/>
          <dgm:chPref val="7"/>
          <dgm:dir/>
        </dgm:presLayoutVars>
      </dgm:prSet>
      <dgm:spPr/>
      <dgm:t>
        <a:bodyPr/>
        <a:lstStyle/>
        <a:p>
          <a:endParaRPr lang="en-IE"/>
        </a:p>
      </dgm:t>
    </dgm:pt>
    <dgm:pt modelId="{35375E5A-DB76-4558-B699-CB37435689DB}" type="pres">
      <dgm:prSet presAssocID="{6827D42F-AB52-4DDB-8D46-5ED219D5B676}" presName="Name1" presStyleCnt="0"/>
      <dgm:spPr/>
    </dgm:pt>
    <dgm:pt modelId="{D839532A-4B6F-4BFF-88F5-6C88BCA3D097}" type="pres">
      <dgm:prSet presAssocID="{6827D42F-AB52-4DDB-8D46-5ED219D5B676}" presName="cycle" presStyleCnt="0"/>
      <dgm:spPr/>
    </dgm:pt>
    <dgm:pt modelId="{96A98C48-738A-41B0-B6B1-AEE7F04CC3BB}" type="pres">
      <dgm:prSet presAssocID="{6827D42F-AB52-4DDB-8D46-5ED219D5B676}" presName="srcNode" presStyleLbl="node1" presStyleIdx="0" presStyleCnt="4"/>
      <dgm:spPr/>
    </dgm:pt>
    <dgm:pt modelId="{C30DE96C-79C4-41A6-B269-A9448E14612F}" type="pres">
      <dgm:prSet presAssocID="{6827D42F-AB52-4DDB-8D46-5ED219D5B676}" presName="conn" presStyleLbl="parChTrans1D2" presStyleIdx="0" presStyleCnt="1"/>
      <dgm:spPr/>
      <dgm:t>
        <a:bodyPr/>
        <a:lstStyle/>
        <a:p>
          <a:endParaRPr lang="en-IE"/>
        </a:p>
      </dgm:t>
    </dgm:pt>
    <dgm:pt modelId="{9D786787-40C0-4CEE-B8A8-5E2725026A16}" type="pres">
      <dgm:prSet presAssocID="{6827D42F-AB52-4DDB-8D46-5ED219D5B676}" presName="extraNode" presStyleLbl="node1" presStyleIdx="0" presStyleCnt="4"/>
      <dgm:spPr/>
    </dgm:pt>
    <dgm:pt modelId="{3CF8B13E-07C3-4D88-A5DC-363B71D8A9AA}" type="pres">
      <dgm:prSet presAssocID="{6827D42F-AB52-4DDB-8D46-5ED219D5B676}" presName="dstNode" presStyleLbl="node1" presStyleIdx="0" presStyleCnt="4"/>
      <dgm:spPr/>
    </dgm:pt>
    <dgm:pt modelId="{F24694CC-F5E4-4C2B-BBA4-D12BE02E2FBF}" type="pres">
      <dgm:prSet presAssocID="{F0C2CD10-3C0E-455B-84EC-E68C67779B51}" presName="text_1" presStyleLbl="node1" presStyleIdx="0" presStyleCnt="4">
        <dgm:presLayoutVars>
          <dgm:bulletEnabled val="1"/>
        </dgm:presLayoutVars>
      </dgm:prSet>
      <dgm:spPr/>
      <dgm:t>
        <a:bodyPr/>
        <a:lstStyle/>
        <a:p>
          <a:endParaRPr lang="en-IE"/>
        </a:p>
      </dgm:t>
    </dgm:pt>
    <dgm:pt modelId="{8FC7F7EF-0FEC-451E-9477-A6AF675E50CC}" type="pres">
      <dgm:prSet presAssocID="{F0C2CD10-3C0E-455B-84EC-E68C67779B51}" presName="accent_1" presStyleCnt="0"/>
      <dgm:spPr/>
    </dgm:pt>
    <dgm:pt modelId="{104308F6-C68C-419F-9321-BAEB063B6609}" type="pres">
      <dgm:prSet presAssocID="{F0C2CD10-3C0E-455B-84EC-E68C67779B51}" presName="accentRepeatNode" presStyleLbl="solidFgAcc1" presStyleIdx="0" presStyleCnt="4"/>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IE"/>
        </a:p>
      </dgm:t>
    </dgm:pt>
    <dgm:pt modelId="{A773D7F3-E4FD-49A8-AF8B-721DAD93C78F}" type="pres">
      <dgm:prSet presAssocID="{B12D2FA9-2098-4AF3-8E38-05FA02261AE3}" presName="text_2" presStyleLbl="node1" presStyleIdx="1" presStyleCnt="4">
        <dgm:presLayoutVars>
          <dgm:bulletEnabled val="1"/>
        </dgm:presLayoutVars>
      </dgm:prSet>
      <dgm:spPr/>
      <dgm:t>
        <a:bodyPr/>
        <a:lstStyle/>
        <a:p>
          <a:endParaRPr lang="en-IE"/>
        </a:p>
      </dgm:t>
    </dgm:pt>
    <dgm:pt modelId="{B22E9B96-FB4C-4827-B227-6BDB536E0CDA}" type="pres">
      <dgm:prSet presAssocID="{B12D2FA9-2098-4AF3-8E38-05FA02261AE3}" presName="accent_2" presStyleCnt="0"/>
      <dgm:spPr/>
    </dgm:pt>
    <dgm:pt modelId="{E35983D0-18D8-4057-B082-0F2D2E4BDA0A}" type="pres">
      <dgm:prSet presAssocID="{B12D2FA9-2098-4AF3-8E38-05FA02261AE3}" presName="accentRepeatNode" presStyleLbl="solidFgAcc1" presStyleIdx="1" presStyleCnt="4"/>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IE"/>
        </a:p>
      </dgm:t>
    </dgm:pt>
    <dgm:pt modelId="{D7726B3B-A65E-4C65-BB1E-3B864F06FAA9}" type="pres">
      <dgm:prSet presAssocID="{A5510DB2-551C-49F5-9FE0-4B3155728494}" presName="text_3" presStyleLbl="node1" presStyleIdx="2" presStyleCnt="4">
        <dgm:presLayoutVars>
          <dgm:bulletEnabled val="1"/>
        </dgm:presLayoutVars>
      </dgm:prSet>
      <dgm:spPr/>
      <dgm:t>
        <a:bodyPr/>
        <a:lstStyle/>
        <a:p>
          <a:endParaRPr lang="en-IE"/>
        </a:p>
      </dgm:t>
    </dgm:pt>
    <dgm:pt modelId="{E573B665-F72C-4CE6-B25E-0E0A30ED1810}" type="pres">
      <dgm:prSet presAssocID="{A5510DB2-551C-49F5-9FE0-4B3155728494}" presName="accent_3" presStyleCnt="0"/>
      <dgm:spPr/>
    </dgm:pt>
    <dgm:pt modelId="{07059368-4195-4086-81D9-004AE6CF1178}" type="pres">
      <dgm:prSet presAssocID="{A5510DB2-551C-49F5-9FE0-4B3155728494}" presName="accentRepeatNode" presStyleLbl="solidFgAcc1" presStyleIdx="2" presStyleCnt="4"/>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IE"/>
        </a:p>
      </dgm:t>
    </dgm:pt>
    <dgm:pt modelId="{5E1B86DE-BBA7-4C74-A6E4-47BE16BE67B6}" type="pres">
      <dgm:prSet presAssocID="{40A2AE1F-A975-4234-A43C-84D529413391}" presName="text_4" presStyleLbl="node1" presStyleIdx="3" presStyleCnt="4">
        <dgm:presLayoutVars>
          <dgm:bulletEnabled val="1"/>
        </dgm:presLayoutVars>
      </dgm:prSet>
      <dgm:spPr/>
      <dgm:t>
        <a:bodyPr/>
        <a:lstStyle/>
        <a:p>
          <a:endParaRPr lang="en-IE"/>
        </a:p>
      </dgm:t>
    </dgm:pt>
    <dgm:pt modelId="{7BE7C692-5773-4C32-B861-4AE8E0287691}" type="pres">
      <dgm:prSet presAssocID="{40A2AE1F-A975-4234-A43C-84D529413391}" presName="accent_4" presStyleCnt="0"/>
      <dgm:spPr/>
    </dgm:pt>
    <dgm:pt modelId="{8B71A2EA-B724-46FF-82D8-353B20F55EAD}" type="pres">
      <dgm:prSet presAssocID="{40A2AE1F-A975-4234-A43C-84D529413391}" presName="accentRepeatNode" presStyleLbl="solidFgAcc1" presStyleIdx="3" presStyleCnt="4"/>
      <dgm:spPr>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IE"/>
        </a:p>
      </dgm:t>
    </dgm:pt>
  </dgm:ptLst>
  <dgm:cxnLst>
    <dgm:cxn modelId="{7191D9CD-1698-4782-9A51-AC4B10E0F4AB}" srcId="{6827D42F-AB52-4DDB-8D46-5ED219D5B676}" destId="{40A2AE1F-A975-4234-A43C-84D529413391}" srcOrd="3" destOrd="0" parTransId="{1D0E253D-0844-4809-9CBE-000EF983C114}" sibTransId="{1F342CE6-0BA8-422F-9E5F-353751156F4F}"/>
    <dgm:cxn modelId="{60BE7248-EF10-45EE-8A48-0E6C5CB71A1F}" srcId="{6827D42F-AB52-4DDB-8D46-5ED219D5B676}" destId="{A5510DB2-551C-49F5-9FE0-4B3155728494}" srcOrd="2" destOrd="0" parTransId="{E4F59731-88C7-4718-ABBC-D10608B353C0}" sibTransId="{F47D6D09-C29A-4B18-B650-97B0EE5F9291}"/>
    <dgm:cxn modelId="{1E3CF3C4-A990-48BC-BBDD-4E4D6C668835}" type="presOf" srcId="{A5510DB2-551C-49F5-9FE0-4B3155728494}" destId="{D7726B3B-A65E-4C65-BB1E-3B864F06FAA9}" srcOrd="0" destOrd="0" presId="urn:microsoft.com/office/officeart/2008/layout/VerticalCurvedList"/>
    <dgm:cxn modelId="{408B2326-49F4-4ACC-AED8-6904F34D533F}" type="presOf" srcId="{6827D42F-AB52-4DDB-8D46-5ED219D5B676}" destId="{6513707D-51EE-4BB6-93A3-8F6879BE344A}" srcOrd="0" destOrd="0" presId="urn:microsoft.com/office/officeart/2008/layout/VerticalCurvedList"/>
    <dgm:cxn modelId="{08C131B5-215D-4192-BF52-8181EC49B70D}" type="presOf" srcId="{F0C2CD10-3C0E-455B-84EC-E68C67779B51}" destId="{F24694CC-F5E4-4C2B-BBA4-D12BE02E2FBF}" srcOrd="0" destOrd="0" presId="urn:microsoft.com/office/officeart/2008/layout/VerticalCurvedList"/>
    <dgm:cxn modelId="{90F3AF7A-C442-4219-84F7-27263230E3B9}" type="presOf" srcId="{40A2AE1F-A975-4234-A43C-84D529413391}" destId="{5E1B86DE-BBA7-4C74-A6E4-47BE16BE67B6}" srcOrd="0" destOrd="0" presId="urn:microsoft.com/office/officeart/2008/layout/VerticalCurvedList"/>
    <dgm:cxn modelId="{73391C01-2854-4062-83AE-E9185B1F3C9D}" type="presOf" srcId="{6AD7DFC8-BC06-42D8-B71B-6A49DB638415}" destId="{C30DE96C-79C4-41A6-B269-A9448E14612F}" srcOrd="0" destOrd="0" presId="urn:microsoft.com/office/officeart/2008/layout/VerticalCurvedList"/>
    <dgm:cxn modelId="{D95D441B-0092-4FA4-90E1-8B218A5697A0}" srcId="{6827D42F-AB52-4DDB-8D46-5ED219D5B676}" destId="{B12D2FA9-2098-4AF3-8E38-05FA02261AE3}" srcOrd="1" destOrd="0" parTransId="{6932EBF3-6342-45D6-9828-9F37A7EE9FFC}" sibTransId="{0ADA2C6D-F7C8-4A29-B7F9-7FF8997284C3}"/>
    <dgm:cxn modelId="{31E9692F-3EFC-4F6E-A2D3-E7DC2EE313FB}" type="presOf" srcId="{B12D2FA9-2098-4AF3-8E38-05FA02261AE3}" destId="{A773D7F3-E4FD-49A8-AF8B-721DAD93C78F}" srcOrd="0" destOrd="0" presId="urn:microsoft.com/office/officeart/2008/layout/VerticalCurvedList"/>
    <dgm:cxn modelId="{3CD9D1F0-9D8C-4E00-8337-ADCB11B37A6D}" srcId="{6827D42F-AB52-4DDB-8D46-5ED219D5B676}" destId="{F0C2CD10-3C0E-455B-84EC-E68C67779B51}" srcOrd="0" destOrd="0" parTransId="{DA15DAC5-A285-41E7-9950-E4A516AF41CC}" sibTransId="{6AD7DFC8-BC06-42D8-B71B-6A49DB638415}"/>
    <dgm:cxn modelId="{110A89E3-58B7-4021-B146-6B106F575A01}" type="presParOf" srcId="{6513707D-51EE-4BB6-93A3-8F6879BE344A}" destId="{35375E5A-DB76-4558-B699-CB37435689DB}" srcOrd="0" destOrd="0" presId="urn:microsoft.com/office/officeart/2008/layout/VerticalCurvedList"/>
    <dgm:cxn modelId="{55C94F56-75D1-4DBE-9B37-625BD9076637}" type="presParOf" srcId="{35375E5A-DB76-4558-B699-CB37435689DB}" destId="{D839532A-4B6F-4BFF-88F5-6C88BCA3D097}" srcOrd="0" destOrd="0" presId="urn:microsoft.com/office/officeart/2008/layout/VerticalCurvedList"/>
    <dgm:cxn modelId="{5BE78EFE-13CF-485F-9267-A9E61848015A}" type="presParOf" srcId="{D839532A-4B6F-4BFF-88F5-6C88BCA3D097}" destId="{96A98C48-738A-41B0-B6B1-AEE7F04CC3BB}" srcOrd="0" destOrd="0" presId="urn:microsoft.com/office/officeart/2008/layout/VerticalCurvedList"/>
    <dgm:cxn modelId="{87F5EA81-11DE-44AF-97CB-487B6020F5B2}" type="presParOf" srcId="{D839532A-4B6F-4BFF-88F5-6C88BCA3D097}" destId="{C30DE96C-79C4-41A6-B269-A9448E14612F}" srcOrd="1" destOrd="0" presId="urn:microsoft.com/office/officeart/2008/layout/VerticalCurvedList"/>
    <dgm:cxn modelId="{7210352C-038C-4EA7-8CE7-1526AFC70680}" type="presParOf" srcId="{D839532A-4B6F-4BFF-88F5-6C88BCA3D097}" destId="{9D786787-40C0-4CEE-B8A8-5E2725026A16}" srcOrd="2" destOrd="0" presId="urn:microsoft.com/office/officeart/2008/layout/VerticalCurvedList"/>
    <dgm:cxn modelId="{08A00ECD-1E26-40C7-9ABF-7B75C16A3851}" type="presParOf" srcId="{D839532A-4B6F-4BFF-88F5-6C88BCA3D097}" destId="{3CF8B13E-07C3-4D88-A5DC-363B71D8A9AA}" srcOrd="3" destOrd="0" presId="urn:microsoft.com/office/officeart/2008/layout/VerticalCurvedList"/>
    <dgm:cxn modelId="{D3006FC7-6301-409C-964D-BB4E576C52DE}" type="presParOf" srcId="{35375E5A-DB76-4558-B699-CB37435689DB}" destId="{F24694CC-F5E4-4C2B-BBA4-D12BE02E2FBF}" srcOrd="1" destOrd="0" presId="urn:microsoft.com/office/officeart/2008/layout/VerticalCurvedList"/>
    <dgm:cxn modelId="{B398CED2-7B57-4A55-BFE1-9D67EE6C6B5B}" type="presParOf" srcId="{35375E5A-DB76-4558-B699-CB37435689DB}" destId="{8FC7F7EF-0FEC-451E-9477-A6AF675E50CC}" srcOrd="2" destOrd="0" presId="urn:microsoft.com/office/officeart/2008/layout/VerticalCurvedList"/>
    <dgm:cxn modelId="{0C5E3340-BE20-4533-8FB8-196D53A4B02A}" type="presParOf" srcId="{8FC7F7EF-0FEC-451E-9477-A6AF675E50CC}" destId="{104308F6-C68C-419F-9321-BAEB063B6609}" srcOrd="0" destOrd="0" presId="urn:microsoft.com/office/officeart/2008/layout/VerticalCurvedList"/>
    <dgm:cxn modelId="{2ED5A98F-A100-473C-88CC-6FCEE171A0FC}" type="presParOf" srcId="{35375E5A-DB76-4558-B699-CB37435689DB}" destId="{A773D7F3-E4FD-49A8-AF8B-721DAD93C78F}" srcOrd="3" destOrd="0" presId="urn:microsoft.com/office/officeart/2008/layout/VerticalCurvedList"/>
    <dgm:cxn modelId="{D41E1609-DFA3-44F6-9F60-0B13D5EDEC36}" type="presParOf" srcId="{35375E5A-DB76-4558-B699-CB37435689DB}" destId="{B22E9B96-FB4C-4827-B227-6BDB536E0CDA}" srcOrd="4" destOrd="0" presId="urn:microsoft.com/office/officeart/2008/layout/VerticalCurvedList"/>
    <dgm:cxn modelId="{60D9515B-616A-40C0-9422-FADC4944DE1A}" type="presParOf" srcId="{B22E9B96-FB4C-4827-B227-6BDB536E0CDA}" destId="{E35983D0-18D8-4057-B082-0F2D2E4BDA0A}" srcOrd="0" destOrd="0" presId="urn:microsoft.com/office/officeart/2008/layout/VerticalCurvedList"/>
    <dgm:cxn modelId="{292D2E3E-CC08-4C9A-A2C1-ED63A0820056}" type="presParOf" srcId="{35375E5A-DB76-4558-B699-CB37435689DB}" destId="{D7726B3B-A65E-4C65-BB1E-3B864F06FAA9}" srcOrd="5" destOrd="0" presId="urn:microsoft.com/office/officeart/2008/layout/VerticalCurvedList"/>
    <dgm:cxn modelId="{55107B4E-4C34-4DD9-B80E-DF569ED2C82D}" type="presParOf" srcId="{35375E5A-DB76-4558-B699-CB37435689DB}" destId="{E573B665-F72C-4CE6-B25E-0E0A30ED1810}" srcOrd="6" destOrd="0" presId="urn:microsoft.com/office/officeart/2008/layout/VerticalCurvedList"/>
    <dgm:cxn modelId="{2B361987-FB84-4E91-B326-0252E19F34A6}" type="presParOf" srcId="{E573B665-F72C-4CE6-B25E-0E0A30ED1810}" destId="{07059368-4195-4086-81D9-004AE6CF1178}" srcOrd="0" destOrd="0" presId="urn:microsoft.com/office/officeart/2008/layout/VerticalCurvedList"/>
    <dgm:cxn modelId="{A9B48AD6-82CB-4ABC-8D2A-C7986EA2DFD8}" type="presParOf" srcId="{35375E5A-DB76-4558-B699-CB37435689DB}" destId="{5E1B86DE-BBA7-4C74-A6E4-47BE16BE67B6}" srcOrd="7" destOrd="0" presId="urn:microsoft.com/office/officeart/2008/layout/VerticalCurvedList"/>
    <dgm:cxn modelId="{9AD70E31-0B9B-4C33-8E35-2672B8F0A73C}" type="presParOf" srcId="{35375E5A-DB76-4558-B699-CB37435689DB}" destId="{7BE7C692-5773-4C32-B861-4AE8E0287691}" srcOrd="8" destOrd="0" presId="urn:microsoft.com/office/officeart/2008/layout/VerticalCurvedList"/>
    <dgm:cxn modelId="{59932009-22EE-4BE7-9E1B-4CEBAC9380D0}" type="presParOf" srcId="{7BE7C692-5773-4C32-B861-4AE8E0287691}" destId="{8B71A2EA-B724-46FF-82D8-353B20F55EA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0C7098-D575-44A8-B729-C0E1D7A8EE3F}" type="doc">
      <dgm:prSet loTypeId="urn:microsoft.com/office/officeart/2005/8/layout/vList3" loCatId="list" qsTypeId="urn:microsoft.com/office/officeart/2005/8/quickstyle/simple5" qsCatId="simple" csTypeId="urn:microsoft.com/office/officeart/2005/8/colors/colorful5" csCatId="colorful" phldr="1"/>
      <dgm:spPr/>
      <dgm:t>
        <a:bodyPr/>
        <a:lstStyle/>
        <a:p>
          <a:endParaRPr lang="en-GB"/>
        </a:p>
      </dgm:t>
    </dgm:pt>
    <dgm:pt modelId="{8B5EEE46-63FC-4C56-9747-23B68C3DA6DA}">
      <dgm:prSet/>
      <dgm:spPr/>
      <dgm:t>
        <a:bodyPr/>
        <a:lstStyle/>
        <a:p>
          <a:r>
            <a:rPr lang="en-GB" dirty="0">
              <a:solidFill>
                <a:schemeClr val="tx1"/>
              </a:solidFill>
              <a:latin typeface="Arial" panose="020B0604020202020204" pitchFamily="34" charset="0"/>
              <a:cs typeface="Arial" panose="020B0604020202020204" pitchFamily="34" charset="0"/>
            </a:rPr>
            <a:t>Many errors occur due to established procedures not being followed. It is important that laboratory </a:t>
          </a:r>
          <a:r>
            <a:rPr lang="en-GB" b="1" dirty="0">
              <a:solidFill>
                <a:schemeClr val="tx1"/>
              </a:solidFill>
              <a:latin typeface="Arial" panose="020B0604020202020204" pitchFamily="34" charset="0"/>
              <a:cs typeface="Arial" panose="020B0604020202020204" pitchFamily="34" charset="0"/>
            </a:rPr>
            <a:t>staff understand the ‘why’ of an action before they move onto the ‘how</a:t>
          </a:r>
          <a:r>
            <a:rPr lang="en-GB" dirty="0">
              <a:solidFill>
                <a:schemeClr val="tx1"/>
              </a:solidFill>
              <a:latin typeface="Arial" panose="020B0604020202020204" pitchFamily="34" charset="0"/>
              <a:cs typeface="Arial" panose="020B0604020202020204" pitchFamily="34" charset="0"/>
            </a:rPr>
            <a:t>’. The UPTAKE model of competency-assessment (Narayan et al. 2020) remains a useful model to base competency assessments upon </a:t>
          </a:r>
        </a:p>
      </dgm:t>
    </dgm:pt>
    <dgm:pt modelId="{DC29B41D-59C9-417B-9027-9281E07F0AA8}" type="parTrans" cxnId="{B74FE758-E6E6-41DF-8F60-65F0617F0B17}">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DFDA793-8810-4082-A114-A39C411212AA}" type="sibTrans" cxnId="{B74FE758-E6E6-41DF-8F60-65F0617F0B17}">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7E2BB08-2E49-4D1C-93D7-AF920474E8AF}">
      <dgm:prSet/>
      <dgm:spPr/>
      <dgm:t>
        <a:bodyPr/>
        <a:lstStyle/>
        <a:p>
          <a:r>
            <a:rPr lang="en-GB" dirty="0">
              <a:solidFill>
                <a:schemeClr val="tx1"/>
              </a:solidFill>
              <a:latin typeface="Arial" panose="020B0604020202020204" pitchFamily="34" charset="0"/>
              <a:cs typeface="Arial" panose="020B0604020202020204" pitchFamily="34" charset="0"/>
            </a:rPr>
            <a:t>Inadvertent sensitisation to the K antigen is classed by SHOT as causing major morbidity and can have devastating consequences in future pregnancies. Standard operating procedures surrounding </a:t>
          </a:r>
          <a:r>
            <a:rPr lang="en-GB" b="1" dirty="0">
              <a:solidFill>
                <a:schemeClr val="tx1"/>
              </a:solidFill>
              <a:latin typeface="Arial" panose="020B0604020202020204" pitchFamily="34" charset="0"/>
              <a:cs typeface="Arial" panose="020B0604020202020204" pitchFamily="34" charset="0"/>
            </a:rPr>
            <a:t>provision of K-negative components </a:t>
          </a:r>
          <a:r>
            <a:rPr lang="en-GB" dirty="0">
              <a:solidFill>
                <a:schemeClr val="tx1"/>
              </a:solidFill>
              <a:latin typeface="Arial" panose="020B0604020202020204" pitchFamily="34" charset="0"/>
              <a:cs typeface="Arial" panose="020B0604020202020204" pitchFamily="34" charset="0"/>
            </a:rPr>
            <a:t>when appropriate should be reviewed to identify any gaps </a:t>
          </a:r>
        </a:p>
      </dgm:t>
    </dgm:pt>
    <dgm:pt modelId="{B121A22C-E896-4B43-84E8-432EBB490448}" type="parTrans" cxnId="{EFA2D5E5-F982-4BA6-AC4B-2AAD6EE08DD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1F1C7141-C75F-435F-8669-88DCC8A964DD}" type="sibTrans" cxnId="{EFA2D5E5-F982-4BA6-AC4B-2AAD6EE08DD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40D32F39-C192-46C6-A71D-478B8FB26E63}">
      <dgm:prSet/>
      <dgm:spPr/>
      <dgm:t>
        <a:bodyPr/>
        <a:lstStyle/>
        <a:p>
          <a:r>
            <a:rPr lang="en-GB" b="1" dirty="0">
              <a:solidFill>
                <a:schemeClr val="tx1"/>
              </a:solidFill>
              <a:latin typeface="Arial" panose="020B0604020202020204" pitchFamily="34" charset="0"/>
              <a:cs typeface="Arial" panose="020B0604020202020204" pitchFamily="34" charset="0"/>
            </a:rPr>
            <a:t>Staff who are providing training </a:t>
          </a:r>
          <a:r>
            <a:rPr lang="en-GB" dirty="0">
              <a:solidFill>
                <a:schemeClr val="tx1"/>
              </a:solidFill>
              <a:latin typeface="Arial" panose="020B0604020202020204" pitchFamily="34" charset="0"/>
              <a:cs typeface="Arial" panose="020B0604020202020204" pitchFamily="34" charset="0"/>
            </a:rPr>
            <a:t>within the laboratory should have </a:t>
          </a:r>
          <a:r>
            <a:rPr lang="en-GB" b="1" dirty="0">
              <a:solidFill>
                <a:schemeClr val="tx1"/>
              </a:solidFill>
              <a:latin typeface="Arial" panose="020B0604020202020204" pitchFamily="34" charset="0"/>
              <a:cs typeface="Arial" panose="020B0604020202020204" pitchFamily="34" charset="0"/>
            </a:rPr>
            <a:t>the requisite knowledge </a:t>
          </a:r>
          <a:r>
            <a:rPr lang="en-GB" dirty="0">
              <a:solidFill>
                <a:schemeClr val="tx1"/>
              </a:solidFill>
              <a:latin typeface="Arial" panose="020B0604020202020204" pitchFamily="34" charset="0"/>
              <a:cs typeface="Arial" panose="020B0604020202020204" pitchFamily="34" charset="0"/>
            </a:rPr>
            <a:t>before delivering this training, in line with UKTLC standards to ensure knowledge gaps are not perpetuated </a:t>
          </a:r>
        </a:p>
      </dgm:t>
    </dgm:pt>
    <dgm:pt modelId="{D30BBF1E-C7B7-444C-AEEA-44E10B5F4FD2}" type="parTrans" cxnId="{1ADD2752-0A21-4567-83C5-0C36A429849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6A9A4EA4-95D3-4985-BA92-0E78849A1B45}" type="sibTrans" cxnId="{1ADD2752-0A21-4567-83C5-0C36A4298496}">
      <dgm:prSet/>
      <dgm:spPr/>
      <dgm:t>
        <a:bodyPr/>
        <a:lstStyle/>
        <a:p>
          <a:endParaRPr lang="en-GB">
            <a:solidFill>
              <a:schemeClr val="tx1"/>
            </a:solidFill>
            <a:latin typeface="Arial" panose="020B0604020202020204" pitchFamily="34" charset="0"/>
            <a:cs typeface="Arial" panose="020B0604020202020204" pitchFamily="34" charset="0"/>
          </a:endParaRPr>
        </a:p>
      </dgm:t>
    </dgm:pt>
    <dgm:pt modelId="{E76F0842-638C-4A37-9E87-82D5C6D88F42}" type="pres">
      <dgm:prSet presAssocID="{3E0C7098-D575-44A8-B729-C0E1D7A8EE3F}" presName="linearFlow" presStyleCnt="0">
        <dgm:presLayoutVars>
          <dgm:dir/>
          <dgm:resizeHandles val="exact"/>
        </dgm:presLayoutVars>
      </dgm:prSet>
      <dgm:spPr/>
      <dgm:t>
        <a:bodyPr/>
        <a:lstStyle/>
        <a:p>
          <a:endParaRPr lang="en-IE"/>
        </a:p>
      </dgm:t>
    </dgm:pt>
    <dgm:pt modelId="{7931DA85-598E-4440-9E26-1235077BEE75}" type="pres">
      <dgm:prSet presAssocID="{8B5EEE46-63FC-4C56-9747-23B68C3DA6DA}" presName="composite" presStyleCnt="0"/>
      <dgm:spPr/>
    </dgm:pt>
    <dgm:pt modelId="{704DAB00-AD41-4C87-9178-CA93AAAD076E}" type="pres">
      <dgm:prSet presAssocID="{8B5EEE46-63FC-4C56-9747-23B68C3DA6DA}"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t>
        <a:bodyPr/>
        <a:lstStyle/>
        <a:p>
          <a:endParaRPr lang="en-IE"/>
        </a:p>
      </dgm:t>
      <dgm:extLst>
        <a:ext uri="{E40237B7-FDA0-4F09-8148-C483321AD2D9}">
          <dgm14:cNvPr xmlns:dgm14="http://schemas.microsoft.com/office/drawing/2010/diagram" id="0" name="" descr="Left Brain with solid fill"/>
        </a:ext>
      </dgm:extLst>
    </dgm:pt>
    <dgm:pt modelId="{9F86C516-3044-4F9D-9FE7-D6D66F3D89F2}" type="pres">
      <dgm:prSet presAssocID="{8B5EEE46-63FC-4C56-9747-23B68C3DA6DA}" presName="txShp" presStyleLbl="node1" presStyleIdx="0" presStyleCnt="3">
        <dgm:presLayoutVars>
          <dgm:bulletEnabled val="1"/>
        </dgm:presLayoutVars>
      </dgm:prSet>
      <dgm:spPr/>
      <dgm:t>
        <a:bodyPr/>
        <a:lstStyle/>
        <a:p>
          <a:endParaRPr lang="en-IE"/>
        </a:p>
      </dgm:t>
    </dgm:pt>
    <dgm:pt modelId="{2E8EB2FF-25C0-4A5F-B350-D61481D3C7A7}" type="pres">
      <dgm:prSet presAssocID="{4DFDA793-8810-4082-A114-A39C411212AA}" presName="spacing" presStyleCnt="0"/>
      <dgm:spPr/>
    </dgm:pt>
    <dgm:pt modelId="{3BCB34D9-578A-4BFC-8636-D33A24689E66}" type="pres">
      <dgm:prSet presAssocID="{67E2BB08-2E49-4D1C-93D7-AF920474E8AF}" presName="composite" presStyleCnt="0"/>
      <dgm:spPr/>
    </dgm:pt>
    <dgm:pt modelId="{EC23909C-EB96-4C6F-8D28-2630BBEC7325}" type="pres">
      <dgm:prSet presAssocID="{67E2BB08-2E49-4D1C-93D7-AF920474E8AF}"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dgm:spPr>
      <dgm:t>
        <a:bodyPr/>
        <a:lstStyle/>
        <a:p>
          <a:endParaRPr lang="en-IE"/>
        </a:p>
      </dgm:t>
      <dgm:extLst>
        <a:ext uri="{E40237B7-FDA0-4F09-8148-C483321AD2D9}">
          <dgm14:cNvPr xmlns:dgm14="http://schemas.microsoft.com/office/drawing/2010/diagram" id="0" name="" descr="Clipboard Checked with solid fill"/>
        </a:ext>
      </dgm:extLst>
    </dgm:pt>
    <dgm:pt modelId="{07B81917-B85B-49BB-AAC1-B98BC1FEE652}" type="pres">
      <dgm:prSet presAssocID="{67E2BB08-2E49-4D1C-93D7-AF920474E8AF}" presName="txShp" presStyleLbl="node1" presStyleIdx="1" presStyleCnt="3">
        <dgm:presLayoutVars>
          <dgm:bulletEnabled val="1"/>
        </dgm:presLayoutVars>
      </dgm:prSet>
      <dgm:spPr/>
      <dgm:t>
        <a:bodyPr/>
        <a:lstStyle/>
        <a:p>
          <a:endParaRPr lang="en-IE"/>
        </a:p>
      </dgm:t>
    </dgm:pt>
    <dgm:pt modelId="{0CB03EE9-5EE4-46F4-9BAE-E3442A6F474C}" type="pres">
      <dgm:prSet presAssocID="{1F1C7141-C75F-435F-8669-88DCC8A964DD}" presName="spacing" presStyleCnt="0"/>
      <dgm:spPr/>
    </dgm:pt>
    <dgm:pt modelId="{099EA766-D01D-4E78-A8C7-50D80582B510}" type="pres">
      <dgm:prSet presAssocID="{40D32F39-C192-46C6-A71D-478B8FB26E63}" presName="composite" presStyleCnt="0"/>
      <dgm:spPr/>
    </dgm:pt>
    <dgm:pt modelId="{D63146A3-08FD-4A63-9818-80135ACB7BB3}" type="pres">
      <dgm:prSet presAssocID="{40D32F39-C192-46C6-A71D-478B8FB26E63}"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dgm:spPr>
      <dgm:t>
        <a:bodyPr/>
        <a:lstStyle/>
        <a:p>
          <a:endParaRPr lang="en-IE"/>
        </a:p>
      </dgm:t>
      <dgm:extLst>
        <a:ext uri="{E40237B7-FDA0-4F09-8148-C483321AD2D9}">
          <dgm14:cNvPr xmlns:dgm14="http://schemas.microsoft.com/office/drawing/2010/diagram" id="0" name="" descr="Teacher with solid fill"/>
        </a:ext>
      </dgm:extLst>
    </dgm:pt>
    <dgm:pt modelId="{EA1E99B9-5A8A-4FD5-BDD5-7E5C58D9E8D8}" type="pres">
      <dgm:prSet presAssocID="{40D32F39-C192-46C6-A71D-478B8FB26E63}" presName="txShp" presStyleLbl="node1" presStyleIdx="2" presStyleCnt="3">
        <dgm:presLayoutVars>
          <dgm:bulletEnabled val="1"/>
        </dgm:presLayoutVars>
      </dgm:prSet>
      <dgm:spPr/>
      <dgm:t>
        <a:bodyPr/>
        <a:lstStyle/>
        <a:p>
          <a:endParaRPr lang="en-IE"/>
        </a:p>
      </dgm:t>
    </dgm:pt>
  </dgm:ptLst>
  <dgm:cxnLst>
    <dgm:cxn modelId="{189E29D5-BCF0-499D-93DC-C3F7AF7BB23F}" type="presOf" srcId="{8B5EEE46-63FC-4C56-9747-23B68C3DA6DA}" destId="{9F86C516-3044-4F9D-9FE7-D6D66F3D89F2}" srcOrd="0" destOrd="0" presId="urn:microsoft.com/office/officeart/2005/8/layout/vList3"/>
    <dgm:cxn modelId="{CAC28A6A-8583-48B1-AB51-9B2979927F99}" type="presOf" srcId="{67E2BB08-2E49-4D1C-93D7-AF920474E8AF}" destId="{07B81917-B85B-49BB-AAC1-B98BC1FEE652}" srcOrd="0" destOrd="0" presId="urn:microsoft.com/office/officeart/2005/8/layout/vList3"/>
    <dgm:cxn modelId="{B296486F-6F33-47B8-A42F-C64F2530DAE0}" type="presOf" srcId="{3E0C7098-D575-44A8-B729-C0E1D7A8EE3F}" destId="{E76F0842-638C-4A37-9E87-82D5C6D88F42}" srcOrd="0" destOrd="0" presId="urn:microsoft.com/office/officeart/2005/8/layout/vList3"/>
    <dgm:cxn modelId="{B74FE758-E6E6-41DF-8F60-65F0617F0B17}" srcId="{3E0C7098-D575-44A8-B729-C0E1D7A8EE3F}" destId="{8B5EEE46-63FC-4C56-9747-23B68C3DA6DA}" srcOrd="0" destOrd="0" parTransId="{DC29B41D-59C9-417B-9027-9281E07F0AA8}" sibTransId="{4DFDA793-8810-4082-A114-A39C411212AA}"/>
    <dgm:cxn modelId="{1ADD2752-0A21-4567-83C5-0C36A4298496}" srcId="{3E0C7098-D575-44A8-B729-C0E1D7A8EE3F}" destId="{40D32F39-C192-46C6-A71D-478B8FB26E63}" srcOrd="2" destOrd="0" parTransId="{D30BBF1E-C7B7-444C-AEEA-44E10B5F4FD2}" sibTransId="{6A9A4EA4-95D3-4985-BA92-0E78849A1B45}"/>
    <dgm:cxn modelId="{EFA2D5E5-F982-4BA6-AC4B-2AAD6EE08DD6}" srcId="{3E0C7098-D575-44A8-B729-C0E1D7A8EE3F}" destId="{67E2BB08-2E49-4D1C-93D7-AF920474E8AF}" srcOrd="1" destOrd="0" parTransId="{B121A22C-E896-4B43-84E8-432EBB490448}" sibTransId="{1F1C7141-C75F-435F-8669-88DCC8A964DD}"/>
    <dgm:cxn modelId="{53412BCC-1805-4156-A1CE-AA793D37666C}" type="presOf" srcId="{40D32F39-C192-46C6-A71D-478B8FB26E63}" destId="{EA1E99B9-5A8A-4FD5-BDD5-7E5C58D9E8D8}" srcOrd="0" destOrd="0" presId="urn:microsoft.com/office/officeart/2005/8/layout/vList3"/>
    <dgm:cxn modelId="{6348001E-CD75-4239-A99D-11F36D4313BC}" type="presParOf" srcId="{E76F0842-638C-4A37-9E87-82D5C6D88F42}" destId="{7931DA85-598E-4440-9E26-1235077BEE75}" srcOrd="0" destOrd="0" presId="urn:microsoft.com/office/officeart/2005/8/layout/vList3"/>
    <dgm:cxn modelId="{6EA6BDA8-32CB-41F0-B6EE-B2722645433D}" type="presParOf" srcId="{7931DA85-598E-4440-9E26-1235077BEE75}" destId="{704DAB00-AD41-4C87-9178-CA93AAAD076E}" srcOrd="0" destOrd="0" presId="urn:microsoft.com/office/officeart/2005/8/layout/vList3"/>
    <dgm:cxn modelId="{ECEE55E5-6403-4AFE-B6C8-6E7A8E43C9CB}" type="presParOf" srcId="{7931DA85-598E-4440-9E26-1235077BEE75}" destId="{9F86C516-3044-4F9D-9FE7-D6D66F3D89F2}" srcOrd="1" destOrd="0" presId="urn:microsoft.com/office/officeart/2005/8/layout/vList3"/>
    <dgm:cxn modelId="{09E978A6-A75B-4482-9A86-784341DF5C59}" type="presParOf" srcId="{E76F0842-638C-4A37-9E87-82D5C6D88F42}" destId="{2E8EB2FF-25C0-4A5F-B350-D61481D3C7A7}" srcOrd="1" destOrd="0" presId="urn:microsoft.com/office/officeart/2005/8/layout/vList3"/>
    <dgm:cxn modelId="{30188B20-7E71-4F29-8357-2001E810BA2E}" type="presParOf" srcId="{E76F0842-638C-4A37-9E87-82D5C6D88F42}" destId="{3BCB34D9-578A-4BFC-8636-D33A24689E66}" srcOrd="2" destOrd="0" presId="urn:microsoft.com/office/officeart/2005/8/layout/vList3"/>
    <dgm:cxn modelId="{602409F5-0736-473B-9EB4-DFE5BEBE3DE3}" type="presParOf" srcId="{3BCB34D9-578A-4BFC-8636-D33A24689E66}" destId="{EC23909C-EB96-4C6F-8D28-2630BBEC7325}" srcOrd="0" destOrd="0" presId="urn:microsoft.com/office/officeart/2005/8/layout/vList3"/>
    <dgm:cxn modelId="{9F572688-28D4-4309-98C8-039356272DEE}" type="presParOf" srcId="{3BCB34D9-578A-4BFC-8636-D33A24689E66}" destId="{07B81917-B85B-49BB-AAC1-B98BC1FEE652}" srcOrd="1" destOrd="0" presId="urn:microsoft.com/office/officeart/2005/8/layout/vList3"/>
    <dgm:cxn modelId="{C6D8CD0C-EAF0-4EFA-8788-031BE60AA296}" type="presParOf" srcId="{E76F0842-638C-4A37-9E87-82D5C6D88F42}" destId="{0CB03EE9-5EE4-46F4-9BAE-E3442A6F474C}" srcOrd="3" destOrd="0" presId="urn:microsoft.com/office/officeart/2005/8/layout/vList3"/>
    <dgm:cxn modelId="{5B5B873B-5B2D-49FD-B2EE-897B194A3287}" type="presParOf" srcId="{E76F0842-638C-4A37-9E87-82D5C6D88F42}" destId="{099EA766-D01D-4E78-A8C7-50D80582B510}" srcOrd="4" destOrd="0" presId="urn:microsoft.com/office/officeart/2005/8/layout/vList3"/>
    <dgm:cxn modelId="{3CDD0FE6-4849-440E-A732-6FF980B824FB}" type="presParOf" srcId="{099EA766-D01D-4E78-A8C7-50D80582B510}" destId="{D63146A3-08FD-4A63-9818-80135ACB7BB3}" srcOrd="0" destOrd="0" presId="urn:microsoft.com/office/officeart/2005/8/layout/vList3"/>
    <dgm:cxn modelId="{4C3A7950-80DD-4521-9E2A-718857D163C8}" type="presParOf" srcId="{099EA766-D01D-4E78-A8C7-50D80582B510}" destId="{EA1E99B9-5A8A-4FD5-BDD5-7E5C58D9E8D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C647C7-FB08-4545-B33E-301F35101F01}"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GB"/>
        </a:p>
      </dgm:t>
    </dgm:pt>
    <dgm:pt modelId="{96B87E00-AD7D-4EE5-BE18-7353DC6B4F67}">
      <dgm:prSet phldrT="[Text]" custT="1"/>
      <dgm:spPr/>
      <dgm:t>
        <a:bodyPr/>
        <a:lstStyle/>
        <a:p>
          <a:pPr>
            <a:buNone/>
          </a:pPr>
          <a:r>
            <a:rPr lang="en-GB" sz="2400" b="1" dirty="0">
              <a:solidFill>
                <a:schemeClr val="tx1"/>
              </a:solidFill>
              <a:latin typeface="Arial" panose="020B0604020202020204" pitchFamily="34" charset="0"/>
              <a:cs typeface="Arial" panose="020B0604020202020204" pitchFamily="34" charset="0"/>
            </a:rPr>
            <a:t>LIMS had an alert </a:t>
          </a:r>
          <a:r>
            <a:rPr lang="en-GB" sz="2400" dirty="0">
              <a:latin typeface="Arial" panose="020B0604020202020204" pitchFamily="34" charset="0"/>
              <a:cs typeface="Arial" panose="020B0604020202020204" pitchFamily="34" charset="0"/>
            </a:rPr>
            <a:t>for all females &lt;50 years to state ‘Females of childbearing potential should receive K-negative red blood cells unless they are unavailable in an emergency’, but </a:t>
          </a:r>
          <a:r>
            <a:rPr lang="en-GB" sz="2400" b="1" dirty="0">
              <a:solidFill>
                <a:schemeClr val="tx1"/>
              </a:solidFill>
              <a:latin typeface="Arial" panose="020B0604020202020204" pitchFamily="34" charset="0"/>
              <a:cs typeface="Arial" panose="020B0604020202020204" pitchFamily="34" charset="0"/>
            </a:rPr>
            <a:t>this did not prevent issue of K+ RBCs </a:t>
          </a:r>
          <a:r>
            <a:rPr lang="en-GB" sz="2400" dirty="0">
              <a:latin typeface="Arial" panose="020B0604020202020204" pitchFamily="34" charset="0"/>
              <a:cs typeface="Arial" panose="020B0604020202020204" pitchFamily="34" charset="0"/>
            </a:rPr>
            <a:t>despite </a:t>
          </a:r>
          <a:r>
            <a:rPr lang="en-GB" sz="2400" b="1" dirty="0">
              <a:solidFill>
                <a:schemeClr val="tx1"/>
              </a:solidFill>
              <a:latin typeface="Arial" panose="020B0604020202020204" pitchFamily="34" charset="0"/>
              <a:cs typeface="Arial" panose="020B0604020202020204" pitchFamily="34" charset="0"/>
            </a:rPr>
            <a:t>available K- units</a:t>
          </a:r>
          <a:endParaRPr lang="en-GB" sz="2400" b="1" i="0" dirty="0">
            <a:solidFill>
              <a:schemeClr val="tx1"/>
            </a:solidFill>
            <a:latin typeface="Arial" panose="020B0604020202020204" pitchFamily="34" charset="0"/>
            <a:cs typeface="Arial" panose="020B0604020202020204" pitchFamily="34" charset="0"/>
          </a:endParaRPr>
        </a:p>
      </dgm:t>
    </dgm:pt>
    <dgm:pt modelId="{D1F5DF67-8933-4E17-9868-28E8310CB1FE}" type="parTrans" cxnId="{30796F1D-FEEA-4142-809F-25DC449AB569}">
      <dgm:prSet/>
      <dgm:spPr/>
      <dgm:t>
        <a:bodyPr/>
        <a:lstStyle/>
        <a:p>
          <a:endParaRPr lang="en-GB" sz="2400">
            <a:latin typeface="Arial" panose="020B0604020202020204" pitchFamily="34" charset="0"/>
            <a:cs typeface="Arial" panose="020B0604020202020204" pitchFamily="34" charset="0"/>
          </a:endParaRPr>
        </a:p>
      </dgm:t>
    </dgm:pt>
    <dgm:pt modelId="{6C649B66-F6D3-4D1A-8D5F-8A9EDAD66C43}" type="sibTrans" cxnId="{30796F1D-FEEA-4142-809F-25DC449AB569}">
      <dgm:prSet/>
      <dgm:spPr/>
      <dgm:t>
        <a:bodyPr/>
        <a:lstStyle/>
        <a:p>
          <a:endParaRPr lang="en-GB" sz="2400">
            <a:latin typeface="Arial" panose="020B0604020202020204" pitchFamily="34" charset="0"/>
            <a:cs typeface="Arial" panose="020B0604020202020204" pitchFamily="34" charset="0"/>
          </a:endParaRPr>
        </a:p>
      </dgm:t>
    </dgm:pt>
    <dgm:pt modelId="{37D7A35D-FF2B-4D11-BCE0-65381EB09E92}">
      <dgm:prSet custT="1"/>
      <dgm:spPr/>
      <dgm:t>
        <a:bodyPr/>
        <a:lstStyle/>
        <a:p>
          <a:r>
            <a:rPr lang="en-GB" sz="2400" dirty="0">
              <a:latin typeface="Arial" panose="020B0604020202020204" pitchFamily="34" charset="0"/>
              <a:cs typeface="Arial" panose="020B0604020202020204" pitchFamily="34" charset="0"/>
            </a:rPr>
            <a:t>Additionally, there were </a:t>
          </a:r>
          <a:r>
            <a:rPr lang="en-GB" sz="2400" b="1" dirty="0">
              <a:solidFill>
                <a:schemeClr val="tx1"/>
              </a:solidFill>
              <a:latin typeface="Arial" panose="020B0604020202020204" pitchFamily="34" charset="0"/>
              <a:cs typeface="Arial" panose="020B0604020202020204" pitchFamily="34" charset="0"/>
            </a:rPr>
            <a:t>leadership issues </a:t>
          </a:r>
          <a:r>
            <a:rPr lang="en-GB" sz="2400" dirty="0">
              <a:latin typeface="Arial" panose="020B0604020202020204" pitchFamily="34" charset="0"/>
              <a:cs typeface="Arial" panose="020B0604020202020204" pitchFamily="34" charset="0"/>
            </a:rPr>
            <a:t>due to changes to restructuring</a:t>
          </a:r>
          <a:endParaRPr lang="en-GB" sz="24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F0AAECC8-A770-4687-82B6-663FD7EB1C5B}" type="parTrans" cxnId="{9874335E-B3AD-4506-B9A7-97C3FC4AE794}">
      <dgm:prSet/>
      <dgm:spPr/>
      <dgm:t>
        <a:bodyPr/>
        <a:lstStyle/>
        <a:p>
          <a:endParaRPr lang="en-GB" sz="2400">
            <a:latin typeface="Arial" panose="020B0604020202020204" pitchFamily="34" charset="0"/>
            <a:cs typeface="Arial" panose="020B0604020202020204" pitchFamily="34" charset="0"/>
          </a:endParaRPr>
        </a:p>
      </dgm:t>
    </dgm:pt>
    <dgm:pt modelId="{837E313C-7769-4C8C-9E9A-17FC3D4E81CD}" type="sibTrans" cxnId="{9874335E-B3AD-4506-B9A7-97C3FC4AE794}">
      <dgm:prSet/>
      <dgm:spPr/>
      <dgm:t>
        <a:bodyPr/>
        <a:lstStyle/>
        <a:p>
          <a:endParaRPr lang="en-GB" sz="2400">
            <a:latin typeface="Arial" panose="020B0604020202020204" pitchFamily="34" charset="0"/>
            <a:cs typeface="Arial" panose="020B0604020202020204" pitchFamily="34" charset="0"/>
          </a:endParaRPr>
        </a:p>
      </dgm:t>
    </dgm:pt>
    <dgm:pt modelId="{DDD40507-7CDB-44AC-8D03-2A3AB69A6B22}">
      <dgm:prSet custT="1"/>
      <dgm:spPr/>
      <dgm:t>
        <a:bodyPr/>
        <a:lstStyle/>
        <a:p>
          <a:r>
            <a:rPr lang="en-GB" sz="2400" dirty="0">
              <a:latin typeface="Arial" panose="020B0604020202020204" pitchFamily="34" charset="0"/>
              <a:cs typeface="Arial" panose="020B0604020202020204" pitchFamily="34" charset="0"/>
            </a:rPr>
            <a:t>She had required two units of red cells post-delivery in a previous pregnancy due to active bleeding. </a:t>
          </a:r>
          <a:r>
            <a:rPr lang="en-GB" sz="2400" b="1" dirty="0">
              <a:solidFill>
                <a:schemeClr val="tx1"/>
              </a:solidFill>
              <a:latin typeface="Arial" panose="020B0604020202020204" pitchFamily="34" charset="0"/>
              <a:cs typeface="Arial" panose="020B0604020202020204" pitchFamily="34" charset="0"/>
            </a:rPr>
            <a:t>One of these units issued by the BMS was K-positive</a:t>
          </a:r>
        </a:p>
      </dgm:t>
    </dgm:pt>
    <dgm:pt modelId="{28B57C84-BFBD-4F2A-A89C-0533F187DFFC}" type="parTrans" cxnId="{4B38F252-D0E9-411C-9B42-FA855E628453}">
      <dgm:prSet/>
      <dgm:spPr/>
      <dgm:t>
        <a:bodyPr/>
        <a:lstStyle/>
        <a:p>
          <a:endParaRPr lang="en-GB" sz="2400">
            <a:latin typeface="Arial" panose="020B0604020202020204" pitchFamily="34" charset="0"/>
            <a:cs typeface="Arial" panose="020B0604020202020204" pitchFamily="34" charset="0"/>
          </a:endParaRPr>
        </a:p>
      </dgm:t>
    </dgm:pt>
    <dgm:pt modelId="{EB6B0BCD-9BB7-4F65-9A78-164A850D676B}" type="sibTrans" cxnId="{4B38F252-D0E9-411C-9B42-FA855E628453}">
      <dgm:prSet/>
      <dgm:spPr/>
      <dgm:t>
        <a:bodyPr/>
        <a:lstStyle/>
        <a:p>
          <a:endParaRPr lang="en-GB" sz="2400">
            <a:latin typeface="Arial" panose="020B0604020202020204" pitchFamily="34" charset="0"/>
            <a:cs typeface="Arial" panose="020B0604020202020204" pitchFamily="34" charset="0"/>
          </a:endParaRPr>
        </a:p>
      </dgm:t>
    </dgm:pt>
    <dgm:pt modelId="{BF37ADD2-1766-44C1-9F3A-03D4F91BF7D1}">
      <dgm:prSet phldrT="[Text]" custT="1"/>
      <dgm:spPr/>
      <dgm:t>
        <a:bodyPr/>
        <a:lstStyle/>
        <a:p>
          <a:pPr>
            <a:buNone/>
          </a:pPr>
          <a:r>
            <a:rPr lang="en-GB" sz="2400" dirty="0">
              <a:latin typeface="Arial" panose="020B0604020202020204" pitchFamily="34" charset="0"/>
              <a:cs typeface="Arial" panose="020B0604020202020204" pitchFamily="34" charset="0"/>
            </a:rPr>
            <a:t>A female in her 30s was found to have an anti-K as part of antenatal screening</a:t>
          </a:r>
          <a:endParaRPr lang="en-GB" sz="2400" b="0" i="0" dirty="0">
            <a:solidFill>
              <a:schemeClr val="tx1"/>
            </a:solidFill>
            <a:latin typeface="Arial" panose="020B0604020202020204" pitchFamily="34" charset="0"/>
            <a:cs typeface="Arial" panose="020B0604020202020204" pitchFamily="34" charset="0"/>
          </a:endParaRPr>
        </a:p>
      </dgm:t>
    </dgm:pt>
    <dgm:pt modelId="{4AF8D12F-9A83-49A6-A1FD-C79C5085CEF1}" type="sibTrans" cxnId="{E17991FE-1B44-426D-B55C-C74869E37370}">
      <dgm:prSet/>
      <dgm:spPr/>
      <dgm:t>
        <a:bodyPr/>
        <a:lstStyle/>
        <a:p>
          <a:endParaRPr lang="en-GB" sz="2400">
            <a:latin typeface="Arial" panose="020B0604020202020204" pitchFamily="34" charset="0"/>
            <a:cs typeface="Arial" panose="020B0604020202020204" pitchFamily="34" charset="0"/>
          </a:endParaRPr>
        </a:p>
      </dgm:t>
    </dgm:pt>
    <dgm:pt modelId="{D3B71066-F85D-459A-82AF-7A46D94E4817}" type="parTrans" cxnId="{E17991FE-1B44-426D-B55C-C74869E37370}">
      <dgm:prSet/>
      <dgm:spPr/>
      <dgm:t>
        <a:bodyPr/>
        <a:lstStyle/>
        <a:p>
          <a:endParaRPr lang="en-GB" sz="2400">
            <a:latin typeface="Arial" panose="020B0604020202020204" pitchFamily="34" charset="0"/>
            <a:cs typeface="Arial" panose="020B0604020202020204" pitchFamily="34" charset="0"/>
          </a:endParaRPr>
        </a:p>
      </dgm:t>
    </dgm:pt>
    <dgm:pt modelId="{95338B73-3974-409F-85DB-6DC95EB02FED}">
      <dgm:prSet phldrT="[Text]" custT="1"/>
      <dgm:spPr/>
      <dgm:t>
        <a:bodyPr/>
        <a:lstStyle/>
        <a:p>
          <a:pPr>
            <a:buNone/>
          </a:pPr>
          <a:r>
            <a:rPr lang="en-GB" sz="2400" dirty="0">
              <a:latin typeface="Arial" panose="020B0604020202020204" pitchFamily="34" charset="0"/>
              <a:cs typeface="Arial" panose="020B0604020202020204" pitchFamily="34" charset="0"/>
            </a:rPr>
            <a:t>The investigation stated there was a </a:t>
          </a:r>
          <a:r>
            <a:rPr lang="en-GB" sz="2400" b="1" dirty="0">
              <a:solidFill>
                <a:schemeClr val="tx1"/>
              </a:solidFill>
              <a:latin typeface="Arial" panose="020B0604020202020204" pitchFamily="34" charset="0"/>
              <a:cs typeface="Arial" panose="020B0604020202020204" pitchFamily="34" charset="0"/>
            </a:rPr>
            <a:t>lack of knowledge in recently qualified BMS staff </a:t>
          </a:r>
          <a:r>
            <a:rPr lang="en-GB" sz="2400" dirty="0">
              <a:latin typeface="Arial" panose="020B0604020202020204" pitchFamily="34" charset="0"/>
              <a:cs typeface="Arial" panose="020B0604020202020204" pitchFamily="34" charset="0"/>
            </a:rPr>
            <a:t>about K-negative requirements, and that continued </a:t>
          </a:r>
          <a:r>
            <a:rPr lang="en-GB" sz="2400" b="1" dirty="0">
              <a:solidFill>
                <a:schemeClr val="tx1"/>
              </a:solidFill>
              <a:latin typeface="Arial" panose="020B0604020202020204" pitchFamily="34" charset="0"/>
              <a:cs typeface="Arial" panose="020B0604020202020204" pitchFamily="34" charset="0"/>
            </a:rPr>
            <a:t>recruitment and retention issues </a:t>
          </a:r>
          <a:r>
            <a:rPr lang="en-GB" sz="2400" dirty="0">
              <a:latin typeface="Arial" panose="020B0604020202020204" pitchFamily="34" charset="0"/>
              <a:cs typeface="Arial" panose="020B0604020202020204" pitchFamily="34" charset="0"/>
            </a:rPr>
            <a:t>had placed a training burden on the remaining staff </a:t>
          </a:r>
          <a:endParaRPr lang="en-GB" sz="2400" b="0" i="0" dirty="0">
            <a:solidFill>
              <a:schemeClr val="tx1"/>
            </a:solidFill>
            <a:latin typeface="Arial" panose="020B0604020202020204" pitchFamily="34" charset="0"/>
            <a:cs typeface="Arial" panose="020B0604020202020204" pitchFamily="34" charset="0"/>
          </a:endParaRPr>
        </a:p>
      </dgm:t>
    </dgm:pt>
    <dgm:pt modelId="{08B3F137-3685-4A31-9285-2D42A56006A1}" type="sibTrans" cxnId="{8BA563C9-912C-4A51-AFA2-5B30ADA21C23}">
      <dgm:prSet/>
      <dgm:spPr/>
      <dgm:t>
        <a:bodyPr/>
        <a:lstStyle/>
        <a:p>
          <a:endParaRPr lang="en-GB" sz="2400">
            <a:latin typeface="Arial" panose="020B0604020202020204" pitchFamily="34" charset="0"/>
            <a:cs typeface="Arial" panose="020B0604020202020204" pitchFamily="34" charset="0"/>
          </a:endParaRPr>
        </a:p>
      </dgm:t>
    </dgm:pt>
    <dgm:pt modelId="{73A46B16-7CDD-4B23-A7EC-85F9323D9763}" type="parTrans" cxnId="{8BA563C9-912C-4A51-AFA2-5B30ADA21C23}">
      <dgm:prSet/>
      <dgm:spPr/>
      <dgm:t>
        <a:bodyPr/>
        <a:lstStyle/>
        <a:p>
          <a:endParaRPr lang="en-GB" sz="2400">
            <a:latin typeface="Arial" panose="020B0604020202020204" pitchFamily="34" charset="0"/>
            <a:cs typeface="Arial" panose="020B0604020202020204" pitchFamily="34" charset="0"/>
          </a:endParaRPr>
        </a:p>
      </dgm:t>
    </dgm:pt>
    <dgm:pt modelId="{DE437FFE-36F0-41A5-8E9D-BDB458691451}" type="pres">
      <dgm:prSet presAssocID="{D4C647C7-FB08-4545-B33E-301F35101F01}" presName="linear" presStyleCnt="0">
        <dgm:presLayoutVars>
          <dgm:dir/>
          <dgm:resizeHandles val="exact"/>
        </dgm:presLayoutVars>
      </dgm:prSet>
      <dgm:spPr/>
      <dgm:t>
        <a:bodyPr/>
        <a:lstStyle/>
        <a:p>
          <a:endParaRPr lang="en-IE"/>
        </a:p>
      </dgm:t>
    </dgm:pt>
    <dgm:pt modelId="{76429A93-7BA6-4264-9920-64207E51AA17}" type="pres">
      <dgm:prSet presAssocID="{BF37ADD2-1766-44C1-9F3A-03D4F91BF7D1}" presName="comp" presStyleCnt="0"/>
      <dgm:spPr/>
    </dgm:pt>
    <dgm:pt modelId="{E3D0B536-B847-45E5-92B4-8001710E97C7}" type="pres">
      <dgm:prSet presAssocID="{BF37ADD2-1766-44C1-9F3A-03D4F91BF7D1}" presName="box" presStyleLbl="node1" presStyleIdx="0" presStyleCnt="5" custLinFactNeighborX="328"/>
      <dgm:spPr/>
      <dgm:t>
        <a:bodyPr/>
        <a:lstStyle/>
        <a:p>
          <a:endParaRPr lang="en-IE"/>
        </a:p>
      </dgm:t>
    </dgm:pt>
    <dgm:pt modelId="{AD2CD59E-392A-4F51-B31E-1AC0DF887B54}" type="pres">
      <dgm:prSet presAssocID="{BF37ADD2-1766-44C1-9F3A-03D4F91BF7D1}" presName="img" presStyleLbl="fgImgPlace1" presStyleIdx="0" presStyleCnt="5" custScaleX="4485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t="-6000" b="-6000"/>
          </a:stretch>
        </a:blipFill>
      </dgm:spPr>
      <dgm:t>
        <a:bodyPr/>
        <a:lstStyle/>
        <a:p>
          <a:endParaRPr lang="en-IE"/>
        </a:p>
      </dgm:t>
      <dgm:extLst>
        <a:ext uri="{E40237B7-FDA0-4F09-8148-C483321AD2D9}">
          <dgm14:cNvPr xmlns:dgm14="http://schemas.microsoft.com/office/drawing/2010/diagram" id="0" name="" descr="Pregnant lady with solid fill"/>
        </a:ext>
      </dgm:extLst>
    </dgm:pt>
    <dgm:pt modelId="{CD397A40-D18C-4DA1-B3B5-A14E69B0C744}" type="pres">
      <dgm:prSet presAssocID="{BF37ADD2-1766-44C1-9F3A-03D4F91BF7D1}" presName="text" presStyleLbl="node1" presStyleIdx="0" presStyleCnt="5">
        <dgm:presLayoutVars>
          <dgm:bulletEnabled val="1"/>
        </dgm:presLayoutVars>
      </dgm:prSet>
      <dgm:spPr/>
      <dgm:t>
        <a:bodyPr/>
        <a:lstStyle/>
        <a:p>
          <a:endParaRPr lang="en-IE"/>
        </a:p>
      </dgm:t>
    </dgm:pt>
    <dgm:pt modelId="{38D8C671-705D-4E43-A0E7-BFCF98A1FF9C}" type="pres">
      <dgm:prSet presAssocID="{4AF8D12F-9A83-49A6-A1FD-C79C5085CEF1}" presName="spacer" presStyleCnt="0"/>
      <dgm:spPr/>
    </dgm:pt>
    <dgm:pt modelId="{6E6EBB73-9B3B-424A-ABC7-117211831940}" type="pres">
      <dgm:prSet presAssocID="{DDD40507-7CDB-44AC-8D03-2A3AB69A6B22}" presName="comp" presStyleCnt="0"/>
      <dgm:spPr/>
    </dgm:pt>
    <dgm:pt modelId="{B282F7F9-DDD1-4D9A-B759-A56FB2DAFE2D}" type="pres">
      <dgm:prSet presAssocID="{DDD40507-7CDB-44AC-8D03-2A3AB69A6B22}" presName="box" presStyleLbl="node1" presStyleIdx="1" presStyleCnt="5"/>
      <dgm:spPr/>
      <dgm:t>
        <a:bodyPr/>
        <a:lstStyle/>
        <a:p>
          <a:endParaRPr lang="en-IE"/>
        </a:p>
      </dgm:t>
    </dgm:pt>
    <dgm:pt modelId="{D869FFF2-3F1B-42A6-8367-68B1A33BAE65}" type="pres">
      <dgm:prSet presAssocID="{DDD40507-7CDB-44AC-8D03-2A3AB69A6B22}" presName="img" presStyleLbl="fgImgPlace1" presStyleIdx="1" presStyleCnt="5" custScaleX="38015"/>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t="-5000" b="-5000"/>
          </a:stretch>
        </a:blipFill>
      </dgm:spPr>
      <dgm:extLst>
        <a:ext uri="{E40237B7-FDA0-4F09-8148-C483321AD2D9}">
          <dgm14:cNvPr xmlns:dgm14="http://schemas.microsoft.com/office/drawing/2010/diagram" id="0" name="" descr="IV with solid fill"/>
        </a:ext>
      </dgm:extLst>
    </dgm:pt>
    <dgm:pt modelId="{09172E68-BDEC-43A9-BE68-00C522F29CAA}" type="pres">
      <dgm:prSet presAssocID="{DDD40507-7CDB-44AC-8D03-2A3AB69A6B22}" presName="text" presStyleLbl="node1" presStyleIdx="1" presStyleCnt="5">
        <dgm:presLayoutVars>
          <dgm:bulletEnabled val="1"/>
        </dgm:presLayoutVars>
      </dgm:prSet>
      <dgm:spPr/>
      <dgm:t>
        <a:bodyPr/>
        <a:lstStyle/>
        <a:p>
          <a:endParaRPr lang="en-IE"/>
        </a:p>
      </dgm:t>
    </dgm:pt>
    <dgm:pt modelId="{9E7F949E-605E-48BB-9391-BB38A35286C6}" type="pres">
      <dgm:prSet presAssocID="{EB6B0BCD-9BB7-4F65-9A78-164A850D676B}" presName="spacer" presStyleCnt="0"/>
      <dgm:spPr/>
    </dgm:pt>
    <dgm:pt modelId="{ECBCC2EE-A31A-4E02-9B65-85BF8E41E4E2}" type="pres">
      <dgm:prSet presAssocID="{96B87E00-AD7D-4EE5-BE18-7353DC6B4F67}" presName="comp" presStyleCnt="0"/>
      <dgm:spPr/>
    </dgm:pt>
    <dgm:pt modelId="{9B288BA8-5B19-4EC1-A553-C64F02058789}" type="pres">
      <dgm:prSet presAssocID="{96B87E00-AD7D-4EE5-BE18-7353DC6B4F67}" presName="box" presStyleLbl="node1" presStyleIdx="2" presStyleCnt="5" custScaleY="126019"/>
      <dgm:spPr/>
      <dgm:t>
        <a:bodyPr/>
        <a:lstStyle/>
        <a:p>
          <a:endParaRPr lang="en-IE"/>
        </a:p>
      </dgm:t>
    </dgm:pt>
    <dgm:pt modelId="{370FE801-9A09-4FD5-A3F4-17B266996EF8}" type="pres">
      <dgm:prSet presAssocID="{96B87E00-AD7D-4EE5-BE18-7353DC6B4F67}" presName="img" presStyleLbl="fgImgPlace1" presStyleIdx="2" presStyleCnt="5" custScaleX="44855"/>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t="-14000" b="-14000"/>
          </a:stretch>
        </a:blipFill>
      </dgm:spPr>
      <dgm:extLst>
        <a:ext uri="{E40237B7-FDA0-4F09-8148-C483321AD2D9}">
          <dgm14:cNvPr xmlns:dgm14="http://schemas.microsoft.com/office/drawing/2010/diagram" id="0" name="" descr="Warning with solid fill"/>
        </a:ext>
      </dgm:extLst>
    </dgm:pt>
    <dgm:pt modelId="{3260AE7B-418E-4B79-B77E-166B814162E9}" type="pres">
      <dgm:prSet presAssocID="{96B87E00-AD7D-4EE5-BE18-7353DC6B4F67}" presName="text" presStyleLbl="node1" presStyleIdx="2" presStyleCnt="5">
        <dgm:presLayoutVars>
          <dgm:bulletEnabled val="1"/>
        </dgm:presLayoutVars>
      </dgm:prSet>
      <dgm:spPr/>
      <dgm:t>
        <a:bodyPr/>
        <a:lstStyle/>
        <a:p>
          <a:endParaRPr lang="en-IE"/>
        </a:p>
      </dgm:t>
    </dgm:pt>
    <dgm:pt modelId="{39A04ED6-C6E1-4EAE-9592-BFDCA88BC90E}" type="pres">
      <dgm:prSet presAssocID="{6C649B66-F6D3-4D1A-8D5F-8A9EDAD66C43}" presName="spacer" presStyleCnt="0"/>
      <dgm:spPr/>
    </dgm:pt>
    <dgm:pt modelId="{6AE7D6B5-96E7-4CE0-B6C1-2414EA7E693A}" type="pres">
      <dgm:prSet presAssocID="{95338B73-3974-409F-85DB-6DC95EB02FED}" presName="comp" presStyleCnt="0"/>
      <dgm:spPr/>
    </dgm:pt>
    <dgm:pt modelId="{2012E0F0-4D9F-4AD3-9423-BDC2C7121311}" type="pres">
      <dgm:prSet presAssocID="{95338B73-3974-409F-85DB-6DC95EB02FED}" presName="box" presStyleLbl="node1" presStyleIdx="3" presStyleCnt="5" custScaleY="130923" custLinFactNeighborY="-3846"/>
      <dgm:spPr/>
      <dgm:t>
        <a:bodyPr/>
        <a:lstStyle/>
        <a:p>
          <a:endParaRPr lang="en-IE"/>
        </a:p>
      </dgm:t>
    </dgm:pt>
    <dgm:pt modelId="{56A506C3-09EA-4A0A-8B67-E37CF79D3DF3}" type="pres">
      <dgm:prSet presAssocID="{95338B73-3974-409F-85DB-6DC95EB02FED}" presName="img" presStyleLbl="fgImgPlace1" presStyleIdx="3" presStyleCnt="5" custScaleX="44577" custScaleY="102387" custLinFactNeighborX="3212" custLinFactNeighborY="-480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t="-5000" b="-5000"/>
          </a:stretch>
        </a:blipFill>
      </dgm:spPr>
      <dgm:t>
        <a:bodyPr/>
        <a:lstStyle/>
        <a:p>
          <a:endParaRPr lang="en-IE"/>
        </a:p>
      </dgm:t>
      <dgm:extLst>
        <a:ext uri="{E40237B7-FDA0-4F09-8148-C483321AD2D9}">
          <dgm14:cNvPr xmlns:dgm14="http://schemas.microsoft.com/office/drawing/2010/diagram" id="0" name="" descr="Scientist female with solid fill"/>
        </a:ext>
      </dgm:extLst>
    </dgm:pt>
    <dgm:pt modelId="{4D241978-7551-432C-AEEB-4C68972BA47A}" type="pres">
      <dgm:prSet presAssocID="{95338B73-3974-409F-85DB-6DC95EB02FED}" presName="text" presStyleLbl="node1" presStyleIdx="3" presStyleCnt="5">
        <dgm:presLayoutVars>
          <dgm:bulletEnabled val="1"/>
        </dgm:presLayoutVars>
      </dgm:prSet>
      <dgm:spPr/>
      <dgm:t>
        <a:bodyPr/>
        <a:lstStyle/>
        <a:p>
          <a:endParaRPr lang="en-IE"/>
        </a:p>
      </dgm:t>
    </dgm:pt>
    <dgm:pt modelId="{8CD9C674-2B9D-4866-B2AC-0F4F39713311}" type="pres">
      <dgm:prSet presAssocID="{08B3F137-3685-4A31-9285-2D42A56006A1}" presName="spacer" presStyleCnt="0"/>
      <dgm:spPr/>
    </dgm:pt>
    <dgm:pt modelId="{86B3E77A-69B2-4B0F-BB81-FAED8ED69933}" type="pres">
      <dgm:prSet presAssocID="{37D7A35D-FF2B-4D11-BCE0-65381EB09E92}" presName="comp" presStyleCnt="0"/>
      <dgm:spPr/>
    </dgm:pt>
    <dgm:pt modelId="{72410638-ED44-4995-B21D-DFFC7E5F420E}" type="pres">
      <dgm:prSet presAssocID="{37D7A35D-FF2B-4D11-BCE0-65381EB09E92}" presName="box" presStyleLbl="node1" presStyleIdx="4" presStyleCnt="5" custScaleY="94455" custLinFactNeighborY="6549"/>
      <dgm:spPr/>
      <dgm:t>
        <a:bodyPr/>
        <a:lstStyle/>
        <a:p>
          <a:endParaRPr lang="en-IE"/>
        </a:p>
      </dgm:t>
    </dgm:pt>
    <dgm:pt modelId="{6456FC16-6EEE-44CD-A69C-B7D8B54D1EA1}" type="pres">
      <dgm:prSet presAssocID="{37D7A35D-FF2B-4D11-BCE0-65381EB09E92}" presName="img" presStyleLbl="fgImgPlace1" presStyleIdx="4" presStyleCnt="5" custScaleX="4485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t="-6000" b="-6000"/>
          </a:stretch>
        </a:blipFill>
      </dgm:spPr>
      <dgm:t>
        <a:bodyPr/>
        <a:lstStyle/>
        <a:p>
          <a:endParaRPr lang="en-IE"/>
        </a:p>
      </dgm:t>
      <dgm:extLst>
        <a:ext uri="{E40237B7-FDA0-4F09-8148-C483321AD2D9}">
          <dgm14:cNvPr xmlns:dgm14="http://schemas.microsoft.com/office/drawing/2010/diagram" id="0" name="" descr="Management with solid fill"/>
        </a:ext>
      </dgm:extLst>
    </dgm:pt>
    <dgm:pt modelId="{7DD1C13D-3138-49CA-8247-9B7764CC1B90}" type="pres">
      <dgm:prSet presAssocID="{37D7A35D-FF2B-4D11-BCE0-65381EB09E92}" presName="text" presStyleLbl="node1" presStyleIdx="4" presStyleCnt="5">
        <dgm:presLayoutVars>
          <dgm:bulletEnabled val="1"/>
        </dgm:presLayoutVars>
      </dgm:prSet>
      <dgm:spPr/>
      <dgm:t>
        <a:bodyPr/>
        <a:lstStyle/>
        <a:p>
          <a:endParaRPr lang="en-IE"/>
        </a:p>
      </dgm:t>
    </dgm:pt>
  </dgm:ptLst>
  <dgm:cxnLst>
    <dgm:cxn modelId="{992D1FF3-6FEF-476C-8495-725FB37CE7F4}" type="presOf" srcId="{96B87E00-AD7D-4EE5-BE18-7353DC6B4F67}" destId="{3260AE7B-418E-4B79-B77E-166B814162E9}" srcOrd="1" destOrd="0" presId="urn:microsoft.com/office/officeart/2005/8/layout/vList4"/>
    <dgm:cxn modelId="{98637894-50C8-4A31-A40F-7EE6AD842118}" type="presOf" srcId="{95338B73-3974-409F-85DB-6DC95EB02FED}" destId="{4D241978-7551-432C-AEEB-4C68972BA47A}" srcOrd="1" destOrd="0" presId="urn:microsoft.com/office/officeart/2005/8/layout/vList4"/>
    <dgm:cxn modelId="{22E7EAD6-589F-4723-888E-BB414C2A20B7}" type="presOf" srcId="{37D7A35D-FF2B-4D11-BCE0-65381EB09E92}" destId="{72410638-ED44-4995-B21D-DFFC7E5F420E}" srcOrd="0" destOrd="0" presId="urn:microsoft.com/office/officeart/2005/8/layout/vList4"/>
    <dgm:cxn modelId="{1CA8AE41-8BEE-48BE-907E-994188C9B284}" type="presOf" srcId="{BF37ADD2-1766-44C1-9F3A-03D4F91BF7D1}" destId="{E3D0B536-B847-45E5-92B4-8001710E97C7}" srcOrd="0" destOrd="0" presId="urn:microsoft.com/office/officeart/2005/8/layout/vList4"/>
    <dgm:cxn modelId="{9874335E-B3AD-4506-B9A7-97C3FC4AE794}" srcId="{D4C647C7-FB08-4545-B33E-301F35101F01}" destId="{37D7A35D-FF2B-4D11-BCE0-65381EB09E92}" srcOrd="4" destOrd="0" parTransId="{F0AAECC8-A770-4687-82B6-663FD7EB1C5B}" sibTransId="{837E313C-7769-4C8C-9E9A-17FC3D4E81CD}"/>
    <dgm:cxn modelId="{E17991FE-1B44-426D-B55C-C74869E37370}" srcId="{D4C647C7-FB08-4545-B33E-301F35101F01}" destId="{BF37ADD2-1766-44C1-9F3A-03D4F91BF7D1}" srcOrd="0" destOrd="0" parTransId="{D3B71066-F85D-459A-82AF-7A46D94E4817}" sibTransId="{4AF8D12F-9A83-49A6-A1FD-C79C5085CEF1}"/>
    <dgm:cxn modelId="{8BA563C9-912C-4A51-AFA2-5B30ADA21C23}" srcId="{D4C647C7-FB08-4545-B33E-301F35101F01}" destId="{95338B73-3974-409F-85DB-6DC95EB02FED}" srcOrd="3" destOrd="0" parTransId="{73A46B16-7CDD-4B23-A7EC-85F9323D9763}" sibTransId="{08B3F137-3685-4A31-9285-2D42A56006A1}"/>
    <dgm:cxn modelId="{70504B90-6F8F-4484-85D5-0D1ED680F38F}" type="presOf" srcId="{BF37ADD2-1766-44C1-9F3A-03D4F91BF7D1}" destId="{CD397A40-D18C-4DA1-B3B5-A14E69B0C744}" srcOrd="1" destOrd="0" presId="urn:microsoft.com/office/officeart/2005/8/layout/vList4"/>
    <dgm:cxn modelId="{4B38F252-D0E9-411C-9B42-FA855E628453}" srcId="{D4C647C7-FB08-4545-B33E-301F35101F01}" destId="{DDD40507-7CDB-44AC-8D03-2A3AB69A6B22}" srcOrd="1" destOrd="0" parTransId="{28B57C84-BFBD-4F2A-A89C-0533F187DFFC}" sibTransId="{EB6B0BCD-9BB7-4F65-9A78-164A850D676B}"/>
    <dgm:cxn modelId="{25969E96-721D-4871-880E-BE8586A414A8}" type="presOf" srcId="{DDD40507-7CDB-44AC-8D03-2A3AB69A6B22}" destId="{09172E68-BDEC-43A9-BE68-00C522F29CAA}" srcOrd="1" destOrd="0" presId="urn:microsoft.com/office/officeart/2005/8/layout/vList4"/>
    <dgm:cxn modelId="{DFEC9CC5-D9E3-4134-A446-E7B63A261E00}" type="presOf" srcId="{D4C647C7-FB08-4545-B33E-301F35101F01}" destId="{DE437FFE-36F0-41A5-8E9D-BDB458691451}" srcOrd="0" destOrd="0" presId="urn:microsoft.com/office/officeart/2005/8/layout/vList4"/>
    <dgm:cxn modelId="{4349F6D2-B2C5-45FA-8064-AB1D84E3852C}" type="presOf" srcId="{DDD40507-7CDB-44AC-8D03-2A3AB69A6B22}" destId="{B282F7F9-DDD1-4D9A-B759-A56FB2DAFE2D}" srcOrd="0" destOrd="0" presId="urn:microsoft.com/office/officeart/2005/8/layout/vList4"/>
    <dgm:cxn modelId="{629803B0-628C-4FED-86E7-0AEF93488C77}" type="presOf" srcId="{37D7A35D-FF2B-4D11-BCE0-65381EB09E92}" destId="{7DD1C13D-3138-49CA-8247-9B7764CC1B90}" srcOrd="1" destOrd="0" presId="urn:microsoft.com/office/officeart/2005/8/layout/vList4"/>
    <dgm:cxn modelId="{AB91B06A-6DFE-4B2B-B1ED-43CCE2121795}" type="presOf" srcId="{95338B73-3974-409F-85DB-6DC95EB02FED}" destId="{2012E0F0-4D9F-4AD3-9423-BDC2C7121311}" srcOrd="0" destOrd="0" presId="urn:microsoft.com/office/officeart/2005/8/layout/vList4"/>
    <dgm:cxn modelId="{C05EA481-40E5-47F9-9383-BD11A7390E2A}" type="presOf" srcId="{96B87E00-AD7D-4EE5-BE18-7353DC6B4F67}" destId="{9B288BA8-5B19-4EC1-A553-C64F02058789}" srcOrd="0" destOrd="0" presId="urn:microsoft.com/office/officeart/2005/8/layout/vList4"/>
    <dgm:cxn modelId="{30796F1D-FEEA-4142-809F-25DC449AB569}" srcId="{D4C647C7-FB08-4545-B33E-301F35101F01}" destId="{96B87E00-AD7D-4EE5-BE18-7353DC6B4F67}" srcOrd="2" destOrd="0" parTransId="{D1F5DF67-8933-4E17-9868-28E8310CB1FE}" sibTransId="{6C649B66-F6D3-4D1A-8D5F-8A9EDAD66C43}"/>
    <dgm:cxn modelId="{A650F4C6-4369-4CCC-8A30-DE9704D796EF}" type="presParOf" srcId="{DE437FFE-36F0-41A5-8E9D-BDB458691451}" destId="{76429A93-7BA6-4264-9920-64207E51AA17}" srcOrd="0" destOrd="0" presId="urn:microsoft.com/office/officeart/2005/8/layout/vList4"/>
    <dgm:cxn modelId="{070B0EAF-9387-4609-BBEC-4C5593F55A91}" type="presParOf" srcId="{76429A93-7BA6-4264-9920-64207E51AA17}" destId="{E3D0B536-B847-45E5-92B4-8001710E97C7}" srcOrd="0" destOrd="0" presId="urn:microsoft.com/office/officeart/2005/8/layout/vList4"/>
    <dgm:cxn modelId="{05CAF0D2-55CB-4BBC-AA7D-BED4A0CC3C32}" type="presParOf" srcId="{76429A93-7BA6-4264-9920-64207E51AA17}" destId="{AD2CD59E-392A-4F51-B31E-1AC0DF887B54}" srcOrd="1" destOrd="0" presId="urn:microsoft.com/office/officeart/2005/8/layout/vList4"/>
    <dgm:cxn modelId="{549A6801-6024-45C0-8F96-D6F22A7A6456}" type="presParOf" srcId="{76429A93-7BA6-4264-9920-64207E51AA17}" destId="{CD397A40-D18C-4DA1-B3B5-A14E69B0C744}" srcOrd="2" destOrd="0" presId="urn:microsoft.com/office/officeart/2005/8/layout/vList4"/>
    <dgm:cxn modelId="{9FC36C11-0287-4759-92AB-A9D1BC954BE5}" type="presParOf" srcId="{DE437FFE-36F0-41A5-8E9D-BDB458691451}" destId="{38D8C671-705D-4E43-A0E7-BFCF98A1FF9C}" srcOrd="1" destOrd="0" presId="urn:microsoft.com/office/officeart/2005/8/layout/vList4"/>
    <dgm:cxn modelId="{842DA12E-5305-44B6-BFF6-D1A56FA8C998}" type="presParOf" srcId="{DE437FFE-36F0-41A5-8E9D-BDB458691451}" destId="{6E6EBB73-9B3B-424A-ABC7-117211831940}" srcOrd="2" destOrd="0" presId="urn:microsoft.com/office/officeart/2005/8/layout/vList4"/>
    <dgm:cxn modelId="{B3DEF045-B51A-4B51-BDF8-A8510A80080D}" type="presParOf" srcId="{6E6EBB73-9B3B-424A-ABC7-117211831940}" destId="{B282F7F9-DDD1-4D9A-B759-A56FB2DAFE2D}" srcOrd="0" destOrd="0" presId="urn:microsoft.com/office/officeart/2005/8/layout/vList4"/>
    <dgm:cxn modelId="{8EC9061D-414B-4449-89CF-A1E43BD927CC}" type="presParOf" srcId="{6E6EBB73-9B3B-424A-ABC7-117211831940}" destId="{D869FFF2-3F1B-42A6-8367-68B1A33BAE65}" srcOrd="1" destOrd="0" presId="urn:microsoft.com/office/officeart/2005/8/layout/vList4"/>
    <dgm:cxn modelId="{0C147817-541F-494E-812D-46A19EC7728A}" type="presParOf" srcId="{6E6EBB73-9B3B-424A-ABC7-117211831940}" destId="{09172E68-BDEC-43A9-BE68-00C522F29CAA}" srcOrd="2" destOrd="0" presId="urn:microsoft.com/office/officeart/2005/8/layout/vList4"/>
    <dgm:cxn modelId="{168627D3-7F81-4AFC-ACC6-D9F3FE9B0F0C}" type="presParOf" srcId="{DE437FFE-36F0-41A5-8E9D-BDB458691451}" destId="{9E7F949E-605E-48BB-9391-BB38A35286C6}" srcOrd="3" destOrd="0" presId="urn:microsoft.com/office/officeart/2005/8/layout/vList4"/>
    <dgm:cxn modelId="{F30F5CE1-A0A1-4B67-BED8-D37D8103C15C}" type="presParOf" srcId="{DE437FFE-36F0-41A5-8E9D-BDB458691451}" destId="{ECBCC2EE-A31A-4E02-9B65-85BF8E41E4E2}" srcOrd="4" destOrd="0" presId="urn:microsoft.com/office/officeart/2005/8/layout/vList4"/>
    <dgm:cxn modelId="{9362583C-3AB2-455F-89FC-CFF624FF7350}" type="presParOf" srcId="{ECBCC2EE-A31A-4E02-9B65-85BF8E41E4E2}" destId="{9B288BA8-5B19-4EC1-A553-C64F02058789}" srcOrd="0" destOrd="0" presId="urn:microsoft.com/office/officeart/2005/8/layout/vList4"/>
    <dgm:cxn modelId="{33AEC54D-FCCD-4F5D-8787-C86AA6F86527}" type="presParOf" srcId="{ECBCC2EE-A31A-4E02-9B65-85BF8E41E4E2}" destId="{370FE801-9A09-4FD5-A3F4-17B266996EF8}" srcOrd="1" destOrd="0" presId="urn:microsoft.com/office/officeart/2005/8/layout/vList4"/>
    <dgm:cxn modelId="{A3CB8242-A70B-4569-8F9C-F599B4976DCF}" type="presParOf" srcId="{ECBCC2EE-A31A-4E02-9B65-85BF8E41E4E2}" destId="{3260AE7B-418E-4B79-B77E-166B814162E9}" srcOrd="2" destOrd="0" presId="urn:microsoft.com/office/officeart/2005/8/layout/vList4"/>
    <dgm:cxn modelId="{DA5B7DBB-12F3-43C0-A048-0B6E88FAADE7}" type="presParOf" srcId="{DE437FFE-36F0-41A5-8E9D-BDB458691451}" destId="{39A04ED6-C6E1-4EAE-9592-BFDCA88BC90E}" srcOrd="5" destOrd="0" presId="urn:microsoft.com/office/officeart/2005/8/layout/vList4"/>
    <dgm:cxn modelId="{02CA5F5C-BCF2-4B78-9E3E-B75CD234BD93}" type="presParOf" srcId="{DE437FFE-36F0-41A5-8E9D-BDB458691451}" destId="{6AE7D6B5-96E7-4CE0-B6C1-2414EA7E693A}" srcOrd="6" destOrd="0" presId="urn:microsoft.com/office/officeart/2005/8/layout/vList4"/>
    <dgm:cxn modelId="{AC349E01-A988-4C1C-95DE-0EFA9D0D9665}" type="presParOf" srcId="{6AE7D6B5-96E7-4CE0-B6C1-2414EA7E693A}" destId="{2012E0F0-4D9F-4AD3-9423-BDC2C7121311}" srcOrd="0" destOrd="0" presId="urn:microsoft.com/office/officeart/2005/8/layout/vList4"/>
    <dgm:cxn modelId="{8225B171-2FB1-4DA7-8020-8CF19804A350}" type="presParOf" srcId="{6AE7D6B5-96E7-4CE0-B6C1-2414EA7E693A}" destId="{56A506C3-09EA-4A0A-8B67-E37CF79D3DF3}" srcOrd="1" destOrd="0" presId="urn:microsoft.com/office/officeart/2005/8/layout/vList4"/>
    <dgm:cxn modelId="{69770ABC-80EB-416E-822B-8DE5328DEBCF}" type="presParOf" srcId="{6AE7D6B5-96E7-4CE0-B6C1-2414EA7E693A}" destId="{4D241978-7551-432C-AEEB-4C68972BA47A}" srcOrd="2" destOrd="0" presId="urn:microsoft.com/office/officeart/2005/8/layout/vList4"/>
    <dgm:cxn modelId="{0D9E53D6-5C5A-4EF8-9A34-55A5FD9861CE}" type="presParOf" srcId="{DE437FFE-36F0-41A5-8E9D-BDB458691451}" destId="{8CD9C674-2B9D-4866-B2AC-0F4F39713311}" srcOrd="7" destOrd="0" presId="urn:microsoft.com/office/officeart/2005/8/layout/vList4"/>
    <dgm:cxn modelId="{4FEC46F4-D4C1-4863-AC58-DF8259BA39A7}" type="presParOf" srcId="{DE437FFE-36F0-41A5-8E9D-BDB458691451}" destId="{86B3E77A-69B2-4B0F-BB81-FAED8ED69933}" srcOrd="8" destOrd="0" presId="urn:microsoft.com/office/officeart/2005/8/layout/vList4"/>
    <dgm:cxn modelId="{9A73883E-2DC1-406E-8AFB-7F4AB517877E}" type="presParOf" srcId="{86B3E77A-69B2-4B0F-BB81-FAED8ED69933}" destId="{72410638-ED44-4995-B21D-DFFC7E5F420E}" srcOrd="0" destOrd="0" presId="urn:microsoft.com/office/officeart/2005/8/layout/vList4"/>
    <dgm:cxn modelId="{20B16321-7358-4198-858A-AA5FEDFE11C7}" type="presParOf" srcId="{86B3E77A-69B2-4B0F-BB81-FAED8ED69933}" destId="{6456FC16-6EEE-44CD-A69C-B7D8B54D1EA1}" srcOrd="1" destOrd="0" presId="urn:microsoft.com/office/officeart/2005/8/layout/vList4"/>
    <dgm:cxn modelId="{2D8B0F6A-B26B-4FA1-9757-242ABE8D66DC}" type="presParOf" srcId="{86B3E77A-69B2-4B0F-BB81-FAED8ED69933}" destId="{7DD1C13D-3138-49CA-8247-9B7764CC1B9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4883BE-8B26-4E88-8263-44217919E43C}" type="doc">
      <dgm:prSet loTypeId="urn:microsoft.com/office/officeart/2005/8/layout/matrix3" loCatId="matrix" qsTypeId="urn:microsoft.com/office/officeart/2005/8/quickstyle/simple3" qsCatId="simple" csTypeId="urn:microsoft.com/office/officeart/2005/8/colors/colorful1" csCatId="colorful"/>
      <dgm:spPr/>
      <dgm:t>
        <a:bodyPr/>
        <a:lstStyle/>
        <a:p>
          <a:endParaRPr lang="en-US"/>
        </a:p>
      </dgm:t>
    </dgm:pt>
    <dgm:pt modelId="{8098AFBA-D432-47C9-A681-7465326C3220}">
      <dgm:prSet/>
      <dgm:spPr/>
      <dgm:t>
        <a:bodyPr/>
        <a:lstStyle/>
        <a:p>
          <a:r>
            <a:rPr lang="en-GB" b="1"/>
            <a:t>Audit staff compliance</a:t>
          </a:r>
          <a:endParaRPr lang="en-US" b="1"/>
        </a:p>
      </dgm:t>
    </dgm:pt>
    <dgm:pt modelId="{25D0E6DF-4F0D-4C96-B0E9-9748351F90F1}" type="parTrans" cxnId="{4FD71EFF-6D1E-4619-A99F-4C279F88A791}">
      <dgm:prSet/>
      <dgm:spPr/>
      <dgm:t>
        <a:bodyPr/>
        <a:lstStyle/>
        <a:p>
          <a:endParaRPr lang="en-US" b="1"/>
        </a:p>
      </dgm:t>
    </dgm:pt>
    <dgm:pt modelId="{23622650-E949-4815-95CC-D64B8EB74BA8}" type="sibTrans" cxnId="{4FD71EFF-6D1E-4619-A99F-4C279F88A791}">
      <dgm:prSet/>
      <dgm:spPr/>
      <dgm:t>
        <a:bodyPr/>
        <a:lstStyle/>
        <a:p>
          <a:endParaRPr lang="en-US" b="1"/>
        </a:p>
      </dgm:t>
    </dgm:pt>
    <dgm:pt modelId="{414B3D54-31F9-43E9-BC39-7B9E8C074875}">
      <dgm:prSet/>
      <dgm:spPr/>
      <dgm:t>
        <a:bodyPr/>
        <a:lstStyle/>
        <a:p>
          <a:r>
            <a:rPr lang="en-GB" b="1"/>
            <a:t>Check knowledge</a:t>
          </a:r>
          <a:endParaRPr lang="en-US" b="1"/>
        </a:p>
      </dgm:t>
    </dgm:pt>
    <dgm:pt modelId="{13E0FD1D-31C3-4FF6-9BB8-F3B1A82F3764}" type="parTrans" cxnId="{81FE056B-B5EC-4AF4-9E0C-57D0DD9E1D11}">
      <dgm:prSet/>
      <dgm:spPr/>
      <dgm:t>
        <a:bodyPr/>
        <a:lstStyle/>
        <a:p>
          <a:endParaRPr lang="en-US" b="1"/>
        </a:p>
      </dgm:t>
    </dgm:pt>
    <dgm:pt modelId="{B9C6B7A6-0CBD-46CD-B70D-F0D5B1FF688E}" type="sibTrans" cxnId="{81FE056B-B5EC-4AF4-9E0C-57D0DD9E1D11}">
      <dgm:prSet/>
      <dgm:spPr/>
      <dgm:t>
        <a:bodyPr/>
        <a:lstStyle/>
        <a:p>
          <a:endParaRPr lang="en-US" b="1"/>
        </a:p>
      </dgm:t>
    </dgm:pt>
    <dgm:pt modelId="{0923D31C-9069-4D65-B053-CD02622F68EA}">
      <dgm:prSet/>
      <dgm:spPr/>
      <dgm:t>
        <a:bodyPr/>
        <a:lstStyle/>
        <a:p>
          <a:r>
            <a:rPr lang="en-GB" b="1"/>
            <a:t>Monitor near miss</a:t>
          </a:r>
          <a:endParaRPr lang="en-US" b="1"/>
        </a:p>
      </dgm:t>
    </dgm:pt>
    <dgm:pt modelId="{DE680261-A217-4FE3-B13C-5507D57A706C}" type="parTrans" cxnId="{55219B6B-3917-4273-9EDE-C15C026143D3}">
      <dgm:prSet/>
      <dgm:spPr/>
      <dgm:t>
        <a:bodyPr/>
        <a:lstStyle/>
        <a:p>
          <a:endParaRPr lang="en-US" b="1"/>
        </a:p>
      </dgm:t>
    </dgm:pt>
    <dgm:pt modelId="{D6A672D4-0613-409A-A4B4-B915B2CEBA7A}" type="sibTrans" cxnId="{55219B6B-3917-4273-9EDE-C15C026143D3}">
      <dgm:prSet/>
      <dgm:spPr/>
      <dgm:t>
        <a:bodyPr/>
        <a:lstStyle/>
        <a:p>
          <a:endParaRPr lang="en-US" b="1"/>
        </a:p>
      </dgm:t>
    </dgm:pt>
    <dgm:pt modelId="{A7E18153-85B4-41F8-AE2E-53ED5E566E36}">
      <dgm:prSet/>
      <dgm:spPr/>
      <dgm:t>
        <a:bodyPr/>
        <a:lstStyle/>
        <a:p>
          <a:r>
            <a:rPr lang="en-GB" b="1"/>
            <a:t>Questionnaire</a:t>
          </a:r>
          <a:endParaRPr lang="en-US" b="1"/>
        </a:p>
      </dgm:t>
    </dgm:pt>
    <dgm:pt modelId="{4B4BC932-2209-43B2-B93A-34459BA9D514}" type="parTrans" cxnId="{616C8FBE-7A6C-4521-89B3-1F3116168273}">
      <dgm:prSet/>
      <dgm:spPr/>
      <dgm:t>
        <a:bodyPr/>
        <a:lstStyle/>
        <a:p>
          <a:endParaRPr lang="en-US" b="1"/>
        </a:p>
      </dgm:t>
    </dgm:pt>
    <dgm:pt modelId="{08CB55D6-89F1-4886-A43A-D89B122A8BD6}" type="sibTrans" cxnId="{616C8FBE-7A6C-4521-89B3-1F3116168273}">
      <dgm:prSet/>
      <dgm:spPr/>
      <dgm:t>
        <a:bodyPr/>
        <a:lstStyle/>
        <a:p>
          <a:endParaRPr lang="en-US" b="1"/>
        </a:p>
      </dgm:t>
    </dgm:pt>
    <dgm:pt modelId="{5DCA1131-6836-4C4E-928C-A7F9AC696DA0}" type="pres">
      <dgm:prSet presAssocID="{4A4883BE-8B26-4E88-8263-44217919E43C}" presName="matrix" presStyleCnt="0">
        <dgm:presLayoutVars>
          <dgm:chMax val="1"/>
          <dgm:dir/>
          <dgm:resizeHandles val="exact"/>
        </dgm:presLayoutVars>
      </dgm:prSet>
      <dgm:spPr/>
      <dgm:t>
        <a:bodyPr/>
        <a:lstStyle/>
        <a:p>
          <a:endParaRPr lang="en-IE"/>
        </a:p>
      </dgm:t>
    </dgm:pt>
    <dgm:pt modelId="{BABC7CAF-BFA4-4D2A-BE6A-191702A2BEF0}" type="pres">
      <dgm:prSet presAssocID="{4A4883BE-8B26-4E88-8263-44217919E43C}" presName="diamond" presStyleLbl="bgShp" presStyleIdx="0" presStyleCnt="1"/>
      <dgm:spPr/>
    </dgm:pt>
    <dgm:pt modelId="{4AE6C212-6EEB-4F33-8430-7E5321AC4723}" type="pres">
      <dgm:prSet presAssocID="{4A4883BE-8B26-4E88-8263-44217919E43C}" presName="quad1" presStyleLbl="node1" presStyleIdx="0" presStyleCnt="4">
        <dgm:presLayoutVars>
          <dgm:chMax val="0"/>
          <dgm:chPref val="0"/>
          <dgm:bulletEnabled val="1"/>
        </dgm:presLayoutVars>
      </dgm:prSet>
      <dgm:spPr/>
      <dgm:t>
        <a:bodyPr/>
        <a:lstStyle/>
        <a:p>
          <a:endParaRPr lang="en-IE"/>
        </a:p>
      </dgm:t>
    </dgm:pt>
    <dgm:pt modelId="{53B94BFA-0B5B-43DC-81A4-FA0F44C70A77}" type="pres">
      <dgm:prSet presAssocID="{4A4883BE-8B26-4E88-8263-44217919E43C}" presName="quad2" presStyleLbl="node1" presStyleIdx="1" presStyleCnt="4">
        <dgm:presLayoutVars>
          <dgm:chMax val="0"/>
          <dgm:chPref val="0"/>
          <dgm:bulletEnabled val="1"/>
        </dgm:presLayoutVars>
      </dgm:prSet>
      <dgm:spPr/>
      <dgm:t>
        <a:bodyPr/>
        <a:lstStyle/>
        <a:p>
          <a:endParaRPr lang="en-IE"/>
        </a:p>
      </dgm:t>
    </dgm:pt>
    <dgm:pt modelId="{D2684245-BF35-4F09-AB17-B9B8BC230E53}" type="pres">
      <dgm:prSet presAssocID="{4A4883BE-8B26-4E88-8263-44217919E43C}" presName="quad3" presStyleLbl="node1" presStyleIdx="2" presStyleCnt="4">
        <dgm:presLayoutVars>
          <dgm:chMax val="0"/>
          <dgm:chPref val="0"/>
          <dgm:bulletEnabled val="1"/>
        </dgm:presLayoutVars>
      </dgm:prSet>
      <dgm:spPr/>
      <dgm:t>
        <a:bodyPr/>
        <a:lstStyle/>
        <a:p>
          <a:endParaRPr lang="en-IE"/>
        </a:p>
      </dgm:t>
    </dgm:pt>
    <dgm:pt modelId="{727D887F-A6BC-4FA4-BF84-00AB60B410DE}" type="pres">
      <dgm:prSet presAssocID="{4A4883BE-8B26-4E88-8263-44217919E43C}" presName="quad4" presStyleLbl="node1" presStyleIdx="3" presStyleCnt="4">
        <dgm:presLayoutVars>
          <dgm:chMax val="0"/>
          <dgm:chPref val="0"/>
          <dgm:bulletEnabled val="1"/>
        </dgm:presLayoutVars>
      </dgm:prSet>
      <dgm:spPr/>
      <dgm:t>
        <a:bodyPr/>
        <a:lstStyle/>
        <a:p>
          <a:endParaRPr lang="en-IE"/>
        </a:p>
      </dgm:t>
    </dgm:pt>
  </dgm:ptLst>
  <dgm:cxnLst>
    <dgm:cxn modelId="{55219B6B-3917-4273-9EDE-C15C026143D3}" srcId="{4A4883BE-8B26-4E88-8263-44217919E43C}" destId="{0923D31C-9069-4D65-B053-CD02622F68EA}" srcOrd="2" destOrd="0" parTransId="{DE680261-A217-4FE3-B13C-5507D57A706C}" sibTransId="{D6A672D4-0613-409A-A4B4-B915B2CEBA7A}"/>
    <dgm:cxn modelId="{AC7635AB-3F3D-47A0-B686-FC876F2C1645}" type="presOf" srcId="{0923D31C-9069-4D65-B053-CD02622F68EA}" destId="{D2684245-BF35-4F09-AB17-B9B8BC230E53}" srcOrd="0" destOrd="0" presId="urn:microsoft.com/office/officeart/2005/8/layout/matrix3"/>
    <dgm:cxn modelId="{B049AD18-4909-44AE-88DF-6C9D3AADB049}" type="presOf" srcId="{414B3D54-31F9-43E9-BC39-7B9E8C074875}" destId="{53B94BFA-0B5B-43DC-81A4-FA0F44C70A77}" srcOrd="0" destOrd="0" presId="urn:microsoft.com/office/officeart/2005/8/layout/matrix3"/>
    <dgm:cxn modelId="{4FD71EFF-6D1E-4619-A99F-4C279F88A791}" srcId="{4A4883BE-8B26-4E88-8263-44217919E43C}" destId="{8098AFBA-D432-47C9-A681-7465326C3220}" srcOrd="0" destOrd="0" parTransId="{25D0E6DF-4F0D-4C96-B0E9-9748351F90F1}" sibTransId="{23622650-E949-4815-95CC-D64B8EB74BA8}"/>
    <dgm:cxn modelId="{81FE056B-B5EC-4AF4-9E0C-57D0DD9E1D11}" srcId="{4A4883BE-8B26-4E88-8263-44217919E43C}" destId="{414B3D54-31F9-43E9-BC39-7B9E8C074875}" srcOrd="1" destOrd="0" parTransId="{13E0FD1D-31C3-4FF6-9BB8-F3B1A82F3764}" sibTransId="{B9C6B7A6-0CBD-46CD-B70D-F0D5B1FF688E}"/>
    <dgm:cxn modelId="{DDA1959C-D65B-487C-B7D1-F66B339508F1}" type="presOf" srcId="{8098AFBA-D432-47C9-A681-7465326C3220}" destId="{4AE6C212-6EEB-4F33-8430-7E5321AC4723}" srcOrd="0" destOrd="0" presId="urn:microsoft.com/office/officeart/2005/8/layout/matrix3"/>
    <dgm:cxn modelId="{616C8FBE-7A6C-4521-89B3-1F3116168273}" srcId="{4A4883BE-8B26-4E88-8263-44217919E43C}" destId="{A7E18153-85B4-41F8-AE2E-53ED5E566E36}" srcOrd="3" destOrd="0" parTransId="{4B4BC932-2209-43B2-B93A-34459BA9D514}" sibTransId="{08CB55D6-89F1-4886-A43A-D89B122A8BD6}"/>
    <dgm:cxn modelId="{FB2D47D2-D0E8-4CB3-837C-3C3E83EACCDC}" type="presOf" srcId="{4A4883BE-8B26-4E88-8263-44217919E43C}" destId="{5DCA1131-6836-4C4E-928C-A7F9AC696DA0}" srcOrd="0" destOrd="0" presId="urn:microsoft.com/office/officeart/2005/8/layout/matrix3"/>
    <dgm:cxn modelId="{1AB41922-6FBD-4AA3-A958-BFE8BDFB8560}" type="presOf" srcId="{A7E18153-85B4-41F8-AE2E-53ED5E566E36}" destId="{727D887F-A6BC-4FA4-BF84-00AB60B410DE}" srcOrd="0" destOrd="0" presId="urn:microsoft.com/office/officeart/2005/8/layout/matrix3"/>
    <dgm:cxn modelId="{3095C117-C440-4471-BA2F-424DFA3D4F09}" type="presParOf" srcId="{5DCA1131-6836-4C4E-928C-A7F9AC696DA0}" destId="{BABC7CAF-BFA4-4D2A-BE6A-191702A2BEF0}" srcOrd="0" destOrd="0" presId="urn:microsoft.com/office/officeart/2005/8/layout/matrix3"/>
    <dgm:cxn modelId="{604FC7D9-5ACD-4574-B357-82B58624E786}" type="presParOf" srcId="{5DCA1131-6836-4C4E-928C-A7F9AC696DA0}" destId="{4AE6C212-6EEB-4F33-8430-7E5321AC4723}" srcOrd="1" destOrd="0" presId="urn:microsoft.com/office/officeart/2005/8/layout/matrix3"/>
    <dgm:cxn modelId="{098C6710-425F-4E0C-85B0-4A5859C7B7FF}" type="presParOf" srcId="{5DCA1131-6836-4C4E-928C-A7F9AC696DA0}" destId="{53B94BFA-0B5B-43DC-81A4-FA0F44C70A77}" srcOrd="2" destOrd="0" presId="urn:microsoft.com/office/officeart/2005/8/layout/matrix3"/>
    <dgm:cxn modelId="{DDF3A823-7598-439C-99F7-EAD613037FD8}" type="presParOf" srcId="{5DCA1131-6836-4C4E-928C-A7F9AC696DA0}" destId="{D2684245-BF35-4F09-AB17-B9B8BC230E53}" srcOrd="3" destOrd="0" presId="urn:microsoft.com/office/officeart/2005/8/layout/matrix3"/>
    <dgm:cxn modelId="{EA9B9A51-6E2A-4C0C-8026-E3F3B490B0D6}" type="presParOf" srcId="{5DCA1131-6836-4C4E-928C-A7F9AC696DA0}" destId="{727D887F-A6BC-4FA4-BF84-00AB60B410D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C647C7-FB08-4545-B33E-301F35101F01}"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GB"/>
        </a:p>
      </dgm:t>
    </dgm:pt>
    <dgm:pt modelId="{96B87E00-AD7D-4EE5-BE18-7353DC6B4F67}">
      <dgm:prSet phldrT="[Text]" custT="1"/>
      <dgm:spPr/>
      <dgm:t>
        <a:bodyPr/>
        <a:lstStyle/>
        <a:p>
          <a:pPr>
            <a:buNone/>
          </a:pPr>
          <a:r>
            <a:rPr lang="en-GB" sz="2400" dirty="0">
              <a:latin typeface="Arial" panose="020B0604020202020204" pitchFamily="34" charset="0"/>
              <a:cs typeface="Arial" panose="020B0604020202020204" pitchFamily="34" charset="0"/>
            </a:rPr>
            <a:t>The consultant indicated that patient was in a </a:t>
          </a:r>
          <a:r>
            <a:rPr lang="en-GB" sz="2400" b="1" dirty="0">
              <a:latin typeface="Arial" panose="020B0604020202020204" pitchFamily="34" charset="0"/>
              <a:cs typeface="Arial" panose="020B0604020202020204" pitchFamily="34" charset="0"/>
            </a:rPr>
            <a:t>life-threatening situation</a:t>
          </a:r>
          <a:r>
            <a:rPr lang="en-GB" sz="2400" dirty="0">
              <a:latin typeface="Arial" panose="020B0604020202020204" pitchFamily="34" charset="0"/>
              <a:cs typeface="Arial" panose="020B0604020202020204" pitchFamily="34" charset="0"/>
            </a:rPr>
            <a:t>, urgently required FFP and was unable to wait another 20 minutes for the correct group FFP to be defrosted </a:t>
          </a:r>
          <a:endParaRPr lang="en-GB" sz="2400" b="1" i="0" dirty="0">
            <a:solidFill>
              <a:schemeClr val="accent6"/>
            </a:solidFill>
            <a:latin typeface="Arial" panose="020B0604020202020204" pitchFamily="34" charset="0"/>
            <a:cs typeface="Arial" panose="020B0604020202020204" pitchFamily="34" charset="0"/>
          </a:endParaRPr>
        </a:p>
      </dgm:t>
    </dgm:pt>
    <dgm:pt modelId="{D1F5DF67-8933-4E17-9868-28E8310CB1FE}" type="parTrans" cxnId="{30796F1D-FEEA-4142-809F-25DC449AB569}">
      <dgm:prSet/>
      <dgm:spPr/>
      <dgm:t>
        <a:bodyPr/>
        <a:lstStyle/>
        <a:p>
          <a:endParaRPr lang="en-GB" sz="2400">
            <a:latin typeface="Arial" panose="020B0604020202020204" pitchFamily="34" charset="0"/>
            <a:cs typeface="Arial" panose="020B0604020202020204" pitchFamily="34" charset="0"/>
          </a:endParaRPr>
        </a:p>
      </dgm:t>
    </dgm:pt>
    <dgm:pt modelId="{6C649B66-F6D3-4D1A-8D5F-8A9EDAD66C43}" type="sibTrans" cxnId="{30796F1D-FEEA-4142-809F-25DC449AB569}">
      <dgm:prSet/>
      <dgm:spPr/>
      <dgm:t>
        <a:bodyPr/>
        <a:lstStyle/>
        <a:p>
          <a:endParaRPr lang="en-GB" sz="2400">
            <a:latin typeface="Arial" panose="020B0604020202020204" pitchFamily="34" charset="0"/>
            <a:cs typeface="Arial" panose="020B0604020202020204" pitchFamily="34" charset="0"/>
          </a:endParaRPr>
        </a:p>
      </dgm:t>
    </dgm:pt>
    <dgm:pt modelId="{95338B73-3974-409F-85DB-6DC95EB02FED}">
      <dgm:prSet phldrT="[Text]" custT="1"/>
      <dgm:spPr/>
      <dgm:t>
        <a:bodyPr/>
        <a:lstStyle/>
        <a:p>
          <a:r>
            <a:rPr lang="en-GB" sz="2400" b="0" i="0" dirty="0">
              <a:latin typeface="Arial" panose="020B0604020202020204" pitchFamily="34" charset="0"/>
              <a:cs typeface="Arial" panose="020B0604020202020204" pitchFamily="34" charset="0"/>
            </a:rPr>
            <a:t>During the investigation it was identified that the BMS was </a:t>
          </a:r>
          <a:r>
            <a:rPr lang="en-GB" sz="2400" b="1" i="0" dirty="0">
              <a:latin typeface="Arial" panose="020B0604020202020204" pitchFamily="34" charset="0"/>
              <a:cs typeface="Arial" panose="020B0604020202020204" pitchFamily="34" charset="0"/>
            </a:rPr>
            <a:t>fatigued</a:t>
          </a:r>
          <a:r>
            <a:rPr lang="en-GB" sz="2400" b="0" i="0" dirty="0">
              <a:latin typeface="Arial" panose="020B0604020202020204" pitchFamily="34" charset="0"/>
              <a:cs typeface="Arial" panose="020B0604020202020204" pitchFamily="34" charset="0"/>
            </a:rPr>
            <a:t> due to covering several shifts in a period of </a:t>
          </a:r>
          <a:r>
            <a:rPr lang="en-GB" sz="2400" b="1" i="0" dirty="0">
              <a:latin typeface="Arial" panose="020B0604020202020204" pitchFamily="34" charset="0"/>
              <a:cs typeface="Arial" panose="020B0604020202020204" pitchFamily="34" charset="0"/>
            </a:rPr>
            <a:t>short staffing </a:t>
          </a:r>
          <a:r>
            <a:rPr lang="en-GB" sz="2400" b="0" i="0" dirty="0">
              <a:latin typeface="Arial" panose="020B0604020202020204" pitchFamily="34" charset="0"/>
              <a:cs typeface="Arial" panose="020B0604020202020204" pitchFamily="34" charset="0"/>
            </a:rPr>
            <a:t>and had a </a:t>
          </a:r>
          <a:r>
            <a:rPr lang="en-GB" sz="2400" b="1" i="0" dirty="0">
              <a:latin typeface="Arial" panose="020B0604020202020204" pitchFamily="34" charset="0"/>
              <a:cs typeface="Arial" panose="020B0604020202020204" pitchFamily="34" charset="0"/>
            </a:rPr>
            <a:t>lapse in concentration</a:t>
          </a:r>
          <a:r>
            <a:rPr lang="en-GB" sz="2400" b="0" i="0" dirty="0">
              <a:latin typeface="Arial" panose="020B0604020202020204" pitchFamily="34" charset="0"/>
              <a:cs typeface="Arial" panose="020B0604020202020204" pitchFamily="34" charset="0"/>
            </a:rPr>
            <a:t>. They were also working </a:t>
          </a:r>
          <a:r>
            <a:rPr lang="en-GB" sz="2400" b="1" i="0" dirty="0">
              <a:latin typeface="Arial" panose="020B0604020202020204" pitchFamily="34" charset="0"/>
              <a:cs typeface="Arial" panose="020B0604020202020204" pitchFamily="34" charset="0"/>
            </a:rPr>
            <a:t>under pressure </a:t>
          </a:r>
          <a:r>
            <a:rPr lang="en-GB" sz="2400" b="0" i="0" dirty="0">
              <a:latin typeface="Arial" panose="020B0604020202020204" pitchFamily="34" charset="0"/>
              <a:cs typeface="Arial" panose="020B0604020202020204" pitchFamily="34" charset="0"/>
            </a:rPr>
            <a:t>due to </a:t>
          </a:r>
          <a:r>
            <a:rPr lang="en-GB" sz="2400" b="1" i="0" dirty="0">
              <a:latin typeface="Arial" panose="020B0604020202020204" pitchFamily="34" charset="0"/>
              <a:cs typeface="Arial" panose="020B0604020202020204" pitchFamily="34" charset="0"/>
            </a:rPr>
            <a:t>IT failures </a:t>
          </a:r>
          <a:r>
            <a:rPr lang="en-GB" sz="2400" b="0" i="0" dirty="0">
              <a:latin typeface="Arial" panose="020B0604020202020204" pitchFamily="34" charset="0"/>
              <a:cs typeface="Arial" panose="020B0604020202020204" pitchFamily="34" charset="0"/>
            </a:rPr>
            <a:t>earlier that day</a:t>
          </a:r>
          <a:endParaRPr lang="en-GB" sz="2400" b="0" i="0" dirty="0">
            <a:solidFill>
              <a:schemeClr val="tx1"/>
            </a:solidFill>
            <a:latin typeface="Arial" panose="020B0604020202020204" pitchFamily="34" charset="0"/>
            <a:cs typeface="Arial" panose="020B0604020202020204" pitchFamily="34" charset="0"/>
          </a:endParaRPr>
        </a:p>
      </dgm:t>
    </dgm:pt>
    <dgm:pt modelId="{73A46B16-7CDD-4B23-A7EC-85F9323D9763}" type="parTrans" cxnId="{8BA563C9-912C-4A51-AFA2-5B30ADA21C23}">
      <dgm:prSet/>
      <dgm:spPr/>
      <dgm:t>
        <a:bodyPr/>
        <a:lstStyle/>
        <a:p>
          <a:endParaRPr lang="en-GB" sz="2400">
            <a:latin typeface="Arial" panose="020B0604020202020204" pitchFamily="34" charset="0"/>
            <a:cs typeface="Arial" panose="020B0604020202020204" pitchFamily="34" charset="0"/>
          </a:endParaRPr>
        </a:p>
      </dgm:t>
    </dgm:pt>
    <dgm:pt modelId="{08B3F137-3685-4A31-9285-2D42A56006A1}" type="sibTrans" cxnId="{8BA563C9-912C-4A51-AFA2-5B30ADA21C23}">
      <dgm:prSet/>
      <dgm:spPr/>
      <dgm:t>
        <a:bodyPr/>
        <a:lstStyle/>
        <a:p>
          <a:endParaRPr lang="en-GB" sz="2400">
            <a:latin typeface="Arial" panose="020B0604020202020204" pitchFamily="34" charset="0"/>
            <a:cs typeface="Arial" panose="020B0604020202020204" pitchFamily="34" charset="0"/>
          </a:endParaRPr>
        </a:p>
      </dgm:t>
    </dgm:pt>
    <dgm:pt modelId="{37D7A35D-FF2B-4D11-BCE0-65381EB09E92}">
      <dgm:prSet custT="1"/>
      <dgm:spPr/>
      <dgm:t>
        <a:bodyPr/>
        <a:lstStyle/>
        <a:p>
          <a:r>
            <a:rPr lang="en-GB" sz="2400" dirty="0">
              <a:latin typeface="Arial" panose="020B0604020202020204" pitchFamily="34" charset="0"/>
              <a:cs typeface="Arial" panose="020B0604020202020204" pitchFamily="34" charset="0"/>
            </a:rPr>
            <a:t>One corrective action was the creation of an </a:t>
          </a:r>
          <a:r>
            <a:rPr lang="en-GB" sz="2400" b="1" dirty="0">
              <a:latin typeface="Arial" panose="020B0604020202020204" pitchFamily="34" charset="0"/>
              <a:cs typeface="Arial" panose="020B0604020202020204" pitchFamily="34" charset="0"/>
            </a:rPr>
            <a:t>a</a:t>
          </a:r>
          <a:r>
            <a:rPr lang="en-GB" sz="2400" b="1" i="0" dirty="0">
              <a:latin typeface="Arial" panose="020B0604020202020204" pitchFamily="34" charset="0"/>
              <a:cs typeface="Arial" panose="020B0604020202020204" pitchFamily="34" charset="0"/>
            </a:rPr>
            <a:t>llocated drawer </a:t>
          </a:r>
          <a:r>
            <a:rPr lang="en-GB" sz="2400" b="0" i="0" dirty="0">
              <a:latin typeface="Arial" panose="020B0604020202020204" pitchFamily="34" charset="0"/>
              <a:cs typeface="Arial" panose="020B0604020202020204" pitchFamily="34" charset="0"/>
            </a:rPr>
            <a:t>with 4 group AB high titre negative FFP, for ease of use during emergencies </a:t>
          </a:r>
          <a:endParaRPr lang="en-GB" sz="2400" b="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gm:t>
    </dgm:pt>
    <dgm:pt modelId="{F0AAECC8-A770-4687-82B6-663FD7EB1C5B}" type="parTrans" cxnId="{9874335E-B3AD-4506-B9A7-97C3FC4AE794}">
      <dgm:prSet/>
      <dgm:spPr/>
      <dgm:t>
        <a:bodyPr/>
        <a:lstStyle/>
        <a:p>
          <a:endParaRPr lang="en-GB" sz="2400">
            <a:latin typeface="Arial" panose="020B0604020202020204" pitchFamily="34" charset="0"/>
            <a:cs typeface="Arial" panose="020B0604020202020204" pitchFamily="34" charset="0"/>
          </a:endParaRPr>
        </a:p>
      </dgm:t>
    </dgm:pt>
    <dgm:pt modelId="{837E313C-7769-4C8C-9E9A-17FC3D4E81CD}" type="sibTrans" cxnId="{9874335E-B3AD-4506-B9A7-97C3FC4AE794}">
      <dgm:prSet/>
      <dgm:spPr/>
      <dgm:t>
        <a:bodyPr/>
        <a:lstStyle/>
        <a:p>
          <a:endParaRPr lang="en-GB" sz="2400">
            <a:latin typeface="Arial" panose="020B0604020202020204" pitchFamily="34" charset="0"/>
            <a:cs typeface="Arial" panose="020B0604020202020204" pitchFamily="34" charset="0"/>
          </a:endParaRPr>
        </a:p>
      </dgm:t>
    </dgm:pt>
    <dgm:pt modelId="{DDD40507-7CDB-44AC-8D03-2A3AB69A6B22}">
      <dgm:prSet custT="1"/>
      <dgm:spPr/>
      <dgm:t>
        <a:bodyPr/>
        <a:lstStyle/>
        <a:p>
          <a:r>
            <a:rPr lang="en-GB" sz="2400" dirty="0">
              <a:latin typeface="Arial" panose="020B0604020202020204" pitchFamily="34" charset="0"/>
              <a:cs typeface="Arial" panose="020B0604020202020204" pitchFamily="34" charset="0"/>
            </a:rPr>
            <a:t>The error was discovered after defrosting, and the emergency department were contacted to see if they could wait for suitable FFP to be defrosted</a:t>
          </a:r>
          <a:endParaRPr lang="en-GB" sz="2400" b="1" dirty="0">
            <a:solidFill>
              <a:srgbClr val="C00000"/>
            </a:solidFill>
            <a:latin typeface="Arial" panose="020B0604020202020204" pitchFamily="34" charset="0"/>
            <a:cs typeface="Arial" panose="020B0604020202020204" pitchFamily="34" charset="0"/>
          </a:endParaRPr>
        </a:p>
      </dgm:t>
    </dgm:pt>
    <dgm:pt modelId="{28B57C84-BFBD-4F2A-A89C-0533F187DFFC}" type="parTrans" cxnId="{4B38F252-D0E9-411C-9B42-FA855E628453}">
      <dgm:prSet/>
      <dgm:spPr/>
      <dgm:t>
        <a:bodyPr/>
        <a:lstStyle/>
        <a:p>
          <a:endParaRPr lang="en-GB" sz="2400">
            <a:latin typeface="Arial" panose="020B0604020202020204" pitchFamily="34" charset="0"/>
            <a:cs typeface="Arial" panose="020B0604020202020204" pitchFamily="34" charset="0"/>
          </a:endParaRPr>
        </a:p>
      </dgm:t>
    </dgm:pt>
    <dgm:pt modelId="{EB6B0BCD-9BB7-4F65-9A78-164A850D676B}" type="sibTrans" cxnId="{4B38F252-D0E9-411C-9B42-FA855E628453}">
      <dgm:prSet/>
      <dgm:spPr/>
      <dgm:t>
        <a:bodyPr/>
        <a:lstStyle/>
        <a:p>
          <a:endParaRPr lang="en-GB" sz="2400">
            <a:latin typeface="Arial" panose="020B0604020202020204" pitchFamily="34" charset="0"/>
            <a:cs typeface="Arial" panose="020B0604020202020204" pitchFamily="34" charset="0"/>
          </a:endParaRPr>
        </a:p>
      </dgm:t>
    </dgm:pt>
    <dgm:pt modelId="{BF37ADD2-1766-44C1-9F3A-03D4F91BF7D1}">
      <dgm:prSet phldrT="[Text]" custT="1"/>
      <dgm:spPr/>
      <dgm:t>
        <a:bodyPr/>
        <a:lstStyle/>
        <a:p>
          <a:pPr>
            <a:buNone/>
          </a:pPr>
          <a:r>
            <a:rPr lang="en-GB" sz="2400" dirty="0">
              <a:latin typeface="Arial" panose="020B0604020202020204" pitchFamily="34" charset="0"/>
              <a:cs typeface="Arial" panose="020B0604020202020204" pitchFamily="34" charset="0"/>
            </a:rPr>
            <a:t>During a major haemorrhage protocol activation, </a:t>
          </a:r>
          <a:r>
            <a:rPr lang="en-GB" sz="2400" b="1" dirty="0">
              <a:latin typeface="Arial" panose="020B0604020202020204" pitchFamily="34" charset="0"/>
              <a:cs typeface="Arial" panose="020B0604020202020204" pitchFamily="34" charset="0"/>
            </a:rPr>
            <a:t>group O fresh frozen plasma (FFP)</a:t>
          </a:r>
          <a:r>
            <a:rPr lang="en-GB" sz="2400" dirty="0">
              <a:latin typeface="Arial" panose="020B0604020202020204" pitchFamily="34" charset="0"/>
              <a:cs typeface="Arial" panose="020B0604020202020204" pitchFamily="34" charset="0"/>
            </a:rPr>
            <a:t> was defrosted for a patient with an unknown blood group. The patient was subsequently found to be group A</a:t>
          </a:r>
          <a:endParaRPr lang="en-GB" sz="2400" b="0" i="0" dirty="0">
            <a:solidFill>
              <a:schemeClr val="tx1"/>
            </a:solidFill>
            <a:latin typeface="Arial" panose="020B0604020202020204" pitchFamily="34" charset="0"/>
            <a:cs typeface="Arial" panose="020B0604020202020204" pitchFamily="34" charset="0"/>
          </a:endParaRPr>
        </a:p>
      </dgm:t>
    </dgm:pt>
    <dgm:pt modelId="{4AF8D12F-9A83-49A6-A1FD-C79C5085CEF1}" type="sibTrans" cxnId="{E17991FE-1B44-426D-B55C-C74869E37370}">
      <dgm:prSet/>
      <dgm:spPr/>
      <dgm:t>
        <a:bodyPr/>
        <a:lstStyle/>
        <a:p>
          <a:endParaRPr lang="en-GB" sz="2400">
            <a:latin typeface="Arial" panose="020B0604020202020204" pitchFamily="34" charset="0"/>
            <a:cs typeface="Arial" panose="020B0604020202020204" pitchFamily="34" charset="0"/>
          </a:endParaRPr>
        </a:p>
      </dgm:t>
    </dgm:pt>
    <dgm:pt modelId="{D3B71066-F85D-459A-82AF-7A46D94E4817}" type="parTrans" cxnId="{E17991FE-1B44-426D-B55C-C74869E37370}">
      <dgm:prSet/>
      <dgm:spPr/>
      <dgm:t>
        <a:bodyPr/>
        <a:lstStyle/>
        <a:p>
          <a:endParaRPr lang="en-GB" sz="2400">
            <a:latin typeface="Arial" panose="020B0604020202020204" pitchFamily="34" charset="0"/>
            <a:cs typeface="Arial" panose="020B0604020202020204" pitchFamily="34" charset="0"/>
          </a:endParaRPr>
        </a:p>
      </dgm:t>
    </dgm:pt>
    <dgm:pt modelId="{DE437FFE-36F0-41A5-8E9D-BDB458691451}" type="pres">
      <dgm:prSet presAssocID="{D4C647C7-FB08-4545-B33E-301F35101F01}" presName="linear" presStyleCnt="0">
        <dgm:presLayoutVars>
          <dgm:dir/>
          <dgm:resizeHandles val="exact"/>
        </dgm:presLayoutVars>
      </dgm:prSet>
      <dgm:spPr/>
      <dgm:t>
        <a:bodyPr/>
        <a:lstStyle/>
        <a:p>
          <a:endParaRPr lang="en-IE"/>
        </a:p>
      </dgm:t>
    </dgm:pt>
    <dgm:pt modelId="{76429A93-7BA6-4264-9920-64207E51AA17}" type="pres">
      <dgm:prSet presAssocID="{BF37ADD2-1766-44C1-9F3A-03D4F91BF7D1}" presName="comp" presStyleCnt="0"/>
      <dgm:spPr/>
    </dgm:pt>
    <dgm:pt modelId="{E3D0B536-B847-45E5-92B4-8001710E97C7}" type="pres">
      <dgm:prSet presAssocID="{BF37ADD2-1766-44C1-9F3A-03D4F91BF7D1}" presName="box" presStyleLbl="node1" presStyleIdx="0" presStyleCnt="5" custLinFactNeighborX="328"/>
      <dgm:spPr/>
      <dgm:t>
        <a:bodyPr/>
        <a:lstStyle/>
        <a:p>
          <a:endParaRPr lang="en-IE"/>
        </a:p>
      </dgm:t>
    </dgm:pt>
    <dgm:pt modelId="{AD2CD59E-392A-4F51-B31E-1AC0DF887B54}" type="pres">
      <dgm:prSet presAssocID="{BF37ADD2-1766-44C1-9F3A-03D4F91BF7D1}" presName="img" presStyleLbl="fgImgPlace1" presStyleIdx="0" presStyleCnt="5" custScaleX="4485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t="-9000" b="-9000"/>
          </a:stretch>
        </a:blipFill>
      </dgm:spPr>
      <dgm:t>
        <a:bodyPr/>
        <a:lstStyle/>
        <a:p>
          <a:endParaRPr lang="en-IE"/>
        </a:p>
      </dgm:t>
      <dgm:extLst>
        <a:ext uri="{E40237B7-FDA0-4F09-8148-C483321AD2D9}">
          <dgm14:cNvPr xmlns:dgm14="http://schemas.microsoft.com/office/drawing/2010/diagram" id="0" name="" descr="Siren with solid fill"/>
        </a:ext>
      </dgm:extLst>
    </dgm:pt>
    <dgm:pt modelId="{CD397A40-D18C-4DA1-B3B5-A14E69B0C744}" type="pres">
      <dgm:prSet presAssocID="{BF37ADD2-1766-44C1-9F3A-03D4F91BF7D1}" presName="text" presStyleLbl="node1" presStyleIdx="0" presStyleCnt="5">
        <dgm:presLayoutVars>
          <dgm:bulletEnabled val="1"/>
        </dgm:presLayoutVars>
      </dgm:prSet>
      <dgm:spPr/>
      <dgm:t>
        <a:bodyPr/>
        <a:lstStyle/>
        <a:p>
          <a:endParaRPr lang="en-IE"/>
        </a:p>
      </dgm:t>
    </dgm:pt>
    <dgm:pt modelId="{38D8C671-705D-4E43-A0E7-BFCF98A1FF9C}" type="pres">
      <dgm:prSet presAssocID="{4AF8D12F-9A83-49A6-A1FD-C79C5085CEF1}" presName="spacer" presStyleCnt="0"/>
      <dgm:spPr/>
    </dgm:pt>
    <dgm:pt modelId="{6E6EBB73-9B3B-424A-ABC7-117211831940}" type="pres">
      <dgm:prSet presAssocID="{DDD40507-7CDB-44AC-8D03-2A3AB69A6B22}" presName="comp" presStyleCnt="0"/>
      <dgm:spPr/>
    </dgm:pt>
    <dgm:pt modelId="{B282F7F9-DDD1-4D9A-B759-A56FB2DAFE2D}" type="pres">
      <dgm:prSet presAssocID="{DDD40507-7CDB-44AC-8D03-2A3AB69A6B22}" presName="box" presStyleLbl="node1" presStyleIdx="1" presStyleCnt="5"/>
      <dgm:spPr/>
      <dgm:t>
        <a:bodyPr/>
        <a:lstStyle/>
        <a:p>
          <a:endParaRPr lang="en-IE"/>
        </a:p>
      </dgm:t>
    </dgm:pt>
    <dgm:pt modelId="{D869FFF2-3F1B-42A6-8367-68B1A33BAE65}" type="pres">
      <dgm:prSet presAssocID="{DDD40507-7CDB-44AC-8D03-2A3AB69A6B22}" presName="img" presStyleLbl="fgImgPlace1" presStyleIdx="1" presStyleCnt="5" custScaleX="38015"/>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Speaker phone with solid fill"/>
        </a:ext>
      </dgm:extLst>
    </dgm:pt>
    <dgm:pt modelId="{09172E68-BDEC-43A9-BE68-00C522F29CAA}" type="pres">
      <dgm:prSet presAssocID="{DDD40507-7CDB-44AC-8D03-2A3AB69A6B22}" presName="text" presStyleLbl="node1" presStyleIdx="1" presStyleCnt="5">
        <dgm:presLayoutVars>
          <dgm:bulletEnabled val="1"/>
        </dgm:presLayoutVars>
      </dgm:prSet>
      <dgm:spPr/>
      <dgm:t>
        <a:bodyPr/>
        <a:lstStyle/>
        <a:p>
          <a:endParaRPr lang="en-IE"/>
        </a:p>
      </dgm:t>
    </dgm:pt>
    <dgm:pt modelId="{9E7F949E-605E-48BB-9391-BB38A35286C6}" type="pres">
      <dgm:prSet presAssocID="{EB6B0BCD-9BB7-4F65-9A78-164A850D676B}" presName="spacer" presStyleCnt="0"/>
      <dgm:spPr/>
    </dgm:pt>
    <dgm:pt modelId="{ECBCC2EE-A31A-4E02-9B65-85BF8E41E4E2}" type="pres">
      <dgm:prSet presAssocID="{96B87E00-AD7D-4EE5-BE18-7353DC6B4F67}" presName="comp" presStyleCnt="0"/>
      <dgm:spPr/>
    </dgm:pt>
    <dgm:pt modelId="{9B288BA8-5B19-4EC1-A553-C64F02058789}" type="pres">
      <dgm:prSet presAssocID="{96B87E00-AD7D-4EE5-BE18-7353DC6B4F67}" presName="box" presStyleLbl="node1" presStyleIdx="2" presStyleCnt="5" custScaleY="126019"/>
      <dgm:spPr/>
      <dgm:t>
        <a:bodyPr/>
        <a:lstStyle/>
        <a:p>
          <a:endParaRPr lang="en-IE"/>
        </a:p>
      </dgm:t>
    </dgm:pt>
    <dgm:pt modelId="{370FE801-9A09-4FD5-A3F4-17B266996EF8}" type="pres">
      <dgm:prSet presAssocID="{96B87E00-AD7D-4EE5-BE18-7353DC6B4F67}" presName="img" presStyleLbl="fgImgPlace1" presStyleIdx="2" presStyleCnt="5" custScaleX="44855"/>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t="-9000" b="-9000"/>
          </a:stretch>
        </a:blipFill>
      </dgm:spPr>
      <dgm:extLst>
        <a:ext uri="{E40237B7-FDA0-4F09-8148-C483321AD2D9}">
          <dgm14:cNvPr xmlns:dgm14="http://schemas.microsoft.com/office/drawing/2010/diagram" id="0" name="" descr="Cpr with solid fill"/>
        </a:ext>
      </dgm:extLst>
    </dgm:pt>
    <dgm:pt modelId="{3260AE7B-418E-4B79-B77E-166B814162E9}" type="pres">
      <dgm:prSet presAssocID="{96B87E00-AD7D-4EE5-BE18-7353DC6B4F67}" presName="text" presStyleLbl="node1" presStyleIdx="2" presStyleCnt="5">
        <dgm:presLayoutVars>
          <dgm:bulletEnabled val="1"/>
        </dgm:presLayoutVars>
      </dgm:prSet>
      <dgm:spPr/>
      <dgm:t>
        <a:bodyPr/>
        <a:lstStyle/>
        <a:p>
          <a:endParaRPr lang="en-IE"/>
        </a:p>
      </dgm:t>
    </dgm:pt>
    <dgm:pt modelId="{39A04ED6-C6E1-4EAE-9592-BFDCA88BC90E}" type="pres">
      <dgm:prSet presAssocID="{6C649B66-F6D3-4D1A-8D5F-8A9EDAD66C43}" presName="spacer" presStyleCnt="0"/>
      <dgm:spPr/>
    </dgm:pt>
    <dgm:pt modelId="{6AE7D6B5-96E7-4CE0-B6C1-2414EA7E693A}" type="pres">
      <dgm:prSet presAssocID="{95338B73-3974-409F-85DB-6DC95EB02FED}" presName="comp" presStyleCnt="0"/>
      <dgm:spPr/>
    </dgm:pt>
    <dgm:pt modelId="{2012E0F0-4D9F-4AD3-9423-BDC2C7121311}" type="pres">
      <dgm:prSet presAssocID="{95338B73-3974-409F-85DB-6DC95EB02FED}" presName="box" presStyleLbl="node1" presStyleIdx="3" presStyleCnt="5" custScaleY="130923" custLinFactNeighborY="-3846"/>
      <dgm:spPr/>
      <dgm:t>
        <a:bodyPr/>
        <a:lstStyle/>
        <a:p>
          <a:endParaRPr lang="en-IE"/>
        </a:p>
      </dgm:t>
    </dgm:pt>
    <dgm:pt modelId="{56A506C3-09EA-4A0A-8B67-E37CF79D3DF3}" type="pres">
      <dgm:prSet presAssocID="{95338B73-3974-409F-85DB-6DC95EB02FED}" presName="img" presStyleLbl="fgImgPlace1" presStyleIdx="3" presStyleCnt="5" custScaleX="44577" custScaleY="102387" custLinFactNeighborX="3212" custLinFactNeighborY="-480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t="-8000" b="-8000"/>
          </a:stretch>
        </a:blipFill>
      </dgm:spPr>
      <dgm:t>
        <a:bodyPr/>
        <a:lstStyle/>
        <a:p>
          <a:endParaRPr lang="en-IE"/>
        </a:p>
      </dgm:t>
      <dgm:extLst>
        <a:ext uri="{E40237B7-FDA0-4F09-8148-C483321AD2D9}">
          <dgm14:cNvPr xmlns:dgm14="http://schemas.microsoft.com/office/drawing/2010/diagram" id="0" name="" descr="Tired face with solid fill with solid fill"/>
        </a:ext>
      </dgm:extLst>
    </dgm:pt>
    <dgm:pt modelId="{4D241978-7551-432C-AEEB-4C68972BA47A}" type="pres">
      <dgm:prSet presAssocID="{95338B73-3974-409F-85DB-6DC95EB02FED}" presName="text" presStyleLbl="node1" presStyleIdx="3" presStyleCnt="5">
        <dgm:presLayoutVars>
          <dgm:bulletEnabled val="1"/>
        </dgm:presLayoutVars>
      </dgm:prSet>
      <dgm:spPr/>
      <dgm:t>
        <a:bodyPr/>
        <a:lstStyle/>
        <a:p>
          <a:endParaRPr lang="en-IE"/>
        </a:p>
      </dgm:t>
    </dgm:pt>
    <dgm:pt modelId="{8CD9C674-2B9D-4866-B2AC-0F4F39713311}" type="pres">
      <dgm:prSet presAssocID="{08B3F137-3685-4A31-9285-2D42A56006A1}" presName="spacer" presStyleCnt="0"/>
      <dgm:spPr/>
    </dgm:pt>
    <dgm:pt modelId="{86B3E77A-69B2-4B0F-BB81-FAED8ED69933}" type="pres">
      <dgm:prSet presAssocID="{37D7A35D-FF2B-4D11-BCE0-65381EB09E92}" presName="comp" presStyleCnt="0"/>
      <dgm:spPr/>
    </dgm:pt>
    <dgm:pt modelId="{72410638-ED44-4995-B21D-DFFC7E5F420E}" type="pres">
      <dgm:prSet presAssocID="{37D7A35D-FF2B-4D11-BCE0-65381EB09E92}" presName="box" presStyleLbl="node1" presStyleIdx="4" presStyleCnt="5" custScaleY="94455" custLinFactNeighborY="6549"/>
      <dgm:spPr/>
      <dgm:t>
        <a:bodyPr/>
        <a:lstStyle/>
        <a:p>
          <a:endParaRPr lang="en-IE"/>
        </a:p>
      </dgm:t>
    </dgm:pt>
    <dgm:pt modelId="{6456FC16-6EEE-44CD-A69C-B7D8B54D1EA1}" type="pres">
      <dgm:prSet presAssocID="{37D7A35D-FF2B-4D11-BCE0-65381EB09E92}" presName="img" presStyleLbl="fgImgPlace1" presStyleIdx="4" presStyleCnt="5" custScaleX="44855"/>
      <dgm:spPr>
        <a:blipFill>
          <a:blip xmlns:r="http://schemas.openxmlformats.org/officeDocument/2006/relationships" r:embed="rId9">
            <a:extLst>
              <a:ext uri="{96DAC541-7B7A-43D3-8B79-37D633B846F1}">
                <asvg:svgBlip xmlns="" xmlns:asvg="http://schemas.microsoft.com/office/drawing/2016/SVG/main" r:embed="rId10"/>
              </a:ext>
            </a:extLst>
          </a:blip>
          <a:srcRect/>
          <a:stretch>
            <a:fillRect t="-9000" b="-9000"/>
          </a:stretch>
        </a:blipFill>
      </dgm:spPr>
      <dgm:extLst>
        <a:ext uri="{E40237B7-FDA0-4F09-8148-C483321AD2D9}">
          <dgm14:cNvPr xmlns:dgm14="http://schemas.microsoft.com/office/drawing/2010/diagram" id="0" name="" descr="Stopwatch 75% with solid fill"/>
        </a:ext>
      </dgm:extLst>
    </dgm:pt>
    <dgm:pt modelId="{7DD1C13D-3138-49CA-8247-9B7764CC1B90}" type="pres">
      <dgm:prSet presAssocID="{37D7A35D-FF2B-4D11-BCE0-65381EB09E92}" presName="text" presStyleLbl="node1" presStyleIdx="4" presStyleCnt="5">
        <dgm:presLayoutVars>
          <dgm:bulletEnabled val="1"/>
        </dgm:presLayoutVars>
      </dgm:prSet>
      <dgm:spPr/>
      <dgm:t>
        <a:bodyPr/>
        <a:lstStyle/>
        <a:p>
          <a:endParaRPr lang="en-IE"/>
        </a:p>
      </dgm:t>
    </dgm:pt>
  </dgm:ptLst>
  <dgm:cxnLst>
    <dgm:cxn modelId="{992D1FF3-6FEF-476C-8495-725FB37CE7F4}" type="presOf" srcId="{96B87E00-AD7D-4EE5-BE18-7353DC6B4F67}" destId="{3260AE7B-418E-4B79-B77E-166B814162E9}" srcOrd="1" destOrd="0" presId="urn:microsoft.com/office/officeart/2005/8/layout/vList4"/>
    <dgm:cxn modelId="{98637894-50C8-4A31-A40F-7EE6AD842118}" type="presOf" srcId="{95338B73-3974-409F-85DB-6DC95EB02FED}" destId="{4D241978-7551-432C-AEEB-4C68972BA47A}" srcOrd="1" destOrd="0" presId="urn:microsoft.com/office/officeart/2005/8/layout/vList4"/>
    <dgm:cxn modelId="{22E7EAD6-589F-4723-888E-BB414C2A20B7}" type="presOf" srcId="{37D7A35D-FF2B-4D11-BCE0-65381EB09E92}" destId="{72410638-ED44-4995-B21D-DFFC7E5F420E}" srcOrd="0" destOrd="0" presId="urn:microsoft.com/office/officeart/2005/8/layout/vList4"/>
    <dgm:cxn modelId="{1CA8AE41-8BEE-48BE-907E-994188C9B284}" type="presOf" srcId="{BF37ADD2-1766-44C1-9F3A-03D4F91BF7D1}" destId="{E3D0B536-B847-45E5-92B4-8001710E97C7}" srcOrd="0" destOrd="0" presId="urn:microsoft.com/office/officeart/2005/8/layout/vList4"/>
    <dgm:cxn modelId="{9874335E-B3AD-4506-B9A7-97C3FC4AE794}" srcId="{D4C647C7-FB08-4545-B33E-301F35101F01}" destId="{37D7A35D-FF2B-4D11-BCE0-65381EB09E92}" srcOrd="4" destOrd="0" parTransId="{F0AAECC8-A770-4687-82B6-663FD7EB1C5B}" sibTransId="{837E313C-7769-4C8C-9E9A-17FC3D4E81CD}"/>
    <dgm:cxn modelId="{E17991FE-1B44-426D-B55C-C74869E37370}" srcId="{D4C647C7-FB08-4545-B33E-301F35101F01}" destId="{BF37ADD2-1766-44C1-9F3A-03D4F91BF7D1}" srcOrd="0" destOrd="0" parTransId="{D3B71066-F85D-459A-82AF-7A46D94E4817}" sibTransId="{4AF8D12F-9A83-49A6-A1FD-C79C5085CEF1}"/>
    <dgm:cxn modelId="{8BA563C9-912C-4A51-AFA2-5B30ADA21C23}" srcId="{D4C647C7-FB08-4545-B33E-301F35101F01}" destId="{95338B73-3974-409F-85DB-6DC95EB02FED}" srcOrd="3" destOrd="0" parTransId="{73A46B16-7CDD-4B23-A7EC-85F9323D9763}" sibTransId="{08B3F137-3685-4A31-9285-2D42A56006A1}"/>
    <dgm:cxn modelId="{70504B90-6F8F-4484-85D5-0D1ED680F38F}" type="presOf" srcId="{BF37ADD2-1766-44C1-9F3A-03D4F91BF7D1}" destId="{CD397A40-D18C-4DA1-B3B5-A14E69B0C744}" srcOrd="1" destOrd="0" presId="urn:microsoft.com/office/officeart/2005/8/layout/vList4"/>
    <dgm:cxn modelId="{4B38F252-D0E9-411C-9B42-FA855E628453}" srcId="{D4C647C7-FB08-4545-B33E-301F35101F01}" destId="{DDD40507-7CDB-44AC-8D03-2A3AB69A6B22}" srcOrd="1" destOrd="0" parTransId="{28B57C84-BFBD-4F2A-A89C-0533F187DFFC}" sibTransId="{EB6B0BCD-9BB7-4F65-9A78-164A850D676B}"/>
    <dgm:cxn modelId="{25969E96-721D-4871-880E-BE8586A414A8}" type="presOf" srcId="{DDD40507-7CDB-44AC-8D03-2A3AB69A6B22}" destId="{09172E68-BDEC-43A9-BE68-00C522F29CAA}" srcOrd="1" destOrd="0" presId="urn:microsoft.com/office/officeart/2005/8/layout/vList4"/>
    <dgm:cxn modelId="{DFEC9CC5-D9E3-4134-A446-E7B63A261E00}" type="presOf" srcId="{D4C647C7-FB08-4545-B33E-301F35101F01}" destId="{DE437FFE-36F0-41A5-8E9D-BDB458691451}" srcOrd="0" destOrd="0" presId="urn:microsoft.com/office/officeart/2005/8/layout/vList4"/>
    <dgm:cxn modelId="{4349F6D2-B2C5-45FA-8064-AB1D84E3852C}" type="presOf" srcId="{DDD40507-7CDB-44AC-8D03-2A3AB69A6B22}" destId="{B282F7F9-DDD1-4D9A-B759-A56FB2DAFE2D}" srcOrd="0" destOrd="0" presId="urn:microsoft.com/office/officeart/2005/8/layout/vList4"/>
    <dgm:cxn modelId="{629803B0-628C-4FED-86E7-0AEF93488C77}" type="presOf" srcId="{37D7A35D-FF2B-4D11-BCE0-65381EB09E92}" destId="{7DD1C13D-3138-49CA-8247-9B7764CC1B90}" srcOrd="1" destOrd="0" presId="urn:microsoft.com/office/officeart/2005/8/layout/vList4"/>
    <dgm:cxn modelId="{AB91B06A-6DFE-4B2B-B1ED-43CCE2121795}" type="presOf" srcId="{95338B73-3974-409F-85DB-6DC95EB02FED}" destId="{2012E0F0-4D9F-4AD3-9423-BDC2C7121311}" srcOrd="0" destOrd="0" presId="urn:microsoft.com/office/officeart/2005/8/layout/vList4"/>
    <dgm:cxn modelId="{C05EA481-40E5-47F9-9383-BD11A7390E2A}" type="presOf" srcId="{96B87E00-AD7D-4EE5-BE18-7353DC6B4F67}" destId="{9B288BA8-5B19-4EC1-A553-C64F02058789}" srcOrd="0" destOrd="0" presId="urn:microsoft.com/office/officeart/2005/8/layout/vList4"/>
    <dgm:cxn modelId="{30796F1D-FEEA-4142-809F-25DC449AB569}" srcId="{D4C647C7-FB08-4545-B33E-301F35101F01}" destId="{96B87E00-AD7D-4EE5-BE18-7353DC6B4F67}" srcOrd="2" destOrd="0" parTransId="{D1F5DF67-8933-4E17-9868-28E8310CB1FE}" sibTransId="{6C649B66-F6D3-4D1A-8D5F-8A9EDAD66C43}"/>
    <dgm:cxn modelId="{A650F4C6-4369-4CCC-8A30-DE9704D796EF}" type="presParOf" srcId="{DE437FFE-36F0-41A5-8E9D-BDB458691451}" destId="{76429A93-7BA6-4264-9920-64207E51AA17}" srcOrd="0" destOrd="0" presId="urn:microsoft.com/office/officeart/2005/8/layout/vList4"/>
    <dgm:cxn modelId="{070B0EAF-9387-4609-BBEC-4C5593F55A91}" type="presParOf" srcId="{76429A93-7BA6-4264-9920-64207E51AA17}" destId="{E3D0B536-B847-45E5-92B4-8001710E97C7}" srcOrd="0" destOrd="0" presId="urn:microsoft.com/office/officeart/2005/8/layout/vList4"/>
    <dgm:cxn modelId="{05CAF0D2-55CB-4BBC-AA7D-BED4A0CC3C32}" type="presParOf" srcId="{76429A93-7BA6-4264-9920-64207E51AA17}" destId="{AD2CD59E-392A-4F51-B31E-1AC0DF887B54}" srcOrd="1" destOrd="0" presId="urn:microsoft.com/office/officeart/2005/8/layout/vList4"/>
    <dgm:cxn modelId="{549A6801-6024-45C0-8F96-D6F22A7A6456}" type="presParOf" srcId="{76429A93-7BA6-4264-9920-64207E51AA17}" destId="{CD397A40-D18C-4DA1-B3B5-A14E69B0C744}" srcOrd="2" destOrd="0" presId="urn:microsoft.com/office/officeart/2005/8/layout/vList4"/>
    <dgm:cxn modelId="{9FC36C11-0287-4759-92AB-A9D1BC954BE5}" type="presParOf" srcId="{DE437FFE-36F0-41A5-8E9D-BDB458691451}" destId="{38D8C671-705D-4E43-A0E7-BFCF98A1FF9C}" srcOrd="1" destOrd="0" presId="urn:microsoft.com/office/officeart/2005/8/layout/vList4"/>
    <dgm:cxn modelId="{842DA12E-5305-44B6-BFF6-D1A56FA8C998}" type="presParOf" srcId="{DE437FFE-36F0-41A5-8E9D-BDB458691451}" destId="{6E6EBB73-9B3B-424A-ABC7-117211831940}" srcOrd="2" destOrd="0" presId="urn:microsoft.com/office/officeart/2005/8/layout/vList4"/>
    <dgm:cxn modelId="{B3DEF045-B51A-4B51-BDF8-A8510A80080D}" type="presParOf" srcId="{6E6EBB73-9B3B-424A-ABC7-117211831940}" destId="{B282F7F9-DDD1-4D9A-B759-A56FB2DAFE2D}" srcOrd="0" destOrd="0" presId="urn:microsoft.com/office/officeart/2005/8/layout/vList4"/>
    <dgm:cxn modelId="{8EC9061D-414B-4449-89CF-A1E43BD927CC}" type="presParOf" srcId="{6E6EBB73-9B3B-424A-ABC7-117211831940}" destId="{D869FFF2-3F1B-42A6-8367-68B1A33BAE65}" srcOrd="1" destOrd="0" presId="urn:microsoft.com/office/officeart/2005/8/layout/vList4"/>
    <dgm:cxn modelId="{0C147817-541F-494E-812D-46A19EC7728A}" type="presParOf" srcId="{6E6EBB73-9B3B-424A-ABC7-117211831940}" destId="{09172E68-BDEC-43A9-BE68-00C522F29CAA}" srcOrd="2" destOrd="0" presId="urn:microsoft.com/office/officeart/2005/8/layout/vList4"/>
    <dgm:cxn modelId="{168627D3-7F81-4AFC-ACC6-D9F3FE9B0F0C}" type="presParOf" srcId="{DE437FFE-36F0-41A5-8E9D-BDB458691451}" destId="{9E7F949E-605E-48BB-9391-BB38A35286C6}" srcOrd="3" destOrd="0" presId="urn:microsoft.com/office/officeart/2005/8/layout/vList4"/>
    <dgm:cxn modelId="{F30F5CE1-A0A1-4B67-BED8-D37D8103C15C}" type="presParOf" srcId="{DE437FFE-36F0-41A5-8E9D-BDB458691451}" destId="{ECBCC2EE-A31A-4E02-9B65-85BF8E41E4E2}" srcOrd="4" destOrd="0" presId="urn:microsoft.com/office/officeart/2005/8/layout/vList4"/>
    <dgm:cxn modelId="{9362583C-3AB2-455F-89FC-CFF624FF7350}" type="presParOf" srcId="{ECBCC2EE-A31A-4E02-9B65-85BF8E41E4E2}" destId="{9B288BA8-5B19-4EC1-A553-C64F02058789}" srcOrd="0" destOrd="0" presId="urn:microsoft.com/office/officeart/2005/8/layout/vList4"/>
    <dgm:cxn modelId="{33AEC54D-FCCD-4F5D-8787-C86AA6F86527}" type="presParOf" srcId="{ECBCC2EE-A31A-4E02-9B65-85BF8E41E4E2}" destId="{370FE801-9A09-4FD5-A3F4-17B266996EF8}" srcOrd="1" destOrd="0" presId="urn:microsoft.com/office/officeart/2005/8/layout/vList4"/>
    <dgm:cxn modelId="{A3CB8242-A70B-4569-8F9C-F599B4976DCF}" type="presParOf" srcId="{ECBCC2EE-A31A-4E02-9B65-85BF8E41E4E2}" destId="{3260AE7B-418E-4B79-B77E-166B814162E9}" srcOrd="2" destOrd="0" presId="urn:microsoft.com/office/officeart/2005/8/layout/vList4"/>
    <dgm:cxn modelId="{DA5B7DBB-12F3-43C0-A048-0B6E88FAADE7}" type="presParOf" srcId="{DE437FFE-36F0-41A5-8E9D-BDB458691451}" destId="{39A04ED6-C6E1-4EAE-9592-BFDCA88BC90E}" srcOrd="5" destOrd="0" presId="urn:microsoft.com/office/officeart/2005/8/layout/vList4"/>
    <dgm:cxn modelId="{02CA5F5C-BCF2-4B78-9E3E-B75CD234BD93}" type="presParOf" srcId="{DE437FFE-36F0-41A5-8E9D-BDB458691451}" destId="{6AE7D6B5-96E7-4CE0-B6C1-2414EA7E693A}" srcOrd="6" destOrd="0" presId="urn:microsoft.com/office/officeart/2005/8/layout/vList4"/>
    <dgm:cxn modelId="{AC349E01-A988-4C1C-95DE-0EFA9D0D9665}" type="presParOf" srcId="{6AE7D6B5-96E7-4CE0-B6C1-2414EA7E693A}" destId="{2012E0F0-4D9F-4AD3-9423-BDC2C7121311}" srcOrd="0" destOrd="0" presId="urn:microsoft.com/office/officeart/2005/8/layout/vList4"/>
    <dgm:cxn modelId="{8225B171-2FB1-4DA7-8020-8CF19804A350}" type="presParOf" srcId="{6AE7D6B5-96E7-4CE0-B6C1-2414EA7E693A}" destId="{56A506C3-09EA-4A0A-8B67-E37CF79D3DF3}" srcOrd="1" destOrd="0" presId="urn:microsoft.com/office/officeart/2005/8/layout/vList4"/>
    <dgm:cxn modelId="{69770ABC-80EB-416E-822B-8DE5328DEBCF}" type="presParOf" srcId="{6AE7D6B5-96E7-4CE0-B6C1-2414EA7E693A}" destId="{4D241978-7551-432C-AEEB-4C68972BA47A}" srcOrd="2" destOrd="0" presId="urn:microsoft.com/office/officeart/2005/8/layout/vList4"/>
    <dgm:cxn modelId="{0D9E53D6-5C5A-4EF8-9A34-55A5FD9861CE}" type="presParOf" srcId="{DE437FFE-36F0-41A5-8E9D-BDB458691451}" destId="{8CD9C674-2B9D-4866-B2AC-0F4F39713311}" srcOrd="7" destOrd="0" presId="urn:microsoft.com/office/officeart/2005/8/layout/vList4"/>
    <dgm:cxn modelId="{4FEC46F4-D4C1-4863-AC58-DF8259BA39A7}" type="presParOf" srcId="{DE437FFE-36F0-41A5-8E9D-BDB458691451}" destId="{86B3E77A-69B2-4B0F-BB81-FAED8ED69933}" srcOrd="8" destOrd="0" presId="urn:microsoft.com/office/officeart/2005/8/layout/vList4"/>
    <dgm:cxn modelId="{9A73883E-2DC1-406E-8AFB-7F4AB517877E}" type="presParOf" srcId="{86B3E77A-69B2-4B0F-BB81-FAED8ED69933}" destId="{72410638-ED44-4995-B21D-DFFC7E5F420E}" srcOrd="0" destOrd="0" presId="urn:microsoft.com/office/officeart/2005/8/layout/vList4"/>
    <dgm:cxn modelId="{20B16321-7358-4198-858A-AA5FEDFE11C7}" type="presParOf" srcId="{86B3E77A-69B2-4B0F-BB81-FAED8ED69933}" destId="{6456FC16-6EEE-44CD-A69C-B7D8B54D1EA1}" srcOrd="1" destOrd="0" presId="urn:microsoft.com/office/officeart/2005/8/layout/vList4"/>
    <dgm:cxn modelId="{2D8B0F6A-B26B-4FA1-9757-242ABE8D66DC}" type="presParOf" srcId="{86B3E77A-69B2-4B0F-BB81-FAED8ED69933}" destId="{7DD1C13D-3138-49CA-8247-9B7764CC1B9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C647C7-FB08-4545-B33E-301F35101F01}" type="doc">
      <dgm:prSet loTypeId="urn:microsoft.com/office/officeart/2005/8/layout/vList4" loCatId="list" qsTypeId="urn:microsoft.com/office/officeart/2005/8/quickstyle/simple5" qsCatId="simple" csTypeId="urn:microsoft.com/office/officeart/2005/8/colors/accent1_1" csCatId="accent1" phldr="1"/>
      <dgm:spPr/>
      <dgm:t>
        <a:bodyPr/>
        <a:lstStyle/>
        <a:p>
          <a:endParaRPr lang="en-GB"/>
        </a:p>
      </dgm:t>
    </dgm:pt>
    <dgm:pt modelId="{96B87E00-AD7D-4EE5-BE18-7353DC6B4F67}">
      <dgm:prSet phldrT="[Text]" custT="1"/>
      <dgm:spPr/>
      <dgm:t>
        <a:bodyPr/>
        <a:lstStyle/>
        <a:p>
          <a:pPr>
            <a:buNone/>
          </a:pPr>
          <a:r>
            <a:rPr lang="en-GB" sz="2400" dirty="0"/>
            <a:t>The patient was brought back into hospital for cardiotocography, the results of which were suspicious and resulted in early delivery of the baby. The baby was very anaemic and required red cell transfusion</a:t>
          </a:r>
          <a:endParaRPr lang="en-GB" sz="2400" b="0" i="0" dirty="0">
            <a:solidFill>
              <a:schemeClr val="tx1"/>
            </a:solidFill>
            <a:latin typeface="+mn-lt"/>
          </a:endParaRPr>
        </a:p>
      </dgm:t>
    </dgm:pt>
    <dgm:pt modelId="{D1F5DF67-8933-4E17-9868-28E8310CB1FE}" type="parTrans" cxnId="{30796F1D-FEEA-4142-809F-25DC449AB569}">
      <dgm:prSet/>
      <dgm:spPr/>
      <dgm:t>
        <a:bodyPr/>
        <a:lstStyle/>
        <a:p>
          <a:endParaRPr lang="en-GB" sz="2400"/>
        </a:p>
      </dgm:t>
    </dgm:pt>
    <dgm:pt modelId="{6C649B66-F6D3-4D1A-8D5F-8A9EDAD66C43}" type="sibTrans" cxnId="{30796F1D-FEEA-4142-809F-25DC449AB569}">
      <dgm:prSet/>
      <dgm:spPr/>
      <dgm:t>
        <a:bodyPr/>
        <a:lstStyle/>
        <a:p>
          <a:endParaRPr lang="en-GB" sz="2400"/>
        </a:p>
      </dgm:t>
    </dgm:pt>
    <dgm:pt modelId="{95338B73-3974-409F-85DB-6DC95EB02FED}">
      <dgm:prSet phldrT="[Text]" custT="1"/>
      <dgm:spPr/>
      <dgm:t>
        <a:bodyPr/>
        <a:lstStyle/>
        <a:p>
          <a:pPr>
            <a:buNone/>
          </a:pPr>
          <a:r>
            <a:rPr lang="en-GB" sz="2400" dirty="0"/>
            <a:t>If this had not been noted by the BMS and escalated, the mother may not have been reassessed and the baby not successfully delivered</a:t>
          </a:r>
          <a:endParaRPr lang="en-GB" sz="2400" b="0" i="0" dirty="0">
            <a:solidFill>
              <a:schemeClr val="tx1"/>
            </a:solidFill>
            <a:latin typeface="+mn-lt"/>
          </a:endParaRPr>
        </a:p>
      </dgm:t>
    </dgm:pt>
    <dgm:pt modelId="{73A46B16-7CDD-4B23-A7EC-85F9323D9763}" type="parTrans" cxnId="{8BA563C9-912C-4A51-AFA2-5B30ADA21C23}">
      <dgm:prSet/>
      <dgm:spPr/>
      <dgm:t>
        <a:bodyPr/>
        <a:lstStyle/>
        <a:p>
          <a:endParaRPr lang="en-GB" sz="2400"/>
        </a:p>
      </dgm:t>
    </dgm:pt>
    <dgm:pt modelId="{08B3F137-3685-4A31-9285-2D42A56006A1}" type="sibTrans" cxnId="{8BA563C9-912C-4A51-AFA2-5B30ADA21C23}">
      <dgm:prSet/>
      <dgm:spPr/>
      <dgm:t>
        <a:bodyPr/>
        <a:lstStyle/>
        <a:p>
          <a:endParaRPr lang="en-GB" sz="2400"/>
        </a:p>
      </dgm:t>
    </dgm:pt>
    <dgm:pt modelId="{37D7A35D-FF2B-4D11-BCE0-65381EB09E92}">
      <dgm:prSet custT="1"/>
      <dgm:spPr/>
      <dgm:t>
        <a:bodyPr/>
        <a:lstStyle/>
        <a:p>
          <a:r>
            <a:rPr lang="en-GB" sz="2400" dirty="0"/>
            <a:t>A ‘</a:t>
          </a:r>
          <a:r>
            <a:rPr lang="en-GB" sz="2400" dirty="0" err="1"/>
            <a:t>Greatix</a:t>
          </a:r>
          <a:r>
            <a:rPr lang="en-GB" sz="2400" dirty="0"/>
            <a:t>’ report was raised within the organisation to acknowledge the prompt action of the BMS who has also received acknowledgment throughout the pathology network</a:t>
          </a:r>
          <a:endParaRPr lang="en-GB" sz="2400" b="0" i="0" dirty="0">
            <a:solidFill>
              <a:schemeClr val="tx1"/>
            </a:solidFill>
            <a:effectLst/>
            <a:latin typeface="+mn-lt"/>
            <a:ea typeface="Calibri" panose="020F0502020204030204" pitchFamily="34" charset="0"/>
            <a:cs typeface="Times New Roman" panose="02020603050405020304" pitchFamily="18" charset="0"/>
          </a:endParaRPr>
        </a:p>
      </dgm:t>
    </dgm:pt>
    <dgm:pt modelId="{F0AAECC8-A770-4687-82B6-663FD7EB1C5B}" type="parTrans" cxnId="{9874335E-B3AD-4506-B9A7-97C3FC4AE794}">
      <dgm:prSet/>
      <dgm:spPr/>
      <dgm:t>
        <a:bodyPr/>
        <a:lstStyle/>
        <a:p>
          <a:endParaRPr lang="en-GB" sz="2400"/>
        </a:p>
      </dgm:t>
    </dgm:pt>
    <dgm:pt modelId="{837E313C-7769-4C8C-9E9A-17FC3D4E81CD}" type="sibTrans" cxnId="{9874335E-B3AD-4506-B9A7-97C3FC4AE794}">
      <dgm:prSet/>
      <dgm:spPr/>
      <dgm:t>
        <a:bodyPr/>
        <a:lstStyle/>
        <a:p>
          <a:endParaRPr lang="en-GB" sz="2400"/>
        </a:p>
      </dgm:t>
    </dgm:pt>
    <dgm:pt modelId="{DDD40507-7CDB-44AC-8D03-2A3AB69A6B22}">
      <dgm:prSet custT="1"/>
      <dgm:spPr/>
      <dgm:t>
        <a:bodyPr/>
        <a:lstStyle/>
        <a:p>
          <a:r>
            <a:rPr lang="en-GB" sz="2400" dirty="0"/>
            <a:t>This prompted the BMS to contact the clinical area to request an additional sample and highlight the risk of large </a:t>
          </a:r>
          <a:r>
            <a:rPr lang="en-GB" sz="2400" dirty="0" err="1"/>
            <a:t>fetomaternal</a:t>
          </a:r>
          <a:r>
            <a:rPr lang="en-GB" sz="2400" dirty="0"/>
            <a:t> haemorrhage</a:t>
          </a:r>
          <a:endParaRPr lang="en-GB" sz="2400" b="0" dirty="0">
            <a:solidFill>
              <a:schemeClr val="tx1"/>
            </a:solidFill>
          </a:endParaRPr>
        </a:p>
      </dgm:t>
    </dgm:pt>
    <dgm:pt modelId="{28B57C84-BFBD-4F2A-A89C-0533F187DFFC}" type="parTrans" cxnId="{4B38F252-D0E9-411C-9B42-FA855E628453}">
      <dgm:prSet/>
      <dgm:spPr/>
      <dgm:t>
        <a:bodyPr/>
        <a:lstStyle/>
        <a:p>
          <a:endParaRPr lang="en-GB" sz="2400"/>
        </a:p>
      </dgm:t>
    </dgm:pt>
    <dgm:pt modelId="{EB6B0BCD-9BB7-4F65-9A78-164A850D676B}" type="sibTrans" cxnId="{4B38F252-D0E9-411C-9B42-FA855E628453}">
      <dgm:prSet/>
      <dgm:spPr/>
      <dgm:t>
        <a:bodyPr/>
        <a:lstStyle/>
        <a:p>
          <a:endParaRPr lang="en-GB" sz="2400"/>
        </a:p>
      </dgm:t>
    </dgm:pt>
    <dgm:pt modelId="{BF37ADD2-1766-44C1-9F3A-03D4F91BF7D1}">
      <dgm:prSet phldrT="[Text]" custT="1"/>
      <dgm:spPr/>
      <dgm:t>
        <a:bodyPr/>
        <a:lstStyle/>
        <a:p>
          <a:pPr>
            <a:buNone/>
          </a:pPr>
          <a:r>
            <a:rPr lang="en-GB" sz="2400" dirty="0"/>
            <a:t>A BMS identified a mixed field result within a group and screen sample for a pregnant patient </a:t>
          </a:r>
          <a:endParaRPr lang="en-GB" sz="2400" b="0" i="0" dirty="0">
            <a:solidFill>
              <a:schemeClr val="tx1"/>
            </a:solidFill>
            <a:latin typeface="+mn-lt"/>
          </a:endParaRPr>
        </a:p>
      </dgm:t>
    </dgm:pt>
    <dgm:pt modelId="{4AF8D12F-9A83-49A6-A1FD-C79C5085CEF1}" type="sibTrans" cxnId="{E17991FE-1B44-426D-B55C-C74869E37370}">
      <dgm:prSet/>
      <dgm:spPr/>
      <dgm:t>
        <a:bodyPr/>
        <a:lstStyle/>
        <a:p>
          <a:endParaRPr lang="en-GB" sz="2400"/>
        </a:p>
      </dgm:t>
    </dgm:pt>
    <dgm:pt modelId="{D3B71066-F85D-459A-82AF-7A46D94E4817}" type="parTrans" cxnId="{E17991FE-1B44-426D-B55C-C74869E37370}">
      <dgm:prSet/>
      <dgm:spPr/>
      <dgm:t>
        <a:bodyPr/>
        <a:lstStyle/>
        <a:p>
          <a:endParaRPr lang="en-GB" sz="2400"/>
        </a:p>
      </dgm:t>
    </dgm:pt>
    <dgm:pt modelId="{DE437FFE-36F0-41A5-8E9D-BDB458691451}" type="pres">
      <dgm:prSet presAssocID="{D4C647C7-FB08-4545-B33E-301F35101F01}" presName="linear" presStyleCnt="0">
        <dgm:presLayoutVars>
          <dgm:dir/>
          <dgm:resizeHandles val="exact"/>
        </dgm:presLayoutVars>
      </dgm:prSet>
      <dgm:spPr/>
      <dgm:t>
        <a:bodyPr/>
        <a:lstStyle/>
        <a:p>
          <a:endParaRPr lang="en-IE"/>
        </a:p>
      </dgm:t>
    </dgm:pt>
    <dgm:pt modelId="{76429A93-7BA6-4264-9920-64207E51AA17}" type="pres">
      <dgm:prSet presAssocID="{BF37ADD2-1766-44C1-9F3A-03D4F91BF7D1}" presName="comp" presStyleCnt="0"/>
      <dgm:spPr/>
    </dgm:pt>
    <dgm:pt modelId="{E3D0B536-B847-45E5-92B4-8001710E97C7}" type="pres">
      <dgm:prSet presAssocID="{BF37ADD2-1766-44C1-9F3A-03D4F91BF7D1}" presName="box" presStyleLbl="node1" presStyleIdx="0" presStyleCnt="5" custLinFactNeighborX="328"/>
      <dgm:spPr/>
      <dgm:t>
        <a:bodyPr/>
        <a:lstStyle/>
        <a:p>
          <a:endParaRPr lang="en-IE"/>
        </a:p>
      </dgm:t>
    </dgm:pt>
    <dgm:pt modelId="{AD2CD59E-392A-4F51-B31E-1AC0DF887B54}" type="pres">
      <dgm:prSet presAssocID="{BF37ADD2-1766-44C1-9F3A-03D4F91BF7D1}" presName="img" presStyleLbl="fgImgPlace1" presStyleIdx="0" presStyleCnt="5" custScaleX="4485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t="-4000" b="-4000"/>
          </a:stretch>
        </a:blipFill>
      </dgm:spPr>
      <dgm:t>
        <a:bodyPr/>
        <a:lstStyle/>
        <a:p>
          <a:endParaRPr lang="en-IE"/>
        </a:p>
      </dgm:t>
      <dgm:extLst>
        <a:ext uri="{E40237B7-FDA0-4F09-8148-C483321AD2D9}">
          <dgm14:cNvPr xmlns:dgm14="http://schemas.microsoft.com/office/drawing/2010/diagram" id="0" name="" descr="Test tubes with solid fill"/>
        </a:ext>
      </dgm:extLst>
    </dgm:pt>
    <dgm:pt modelId="{CD397A40-D18C-4DA1-B3B5-A14E69B0C744}" type="pres">
      <dgm:prSet presAssocID="{BF37ADD2-1766-44C1-9F3A-03D4F91BF7D1}" presName="text" presStyleLbl="node1" presStyleIdx="0" presStyleCnt="5">
        <dgm:presLayoutVars>
          <dgm:bulletEnabled val="1"/>
        </dgm:presLayoutVars>
      </dgm:prSet>
      <dgm:spPr/>
      <dgm:t>
        <a:bodyPr/>
        <a:lstStyle/>
        <a:p>
          <a:endParaRPr lang="en-IE"/>
        </a:p>
      </dgm:t>
    </dgm:pt>
    <dgm:pt modelId="{38D8C671-705D-4E43-A0E7-BFCF98A1FF9C}" type="pres">
      <dgm:prSet presAssocID="{4AF8D12F-9A83-49A6-A1FD-C79C5085CEF1}" presName="spacer" presStyleCnt="0"/>
      <dgm:spPr/>
    </dgm:pt>
    <dgm:pt modelId="{6E6EBB73-9B3B-424A-ABC7-117211831940}" type="pres">
      <dgm:prSet presAssocID="{DDD40507-7CDB-44AC-8D03-2A3AB69A6B22}" presName="comp" presStyleCnt="0"/>
      <dgm:spPr/>
    </dgm:pt>
    <dgm:pt modelId="{B282F7F9-DDD1-4D9A-B759-A56FB2DAFE2D}" type="pres">
      <dgm:prSet presAssocID="{DDD40507-7CDB-44AC-8D03-2A3AB69A6B22}" presName="box" presStyleLbl="node1" presStyleIdx="1" presStyleCnt="5"/>
      <dgm:spPr/>
      <dgm:t>
        <a:bodyPr/>
        <a:lstStyle/>
        <a:p>
          <a:endParaRPr lang="en-IE"/>
        </a:p>
      </dgm:t>
    </dgm:pt>
    <dgm:pt modelId="{D869FFF2-3F1B-42A6-8367-68B1A33BAE65}" type="pres">
      <dgm:prSet presAssocID="{DDD40507-7CDB-44AC-8D03-2A3AB69A6B22}" presName="img" presStyleLbl="fgImgPlace1" presStyleIdx="1" presStyleCnt="5" custScaleX="38015"/>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l="-4000" r="-4000"/>
          </a:stretch>
        </a:blipFill>
      </dgm:spPr>
      <dgm:extLst>
        <a:ext uri="{E40237B7-FDA0-4F09-8148-C483321AD2D9}">
          <dgm14:cNvPr xmlns:dgm14="http://schemas.microsoft.com/office/drawing/2010/diagram" id="0" name="" descr="Speaker phone with solid fill"/>
        </a:ext>
      </dgm:extLst>
    </dgm:pt>
    <dgm:pt modelId="{09172E68-BDEC-43A9-BE68-00C522F29CAA}" type="pres">
      <dgm:prSet presAssocID="{DDD40507-7CDB-44AC-8D03-2A3AB69A6B22}" presName="text" presStyleLbl="node1" presStyleIdx="1" presStyleCnt="5">
        <dgm:presLayoutVars>
          <dgm:bulletEnabled val="1"/>
        </dgm:presLayoutVars>
      </dgm:prSet>
      <dgm:spPr/>
      <dgm:t>
        <a:bodyPr/>
        <a:lstStyle/>
        <a:p>
          <a:endParaRPr lang="en-IE"/>
        </a:p>
      </dgm:t>
    </dgm:pt>
    <dgm:pt modelId="{9E7F949E-605E-48BB-9391-BB38A35286C6}" type="pres">
      <dgm:prSet presAssocID="{EB6B0BCD-9BB7-4F65-9A78-164A850D676B}" presName="spacer" presStyleCnt="0"/>
      <dgm:spPr/>
    </dgm:pt>
    <dgm:pt modelId="{ECBCC2EE-A31A-4E02-9B65-85BF8E41E4E2}" type="pres">
      <dgm:prSet presAssocID="{96B87E00-AD7D-4EE5-BE18-7353DC6B4F67}" presName="comp" presStyleCnt="0"/>
      <dgm:spPr/>
    </dgm:pt>
    <dgm:pt modelId="{9B288BA8-5B19-4EC1-A553-C64F02058789}" type="pres">
      <dgm:prSet presAssocID="{96B87E00-AD7D-4EE5-BE18-7353DC6B4F67}" presName="box" presStyleLbl="node1" presStyleIdx="2" presStyleCnt="5"/>
      <dgm:spPr/>
      <dgm:t>
        <a:bodyPr/>
        <a:lstStyle/>
        <a:p>
          <a:endParaRPr lang="en-IE"/>
        </a:p>
      </dgm:t>
    </dgm:pt>
    <dgm:pt modelId="{370FE801-9A09-4FD5-A3F4-17B266996EF8}" type="pres">
      <dgm:prSet presAssocID="{96B87E00-AD7D-4EE5-BE18-7353DC6B4F67}" presName="img" presStyleLbl="fgImgPlace1" presStyleIdx="2" presStyleCnt="5" custScaleX="44855"/>
      <dgm:spPr>
        <a:blipFill>
          <a:blip xmlns:r="http://schemas.openxmlformats.org/officeDocument/2006/relationships" r:embed="rId5">
            <a:extLst>
              <a:ext uri="{96DAC541-7B7A-43D3-8B79-37D633B846F1}">
                <asvg:svgBlip xmlns="" xmlns:asvg="http://schemas.microsoft.com/office/drawing/2016/SVG/main" r:embed="rId6"/>
              </a:ext>
            </a:extLst>
          </a:blip>
          <a:srcRect/>
          <a:stretch>
            <a:fillRect t="-14000" b="-14000"/>
          </a:stretch>
        </a:blipFill>
      </dgm:spPr>
      <dgm:extLst>
        <a:ext uri="{E40237B7-FDA0-4F09-8148-C483321AD2D9}">
          <dgm14:cNvPr xmlns:dgm14="http://schemas.microsoft.com/office/drawing/2010/diagram" id="0" name="" descr="Warning with solid fill"/>
        </a:ext>
      </dgm:extLst>
    </dgm:pt>
    <dgm:pt modelId="{3260AE7B-418E-4B79-B77E-166B814162E9}" type="pres">
      <dgm:prSet presAssocID="{96B87E00-AD7D-4EE5-BE18-7353DC6B4F67}" presName="text" presStyleLbl="node1" presStyleIdx="2" presStyleCnt="5">
        <dgm:presLayoutVars>
          <dgm:bulletEnabled val="1"/>
        </dgm:presLayoutVars>
      </dgm:prSet>
      <dgm:spPr/>
      <dgm:t>
        <a:bodyPr/>
        <a:lstStyle/>
        <a:p>
          <a:endParaRPr lang="en-IE"/>
        </a:p>
      </dgm:t>
    </dgm:pt>
    <dgm:pt modelId="{39A04ED6-C6E1-4EAE-9592-BFDCA88BC90E}" type="pres">
      <dgm:prSet presAssocID="{6C649B66-F6D3-4D1A-8D5F-8A9EDAD66C43}" presName="spacer" presStyleCnt="0"/>
      <dgm:spPr/>
    </dgm:pt>
    <dgm:pt modelId="{6AE7D6B5-96E7-4CE0-B6C1-2414EA7E693A}" type="pres">
      <dgm:prSet presAssocID="{95338B73-3974-409F-85DB-6DC95EB02FED}" presName="comp" presStyleCnt="0"/>
      <dgm:spPr/>
    </dgm:pt>
    <dgm:pt modelId="{2012E0F0-4D9F-4AD3-9423-BDC2C7121311}" type="pres">
      <dgm:prSet presAssocID="{95338B73-3974-409F-85DB-6DC95EB02FED}" presName="box" presStyleLbl="node1" presStyleIdx="3" presStyleCnt="5"/>
      <dgm:spPr/>
      <dgm:t>
        <a:bodyPr/>
        <a:lstStyle/>
        <a:p>
          <a:endParaRPr lang="en-IE"/>
        </a:p>
      </dgm:t>
    </dgm:pt>
    <dgm:pt modelId="{56A506C3-09EA-4A0A-8B67-E37CF79D3DF3}" type="pres">
      <dgm:prSet presAssocID="{95338B73-3974-409F-85DB-6DC95EB02FED}" presName="img" presStyleLbl="fgImgPlace1" presStyleIdx="3" presStyleCnt="5" custScaleX="44577" custScaleY="102387"/>
      <dgm:spPr>
        <a:blipFill>
          <a:blip xmlns:r="http://schemas.openxmlformats.org/officeDocument/2006/relationships" r:embed="rId7">
            <a:extLst>
              <a:ext uri="{96DAC541-7B7A-43D3-8B79-37D633B846F1}">
                <asvg:svgBlip xmlns="" xmlns:asvg="http://schemas.microsoft.com/office/drawing/2016/SVG/main" r:embed="rId8"/>
              </a:ext>
            </a:extLst>
          </a:blip>
          <a:srcRect/>
          <a:stretch>
            <a:fillRect t="-3000" b="-3000"/>
          </a:stretch>
        </a:blipFill>
      </dgm:spPr>
      <dgm:extLst>
        <a:ext uri="{E40237B7-FDA0-4F09-8148-C483321AD2D9}">
          <dgm14:cNvPr xmlns:dgm14="http://schemas.microsoft.com/office/drawing/2010/diagram" id="0" name="" descr="Woman with baby with solid fill"/>
        </a:ext>
      </dgm:extLst>
    </dgm:pt>
    <dgm:pt modelId="{4D241978-7551-432C-AEEB-4C68972BA47A}" type="pres">
      <dgm:prSet presAssocID="{95338B73-3974-409F-85DB-6DC95EB02FED}" presName="text" presStyleLbl="node1" presStyleIdx="3" presStyleCnt="5">
        <dgm:presLayoutVars>
          <dgm:bulletEnabled val="1"/>
        </dgm:presLayoutVars>
      </dgm:prSet>
      <dgm:spPr/>
      <dgm:t>
        <a:bodyPr/>
        <a:lstStyle/>
        <a:p>
          <a:endParaRPr lang="en-IE"/>
        </a:p>
      </dgm:t>
    </dgm:pt>
    <dgm:pt modelId="{8CD9C674-2B9D-4866-B2AC-0F4F39713311}" type="pres">
      <dgm:prSet presAssocID="{08B3F137-3685-4A31-9285-2D42A56006A1}" presName="spacer" presStyleCnt="0"/>
      <dgm:spPr/>
    </dgm:pt>
    <dgm:pt modelId="{86B3E77A-69B2-4B0F-BB81-FAED8ED69933}" type="pres">
      <dgm:prSet presAssocID="{37D7A35D-FF2B-4D11-BCE0-65381EB09E92}" presName="comp" presStyleCnt="0"/>
      <dgm:spPr/>
    </dgm:pt>
    <dgm:pt modelId="{72410638-ED44-4995-B21D-DFFC7E5F420E}" type="pres">
      <dgm:prSet presAssocID="{37D7A35D-FF2B-4D11-BCE0-65381EB09E92}" presName="box" presStyleLbl="node1" presStyleIdx="4" presStyleCnt="5"/>
      <dgm:spPr/>
      <dgm:t>
        <a:bodyPr/>
        <a:lstStyle/>
        <a:p>
          <a:endParaRPr lang="en-IE"/>
        </a:p>
      </dgm:t>
    </dgm:pt>
    <dgm:pt modelId="{6456FC16-6EEE-44CD-A69C-B7D8B54D1EA1}" type="pres">
      <dgm:prSet presAssocID="{37D7A35D-FF2B-4D11-BCE0-65381EB09E92}" presName="img" presStyleLbl="fgImgPlace1" presStyleIdx="4" presStyleCnt="5" custScaleX="4485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t="-4000" b="-4000"/>
          </a:stretch>
        </a:blipFill>
      </dgm:spPr>
      <dgm:t>
        <a:bodyPr/>
        <a:lstStyle/>
        <a:p>
          <a:endParaRPr lang="en-IE"/>
        </a:p>
      </dgm:t>
      <dgm:extLst>
        <a:ext uri="{E40237B7-FDA0-4F09-8148-C483321AD2D9}">
          <dgm14:cNvPr xmlns:dgm14="http://schemas.microsoft.com/office/drawing/2010/diagram" id="0" name="" descr="Cheers with solid fill"/>
        </a:ext>
      </dgm:extLst>
    </dgm:pt>
    <dgm:pt modelId="{7DD1C13D-3138-49CA-8247-9B7764CC1B90}" type="pres">
      <dgm:prSet presAssocID="{37D7A35D-FF2B-4D11-BCE0-65381EB09E92}" presName="text" presStyleLbl="node1" presStyleIdx="4" presStyleCnt="5">
        <dgm:presLayoutVars>
          <dgm:bulletEnabled val="1"/>
        </dgm:presLayoutVars>
      </dgm:prSet>
      <dgm:spPr/>
      <dgm:t>
        <a:bodyPr/>
        <a:lstStyle/>
        <a:p>
          <a:endParaRPr lang="en-IE"/>
        </a:p>
      </dgm:t>
    </dgm:pt>
  </dgm:ptLst>
  <dgm:cxnLst>
    <dgm:cxn modelId="{992D1FF3-6FEF-476C-8495-725FB37CE7F4}" type="presOf" srcId="{96B87E00-AD7D-4EE5-BE18-7353DC6B4F67}" destId="{3260AE7B-418E-4B79-B77E-166B814162E9}" srcOrd="1" destOrd="0" presId="urn:microsoft.com/office/officeart/2005/8/layout/vList4"/>
    <dgm:cxn modelId="{98637894-50C8-4A31-A40F-7EE6AD842118}" type="presOf" srcId="{95338B73-3974-409F-85DB-6DC95EB02FED}" destId="{4D241978-7551-432C-AEEB-4C68972BA47A}" srcOrd="1" destOrd="0" presId="urn:microsoft.com/office/officeart/2005/8/layout/vList4"/>
    <dgm:cxn modelId="{22E7EAD6-589F-4723-888E-BB414C2A20B7}" type="presOf" srcId="{37D7A35D-FF2B-4D11-BCE0-65381EB09E92}" destId="{72410638-ED44-4995-B21D-DFFC7E5F420E}" srcOrd="0" destOrd="0" presId="urn:microsoft.com/office/officeart/2005/8/layout/vList4"/>
    <dgm:cxn modelId="{1CA8AE41-8BEE-48BE-907E-994188C9B284}" type="presOf" srcId="{BF37ADD2-1766-44C1-9F3A-03D4F91BF7D1}" destId="{E3D0B536-B847-45E5-92B4-8001710E97C7}" srcOrd="0" destOrd="0" presId="urn:microsoft.com/office/officeart/2005/8/layout/vList4"/>
    <dgm:cxn modelId="{9874335E-B3AD-4506-B9A7-97C3FC4AE794}" srcId="{D4C647C7-FB08-4545-B33E-301F35101F01}" destId="{37D7A35D-FF2B-4D11-BCE0-65381EB09E92}" srcOrd="4" destOrd="0" parTransId="{F0AAECC8-A770-4687-82B6-663FD7EB1C5B}" sibTransId="{837E313C-7769-4C8C-9E9A-17FC3D4E81CD}"/>
    <dgm:cxn modelId="{E17991FE-1B44-426D-B55C-C74869E37370}" srcId="{D4C647C7-FB08-4545-B33E-301F35101F01}" destId="{BF37ADD2-1766-44C1-9F3A-03D4F91BF7D1}" srcOrd="0" destOrd="0" parTransId="{D3B71066-F85D-459A-82AF-7A46D94E4817}" sibTransId="{4AF8D12F-9A83-49A6-A1FD-C79C5085CEF1}"/>
    <dgm:cxn modelId="{8BA563C9-912C-4A51-AFA2-5B30ADA21C23}" srcId="{D4C647C7-FB08-4545-B33E-301F35101F01}" destId="{95338B73-3974-409F-85DB-6DC95EB02FED}" srcOrd="3" destOrd="0" parTransId="{73A46B16-7CDD-4B23-A7EC-85F9323D9763}" sibTransId="{08B3F137-3685-4A31-9285-2D42A56006A1}"/>
    <dgm:cxn modelId="{70504B90-6F8F-4484-85D5-0D1ED680F38F}" type="presOf" srcId="{BF37ADD2-1766-44C1-9F3A-03D4F91BF7D1}" destId="{CD397A40-D18C-4DA1-B3B5-A14E69B0C744}" srcOrd="1" destOrd="0" presId="urn:microsoft.com/office/officeart/2005/8/layout/vList4"/>
    <dgm:cxn modelId="{4B38F252-D0E9-411C-9B42-FA855E628453}" srcId="{D4C647C7-FB08-4545-B33E-301F35101F01}" destId="{DDD40507-7CDB-44AC-8D03-2A3AB69A6B22}" srcOrd="1" destOrd="0" parTransId="{28B57C84-BFBD-4F2A-A89C-0533F187DFFC}" sibTransId="{EB6B0BCD-9BB7-4F65-9A78-164A850D676B}"/>
    <dgm:cxn modelId="{25969E96-721D-4871-880E-BE8586A414A8}" type="presOf" srcId="{DDD40507-7CDB-44AC-8D03-2A3AB69A6B22}" destId="{09172E68-BDEC-43A9-BE68-00C522F29CAA}" srcOrd="1" destOrd="0" presId="urn:microsoft.com/office/officeart/2005/8/layout/vList4"/>
    <dgm:cxn modelId="{DFEC9CC5-D9E3-4134-A446-E7B63A261E00}" type="presOf" srcId="{D4C647C7-FB08-4545-B33E-301F35101F01}" destId="{DE437FFE-36F0-41A5-8E9D-BDB458691451}" srcOrd="0" destOrd="0" presId="urn:microsoft.com/office/officeart/2005/8/layout/vList4"/>
    <dgm:cxn modelId="{4349F6D2-B2C5-45FA-8064-AB1D84E3852C}" type="presOf" srcId="{DDD40507-7CDB-44AC-8D03-2A3AB69A6B22}" destId="{B282F7F9-DDD1-4D9A-B759-A56FB2DAFE2D}" srcOrd="0" destOrd="0" presId="urn:microsoft.com/office/officeart/2005/8/layout/vList4"/>
    <dgm:cxn modelId="{629803B0-628C-4FED-86E7-0AEF93488C77}" type="presOf" srcId="{37D7A35D-FF2B-4D11-BCE0-65381EB09E92}" destId="{7DD1C13D-3138-49CA-8247-9B7764CC1B90}" srcOrd="1" destOrd="0" presId="urn:microsoft.com/office/officeart/2005/8/layout/vList4"/>
    <dgm:cxn modelId="{AB91B06A-6DFE-4B2B-B1ED-43CCE2121795}" type="presOf" srcId="{95338B73-3974-409F-85DB-6DC95EB02FED}" destId="{2012E0F0-4D9F-4AD3-9423-BDC2C7121311}" srcOrd="0" destOrd="0" presId="urn:microsoft.com/office/officeart/2005/8/layout/vList4"/>
    <dgm:cxn modelId="{C05EA481-40E5-47F9-9383-BD11A7390E2A}" type="presOf" srcId="{96B87E00-AD7D-4EE5-BE18-7353DC6B4F67}" destId="{9B288BA8-5B19-4EC1-A553-C64F02058789}" srcOrd="0" destOrd="0" presId="urn:microsoft.com/office/officeart/2005/8/layout/vList4"/>
    <dgm:cxn modelId="{30796F1D-FEEA-4142-809F-25DC449AB569}" srcId="{D4C647C7-FB08-4545-B33E-301F35101F01}" destId="{96B87E00-AD7D-4EE5-BE18-7353DC6B4F67}" srcOrd="2" destOrd="0" parTransId="{D1F5DF67-8933-4E17-9868-28E8310CB1FE}" sibTransId="{6C649B66-F6D3-4D1A-8D5F-8A9EDAD66C43}"/>
    <dgm:cxn modelId="{A650F4C6-4369-4CCC-8A30-DE9704D796EF}" type="presParOf" srcId="{DE437FFE-36F0-41A5-8E9D-BDB458691451}" destId="{76429A93-7BA6-4264-9920-64207E51AA17}" srcOrd="0" destOrd="0" presId="urn:microsoft.com/office/officeart/2005/8/layout/vList4"/>
    <dgm:cxn modelId="{070B0EAF-9387-4609-BBEC-4C5593F55A91}" type="presParOf" srcId="{76429A93-7BA6-4264-9920-64207E51AA17}" destId="{E3D0B536-B847-45E5-92B4-8001710E97C7}" srcOrd="0" destOrd="0" presId="urn:microsoft.com/office/officeart/2005/8/layout/vList4"/>
    <dgm:cxn modelId="{05CAF0D2-55CB-4BBC-AA7D-BED4A0CC3C32}" type="presParOf" srcId="{76429A93-7BA6-4264-9920-64207E51AA17}" destId="{AD2CD59E-392A-4F51-B31E-1AC0DF887B54}" srcOrd="1" destOrd="0" presId="urn:microsoft.com/office/officeart/2005/8/layout/vList4"/>
    <dgm:cxn modelId="{549A6801-6024-45C0-8F96-D6F22A7A6456}" type="presParOf" srcId="{76429A93-7BA6-4264-9920-64207E51AA17}" destId="{CD397A40-D18C-4DA1-B3B5-A14E69B0C744}" srcOrd="2" destOrd="0" presId="urn:microsoft.com/office/officeart/2005/8/layout/vList4"/>
    <dgm:cxn modelId="{9FC36C11-0287-4759-92AB-A9D1BC954BE5}" type="presParOf" srcId="{DE437FFE-36F0-41A5-8E9D-BDB458691451}" destId="{38D8C671-705D-4E43-A0E7-BFCF98A1FF9C}" srcOrd="1" destOrd="0" presId="urn:microsoft.com/office/officeart/2005/8/layout/vList4"/>
    <dgm:cxn modelId="{842DA12E-5305-44B6-BFF6-D1A56FA8C998}" type="presParOf" srcId="{DE437FFE-36F0-41A5-8E9D-BDB458691451}" destId="{6E6EBB73-9B3B-424A-ABC7-117211831940}" srcOrd="2" destOrd="0" presId="urn:microsoft.com/office/officeart/2005/8/layout/vList4"/>
    <dgm:cxn modelId="{B3DEF045-B51A-4B51-BDF8-A8510A80080D}" type="presParOf" srcId="{6E6EBB73-9B3B-424A-ABC7-117211831940}" destId="{B282F7F9-DDD1-4D9A-B759-A56FB2DAFE2D}" srcOrd="0" destOrd="0" presId="urn:microsoft.com/office/officeart/2005/8/layout/vList4"/>
    <dgm:cxn modelId="{8EC9061D-414B-4449-89CF-A1E43BD927CC}" type="presParOf" srcId="{6E6EBB73-9B3B-424A-ABC7-117211831940}" destId="{D869FFF2-3F1B-42A6-8367-68B1A33BAE65}" srcOrd="1" destOrd="0" presId="urn:microsoft.com/office/officeart/2005/8/layout/vList4"/>
    <dgm:cxn modelId="{0C147817-541F-494E-812D-46A19EC7728A}" type="presParOf" srcId="{6E6EBB73-9B3B-424A-ABC7-117211831940}" destId="{09172E68-BDEC-43A9-BE68-00C522F29CAA}" srcOrd="2" destOrd="0" presId="urn:microsoft.com/office/officeart/2005/8/layout/vList4"/>
    <dgm:cxn modelId="{168627D3-7F81-4AFC-ACC6-D9F3FE9B0F0C}" type="presParOf" srcId="{DE437FFE-36F0-41A5-8E9D-BDB458691451}" destId="{9E7F949E-605E-48BB-9391-BB38A35286C6}" srcOrd="3" destOrd="0" presId="urn:microsoft.com/office/officeart/2005/8/layout/vList4"/>
    <dgm:cxn modelId="{F30F5CE1-A0A1-4B67-BED8-D37D8103C15C}" type="presParOf" srcId="{DE437FFE-36F0-41A5-8E9D-BDB458691451}" destId="{ECBCC2EE-A31A-4E02-9B65-85BF8E41E4E2}" srcOrd="4" destOrd="0" presId="urn:microsoft.com/office/officeart/2005/8/layout/vList4"/>
    <dgm:cxn modelId="{9362583C-3AB2-455F-89FC-CFF624FF7350}" type="presParOf" srcId="{ECBCC2EE-A31A-4E02-9B65-85BF8E41E4E2}" destId="{9B288BA8-5B19-4EC1-A553-C64F02058789}" srcOrd="0" destOrd="0" presId="urn:microsoft.com/office/officeart/2005/8/layout/vList4"/>
    <dgm:cxn modelId="{33AEC54D-FCCD-4F5D-8787-C86AA6F86527}" type="presParOf" srcId="{ECBCC2EE-A31A-4E02-9B65-85BF8E41E4E2}" destId="{370FE801-9A09-4FD5-A3F4-17B266996EF8}" srcOrd="1" destOrd="0" presId="urn:microsoft.com/office/officeart/2005/8/layout/vList4"/>
    <dgm:cxn modelId="{A3CB8242-A70B-4569-8F9C-F599B4976DCF}" type="presParOf" srcId="{ECBCC2EE-A31A-4E02-9B65-85BF8E41E4E2}" destId="{3260AE7B-418E-4B79-B77E-166B814162E9}" srcOrd="2" destOrd="0" presId="urn:microsoft.com/office/officeart/2005/8/layout/vList4"/>
    <dgm:cxn modelId="{DA5B7DBB-12F3-43C0-A048-0B6E88FAADE7}" type="presParOf" srcId="{DE437FFE-36F0-41A5-8E9D-BDB458691451}" destId="{39A04ED6-C6E1-4EAE-9592-BFDCA88BC90E}" srcOrd="5" destOrd="0" presId="urn:microsoft.com/office/officeart/2005/8/layout/vList4"/>
    <dgm:cxn modelId="{02CA5F5C-BCF2-4B78-9E3E-B75CD234BD93}" type="presParOf" srcId="{DE437FFE-36F0-41A5-8E9D-BDB458691451}" destId="{6AE7D6B5-96E7-4CE0-B6C1-2414EA7E693A}" srcOrd="6" destOrd="0" presId="urn:microsoft.com/office/officeart/2005/8/layout/vList4"/>
    <dgm:cxn modelId="{AC349E01-A988-4C1C-95DE-0EFA9D0D9665}" type="presParOf" srcId="{6AE7D6B5-96E7-4CE0-B6C1-2414EA7E693A}" destId="{2012E0F0-4D9F-4AD3-9423-BDC2C7121311}" srcOrd="0" destOrd="0" presId="urn:microsoft.com/office/officeart/2005/8/layout/vList4"/>
    <dgm:cxn modelId="{8225B171-2FB1-4DA7-8020-8CF19804A350}" type="presParOf" srcId="{6AE7D6B5-96E7-4CE0-B6C1-2414EA7E693A}" destId="{56A506C3-09EA-4A0A-8B67-E37CF79D3DF3}" srcOrd="1" destOrd="0" presId="urn:microsoft.com/office/officeart/2005/8/layout/vList4"/>
    <dgm:cxn modelId="{69770ABC-80EB-416E-822B-8DE5328DEBCF}" type="presParOf" srcId="{6AE7D6B5-96E7-4CE0-B6C1-2414EA7E693A}" destId="{4D241978-7551-432C-AEEB-4C68972BA47A}" srcOrd="2" destOrd="0" presId="urn:microsoft.com/office/officeart/2005/8/layout/vList4"/>
    <dgm:cxn modelId="{0D9E53D6-5C5A-4EF8-9A34-55A5FD9861CE}" type="presParOf" srcId="{DE437FFE-36F0-41A5-8E9D-BDB458691451}" destId="{8CD9C674-2B9D-4866-B2AC-0F4F39713311}" srcOrd="7" destOrd="0" presId="urn:microsoft.com/office/officeart/2005/8/layout/vList4"/>
    <dgm:cxn modelId="{4FEC46F4-D4C1-4863-AC58-DF8259BA39A7}" type="presParOf" srcId="{DE437FFE-36F0-41A5-8E9D-BDB458691451}" destId="{86B3E77A-69B2-4B0F-BB81-FAED8ED69933}" srcOrd="8" destOrd="0" presId="urn:microsoft.com/office/officeart/2005/8/layout/vList4"/>
    <dgm:cxn modelId="{9A73883E-2DC1-406E-8AFB-7F4AB517877E}" type="presParOf" srcId="{86B3E77A-69B2-4B0F-BB81-FAED8ED69933}" destId="{72410638-ED44-4995-B21D-DFFC7E5F420E}" srcOrd="0" destOrd="0" presId="urn:microsoft.com/office/officeart/2005/8/layout/vList4"/>
    <dgm:cxn modelId="{20B16321-7358-4198-858A-AA5FEDFE11C7}" type="presParOf" srcId="{86B3E77A-69B2-4B0F-BB81-FAED8ED69933}" destId="{6456FC16-6EEE-44CD-A69C-B7D8B54D1EA1}" srcOrd="1" destOrd="0" presId="urn:microsoft.com/office/officeart/2005/8/layout/vList4"/>
    <dgm:cxn modelId="{2D8B0F6A-B26B-4FA1-9757-242ABE8D66DC}" type="presParOf" srcId="{86B3E77A-69B2-4B0F-BB81-FAED8ED69933}" destId="{7DD1C13D-3138-49CA-8247-9B7764CC1B9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7F053F-9854-4281-A1DF-31E51C98004A}" type="doc">
      <dgm:prSet loTypeId="urn:microsoft.com/office/officeart/2011/layout/HexagonRadial" loCatId="cycle" qsTypeId="urn:microsoft.com/office/officeart/2005/8/quickstyle/simple3" qsCatId="simple" csTypeId="urn:microsoft.com/office/officeart/2005/8/colors/colorful1" csCatId="colorful" phldr="1"/>
      <dgm:spPr/>
      <dgm:t>
        <a:bodyPr/>
        <a:lstStyle/>
        <a:p>
          <a:endParaRPr lang="en-GB"/>
        </a:p>
      </dgm:t>
    </dgm:pt>
    <dgm:pt modelId="{EBDF9B9B-04F9-4ED3-A9BC-B734DE2A0E7A}">
      <dgm:prSet phldrT="[Text]" custT="1"/>
      <dgm:spPr/>
      <dgm:t>
        <a:bodyPr/>
        <a:lstStyle/>
        <a:p>
          <a:r>
            <a:rPr lang="en-GB" sz="1400" b="1" dirty="0"/>
            <a:t>Proactive safety observations</a:t>
          </a:r>
        </a:p>
      </dgm:t>
    </dgm:pt>
    <dgm:pt modelId="{81AD2888-C64A-47E5-82B8-4BB53A3E7AD5}" type="parTrans" cxnId="{D0AF4911-F496-43C2-A4B3-9180BA861B1B}">
      <dgm:prSet/>
      <dgm:spPr/>
      <dgm:t>
        <a:bodyPr/>
        <a:lstStyle/>
        <a:p>
          <a:endParaRPr lang="en-GB" sz="1400"/>
        </a:p>
      </dgm:t>
    </dgm:pt>
    <dgm:pt modelId="{160B656C-7738-4D42-A7B9-61D3188F3E7E}" type="sibTrans" cxnId="{D0AF4911-F496-43C2-A4B3-9180BA861B1B}">
      <dgm:prSet/>
      <dgm:spPr/>
      <dgm:t>
        <a:bodyPr/>
        <a:lstStyle/>
        <a:p>
          <a:endParaRPr lang="en-GB" sz="1400"/>
        </a:p>
      </dgm:t>
    </dgm:pt>
    <dgm:pt modelId="{96790E2A-544B-4D35-A8B5-A40B50FEECB8}">
      <dgm:prSet phldrT="[Text]" custT="1"/>
      <dgm:spPr/>
      <dgm:t>
        <a:bodyPr/>
        <a:lstStyle/>
        <a:p>
          <a:r>
            <a:rPr lang="en-GB" sz="1400" b="1" dirty="0"/>
            <a:t>Safety huddles</a:t>
          </a:r>
        </a:p>
      </dgm:t>
    </dgm:pt>
    <dgm:pt modelId="{1EAF8518-A516-4CDE-AB9E-15831325BEF1}" type="parTrans" cxnId="{343B6AAB-C59A-4EBB-A71F-7C455F78EDA7}">
      <dgm:prSet/>
      <dgm:spPr/>
      <dgm:t>
        <a:bodyPr/>
        <a:lstStyle/>
        <a:p>
          <a:endParaRPr lang="en-GB" sz="1400"/>
        </a:p>
      </dgm:t>
    </dgm:pt>
    <dgm:pt modelId="{8BDABE5F-D531-41BE-B8A6-573E18747D3C}" type="sibTrans" cxnId="{343B6AAB-C59A-4EBB-A71F-7C455F78EDA7}">
      <dgm:prSet/>
      <dgm:spPr/>
      <dgm:t>
        <a:bodyPr/>
        <a:lstStyle/>
        <a:p>
          <a:endParaRPr lang="en-GB" sz="1400"/>
        </a:p>
      </dgm:t>
    </dgm:pt>
    <dgm:pt modelId="{63DC8F8A-C823-4826-9A20-90F0EE85A148}">
      <dgm:prSet phldrT="[Text]" custT="1"/>
      <dgm:spPr/>
      <dgm:t>
        <a:bodyPr/>
        <a:lstStyle/>
        <a:p>
          <a:r>
            <a:rPr lang="en-GB" sz="1400" b="1" dirty="0"/>
            <a:t>Debriefs</a:t>
          </a:r>
        </a:p>
      </dgm:t>
    </dgm:pt>
    <dgm:pt modelId="{7A2EAD5F-BA0E-4D8F-A4EB-EC50A3550996}" type="parTrans" cxnId="{3B5177A3-47AF-4F59-AA0C-DB50FA4E5670}">
      <dgm:prSet/>
      <dgm:spPr/>
      <dgm:t>
        <a:bodyPr/>
        <a:lstStyle/>
        <a:p>
          <a:endParaRPr lang="en-GB" sz="1400"/>
        </a:p>
      </dgm:t>
    </dgm:pt>
    <dgm:pt modelId="{230EDDEA-50C5-4A14-A8AB-2834604C9F4A}" type="sibTrans" cxnId="{3B5177A3-47AF-4F59-AA0C-DB50FA4E5670}">
      <dgm:prSet/>
      <dgm:spPr/>
      <dgm:t>
        <a:bodyPr/>
        <a:lstStyle/>
        <a:p>
          <a:endParaRPr lang="en-GB" sz="1400"/>
        </a:p>
      </dgm:t>
    </dgm:pt>
    <dgm:pt modelId="{18B1D549-24B6-49DA-BEF8-C7E12E9FB6FA}">
      <dgm:prSet phldrT="[Text]" custT="1"/>
      <dgm:spPr/>
      <dgm:t>
        <a:bodyPr/>
        <a:lstStyle/>
        <a:p>
          <a:r>
            <a:rPr lang="en-GB" sz="1400" b="1" dirty="0"/>
            <a:t>Simulations- multidisciplinary teams </a:t>
          </a:r>
        </a:p>
      </dgm:t>
    </dgm:pt>
    <dgm:pt modelId="{CFDB2A88-9D9C-4603-8127-67B61D426A1C}" type="parTrans" cxnId="{A8AE3493-CA09-4C20-A610-37BC85778432}">
      <dgm:prSet/>
      <dgm:spPr/>
      <dgm:t>
        <a:bodyPr/>
        <a:lstStyle/>
        <a:p>
          <a:endParaRPr lang="en-GB" sz="1400"/>
        </a:p>
      </dgm:t>
    </dgm:pt>
    <dgm:pt modelId="{72A1952B-AFB7-44D4-B8A5-928D60DD8DD1}" type="sibTrans" cxnId="{A8AE3493-CA09-4C20-A610-37BC85778432}">
      <dgm:prSet/>
      <dgm:spPr/>
      <dgm:t>
        <a:bodyPr/>
        <a:lstStyle/>
        <a:p>
          <a:endParaRPr lang="en-GB" sz="1400"/>
        </a:p>
      </dgm:t>
    </dgm:pt>
    <dgm:pt modelId="{3320D219-6C0E-4926-A171-0C39FDB34F43}">
      <dgm:prSet phldrT="[Text]" custT="1"/>
      <dgm:spPr/>
      <dgm:t>
        <a:bodyPr/>
        <a:lstStyle/>
        <a:p>
          <a:r>
            <a:rPr lang="en-GB" sz="1400" b="1" dirty="0"/>
            <a:t>Observational audits</a:t>
          </a:r>
        </a:p>
      </dgm:t>
    </dgm:pt>
    <dgm:pt modelId="{47506EC4-6CAF-4704-A938-0396E5A0E149}" type="parTrans" cxnId="{6B26F549-E74B-4740-AB30-297E522882AB}">
      <dgm:prSet/>
      <dgm:spPr/>
      <dgm:t>
        <a:bodyPr/>
        <a:lstStyle/>
        <a:p>
          <a:endParaRPr lang="en-GB" sz="1400"/>
        </a:p>
      </dgm:t>
    </dgm:pt>
    <dgm:pt modelId="{083D069E-41EE-4268-8A86-C2A039437261}" type="sibTrans" cxnId="{6B26F549-E74B-4740-AB30-297E522882AB}">
      <dgm:prSet/>
      <dgm:spPr/>
      <dgm:t>
        <a:bodyPr/>
        <a:lstStyle/>
        <a:p>
          <a:endParaRPr lang="en-GB" sz="1400"/>
        </a:p>
      </dgm:t>
    </dgm:pt>
    <dgm:pt modelId="{4CA94CCA-0576-497A-A776-A48150172953}">
      <dgm:prSet phldrT="[Text]" custT="1"/>
      <dgm:spPr/>
      <dgm:t>
        <a:bodyPr/>
        <a:lstStyle/>
        <a:p>
          <a:r>
            <a:rPr lang="en-GB" sz="1400" b="1" dirty="0"/>
            <a:t>Escalate and address concerns raised during these processes</a:t>
          </a:r>
        </a:p>
      </dgm:t>
    </dgm:pt>
    <dgm:pt modelId="{D49E78C7-3B37-483F-BAF9-2B29EC8E1735}" type="parTrans" cxnId="{CD9A7CF7-C48B-491D-80A5-2D29244B4895}">
      <dgm:prSet/>
      <dgm:spPr/>
      <dgm:t>
        <a:bodyPr/>
        <a:lstStyle/>
        <a:p>
          <a:endParaRPr lang="en-GB" sz="1400"/>
        </a:p>
      </dgm:t>
    </dgm:pt>
    <dgm:pt modelId="{F92D9867-0027-41B2-A66B-161C23C385AA}" type="sibTrans" cxnId="{CD9A7CF7-C48B-491D-80A5-2D29244B4895}">
      <dgm:prSet/>
      <dgm:spPr/>
      <dgm:t>
        <a:bodyPr/>
        <a:lstStyle/>
        <a:p>
          <a:endParaRPr lang="en-GB" sz="1400"/>
        </a:p>
      </dgm:t>
    </dgm:pt>
    <dgm:pt modelId="{41E75C45-FF18-4433-9C75-5EE075478560}">
      <dgm:prSet phldrT="[Text]" custT="1"/>
      <dgm:spPr/>
      <dgm:t>
        <a:bodyPr/>
        <a:lstStyle/>
        <a:p>
          <a:r>
            <a:rPr lang="en-GB" sz="1400" b="1" dirty="0"/>
            <a:t>Appreciative Inquiry</a:t>
          </a:r>
        </a:p>
      </dgm:t>
    </dgm:pt>
    <dgm:pt modelId="{77D0DA0A-B0AA-4ECA-8A7E-5C22C6A5C924}" type="parTrans" cxnId="{780B530B-7313-4475-91C6-7610C9AFC0F1}">
      <dgm:prSet/>
      <dgm:spPr/>
      <dgm:t>
        <a:bodyPr/>
        <a:lstStyle/>
        <a:p>
          <a:endParaRPr lang="en-GB" sz="1400"/>
        </a:p>
      </dgm:t>
    </dgm:pt>
    <dgm:pt modelId="{3795C4F5-2B92-4912-B375-C85EB8B7184C}" type="sibTrans" cxnId="{780B530B-7313-4475-91C6-7610C9AFC0F1}">
      <dgm:prSet/>
      <dgm:spPr/>
      <dgm:t>
        <a:bodyPr/>
        <a:lstStyle/>
        <a:p>
          <a:endParaRPr lang="en-GB" sz="1400"/>
        </a:p>
      </dgm:t>
    </dgm:pt>
    <dgm:pt modelId="{76C79195-9332-49E3-B892-E76103DCBF76}" type="pres">
      <dgm:prSet presAssocID="{597F053F-9854-4281-A1DF-31E51C98004A}" presName="Name0" presStyleCnt="0">
        <dgm:presLayoutVars>
          <dgm:chMax val="1"/>
          <dgm:chPref val="1"/>
          <dgm:dir/>
          <dgm:animOne val="branch"/>
          <dgm:animLvl val="lvl"/>
        </dgm:presLayoutVars>
      </dgm:prSet>
      <dgm:spPr/>
      <dgm:t>
        <a:bodyPr/>
        <a:lstStyle/>
        <a:p>
          <a:endParaRPr lang="en-IE"/>
        </a:p>
      </dgm:t>
    </dgm:pt>
    <dgm:pt modelId="{F84B4CC9-07EB-4C45-BB95-3204AF24CD3B}" type="pres">
      <dgm:prSet presAssocID="{EBDF9B9B-04F9-4ED3-A9BC-B734DE2A0E7A}" presName="Parent" presStyleLbl="node0" presStyleIdx="0" presStyleCnt="1">
        <dgm:presLayoutVars>
          <dgm:chMax val="6"/>
          <dgm:chPref val="6"/>
        </dgm:presLayoutVars>
      </dgm:prSet>
      <dgm:spPr/>
      <dgm:t>
        <a:bodyPr/>
        <a:lstStyle/>
        <a:p>
          <a:endParaRPr lang="en-IE"/>
        </a:p>
      </dgm:t>
    </dgm:pt>
    <dgm:pt modelId="{CFEE1E71-F636-4069-B736-343EE3061741}" type="pres">
      <dgm:prSet presAssocID="{96790E2A-544B-4D35-A8B5-A40B50FEECB8}" presName="Accent1" presStyleCnt="0"/>
      <dgm:spPr/>
    </dgm:pt>
    <dgm:pt modelId="{64554828-810D-4341-86FA-2CDF37609B6C}" type="pres">
      <dgm:prSet presAssocID="{96790E2A-544B-4D35-A8B5-A40B50FEECB8}" presName="Accent" presStyleLbl="bgShp" presStyleIdx="0" presStyleCnt="6"/>
      <dgm:spPr/>
    </dgm:pt>
    <dgm:pt modelId="{CD6A22B1-08CC-49CA-93DB-B31B8E9C8950}" type="pres">
      <dgm:prSet presAssocID="{96790E2A-544B-4D35-A8B5-A40B50FEECB8}" presName="Child1" presStyleLbl="node1" presStyleIdx="0" presStyleCnt="6">
        <dgm:presLayoutVars>
          <dgm:chMax val="0"/>
          <dgm:chPref val="0"/>
          <dgm:bulletEnabled val="1"/>
        </dgm:presLayoutVars>
      </dgm:prSet>
      <dgm:spPr/>
      <dgm:t>
        <a:bodyPr/>
        <a:lstStyle/>
        <a:p>
          <a:endParaRPr lang="en-IE"/>
        </a:p>
      </dgm:t>
    </dgm:pt>
    <dgm:pt modelId="{31F71CEA-BE20-44C1-8ECC-7C07BC025FF7}" type="pres">
      <dgm:prSet presAssocID="{63DC8F8A-C823-4826-9A20-90F0EE85A148}" presName="Accent2" presStyleCnt="0"/>
      <dgm:spPr/>
    </dgm:pt>
    <dgm:pt modelId="{9912461D-4093-46D2-B6DD-2B738EB4A8BC}" type="pres">
      <dgm:prSet presAssocID="{63DC8F8A-C823-4826-9A20-90F0EE85A148}" presName="Accent" presStyleLbl="bgShp" presStyleIdx="1" presStyleCnt="6"/>
      <dgm:spPr/>
    </dgm:pt>
    <dgm:pt modelId="{3B0547CA-05BA-4F65-9F31-9FEC20D06F4C}" type="pres">
      <dgm:prSet presAssocID="{63DC8F8A-C823-4826-9A20-90F0EE85A148}" presName="Child2" presStyleLbl="node1" presStyleIdx="1" presStyleCnt="6">
        <dgm:presLayoutVars>
          <dgm:chMax val="0"/>
          <dgm:chPref val="0"/>
          <dgm:bulletEnabled val="1"/>
        </dgm:presLayoutVars>
      </dgm:prSet>
      <dgm:spPr/>
      <dgm:t>
        <a:bodyPr/>
        <a:lstStyle/>
        <a:p>
          <a:endParaRPr lang="en-IE"/>
        </a:p>
      </dgm:t>
    </dgm:pt>
    <dgm:pt modelId="{FDF4BA02-813A-464E-9D78-A18B21981905}" type="pres">
      <dgm:prSet presAssocID="{18B1D549-24B6-49DA-BEF8-C7E12E9FB6FA}" presName="Accent3" presStyleCnt="0"/>
      <dgm:spPr/>
    </dgm:pt>
    <dgm:pt modelId="{C5FF0980-74E5-4C25-A17A-8A6CBB6D9895}" type="pres">
      <dgm:prSet presAssocID="{18B1D549-24B6-49DA-BEF8-C7E12E9FB6FA}" presName="Accent" presStyleLbl="bgShp" presStyleIdx="2" presStyleCnt="6"/>
      <dgm:spPr/>
    </dgm:pt>
    <dgm:pt modelId="{824E05DC-C911-4E48-902F-A113AB65B7B4}" type="pres">
      <dgm:prSet presAssocID="{18B1D549-24B6-49DA-BEF8-C7E12E9FB6FA}" presName="Child3" presStyleLbl="node1" presStyleIdx="2" presStyleCnt="6" custScaleX="122368" custScaleY="110774">
        <dgm:presLayoutVars>
          <dgm:chMax val="0"/>
          <dgm:chPref val="0"/>
          <dgm:bulletEnabled val="1"/>
        </dgm:presLayoutVars>
      </dgm:prSet>
      <dgm:spPr/>
      <dgm:t>
        <a:bodyPr/>
        <a:lstStyle/>
        <a:p>
          <a:endParaRPr lang="en-IE"/>
        </a:p>
      </dgm:t>
    </dgm:pt>
    <dgm:pt modelId="{DB7B7A4D-0284-4B6F-836B-A5300151E222}" type="pres">
      <dgm:prSet presAssocID="{3320D219-6C0E-4926-A171-0C39FDB34F43}" presName="Accent4" presStyleCnt="0"/>
      <dgm:spPr/>
    </dgm:pt>
    <dgm:pt modelId="{5FF9ACFB-626A-4ACF-910A-69F0FDA2517C}" type="pres">
      <dgm:prSet presAssocID="{3320D219-6C0E-4926-A171-0C39FDB34F43}" presName="Accent" presStyleLbl="bgShp" presStyleIdx="3" presStyleCnt="6"/>
      <dgm:spPr/>
    </dgm:pt>
    <dgm:pt modelId="{E4141FAE-5004-4984-BD02-F8DB3B3DA17E}" type="pres">
      <dgm:prSet presAssocID="{3320D219-6C0E-4926-A171-0C39FDB34F43}" presName="Child4" presStyleLbl="node1" presStyleIdx="3" presStyleCnt="6">
        <dgm:presLayoutVars>
          <dgm:chMax val="0"/>
          <dgm:chPref val="0"/>
          <dgm:bulletEnabled val="1"/>
        </dgm:presLayoutVars>
      </dgm:prSet>
      <dgm:spPr/>
      <dgm:t>
        <a:bodyPr/>
        <a:lstStyle/>
        <a:p>
          <a:endParaRPr lang="en-IE"/>
        </a:p>
      </dgm:t>
    </dgm:pt>
    <dgm:pt modelId="{B387F993-63D0-454A-99BC-52CF3BDA9904}" type="pres">
      <dgm:prSet presAssocID="{4CA94CCA-0576-497A-A776-A48150172953}" presName="Accent5" presStyleCnt="0"/>
      <dgm:spPr/>
    </dgm:pt>
    <dgm:pt modelId="{30AE8CB9-0A38-4630-88BA-505C880F024A}" type="pres">
      <dgm:prSet presAssocID="{4CA94CCA-0576-497A-A776-A48150172953}" presName="Accent" presStyleLbl="bgShp" presStyleIdx="4" presStyleCnt="6"/>
      <dgm:spPr/>
    </dgm:pt>
    <dgm:pt modelId="{AF9F8D94-7993-4AB6-847D-4A92504032E4}" type="pres">
      <dgm:prSet presAssocID="{4CA94CCA-0576-497A-A776-A48150172953}" presName="Child5" presStyleLbl="node1" presStyleIdx="4" presStyleCnt="6" custScaleX="116916" custScaleY="109284">
        <dgm:presLayoutVars>
          <dgm:chMax val="0"/>
          <dgm:chPref val="0"/>
          <dgm:bulletEnabled val="1"/>
        </dgm:presLayoutVars>
      </dgm:prSet>
      <dgm:spPr/>
      <dgm:t>
        <a:bodyPr/>
        <a:lstStyle/>
        <a:p>
          <a:endParaRPr lang="en-IE"/>
        </a:p>
      </dgm:t>
    </dgm:pt>
    <dgm:pt modelId="{E13D8F93-FC82-442A-A64A-F192533432DD}" type="pres">
      <dgm:prSet presAssocID="{41E75C45-FF18-4433-9C75-5EE075478560}" presName="Accent6" presStyleCnt="0"/>
      <dgm:spPr/>
    </dgm:pt>
    <dgm:pt modelId="{76EB2F8C-5ABE-48C4-BB6D-0B8BC6BDC3CB}" type="pres">
      <dgm:prSet presAssocID="{41E75C45-FF18-4433-9C75-5EE075478560}" presName="Accent" presStyleLbl="bgShp" presStyleIdx="5" presStyleCnt="6"/>
      <dgm:spPr/>
    </dgm:pt>
    <dgm:pt modelId="{009471FF-A0F2-449B-893E-FDFDC382D001}" type="pres">
      <dgm:prSet presAssocID="{41E75C45-FF18-4433-9C75-5EE075478560}" presName="Child6" presStyleLbl="node1" presStyleIdx="5" presStyleCnt="6">
        <dgm:presLayoutVars>
          <dgm:chMax val="0"/>
          <dgm:chPref val="0"/>
          <dgm:bulletEnabled val="1"/>
        </dgm:presLayoutVars>
      </dgm:prSet>
      <dgm:spPr/>
      <dgm:t>
        <a:bodyPr/>
        <a:lstStyle/>
        <a:p>
          <a:endParaRPr lang="en-IE"/>
        </a:p>
      </dgm:t>
    </dgm:pt>
  </dgm:ptLst>
  <dgm:cxnLst>
    <dgm:cxn modelId="{07B0157D-CF6A-4FCD-A394-F1D396DB1ED8}" type="presOf" srcId="{4CA94CCA-0576-497A-A776-A48150172953}" destId="{AF9F8D94-7993-4AB6-847D-4A92504032E4}" srcOrd="0" destOrd="0" presId="urn:microsoft.com/office/officeart/2011/layout/HexagonRadial"/>
    <dgm:cxn modelId="{780B530B-7313-4475-91C6-7610C9AFC0F1}" srcId="{EBDF9B9B-04F9-4ED3-A9BC-B734DE2A0E7A}" destId="{41E75C45-FF18-4433-9C75-5EE075478560}" srcOrd="5" destOrd="0" parTransId="{77D0DA0A-B0AA-4ECA-8A7E-5C22C6A5C924}" sibTransId="{3795C4F5-2B92-4912-B375-C85EB8B7184C}"/>
    <dgm:cxn modelId="{CD9A7CF7-C48B-491D-80A5-2D29244B4895}" srcId="{EBDF9B9B-04F9-4ED3-A9BC-B734DE2A0E7A}" destId="{4CA94CCA-0576-497A-A776-A48150172953}" srcOrd="4" destOrd="0" parTransId="{D49E78C7-3B37-483F-BAF9-2B29EC8E1735}" sibTransId="{F92D9867-0027-41B2-A66B-161C23C385AA}"/>
    <dgm:cxn modelId="{B9620BE3-6D60-49F1-8ADB-C33595D7E518}" type="presOf" srcId="{3320D219-6C0E-4926-A171-0C39FDB34F43}" destId="{E4141FAE-5004-4984-BD02-F8DB3B3DA17E}" srcOrd="0" destOrd="0" presId="urn:microsoft.com/office/officeart/2011/layout/HexagonRadial"/>
    <dgm:cxn modelId="{E3A4DECD-BC16-4D9B-AFA1-774A56AC296B}" type="presOf" srcId="{41E75C45-FF18-4433-9C75-5EE075478560}" destId="{009471FF-A0F2-449B-893E-FDFDC382D001}" srcOrd="0" destOrd="0" presId="urn:microsoft.com/office/officeart/2011/layout/HexagonRadial"/>
    <dgm:cxn modelId="{CBD8224C-7C1E-4E50-847D-F91B7E38B860}" type="presOf" srcId="{63DC8F8A-C823-4826-9A20-90F0EE85A148}" destId="{3B0547CA-05BA-4F65-9F31-9FEC20D06F4C}" srcOrd="0" destOrd="0" presId="urn:microsoft.com/office/officeart/2011/layout/HexagonRadial"/>
    <dgm:cxn modelId="{D0AF4911-F496-43C2-A4B3-9180BA861B1B}" srcId="{597F053F-9854-4281-A1DF-31E51C98004A}" destId="{EBDF9B9B-04F9-4ED3-A9BC-B734DE2A0E7A}" srcOrd="0" destOrd="0" parTransId="{81AD2888-C64A-47E5-82B8-4BB53A3E7AD5}" sibTransId="{160B656C-7738-4D42-A7B9-61D3188F3E7E}"/>
    <dgm:cxn modelId="{FFF5B478-1B54-4635-B9F4-D9981DEF9B12}" type="presOf" srcId="{EBDF9B9B-04F9-4ED3-A9BC-B734DE2A0E7A}" destId="{F84B4CC9-07EB-4C45-BB95-3204AF24CD3B}" srcOrd="0" destOrd="0" presId="urn:microsoft.com/office/officeart/2011/layout/HexagonRadial"/>
    <dgm:cxn modelId="{3F900611-7973-49D2-B306-EFCEE91F80A5}" type="presOf" srcId="{597F053F-9854-4281-A1DF-31E51C98004A}" destId="{76C79195-9332-49E3-B892-E76103DCBF76}" srcOrd="0" destOrd="0" presId="urn:microsoft.com/office/officeart/2011/layout/HexagonRadial"/>
    <dgm:cxn modelId="{3B5177A3-47AF-4F59-AA0C-DB50FA4E5670}" srcId="{EBDF9B9B-04F9-4ED3-A9BC-B734DE2A0E7A}" destId="{63DC8F8A-C823-4826-9A20-90F0EE85A148}" srcOrd="1" destOrd="0" parTransId="{7A2EAD5F-BA0E-4D8F-A4EB-EC50A3550996}" sibTransId="{230EDDEA-50C5-4A14-A8AB-2834604C9F4A}"/>
    <dgm:cxn modelId="{C2508B53-E5BA-4E3F-AD68-716C78A71515}" type="presOf" srcId="{18B1D549-24B6-49DA-BEF8-C7E12E9FB6FA}" destId="{824E05DC-C911-4E48-902F-A113AB65B7B4}" srcOrd="0" destOrd="0" presId="urn:microsoft.com/office/officeart/2011/layout/HexagonRadial"/>
    <dgm:cxn modelId="{343B6AAB-C59A-4EBB-A71F-7C455F78EDA7}" srcId="{EBDF9B9B-04F9-4ED3-A9BC-B734DE2A0E7A}" destId="{96790E2A-544B-4D35-A8B5-A40B50FEECB8}" srcOrd="0" destOrd="0" parTransId="{1EAF8518-A516-4CDE-AB9E-15831325BEF1}" sibTransId="{8BDABE5F-D531-41BE-B8A6-573E18747D3C}"/>
    <dgm:cxn modelId="{5D319A77-CA8E-497E-BA7B-133F313215B5}" type="presOf" srcId="{96790E2A-544B-4D35-A8B5-A40B50FEECB8}" destId="{CD6A22B1-08CC-49CA-93DB-B31B8E9C8950}" srcOrd="0" destOrd="0" presId="urn:microsoft.com/office/officeart/2011/layout/HexagonRadial"/>
    <dgm:cxn modelId="{6B26F549-E74B-4740-AB30-297E522882AB}" srcId="{EBDF9B9B-04F9-4ED3-A9BC-B734DE2A0E7A}" destId="{3320D219-6C0E-4926-A171-0C39FDB34F43}" srcOrd="3" destOrd="0" parTransId="{47506EC4-6CAF-4704-A938-0396E5A0E149}" sibTransId="{083D069E-41EE-4268-8A86-C2A039437261}"/>
    <dgm:cxn modelId="{A8AE3493-CA09-4C20-A610-37BC85778432}" srcId="{EBDF9B9B-04F9-4ED3-A9BC-B734DE2A0E7A}" destId="{18B1D549-24B6-49DA-BEF8-C7E12E9FB6FA}" srcOrd="2" destOrd="0" parTransId="{CFDB2A88-9D9C-4603-8127-67B61D426A1C}" sibTransId="{72A1952B-AFB7-44D4-B8A5-928D60DD8DD1}"/>
    <dgm:cxn modelId="{5E9303ED-74BE-4DAF-8826-568A1BB6DA05}" type="presParOf" srcId="{76C79195-9332-49E3-B892-E76103DCBF76}" destId="{F84B4CC9-07EB-4C45-BB95-3204AF24CD3B}" srcOrd="0" destOrd="0" presId="urn:microsoft.com/office/officeart/2011/layout/HexagonRadial"/>
    <dgm:cxn modelId="{CDA8ABE9-D23E-4366-8769-9606263FF3FD}" type="presParOf" srcId="{76C79195-9332-49E3-B892-E76103DCBF76}" destId="{CFEE1E71-F636-4069-B736-343EE3061741}" srcOrd="1" destOrd="0" presId="urn:microsoft.com/office/officeart/2011/layout/HexagonRadial"/>
    <dgm:cxn modelId="{6DF9E08E-423B-420F-9B3F-C6B2761C837C}" type="presParOf" srcId="{CFEE1E71-F636-4069-B736-343EE3061741}" destId="{64554828-810D-4341-86FA-2CDF37609B6C}" srcOrd="0" destOrd="0" presId="urn:microsoft.com/office/officeart/2011/layout/HexagonRadial"/>
    <dgm:cxn modelId="{5C57A958-DA39-4E59-BFFF-C421F639AE5C}" type="presParOf" srcId="{76C79195-9332-49E3-B892-E76103DCBF76}" destId="{CD6A22B1-08CC-49CA-93DB-B31B8E9C8950}" srcOrd="2" destOrd="0" presId="urn:microsoft.com/office/officeart/2011/layout/HexagonRadial"/>
    <dgm:cxn modelId="{E70CE108-1971-4AFD-BAD9-8213E26F6AD4}" type="presParOf" srcId="{76C79195-9332-49E3-B892-E76103DCBF76}" destId="{31F71CEA-BE20-44C1-8ECC-7C07BC025FF7}" srcOrd="3" destOrd="0" presId="urn:microsoft.com/office/officeart/2011/layout/HexagonRadial"/>
    <dgm:cxn modelId="{49616CE4-1A9D-4454-8162-8EE696AC0286}" type="presParOf" srcId="{31F71CEA-BE20-44C1-8ECC-7C07BC025FF7}" destId="{9912461D-4093-46D2-B6DD-2B738EB4A8BC}" srcOrd="0" destOrd="0" presId="urn:microsoft.com/office/officeart/2011/layout/HexagonRadial"/>
    <dgm:cxn modelId="{2D14FC22-242B-4A88-8152-9B8649A62F5B}" type="presParOf" srcId="{76C79195-9332-49E3-B892-E76103DCBF76}" destId="{3B0547CA-05BA-4F65-9F31-9FEC20D06F4C}" srcOrd="4" destOrd="0" presId="urn:microsoft.com/office/officeart/2011/layout/HexagonRadial"/>
    <dgm:cxn modelId="{40A66807-E2FD-401F-9F90-A0B105588234}" type="presParOf" srcId="{76C79195-9332-49E3-B892-E76103DCBF76}" destId="{FDF4BA02-813A-464E-9D78-A18B21981905}" srcOrd="5" destOrd="0" presId="urn:microsoft.com/office/officeart/2011/layout/HexagonRadial"/>
    <dgm:cxn modelId="{FE5DB502-CC14-4AF9-977E-767DCE7EDCB6}" type="presParOf" srcId="{FDF4BA02-813A-464E-9D78-A18B21981905}" destId="{C5FF0980-74E5-4C25-A17A-8A6CBB6D9895}" srcOrd="0" destOrd="0" presId="urn:microsoft.com/office/officeart/2011/layout/HexagonRadial"/>
    <dgm:cxn modelId="{060C6DFB-AF10-4575-8E78-92129CE3C2C1}" type="presParOf" srcId="{76C79195-9332-49E3-B892-E76103DCBF76}" destId="{824E05DC-C911-4E48-902F-A113AB65B7B4}" srcOrd="6" destOrd="0" presId="urn:microsoft.com/office/officeart/2011/layout/HexagonRadial"/>
    <dgm:cxn modelId="{70FE9355-CA47-47D6-A125-4EDCB7E79725}" type="presParOf" srcId="{76C79195-9332-49E3-B892-E76103DCBF76}" destId="{DB7B7A4D-0284-4B6F-836B-A5300151E222}" srcOrd="7" destOrd="0" presId="urn:microsoft.com/office/officeart/2011/layout/HexagonRadial"/>
    <dgm:cxn modelId="{C7F4C52E-67DC-410C-84A1-CC04B40BEAC6}" type="presParOf" srcId="{DB7B7A4D-0284-4B6F-836B-A5300151E222}" destId="{5FF9ACFB-626A-4ACF-910A-69F0FDA2517C}" srcOrd="0" destOrd="0" presId="urn:microsoft.com/office/officeart/2011/layout/HexagonRadial"/>
    <dgm:cxn modelId="{3C5C6FD4-629D-4C3B-A688-2D899E810612}" type="presParOf" srcId="{76C79195-9332-49E3-B892-E76103DCBF76}" destId="{E4141FAE-5004-4984-BD02-F8DB3B3DA17E}" srcOrd="8" destOrd="0" presId="urn:microsoft.com/office/officeart/2011/layout/HexagonRadial"/>
    <dgm:cxn modelId="{A77268E2-2169-4C27-8F58-BAE989B09098}" type="presParOf" srcId="{76C79195-9332-49E3-B892-E76103DCBF76}" destId="{B387F993-63D0-454A-99BC-52CF3BDA9904}" srcOrd="9" destOrd="0" presId="urn:microsoft.com/office/officeart/2011/layout/HexagonRadial"/>
    <dgm:cxn modelId="{0D0DB3FC-B716-426D-AC20-1559ED993C94}" type="presParOf" srcId="{B387F993-63D0-454A-99BC-52CF3BDA9904}" destId="{30AE8CB9-0A38-4630-88BA-505C880F024A}" srcOrd="0" destOrd="0" presId="urn:microsoft.com/office/officeart/2011/layout/HexagonRadial"/>
    <dgm:cxn modelId="{29D10416-C9DD-43CB-905D-3B7D62F85528}" type="presParOf" srcId="{76C79195-9332-49E3-B892-E76103DCBF76}" destId="{AF9F8D94-7993-4AB6-847D-4A92504032E4}" srcOrd="10" destOrd="0" presId="urn:microsoft.com/office/officeart/2011/layout/HexagonRadial"/>
    <dgm:cxn modelId="{86087F79-4CA8-4340-AD34-9400E540F72F}" type="presParOf" srcId="{76C79195-9332-49E3-B892-E76103DCBF76}" destId="{E13D8F93-FC82-442A-A64A-F192533432DD}" srcOrd="11" destOrd="0" presId="urn:microsoft.com/office/officeart/2011/layout/HexagonRadial"/>
    <dgm:cxn modelId="{4FE9B610-E01A-4C5B-B54E-5FB50C8AC0ED}" type="presParOf" srcId="{E13D8F93-FC82-442A-A64A-F192533432DD}" destId="{76EB2F8C-5ABE-48C4-BB6D-0B8BC6BDC3CB}" srcOrd="0" destOrd="0" presId="urn:microsoft.com/office/officeart/2011/layout/HexagonRadial"/>
    <dgm:cxn modelId="{8117D6B1-6C25-4E0A-9272-EB116CEA3C4C}" type="presParOf" srcId="{76C79195-9332-49E3-B892-E76103DCBF76}" destId="{009471FF-A0F2-449B-893E-FDFDC382D001}"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825C0-2D22-4ED8-8099-70AE046450A0}">
      <dsp:nvSpPr>
        <dsp:cNvPr id="0" name=""/>
        <dsp:cNvSpPr/>
      </dsp:nvSpPr>
      <dsp:spPr>
        <a:xfrm rot="10800000">
          <a:off x="2866114" y="2717"/>
          <a:ext cx="10318723" cy="1068149"/>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024" tIns="106680" rIns="199136" bIns="106680" numCol="1" spcCol="1270" anchor="ctr" anchorCtr="0">
          <a:noAutofit/>
        </a:bodyPr>
        <a:lstStyle/>
        <a:p>
          <a:pPr lvl="0" algn="ctr" defTabSz="1244600">
            <a:lnSpc>
              <a:spcPct val="90000"/>
            </a:lnSpc>
            <a:spcBef>
              <a:spcPct val="0"/>
            </a:spcBef>
            <a:spcAft>
              <a:spcPct val="35000"/>
            </a:spcAft>
          </a:pPr>
          <a:r>
            <a:rPr lang="en-GB" sz="2800" b="0" kern="1200">
              <a:latin typeface="Arial" panose="020B0604020202020204" pitchFamily="34" charset="0"/>
              <a:cs typeface="Arial" panose="020B0604020202020204" pitchFamily="34" charset="0"/>
            </a:rPr>
            <a:t>Explain how haemovigilance (HV) and transfusion practice impact patient safety</a:t>
          </a:r>
          <a:endParaRPr lang="en-GB" sz="2800" b="0" kern="1200" dirty="0">
            <a:latin typeface="Arial" panose="020B0604020202020204" pitchFamily="34" charset="0"/>
            <a:cs typeface="Arial" panose="020B0604020202020204" pitchFamily="34" charset="0"/>
          </a:endParaRPr>
        </a:p>
      </dsp:txBody>
      <dsp:txXfrm rot="10800000">
        <a:off x="3133151" y="2717"/>
        <a:ext cx="10051686" cy="1068149"/>
      </dsp:txXfrm>
    </dsp:sp>
    <dsp:sp modelId="{07394AE5-C968-46F4-BEB5-548C5618A781}">
      <dsp:nvSpPr>
        <dsp:cNvPr id="0" name=""/>
        <dsp:cNvSpPr/>
      </dsp:nvSpPr>
      <dsp:spPr>
        <a:xfrm>
          <a:off x="2332039" y="2717"/>
          <a:ext cx="1068149" cy="106814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28E153A3-06EA-4D37-A67E-038F18316380}">
      <dsp:nvSpPr>
        <dsp:cNvPr id="0" name=""/>
        <dsp:cNvSpPr/>
      </dsp:nvSpPr>
      <dsp:spPr>
        <a:xfrm rot="10800000">
          <a:off x="2866114" y="1337904"/>
          <a:ext cx="10318723" cy="1068149"/>
        </a:xfrm>
        <a:prstGeom prst="homePlate">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024" tIns="106680" rIns="199136" bIns="106680" numCol="1" spcCol="1270" anchor="ctr" anchorCtr="0">
          <a:noAutofit/>
        </a:bodyPr>
        <a:lstStyle/>
        <a:p>
          <a:pPr lvl="0" algn="ctr" defTabSz="1244600">
            <a:lnSpc>
              <a:spcPct val="90000"/>
            </a:lnSpc>
            <a:spcBef>
              <a:spcPct val="0"/>
            </a:spcBef>
            <a:spcAft>
              <a:spcPct val="35000"/>
            </a:spcAft>
          </a:pPr>
          <a:r>
            <a:rPr lang="en-GB" sz="2800" b="0" kern="1200">
              <a:latin typeface="Arial" panose="020B0604020202020204" pitchFamily="34" charset="0"/>
              <a:cs typeface="Arial" panose="020B0604020202020204" pitchFamily="34" charset="0"/>
            </a:rPr>
            <a:t>Discuss laboratory impact on SHOT reportable errors</a:t>
          </a:r>
          <a:endParaRPr lang="en-GB" sz="2800" b="0" kern="1200" dirty="0">
            <a:latin typeface="Arial" panose="020B0604020202020204" pitchFamily="34" charset="0"/>
            <a:cs typeface="Arial" panose="020B0604020202020204" pitchFamily="34" charset="0"/>
          </a:endParaRPr>
        </a:p>
      </dsp:txBody>
      <dsp:txXfrm rot="10800000">
        <a:off x="3133151" y="1337904"/>
        <a:ext cx="10051686" cy="1068149"/>
      </dsp:txXfrm>
    </dsp:sp>
    <dsp:sp modelId="{E8706AD4-D609-4E80-8840-233D161ED495}">
      <dsp:nvSpPr>
        <dsp:cNvPr id="0" name=""/>
        <dsp:cNvSpPr/>
      </dsp:nvSpPr>
      <dsp:spPr>
        <a:xfrm>
          <a:off x="2332039" y="1337904"/>
          <a:ext cx="1068149" cy="106814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17905CB-FE20-41F5-B71D-B21B8F166625}">
      <dsp:nvSpPr>
        <dsp:cNvPr id="0" name=""/>
        <dsp:cNvSpPr/>
      </dsp:nvSpPr>
      <dsp:spPr>
        <a:xfrm rot="10800000">
          <a:off x="2822156" y="2683580"/>
          <a:ext cx="10318723" cy="1148367"/>
        </a:xfrm>
        <a:prstGeom prst="homePlate">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024" tIns="106680" rIns="199136" bIns="106680" numCol="1" spcCol="1270" anchor="ctr" anchorCtr="0">
          <a:noAutofit/>
        </a:bodyPr>
        <a:lstStyle/>
        <a:p>
          <a:pPr lvl="0" algn="ctr" defTabSz="1244600">
            <a:lnSpc>
              <a:spcPct val="90000"/>
            </a:lnSpc>
            <a:spcBef>
              <a:spcPct val="0"/>
            </a:spcBef>
            <a:spcAft>
              <a:spcPct val="35000"/>
            </a:spcAft>
          </a:pPr>
          <a:r>
            <a:rPr lang="en-GB" sz="2800" b="0" kern="1200" dirty="0">
              <a:latin typeface="Arial" panose="020B0604020202020204" pitchFamily="34" charset="0"/>
              <a:cs typeface="Arial" panose="020B0604020202020204" pitchFamily="34" charset="0"/>
            </a:rPr>
            <a:t>Proactive approach to investigating incidents, using system thinking and Human Factors</a:t>
          </a:r>
        </a:p>
      </dsp:txBody>
      <dsp:txXfrm rot="10800000">
        <a:off x="3109248" y="2683580"/>
        <a:ext cx="10031631" cy="1148367"/>
      </dsp:txXfrm>
    </dsp:sp>
    <dsp:sp modelId="{9174ED66-21FA-43C8-BF7E-B8A75578023F}">
      <dsp:nvSpPr>
        <dsp:cNvPr id="0" name=""/>
        <dsp:cNvSpPr/>
      </dsp:nvSpPr>
      <dsp:spPr>
        <a:xfrm>
          <a:off x="2332039" y="2713200"/>
          <a:ext cx="1068149" cy="1068149"/>
        </a:xfrm>
        <a:prstGeom prst="ellipse">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F5362EA-D063-4397-8B7C-C5C2C72C9FBC}">
      <dsp:nvSpPr>
        <dsp:cNvPr id="0" name=""/>
        <dsp:cNvSpPr/>
      </dsp:nvSpPr>
      <dsp:spPr>
        <a:xfrm rot="10800000">
          <a:off x="2866114" y="4088495"/>
          <a:ext cx="10318723" cy="1068149"/>
        </a:xfrm>
        <a:prstGeom prst="homePlate">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71024" tIns="106680" rIns="199136" bIns="106680" numCol="1" spcCol="1270" anchor="ctr" anchorCtr="0">
          <a:noAutofit/>
        </a:bodyPr>
        <a:lstStyle/>
        <a:p>
          <a:pPr lvl="0" algn="ctr" defTabSz="1244600">
            <a:lnSpc>
              <a:spcPct val="90000"/>
            </a:lnSpc>
            <a:spcBef>
              <a:spcPct val="0"/>
            </a:spcBef>
            <a:spcAft>
              <a:spcPct val="35000"/>
            </a:spcAft>
          </a:pPr>
          <a:r>
            <a:rPr lang="en-GB" sz="2800" kern="1200" dirty="0">
              <a:latin typeface="Arial" panose="020B0604020202020204" pitchFamily="34" charset="0"/>
              <a:cs typeface="Arial" panose="020B0604020202020204" pitchFamily="34" charset="0"/>
            </a:rPr>
            <a:t>Learning from excellence in the laboratory</a:t>
          </a:r>
        </a:p>
      </dsp:txBody>
      <dsp:txXfrm rot="10800000">
        <a:off x="3133151" y="4088495"/>
        <a:ext cx="10051686" cy="1068149"/>
      </dsp:txXfrm>
    </dsp:sp>
    <dsp:sp modelId="{FB3E4735-27EB-4406-8961-7A3662718A2C}">
      <dsp:nvSpPr>
        <dsp:cNvPr id="0" name=""/>
        <dsp:cNvSpPr/>
      </dsp:nvSpPr>
      <dsp:spPr>
        <a:xfrm>
          <a:off x="2332039" y="4088495"/>
          <a:ext cx="1068149" cy="106814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DE96C-79C4-41A6-B269-A9448E14612F}">
      <dsp:nvSpPr>
        <dsp:cNvPr id="0" name=""/>
        <dsp:cNvSpPr/>
      </dsp:nvSpPr>
      <dsp:spPr>
        <a:xfrm>
          <a:off x="-5582405" y="-854620"/>
          <a:ext cx="6646571" cy="6646571"/>
        </a:xfrm>
        <a:prstGeom prst="blockArc">
          <a:avLst>
            <a:gd name="adj1" fmla="val 18900000"/>
            <a:gd name="adj2" fmla="val 2700000"/>
            <a:gd name="adj3" fmla="val 32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4694CC-F5E4-4C2B-BBA4-D12BE02E2FBF}">
      <dsp:nvSpPr>
        <dsp:cNvPr id="0" name=""/>
        <dsp:cNvSpPr/>
      </dsp:nvSpPr>
      <dsp:spPr>
        <a:xfrm>
          <a:off x="557073" y="379581"/>
          <a:ext cx="10675808" cy="759558"/>
        </a:xfrm>
        <a:prstGeom prst="rect">
          <a:avLst/>
        </a:prstGeom>
        <a:solidFill>
          <a:srgbClr val="C6DC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2900" tIns="58420" rIns="58420" bIns="58420" numCol="1" spcCol="1270" anchor="ctr" anchorCtr="0">
          <a:noAutofit/>
        </a:bodyPr>
        <a:lstStyle/>
        <a:p>
          <a:pPr lvl="0" algn="l" defTabSz="1022350">
            <a:lnSpc>
              <a:spcPct val="90000"/>
            </a:lnSpc>
            <a:spcBef>
              <a:spcPct val="0"/>
            </a:spcBef>
            <a:spcAft>
              <a:spcPct val="35000"/>
            </a:spcAft>
          </a:pPr>
          <a:r>
            <a:rPr lang="en-GB" sz="2300" kern="1200" dirty="0">
              <a:solidFill>
                <a:schemeClr val="tx1"/>
              </a:solidFill>
            </a:rPr>
            <a:t>Appropriate management of anaemia with effective patient blood management and safe transfusion decisions are vital to improve safety</a:t>
          </a:r>
        </a:p>
      </dsp:txBody>
      <dsp:txXfrm>
        <a:off x="557073" y="379581"/>
        <a:ext cx="10675808" cy="759558"/>
      </dsp:txXfrm>
    </dsp:sp>
    <dsp:sp modelId="{104308F6-C68C-419F-9321-BAEB063B6609}">
      <dsp:nvSpPr>
        <dsp:cNvPr id="0" name=""/>
        <dsp:cNvSpPr/>
      </dsp:nvSpPr>
      <dsp:spPr>
        <a:xfrm>
          <a:off x="82349" y="284637"/>
          <a:ext cx="949448" cy="949448"/>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73D7F3-E4FD-49A8-AF8B-721DAD93C78F}">
      <dsp:nvSpPr>
        <dsp:cNvPr id="0" name=""/>
        <dsp:cNvSpPr/>
      </dsp:nvSpPr>
      <dsp:spPr>
        <a:xfrm>
          <a:off x="992546" y="1519117"/>
          <a:ext cx="10240336" cy="759558"/>
        </a:xfrm>
        <a:prstGeom prst="rect">
          <a:avLst/>
        </a:prstGeom>
        <a:solidFill>
          <a:srgbClr val="C6DC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2900" tIns="58420" rIns="58420" bIns="58420" numCol="1" spcCol="1270" anchor="ctr" anchorCtr="0">
          <a:noAutofit/>
        </a:bodyPr>
        <a:lstStyle/>
        <a:p>
          <a:pPr lvl="0" algn="l" defTabSz="1022350">
            <a:lnSpc>
              <a:spcPct val="90000"/>
            </a:lnSpc>
            <a:spcBef>
              <a:spcPct val="0"/>
            </a:spcBef>
            <a:spcAft>
              <a:spcPct val="35000"/>
            </a:spcAft>
          </a:pPr>
          <a:r>
            <a:rPr lang="en-GB" sz="2300" kern="1200">
              <a:solidFill>
                <a:schemeClr val="tx1"/>
              </a:solidFill>
            </a:rPr>
            <a:t>Well-resourced systems, with adequate numbers of trained staff supported by technology and automation help ensure safe transfusions </a:t>
          </a:r>
          <a:endParaRPr lang="en-GB" sz="2300" kern="1200" dirty="0">
            <a:solidFill>
              <a:schemeClr val="tx1"/>
            </a:solidFill>
          </a:endParaRPr>
        </a:p>
      </dsp:txBody>
      <dsp:txXfrm>
        <a:off x="992546" y="1519117"/>
        <a:ext cx="10240336" cy="759558"/>
      </dsp:txXfrm>
    </dsp:sp>
    <dsp:sp modelId="{E35983D0-18D8-4057-B082-0F2D2E4BDA0A}">
      <dsp:nvSpPr>
        <dsp:cNvPr id="0" name=""/>
        <dsp:cNvSpPr/>
      </dsp:nvSpPr>
      <dsp:spPr>
        <a:xfrm>
          <a:off x="517821" y="1424172"/>
          <a:ext cx="949448" cy="949448"/>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726B3B-A65E-4C65-BB1E-3B864F06FAA9}">
      <dsp:nvSpPr>
        <dsp:cNvPr id="0" name=""/>
        <dsp:cNvSpPr/>
      </dsp:nvSpPr>
      <dsp:spPr>
        <a:xfrm>
          <a:off x="992546" y="2658653"/>
          <a:ext cx="10240336" cy="759558"/>
        </a:xfrm>
        <a:prstGeom prst="rect">
          <a:avLst/>
        </a:prstGeom>
        <a:solidFill>
          <a:srgbClr val="C6DC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2900" tIns="58420" rIns="58420" bIns="58420" numCol="1" spcCol="1270" anchor="ctr" anchorCtr="0">
          <a:noAutofit/>
        </a:bodyPr>
        <a:lstStyle/>
        <a:p>
          <a:pPr lvl="0" algn="l" defTabSz="1022350">
            <a:lnSpc>
              <a:spcPct val="90000"/>
            </a:lnSpc>
            <a:spcBef>
              <a:spcPct val="0"/>
            </a:spcBef>
            <a:spcAft>
              <a:spcPct val="35000"/>
            </a:spcAft>
          </a:pPr>
          <a:r>
            <a:rPr lang="en-GB" sz="2300" kern="1200">
              <a:solidFill>
                <a:schemeClr val="tx1"/>
              </a:solidFill>
            </a:rPr>
            <a:t>System-focused interventions to address gaps identified during incident investigations must be implemented for a sustained improvement</a:t>
          </a:r>
          <a:endParaRPr lang="en-GB" sz="2300" kern="1200" dirty="0">
            <a:solidFill>
              <a:schemeClr val="tx1"/>
            </a:solidFill>
          </a:endParaRPr>
        </a:p>
      </dsp:txBody>
      <dsp:txXfrm>
        <a:off x="992546" y="2658653"/>
        <a:ext cx="10240336" cy="759558"/>
      </dsp:txXfrm>
    </dsp:sp>
    <dsp:sp modelId="{07059368-4195-4086-81D9-004AE6CF1178}">
      <dsp:nvSpPr>
        <dsp:cNvPr id="0" name=""/>
        <dsp:cNvSpPr/>
      </dsp:nvSpPr>
      <dsp:spPr>
        <a:xfrm>
          <a:off x="517821" y="2563708"/>
          <a:ext cx="949448" cy="949448"/>
        </a:xfrm>
        <a:prstGeom prst="ellipse">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1B86DE-BBA7-4C74-A6E4-47BE16BE67B6}">
      <dsp:nvSpPr>
        <dsp:cNvPr id="0" name=""/>
        <dsp:cNvSpPr/>
      </dsp:nvSpPr>
      <dsp:spPr>
        <a:xfrm>
          <a:off x="557073" y="3798189"/>
          <a:ext cx="10675808" cy="759558"/>
        </a:xfrm>
        <a:prstGeom prst="rect">
          <a:avLst/>
        </a:prstGeom>
        <a:solidFill>
          <a:srgbClr val="C6DCF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2900" tIns="58420" rIns="58420" bIns="58420" numCol="1" spcCol="1270" anchor="ctr" anchorCtr="0">
          <a:noAutofit/>
        </a:bodyPr>
        <a:lstStyle/>
        <a:p>
          <a:pPr lvl="0" algn="l" defTabSz="1022350">
            <a:lnSpc>
              <a:spcPct val="90000"/>
            </a:lnSpc>
            <a:spcBef>
              <a:spcPct val="0"/>
            </a:spcBef>
            <a:spcAft>
              <a:spcPct val="35000"/>
            </a:spcAft>
          </a:pPr>
          <a:r>
            <a:rPr lang="en-GB" sz="2300" kern="1200" dirty="0">
              <a:solidFill>
                <a:schemeClr val="tx1"/>
              </a:solidFill>
            </a:rPr>
            <a:t>Learning from excellence and day-to-day events will support a proactive approach to safety </a:t>
          </a:r>
        </a:p>
      </dsp:txBody>
      <dsp:txXfrm>
        <a:off x="557073" y="3798189"/>
        <a:ext cx="10675808" cy="759558"/>
      </dsp:txXfrm>
    </dsp:sp>
    <dsp:sp modelId="{8B71A2EA-B724-46FF-82D8-353B20F55EAD}">
      <dsp:nvSpPr>
        <dsp:cNvPr id="0" name=""/>
        <dsp:cNvSpPr/>
      </dsp:nvSpPr>
      <dsp:spPr>
        <a:xfrm>
          <a:off x="82349" y="3703244"/>
          <a:ext cx="949448" cy="949448"/>
        </a:xfrm>
        <a:prstGeom prst="ellipse">
          <a:avLst/>
        </a:prstGeom>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6C516-3044-4F9D-9FE7-D6D66F3D89F2}">
      <dsp:nvSpPr>
        <dsp:cNvPr id="0" name=""/>
        <dsp:cNvSpPr/>
      </dsp:nvSpPr>
      <dsp:spPr>
        <a:xfrm rot="10800000">
          <a:off x="2504528" y="2660"/>
          <a:ext cx="8534781" cy="1419163"/>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5812" tIns="72390" rIns="135128" bIns="72390" numCol="1" spcCol="1270" anchor="ctr" anchorCtr="0">
          <a:noAutofit/>
        </a:bodyPr>
        <a:lstStyle/>
        <a:p>
          <a:pPr lvl="0" algn="ctr" defTabSz="844550">
            <a:lnSpc>
              <a:spcPct val="90000"/>
            </a:lnSpc>
            <a:spcBef>
              <a:spcPct val="0"/>
            </a:spcBef>
            <a:spcAft>
              <a:spcPct val="35000"/>
            </a:spcAft>
          </a:pPr>
          <a:r>
            <a:rPr lang="en-GB" sz="1900" kern="1200" dirty="0">
              <a:solidFill>
                <a:schemeClr val="tx1"/>
              </a:solidFill>
              <a:latin typeface="Arial" panose="020B0604020202020204" pitchFamily="34" charset="0"/>
              <a:cs typeface="Arial" panose="020B0604020202020204" pitchFamily="34" charset="0"/>
            </a:rPr>
            <a:t>Many errors occur due to established procedures not being followed. It is important that laboratory </a:t>
          </a:r>
          <a:r>
            <a:rPr lang="en-GB" sz="1900" b="1" kern="1200" dirty="0">
              <a:solidFill>
                <a:schemeClr val="tx1"/>
              </a:solidFill>
              <a:latin typeface="Arial" panose="020B0604020202020204" pitchFamily="34" charset="0"/>
              <a:cs typeface="Arial" panose="020B0604020202020204" pitchFamily="34" charset="0"/>
            </a:rPr>
            <a:t>staff understand the ‘why’ of an action before they move onto the ‘how</a:t>
          </a:r>
          <a:r>
            <a:rPr lang="en-GB" sz="1900" kern="1200" dirty="0">
              <a:solidFill>
                <a:schemeClr val="tx1"/>
              </a:solidFill>
              <a:latin typeface="Arial" panose="020B0604020202020204" pitchFamily="34" charset="0"/>
              <a:cs typeface="Arial" panose="020B0604020202020204" pitchFamily="34" charset="0"/>
            </a:rPr>
            <a:t>’. The UPTAKE model of competency-assessment (Narayan et al. 2020) remains a useful model to base competency assessments upon </a:t>
          </a:r>
        </a:p>
      </dsp:txBody>
      <dsp:txXfrm rot="10800000">
        <a:off x="2859319" y="2660"/>
        <a:ext cx="8179990" cy="1419163"/>
      </dsp:txXfrm>
    </dsp:sp>
    <dsp:sp modelId="{704DAB00-AD41-4C87-9178-CA93AAAD076E}">
      <dsp:nvSpPr>
        <dsp:cNvPr id="0" name=""/>
        <dsp:cNvSpPr/>
      </dsp:nvSpPr>
      <dsp:spPr>
        <a:xfrm>
          <a:off x="1794947" y="2660"/>
          <a:ext cx="1419163" cy="141916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7B81917-B85B-49BB-AAC1-B98BC1FEE652}">
      <dsp:nvSpPr>
        <dsp:cNvPr id="0" name=""/>
        <dsp:cNvSpPr/>
      </dsp:nvSpPr>
      <dsp:spPr>
        <a:xfrm rot="10800000">
          <a:off x="2504528" y="1843118"/>
          <a:ext cx="8534781" cy="1419163"/>
        </a:xfrm>
        <a:prstGeom prst="homePlat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5812" tIns="72390" rIns="135128" bIns="72390" numCol="1" spcCol="1270" anchor="ctr" anchorCtr="0">
          <a:noAutofit/>
        </a:bodyPr>
        <a:lstStyle/>
        <a:p>
          <a:pPr lvl="0" algn="ctr" defTabSz="844550">
            <a:lnSpc>
              <a:spcPct val="90000"/>
            </a:lnSpc>
            <a:spcBef>
              <a:spcPct val="0"/>
            </a:spcBef>
            <a:spcAft>
              <a:spcPct val="35000"/>
            </a:spcAft>
          </a:pPr>
          <a:r>
            <a:rPr lang="en-GB" sz="1900" kern="1200" dirty="0">
              <a:solidFill>
                <a:schemeClr val="tx1"/>
              </a:solidFill>
              <a:latin typeface="Arial" panose="020B0604020202020204" pitchFamily="34" charset="0"/>
              <a:cs typeface="Arial" panose="020B0604020202020204" pitchFamily="34" charset="0"/>
            </a:rPr>
            <a:t>Inadvertent sensitisation to the K antigen is classed by SHOT as causing major morbidity and can have devastating consequences in future pregnancies. Standard operating procedures surrounding </a:t>
          </a:r>
          <a:r>
            <a:rPr lang="en-GB" sz="1900" b="1" kern="1200" dirty="0">
              <a:solidFill>
                <a:schemeClr val="tx1"/>
              </a:solidFill>
              <a:latin typeface="Arial" panose="020B0604020202020204" pitchFamily="34" charset="0"/>
              <a:cs typeface="Arial" panose="020B0604020202020204" pitchFamily="34" charset="0"/>
            </a:rPr>
            <a:t>provision of K-negative components </a:t>
          </a:r>
          <a:r>
            <a:rPr lang="en-GB" sz="1900" kern="1200" dirty="0">
              <a:solidFill>
                <a:schemeClr val="tx1"/>
              </a:solidFill>
              <a:latin typeface="Arial" panose="020B0604020202020204" pitchFamily="34" charset="0"/>
              <a:cs typeface="Arial" panose="020B0604020202020204" pitchFamily="34" charset="0"/>
            </a:rPr>
            <a:t>when appropriate should be reviewed to identify any gaps </a:t>
          </a:r>
        </a:p>
      </dsp:txBody>
      <dsp:txXfrm rot="10800000">
        <a:off x="2859319" y="1843118"/>
        <a:ext cx="8179990" cy="1419163"/>
      </dsp:txXfrm>
    </dsp:sp>
    <dsp:sp modelId="{EC23909C-EB96-4C6F-8D28-2630BBEC7325}">
      <dsp:nvSpPr>
        <dsp:cNvPr id="0" name=""/>
        <dsp:cNvSpPr/>
      </dsp:nvSpPr>
      <dsp:spPr>
        <a:xfrm>
          <a:off x="1794947" y="1843118"/>
          <a:ext cx="1419163" cy="141916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A1E99B9-5A8A-4FD5-BDD5-7E5C58D9E8D8}">
      <dsp:nvSpPr>
        <dsp:cNvPr id="0" name=""/>
        <dsp:cNvSpPr/>
      </dsp:nvSpPr>
      <dsp:spPr>
        <a:xfrm rot="10800000">
          <a:off x="2504528" y="3683576"/>
          <a:ext cx="8534781" cy="1419163"/>
        </a:xfrm>
        <a:prstGeom prst="homePlat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5812" tIns="72390" rIns="135128" bIns="72390" numCol="1" spcCol="1270" anchor="ctr" anchorCtr="0">
          <a:noAutofit/>
        </a:bodyPr>
        <a:lstStyle/>
        <a:p>
          <a:pPr lvl="0" algn="ctr" defTabSz="844550">
            <a:lnSpc>
              <a:spcPct val="90000"/>
            </a:lnSpc>
            <a:spcBef>
              <a:spcPct val="0"/>
            </a:spcBef>
            <a:spcAft>
              <a:spcPct val="35000"/>
            </a:spcAft>
          </a:pPr>
          <a:r>
            <a:rPr lang="en-GB" sz="1900" b="1" kern="1200" dirty="0">
              <a:solidFill>
                <a:schemeClr val="tx1"/>
              </a:solidFill>
              <a:latin typeface="Arial" panose="020B0604020202020204" pitchFamily="34" charset="0"/>
              <a:cs typeface="Arial" panose="020B0604020202020204" pitchFamily="34" charset="0"/>
            </a:rPr>
            <a:t>Staff who are providing training </a:t>
          </a:r>
          <a:r>
            <a:rPr lang="en-GB" sz="1900" kern="1200" dirty="0">
              <a:solidFill>
                <a:schemeClr val="tx1"/>
              </a:solidFill>
              <a:latin typeface="Arial" panose="020B0604020202020204" pitchFamily="34" charset="0"/>
              <a:cs typeface="Arial" panose="020B0604020202020204" pitchFamily="34" charset="0"/>
            </a:rPr>
            <a:t>within the laboratory should have </a:t>
          </a:r>
          <a:r>
            <a:rPr lang="en-GB" sz="1900" b="1" kern="1200" dirty="0">
              <a:solidFill>
                <a:schemeClr val="tx1"/>
              </a:solidFill>
              <a:latin typeface="Arial" panose="020B0604020202020204" pitchFamily="34" charset="0"/>
              <a:cs typeface="Arial" panose="020B0604020202020204" pitchFamily="34" charset="0"/>
            </a:rPr>
            <a:t>the requisite knowledge </a:t>
          </a:r>
          <a:r>
            <a:rPr lang="en-GB" sz="1900" kern="1200" dirty="0">
              <a:solidFill>
                <a:schemeClr val="tx1"/>
              </a:solidFill>
              <a:latin typeface="Arial" panose="020B0604020202020204" pitchFamily="34" charset="0"/>
              <a:cs typeface="Arial" panose="020B0604020202020204" pitchFamily="34" charset="0"/>
            </a:rPr>
            <a:t>before delivering this training, in line with UKTLC standards to ensure knowledge gaps are not perpetuated </a:t>
          </a:r>
        </a:p>
      </dsp:txBody>
      <dsp:txXfrm rot="10800000">
        <a:off x="2859319" y="3683576"/>
        <a:ext cx="8179990" cy="1419163"/>
      </dsp:txXfrm>
    </dsp:sp>
    <dsp:sp modelId="{D63146A3-08FD-4A63-9818-80135ACB7BB3}">
      <dsp:nvSpPr>
        <dsp:cNvPr id="0" name=""/>
        <dsp:cNvSpPr/>
      </dsp:nvSpPr>
      <dsp:spPr>
        <a:xfrm>
          <a:off x="1794947" y="3683576"/>
          <a:ext cx="1419163" cy="141916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0B536-B847-45E5-92B4-8001710E97C7}">
      <dsp:nvSpPr>
        <dsp:cNvPr id="0" name=""/>
        <dsp:cNvSpPr/>
      </dsp:nvSpPr>
      <dsp:spPr>
        <a:xfrm>
          <a:off x="0" y="0"/>
          <a:ext cx="12192000" cy="114664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A female in her 30s was found to have an anti-K as part of antenatal screening</a:t>
          </a:r>
          <a:endParaRPr lang="en-GB" sz="2400" b="0" i="0" kern="1200" dirty="0">
            <a:solidFill>
              <a:schemeClr val="tx1"/>
            </a:solidFill>
            <a:latin typeface="Arial" panose="020B0604020202020204" pitchFamily="34" charset="0"/>
            <a:cs typeface="Arial" panose="020B0604020202020204" pitchFamily="34" charset="0"/>
          </a:endParaRPr>
        </a:p>
      </dsp:txBody>
      <dsp:txXfrm>
        <a:off x="2553064" y="0"/>
        <a:ext cx="9638935" cy="1146641"/>
      </dsp:txXfrm>
    </dsp:sp>
    <dsp:sp modelId="{AD2CD59E-392A-4F51-B31E-1AC0DF887B54}">
      <dsp:nvSpPr>
        <dsp:cNvPr id="0" name=""/>
        <dsp:cNvSpPr/>
      </dsp:nvSpPr>
      <dsp:spPr>
        <a:xfrm>
          <a:off x="786991" y="114664"/>
          <a:ext cx="1093744" cy="91731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t="-6000" b="-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282F7F9-DDD1-4D9A-B759-A56FB2DAFE2D}">
      <dsp:nvSpPr>
        <dsp:cNvPr id="0" name=""/>
        <dsp:cNvSpPr/>
      </dsp:nvSpPr>
      <dsp:spPr>
        <a:xfrm>
          <a:off x="0" y="1261305"/>
          <a:ext cx="12192000" cy="114664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She had required two units of red cells post-delivery in a previous pregnancy due to active bleeding. </a:t>
          </a:r>
          <a:r>
            <a:rPr lang="en-GB" sz="2400" b="1" kern="1200" dirty="0">
              <a:solidFill>
                <a:schemeClr val="tx1"/>
              </a:solidFill>
              <a:latin typeface="Arial" panose="020B0604020202020204" pitchFamily="34" charset="0"/>
              <a:cs typeface="Arial" panose="020B0604020202020204" pitchFamily="34" charset="0"/>
            </a:rPr>
            <a:t>One of these units issued by the BMS was K-positive</a:t>
          </a:r>
        </a:p>
      </dsp:txBody>
      <dsp:txXfrm>
        <a:off x="2553064" y="1261305"/>
        <a:ext cx="9638935" cy="1146641"/>
      </dsp:txXfrm>
    </dsp:sp>
    <dsp:sp modelId="{D869FFF2-3F1B-42A6-8367-68B1A33BAE65}">
      <dsp:nvSpPr>
        <dsp:cNvPr id="0" name=""/>
        <dsp:cNvSpPr/>
      </dsp:nvSpPr>
      <dsp:spPr>
        <a:xfrm>
          <a:off x="870385" y="1375969"/>
          <a:ext cx="926957" cy="917312"/>
        </a:xfrm>
        <a:prstGeom prst="roundRect">
          <a:avLst>
            <a:gd name="adj" fmla="val 10000"/>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t="-5000" b="-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B288BA8-5B19-4EC1-A553-C64F02058789}">
      <dsp:nvSpPr>
        <dsp:cNvPr id="0" name=""/>
        <dsp:cNvSpPr/>
      </dsp:nvSpPr>
      <dsp:spPr>
        <a:xfrm>
          <a:off x="0" y="2522610"/>
          <a:ext cx="12192000" cy="144498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n-GB" sz="2400" b="1" kern="1200" dirty="0">
              <a:solidFill>
                <a:schemeClr val="tx1"/>
              </a:solidFill>
              <a:latin typeface="Arial" panose="020B0604020202020204" pitchFamily="34" charset="0"/>
              <a:cs typeface="Arial" panose="020B0604020202020204" pitchFamily="34" charset="0"/>
            </a:rPr>
            <a:t>LIMS had an alert </a:t>
          </a:r>
          <a:r>
            <a:rPr lang="en-GB" sz="2400" kern="1200" dirty="0">
              <a:latin typeface="Arial" panose="020B0604020202020204" pitchFamily="34" charset="0"/>
              <a:cs typeface="Arial" panose="020B0604020202020204" pitchFamily="34" charset="0"/>
            </a:rPr>
            <a:t>for all females &lt;50 years to state ‘Females of childbearing potential should receive K-negative red blood cells unless they are unavailable in an emergency’, but </a:t>
          </a:r>
          <a:r>
            <a:rPr lang="en-GB" sz="2400" b="1" kern="1200" dirty="0">
              <a:solidFill>
                <a:schemeClr val="tx1"/>
              </a:solidFill>
              <a:latin typeface="Arial" panose="020B0604020202020204" pitchFamily="34" charset="0"/>
              <a:cs typeface="Arial" panose="020B0604020202020204" pitchFamily="34" charset="0"/>
            </a:rPr>
            <a:t>this did not prevent issue of K+ RBCs </a:t>
          </a:r>
          <a:r>
            <a:rPr lang="en-GB" sz="2400" kern="1200" dirty="0">
              <a:latin typeface="Arial" panose="020B0604020202020204" pitchFamily="34" charset="0"/>
              <a:cs typeface="Arial" panose="020B0604020202020204" pitchFamily="34" charset="0"/>
            </a:rPr>
            <a:t>despite </a:t>
          </a:r>
          <a:r>
            <a:rPr lang="en-GB" sz="2400" b="1" kern="1200" dirty="0">
              <a:solidFill>
                <a:schemeClr val="tx1"/>
              </a:solidFill>
              <a:latin typeface="Arial" panose="020B0604020202020204" pitchFamily="34" charset="0"/>
              <a:cs typeface="Arial" panose="020B0604020202020204" pitchFamily="34" charset="0"/>
            </a:rPr>
            <a:t>available K- units</a:t>
          </a:r>
          <a:endParaRPr lang="en-GB" sz="2400" b="1" i="0" kern="1200" dirty="0">
            <a:solidFill>
              <a:schemeClr val="tx1"/>
            </a:solidFill>
            <a:latin typeface="Arial" panose="020B0604020202020204" pitchFamily="34" charset="0"/>
            <a:cs typeface="Arial" panose="020B0604020202020204" pitchFamily="34" charset="0"/>
          </a:endParaRPr>
        </a:p>
      </dsp:txBody>
      <dsp:txXfrm>
        <a:off x="2553064" y="2522610"/>
        <a:ext cx="9638935" cy="1444985"/>
      </dsp:txXfrm>
    </dsp:sp>
    <dsp:sp modelId="{370FE801-9A09-4FD5-A3F4-17B266996EF8}">
      <dsp:nvSpPr>
        <dsp:cNvPr id="0" name=""/>
        <dsp:cNvSpPr/>
      </dsp:nvSpPr>
      <dsp:spPr>
        <a:xfrm>
          <a:off x="786991" y="2786446"/>
          <a:ext cx="1093744" cy="917312"/>
        </a:xfrm>
        <a:prstGeom prst="roundRect">
          <a:avLst>
            <a:gd name="adj" fmla="val 10000"/>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t="-14000" b="-1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012E0F0-4D9F-4AD3-9423-BDC2C7121311}">
      <dsp:nvSpPr>
        <dsp:cNvPr id="0" name=""/>
        <dsp:cNvSpPr/>
      </dsp:nvSpPr>
      <dsp:spPr>
        <a:xfrm>
          <a:off x="0" y="4038160"/>
          <a:ext cx="12192000" cy="150121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The investigation stated there was a </a:t>
          </a:r>
          <a:r>
            <a:rPr lang="en-GB" sz="2400" b="1" kern="1200" dirty="0">
              <a:solidFill>
                <a:schemeClr val="tx1"/>
              </a:solidFill>
              <a:latin typeface="Arial" panose="020B0604020202020204" pitchFamily="34" charset="0"/>
              <a:cs typeface="Arial" panose="020B0604020202020204" pitchFamily="34" charset="0"/>
            </a:rPr>
            <a:t>lack of knowledge in recently qualified BMS staff </a:t>
          </a:r>
          <a:r>
            <a:rPr lang="en-GB" sz="2400" kern="1200" dirty="0">
              <a:latin typeface="Arial" panose="020B0604020202020204" pitchFamily="34" charset="0"/>
              <a:cs typeface="Arial" panose="020B0604020202020204" pitchFamily="34" charset="0"/>
            </a:rPr>
            <a:t>about K-negative requirements, and that continued </a:t>
          </a:r>
          <a:r>
            <a:rPr lang="en-GB" sz="2400" b="1" kern="1200" dirty="0">
              <a:solidFill>
                <a:schemeClr val="tx1"/>
              </a:solidFill>
              <a:latin typeface="Arial" panose="020B0604020202020204" pitchFamily="34" charset="0"/>
              <a:cs typeface="Arial" panose="020B0604020202020204" pitchFamily="34" charset="0"/>
            </a:rPr>
            <a:t>recruitment and retention issues </a:t>
          </a:r>
          <a:r>
            <a:rPr lang="en-GB" sz="2400" kern="1200" dirty="0">
              <a:latin typeface="Arial" panose="020B0604020202020204" pitchFamily="34" charset="0"/>
              <a:cs typeface="Arial" panose="020B0604020202020204" pitchFamily="34" charset="0"/>
            </a:rPr>
            <a:t>had placed a training burden on the remaining staff </a:t>
          </a:r>
          <a:endParaRPr lang="en-GB" sz="2400" b="0" i="0" kern="1200" dirty="0">
            <a:solidFill>
              <a:schemeClr val="tx1"/>
            </a:solidFill>
            <a:latin typeface="Arial" panose="020B0604020202020204" pitchFamily="34" charset="0"/>
            <a:cs typeface="Arial" panose="020B0604020202020204" pitchFamily="34" charset="0"/>
          </a:endParaRPr>
        </a:p>
      </dsp:txBody>
      <dsp:txXfrm>
        <a:off x="2553064" y="4038160"/>
        <a:ext cx="9638935" cy="1501216"/>
      </dsp:txXfrm>
    </dsp:sp>
    <dsp:sp modelId="{56A506C3-09EA-4A0A-8B67-E37CF79D3DF3}">
      <dsp:nvSpPr>
        <dsp:cNvPr id="0" name=""/>
        <dsp:cNvSpPr/>
      </dsp:nvSpPr>
      <dsp:spPr>
        <a:xfrm>
          <a:off x="868702" y="4319159"/>
          <a:ext cx="1086965" cy="939209"/>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t="-5000" b="-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410638-ED44-4995-B21D-DFFC7E5F420E}">
      <dsp:nvSpPr>
        <dsp:cNvPr id="0" name=""/>
        <dsp:cNvSpPr/>
      </dsp:nvSpPr>
      <dsp:spPr>
        <a:xfrm>
          <a:off x="0" y="5703995"/>
          <a:ext cx="12192000" cy="108305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Additionally, there were </a:t>
          </a:r>
          <a:r>
            <a:rPr lang="en-GB" sz="2400" b="1" kern="1200" dirty="0">
              <a:solidFill>
                <a:schemeClr val="tx1"/>
              </a:solidFill>
              <a:latin typeface="Arial" panose="020B0604020202020204" pitchFamily="34" charset="0"/>
              <a:cs typeface="Arial" panose="020B0604020202020204" pitchFamily="34" charset="0"/>
            </a:rPr>
            <a:t>leadership issues </a:t>
          </a:r>
          <a:r>
            <a:rPr lang="en-GB" sz="2400" kern="1200" dirty="0">
              <a:latin typeface="Arial" panose="020B0604020202020204" pitchFamily="34" charset="0"/>
              <a:cs typeface="Arial" panose="020B0604020202020204" pitchFamily="34" charset="0"/>
            </a:rPr>
            <a:t>due to changes to restructuring</a:t>
          </a:r>
          <a:endParaRPr lang="en-GB" sz="24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sp:txBody>
      <dsp:txXfrm>
        <a:off x="2553064" y="5703995"/>
        <a:ext cx="9638935" cy="1083059"/>
      </dsp:txXfrm>
    </dsp:sp>
    <dsp:sp modelId="{6456FC16-6EEE-44CD-A69C-B7D8B54D1EA1}">
      <dsp:nvSpPr>
        <dsp:cNvPr id="0" name=""/>
        <dsp:cNvSpPr/>
      </dsp:nvSpPr>
      <dsp:spPr>
        <a:xfrm>
          <a:off x="786991" y="5781014"/>
          <a:ext cx="1093744" cy="917312"/>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t="-6000" b="-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C7CAF-BFA4-4D2A-BE6A-191702A2BEF0}">
      <dsp:nvSpPr>
        <dsp:cNvPr id="0" name=""/>
        <dsp:cNvSpPr/>
      </dsp:nvSpPr>
      <dsp:spPr>
        <a:xfrm>
          <a:off x="633412" y="0"/>
          <a:ext cx="5540374" cy="5540374"/>
        </a:xfrm>
        <a:prstGeom prst="diamond">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AE6C212-6EEB-4F33-8430-7E5321AC4723}">
      <dsp:nvSpPr>
        <dsp:cNvPr id="0" name=""/>
        <dsp:cNvSpPr/>
      </dsp:nvSpPr>
      <dsp:spPr>
        <a:xfrm>
          <a:off x="1159748" y="526335"/>
          <a:ext cx="2160746" cy="216074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b="1" kern="1200"/>
            <a:t>Audit staff compliance</a:t>
          </a:r>
          <a:endParaRPr lang="en-US" sz="2300" b="1" kern="1200"/>
        </a:p>
      </dsp:txBody>
      <dsp:txXfrm>
        <a:off x="1265227" y="631814"/>
        <a:ext cx="1949788" cy="1949788"/>
      </dsp:txXfrm>
    </dsp:sp>
    <dsp:sp modelId="{53B94BFA-0B5B-43DC-81A4-FA0F44C70A77}">
      <dsp:nvSpPr>
        <dsp:cNvPr id="0" name=""/>
        <dsp:cNvSpPr/>
      </dsp:nvSpPr>
      <dsp:spPr>
        <a:xfrm>
          <a:off x="3486705" y="526335"/>
          <a:ext cx="2160746" cy="2160746"/>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b="1" kern="1200"/>
            <a:t>Check knowledge</a:t>
          </a:r>
          <a:endParaRPr lang="en-US" sz="2300" b="1" kern="1200"/>
        </a:p>
      </dsp:txBody>
      <dsp:txXfrm>
        <a:off x="3592184" y="631814"/>
        <a:ext cx="1949788" cy="1949788"/>
      </dsp:txXfrm>
    </dsp:sp>
    <dsp:sp modelId="{D2684245-BF35-4F09-AB17-B9B8BC230E53}">
      <dsp:nvSpPr>
        <dsp:cNvPr id="0" name=""/>
        <dsp:cNvSpPr/>
      </dsp:nvSpPr>
      <dsp:spPr>
        <a:xfrm>
          <a:off x="1159748" y="2853293"/>
          <a:ext cx="2160746" cy="216074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b="1" kern="1200"/>
            <a:t>Monitor near miss</a:t>
          </a:r>
          <a:endParaRPr lang="en-US" sz="2300" b="1" kern="1200"/>
        </a:p>
      </dsp:txBody>
      <dsp:txXfrm>
        <a:off x="1265227" y="2958772"/>
        <a:ext cx="1949788" cy="1949788"/>
      </dsp:txXfrm>
    </dsp:sp>
    <dsp:sp modelId="{727D887F-A6BC-4FA4-BF84-00AB60B410DE}">
      <dsp:nvSpPr>
        <dsp:cNvPr id="0" name=""/>
        <dsp:cNvSpPr/>
      </dsp:nvSpPr>
      <dsp:spPr>
        <a:xfrm>
          <a:off x="3486705" y="2853293"/>
          <a:ext cx="2160746" cy="2160746"/>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b="1" kern="1200"/>
            <a:t>Questionnaire</a:t>
          </a:r>
          <a:endParaRPr lang="en-US" sz="2300" b="1" kern="1200"/>
        </a:p>
      </dsp:txBody>
      <dsp:txXfrm>
        <a:off x="3592184" y="2958772"/>
        <a:ext cx="1949788" cy="19497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0B536-B847-45E5-92B4-8001710E97C7}">
      <dsp:nvSpPr>
        <dsp:cNvPr id="0" name=""/>
        <dsp:cNvSpPr/>
      </dsp:nvSpPr>
      <dsp:spPr>
        <a:xfrm>
          <a:off x="0" y="0"/>
          <a:ext cx="12037357" cy="113465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During a major haemorrhage protocol activation, </a:t>
          </a:r>
          <a:r>
            <a:rPr lang="en-GB" sz="2400" b="1" kern="1200" dirty="0">
              <a:latin typeface="Arial" panose="020B0604020202020204" pitchFamily="34" charset="0"/>
              <a:cs typeface="Arial" panose="020B0604020202020204" pitchFamily="34" charset="0"/>
            </a:rPr>
            <a:t>group O fresh frozen plasma (FFP)</a:t>
          </a:r>
          <a:r>
            <a:rPr lang="en-GB" sz="2400" kern="1200" dirty="0">
              <a:latin typeface="Arial" panose="020B0604020202020204" pitchFamily="34" charset="0"/>
              <a:cs typeface="Arial" panose="020B0604020202020204" pitchFamily="34" charset="0"/>
            </a:rPr>
            <a:t> was defrosted for a patient with an unknown blood group. The patient was subsequently found to be group A</a:t>
          </a:r>
          <a:endParaRPr lang="en-GB" sz="2400" b="0" i="0" kern="1200" dirty="0">
            <a:solidFill>
              <a:schemeClr val="tx1"/>
            </a:solidFill>
            <a:latin typeface="Arial" panose="020B0604020202020204" pitchFamily="34" charset="0"/>
            <a:cs typeface="Arial" panose="020B0604020202020204" pitchFamily="34" charset="0"/>
          </a:endParaRPr>
        </a:p>
      </dsp:txBody>
      <dsp:txXfrm>
        <a:off x="2520936" y="0"/>
        <a:ext cx="9516420" cy="1134655"/>
      </dsp:txXfrm>
    </dsp:sp>
    <dsp:sp modelId="{AD2CD59E-392A-4F51-B31E-1AC0DF887B54}">
      <dsp:nvSpPr>
        <dsp:cNvPr id="0" name=""/>
        <dsp:cNvSpPr/>
      </dsp:nvSpPr>
      <dsp:spPr>
        <a:xfrm>
          <a:off x="777265" y="113465"/>
          <a:ext cx="1079871" cy="90772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t="-9000" b="-9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282F7F9-DDD1-4D9A-B759-A56FB2DAFE2D}">
      <dsp:nvSpPr>
        <dsp:cNvPr id="0" name=""/>
        <dsp:cNvSpPr/>
      </dsp:nvSpPr>
      <dsp:spPr>
        <a:xfrm>
          <a:off x="0" y="1248120"/>
          <a:ext cx="12037357" cy="1134655"/>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The error was discovered after defrosting, and the emergency department were contacted to see if they could wait for suitable FFP to be defrosted</a:t>
          </a:r>
          <a:endParaRPr lang="en-GB" sz="2400" b="1" kern="1200" dirty="0">
            <a:solidFill>
              <a:srgbClr val="C00000"/>
            </a:solidFill>
            <a:latin typeface="Arial" panose="020B0604020202020204" pitchFamily="34" charset="0"/>
            <a:cs typeface="Arial" panose="020B0604020202020204" pitchFamily="34" charset="0"/>
          </a:endParaRPr>
        </a:p>
      </dsp:txBody>
      <dsp:txXfrm>
        <a:off x="2520936" y="1248120"/>
        <a:ext cx="9516420" cy="1134655"/>
      </dsp:txXfrm>
    </dsp:sp>
    <dsp:sp modelId="{D869FFF2-3F1B-42A6-8367-68B1A33BAE65}">
      <dsp:nvSpPr>
        <dsp:cNvPr id="0" name=""/>
        <dsp:cNvSpPr/>
      </dsp:nvSpPr>
      <dsp:spPr>
        <a:xfrm>
          <a:off x="859601" y="1361586"/>
          <a:ext cx="915200" cy="907724"/>
        </a:xfrm>
        <a:prstGeom prst="roundRect">
          <a:avLst>
            <a:gd name="adj" fmla="val 10000"/>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B288BA8-5B19-4EC1-A553-C64F02058789}">
      <dsp:nvSpPr>
        <dsp:cNvPr id="0" name=""/>
        <dsp:cNvSpPr/>
      </dsp:nvSpPr>
      <dsp:spPr>
        <a:xfrm>
          <a:off x="0" y="2496241"/>
          <a:ext cx="12037357" cy="1429881"/>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The consultant indicated that patient was in a </a:t>
          </a:r>
          <a:r>
            <a:rPr lang="en-GB" sz="2400" b="1" kern="1200" dirty="0">
              <a:latin typeface="Arial" panose="020B0604020202020204" pitchFamily="34" charset="0"/>
              <a:cs typeface="Arial" panose="020B0604020202020204" pitchFamily="34" charset="0"/>
            </a:rPr>
            <a:t>life-threatening situation</a:t>
          </a:r>
          <a:r>
            <a:rPr lang="en-GB" sz="2400" kern="1200" dirty="0">
              <a:latin typeface="Arial" panose="020B0604020202020204" pitchFamily="34" charset="0"/>
              <a:cs typeface="Arial" panose="020B0604020202020204" pitchFamily="34" charset="0"/>
            </a:rPr>
            <a:t>, urgently required FFP and was unable to wait another 20 minutes for the correct group FFP to be defrosted </a:t>
          </a:r>
          <a:endParaRPr lang="en-GB" sz="2400" b="1" i="0" kern="1200" dirty="0">
            <a:solidFill>
              <a:schemeClr val="accent6"/>
            </a:solidFill>
            <a:latin typeface="Arial" panose="020B0604020202020204" pitchFamily="34" charset="0"/>
            <a:cs typeface="Arial" panose="020B0604020202020204" pitchFamily="34" charset="0"/>
          </a:endParaRPr>
        </a:p>
      </dsp:txBody>
      <dsp:txXfrm>
        <a:off x="2520936" y="2496241"/>
        <a:ext cx="9516420" cy="1429881"/>
      </dsp:txXfrm>
    </dsp:sp>
    <dsp:sp modelId="{370FE801-9A09-4FD5-A3F4-17B266996EF8}">
      <dsp:nvSpPr>
        <dsp:cNvPr id="0" name=""/>
        <dsp:cNvSpPr/>
      </dsp:nvSpPr>
      <dsp:spPr>
        <a:xfrm>
          <a:off x="777265" y="2757320"/>
          <a:ext cx="1079871" cy="907724"/>
        </a:xfrm>
        <a:prstGeom prst="roundRect">
          <a:avLst>
            <a:gd name="adj" fmla="val 10000"/>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t="-9000" b="-9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012E0F0-4D9F-4AD3-9423-BDC2C7121311}">
      <dsp:nvSpPr>
        <dsp:cNvPr id="0" name=""/>
        <dsp:cNvSpPr/>
      </dsp:nvSpPr>
      <dsp:spPr>
        <a:xfrm>
          <a:off x="0" y="3995949"/>
          <a:ext cx="12037357" cy="1485524"/>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0" i="0" kern="1200" dirty="0">
              <a:latin typeface="Arial" panose="020B0604020202020204" pitchFamily="34" charset="0"/>
              <a:cs typeface="Arial" panose="020B0604020202020204" pitchFamily="34" charset="0"/>
            </a:rPr>
            <a:t>During the investigation it was identified that the BMS was </a:t>
          </a:r>
          <a:r>
            <a:rPr lang="en-GB" sz="2400" b="1" i="0" kern="1200" dirty="0">
              <a:latin typeface="Arial" panose="020B0604020202020204" pitchFamily="34" charset="0"/>
              <a:cs typeface="Arial" panose="020B0604020202020204" pitchFamily="34" charset="0"/>
            </a:rPr>
            <a:t>fatigued</a:t>
          </a:r>
          <a:r>
            <a:rPr lang="en-GB" sz="2400" b="0" i="0" kern="1200" dirty="0">
              <a:latin typeface="Arial" panose="020B0604020202020204" pitchFamily="34" charset="0"/>
              <a:cs typeface="Arial" panose="020B0604020202020204" pitchFamily="34" charset="0"/>
            </a:rPr>
            <a:t> due to covering several shifts in a period of </a:t>
          </a:r>
          <a:r>
            <a:rPr lang="en-GB" sz="2400" b="1" i="0" kern="1200" dirty="0">
              <a:latin typeface="Arial" panose="020B0604020202020204" pitchFamily="34" charset="0"/>
              <a:cs typeface="Arial" panose="020B0604020202020204" pitchFamily="34" charset="0"/>
            </a:rPr>
            <a:t>short staffing </a:t>
          </a:r>
          <a:r>
            <a:rPr lang="en-GB" sz="2400" b="0" i="0" kern="1200" dirty="0">
              <a:latin typeface="Arial" panose="020B0604020202020204" pitchFamily="34" charset="0"/>
              <a:cs typeface="Arial" panose="020B0604020202020204" pitchFamily="34" charset="0"/>
            </a:rPr>
            <a:t>and had a </a:t>
          </a:r>
          <a:r>
            <a:rPr lang="en-GB" sz="2400" b="1" i="0" kern="1200" dirty="0">
              <a:latin typeface="Arial" panose="020B0604020202020204" pitchFamily="34" charset="0"/>
              <a:cs typeface="Arial" panose="020B0604020202020204" pitchFamily="34" charset="0"/>
            </a:rPr>
            <a:t>lapse in concentration</a:t>
          </a:r>
          <a:r>
            <a:rPr lang="en-GB" sz="2400" b="0" i="0" kern="1200" dirty="0">
              <a:latin typeface="Arial" panose="020B0604020202020204" pitchFamily="34" charset="0"/>
              <a:cs typeface="Arial" panose="020B0604020202020204" pitchFamily="34" charset="0"/>
            </a:rPr>
            <a:t>. They were also working </a:t>
          </a:r>
          <a:r>
            <a:rPr lang="en-GB" sz="2400" b="1" i="0" kern="1200" dirty="0">
              <a:latin typeface="Arial" panose="020B0604020202020204" pitchFamily="34" charset="0"/>
              <a:cs typeface="Arial" panose="020B0604020202020204" pitchFamily="34" charset="0"/>
            </a:rPr>
            <a:t>under pressure </a:t>
          </a:r>
          <a:r>
            <a:rPr lang="en-GB" sz="2400" b="0" i="0" kern="1200" dirty="0">
              <a:latin typeface="Arial" panose="020B0604020202020204" pitchFamily="34" charset="0"/>
              <a:cs typeface="Arial" panose="020B0604020202020204" pitchFamily="34" charset="0"/>
            </a:rPr>
            <a:t>due to </a:t>
          </a:r>
          <a:r>
            <a:rPr lang="en-GB" sz="2400" b="1" i="0" kern="1200" dirty="0">
              <a:latin typeface="Arial" panose="020B0604020202020204" pitchFamily="34" charset="0"/>
              <a:cs typeface="Arial" panose="020B0604020202020204" pitchFamily="34" charset="0"/>
            </a:rPr>
            <a:t>IT failures </a:t>
          </a:r>
          <a:r>
            <a:rPr lang="en-GB" sz="2400" b="0" i="0" kern="1200" dirty="0">
              <a:latin typeface="Arial" panose="020B0604020202020204" pitchFamily="34" charset="0"/>
              <a:cs typeface="Arial" panose="020B0604020202020204" pitchFamily="34" charset="0"/>
            </a:rPr>
            <a:t>earlier that day</a:t>
          </a:r>
          <a:endParaRPr lang="en-GB" sz="2400" b="0" i="0" kern="1200" dirty="0">
            <a:solidFill>
              <a:schemeClr val="tx1"/>
            </a:solidFill>
            <a:latin typeface="Arial" panose="020B0604020202020204" pitchFamily="34" charset="0"/>
            <a:cs typeface="Arial" panose="020B0604020202020204" pitchFamily="34" charset="0"/>
          </a:endParaRPr>
        </a:p>
      </dsp:txBody>
      <dsp:txXfrm>
        <a:off x="2520936" y="3995949"/>
        <a:ext cx="9516420" cy="1485524"/>
      </dsp:txXfrm>
    </dsp:sp>
    <dsp:sp modelId="{56A506C3-09EA-4A0A-8B67-E37CF79D3DF3}">
      <dsp:nvSpPr>
        <dsp:cNvPr id="0" name=""/>
        <dsp:cNvSpPr/>
      </dsp:nvSpPr>
      <dsp:spPr>
        <a:xfrm>
          <a:off x="857939" y="4274011"/>
          <a:ext cx="1073178" cy="929391"/>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t="-8000" b="-8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72410638-ED44-4995-B21D-DFFC7E5F420E}">
      <dsp:nvSpPr>
        <dsp:cNvPr id="0" name=""/>
        <dsp:cNvSpPr/>
      </dsp:nvSpPr>
      <dsp:spPr>
        <a:xfrm>
          <a:off x="0" y="5644371"/>
          <a:ext cx="12037357" cy="1071738"/>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One corrective action was the creation of an </a:t>
          </a:r>
          <a:r>
            <a:rPr lang="en-GB" sz="2400" b="1" kern="1200" dirty="0">
              <a:latin typeface="Arial" panose="020B0604020202020204" pitchFamily="34" charset="0"/>
              <a:cs typeface="Arial" panose="020B0604020202020204" pitchFamily="34" charset="0"/>
            </a:rPr>
            <a:t>a</a:t>
          </a:r>
          <a:r>
            <a:rPr lang="en-GB" sz="2400" b="1" i="0" kern="1200" dirty="0">
              <a:latin typeface="Arial" panose="020B0604020202020204" pitchFamily="34" charset="0"/>
              <a:cs typeface="Arial" panose="020B0604020202020204" pitchFamily="34" charset="0"/>
            </a:rPr>
            <a:t>llocated drawer </a:t>
          </a:r>
          <a:r>
            <a:rPr lang="en-GB" sz="2400" b="0" i="0" kern="1200" dirty="0">
              <a:latin typeface="Arial" panose="020B0604020202020204" pitchFamily="34" charset="0"/>
              <a:cs typeface="Arial" panose="020B0604020202020204" pitchFamily="34" charset="0"/>
            </a:rPr>
            <a:t>with 4 group AB high titre negative FFP, for ease of use during emergencies </a:t>
          </a:r>
          <a:endParaRPr lang="en-GB" sz="2400" b="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dsp:txBody>
      <dsp:txXfrm>
        <a:off x="2520936" y="5644371"/>
        <a:ext cx="9516420" cy="1071738"/>
      </dsp:txXfrm>
    </dsp:sp>
    <dsp:sp modelId="{6456FC16-6EEE-44CD-A69C-B7D8B54D1EA1}">
      <dsp:nvSpPr>
        <dsp:cNvPr id="0" name=""/>
        <dsp:cNvSpPr/>
      </dsp:nvSpPr>
      <dsp:spPr>
        <a:xfrm>
          <a:off x="777265" y="5720585"/>
          <a:ext cx="1079871" cy="907724"/>
        </a:xfrm>
        <a:prstGeom prst="roundRect">
          <a:avLst>
            <a:gd name="adj" fmla="val 10000"/>
          </a:avLst>
        </a:prstGeom>
        <a:blipFill>
          <a:blip xmlns:r="http://schemas.openxmlformats.org/officeDocument/2006/relationships" r:embed="rId9">
            <a:extLst>
              <a:ext uri="{96DAC541-7B7A-43D3-8B79-37D633B846F1}">
                <asvg:svgBlip xmlns="" xmlns:asvg="http://schemas.microsoft.com/office/drawing/2016/SVG/main" r:embed="rId10"/>
              </a:ext>
            </a:extLst>
          </a:blip>
          <a:srcRect/>
          <a:stretch>
            <a:fillRect t="-9000" b="-9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0B536-B847-45E5-92B4-8001710E97C7}">
      <dsp:nvSpPr>
        <dsp:cNvPr id="0" name=""/>
        <dsp:cNvSpPr/>
      </dsp:nvSpPr>
      <dsp:spPr>
        <a:xfrm>
          <a:off x="0" y="0"/>
          <a:ext cx="12037357" cy="124287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n-GB" sz="2400" kern="1200" dirty="0"/>
            <a:t>A BMS identified a mixed field result within a group and screen sample for a pregnant patient </a:t>
          </a:r>
          <a:endParaRPr lang="en-GB" sz="2400" b="0" i="0" kern="1200" dirty="0">
            <a:solidFill>
              <a:schemeClr val="tx1"/>
            </a:solidFill>
            <a:latin typeface="+mn-lt"/>
          </a:endParaRPr>
        </a:p>
      </dsp:txBody>
      <dsp:txXfrm>
        <a:off x="2531758" y="0"/>
        <a:ext cx="9505598" cy="1242873"/>
      </dsp:txXfrm>
    </dsp:sp>
    <dsp:sp modelId="{AD2CD59E-392A-4F51-B31E-1AC0DF887B54}">
      <dsp:nvSpPr>
        <dsp:cNvPr id="0" name=""/>
        <dsp:cNvSpPr/>
      </dsp:nvSpPr>
      <dsp:spPr>
        <a:xfrm>
          <a:off x="788087" y="124287"/>
          <a:ext cx="1079871" cy="994299"/>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t="-4000" b="-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282F7F9-DDD1-4D9A-B759-A56FB2DAFE2D}">
      <dsp:nvSpPr>
        <dsp:cNvPr id="0" name=""/>
        <dsp:cNvSpPr/>
      </dsp:nvSpPr>
      <dsp:spPr>
        <a:xfrm>
          <a:off x="0" y="1367161"/>
          <a:ext cx="12037357" cy="124287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This prompted the BMS to contact the clinical area to request an additional sample and highlight the risk of large </a:t>
          </a:r>
          <a:r>
            <a:rPr lang="en-GB" sz="2400" kern="1200" dirty="0" err="1"/>
            <a:t>fetomaternal</a:t>
          </a:r>
          <a:r>
            <a:rPr lang="en-GB" sz="2400" kern="1200" dirty="0"/>
            <a:t> haemorrhage</a:t>
          </a:r>
          <a:endParaRPr lang="en-GB" sz="2400" b="0" kern="1200" dirty="0">
            <a:solidFill>
              <a:schemeClr val="tx1"/>
            </a:solidFill>
          </a:endParaRPr>
        </a:p>
      </dsp:txBody>
      <dsp:txXfrm>
        <a:off x="2531758" y="1367161"/>
        <a:ext cx="9505598" cy="1242873"/>
      </dsp:txXfrm>
    </dsp:sp>
    <dsp:sp modelId="{D869FFF2-3F1B-42A6-8367-68B1A33BAE65}">
      <dsp:nvSpPr>
        <dsp:cNvPr id="0" name=""/>
        <dsp:cNvSpPr/>
      </dsp:nvSpPr>
      <dsp:spPr>
        <a:xfrm>
          <a:off x="870422" y="1491448"/>
          <a:ext cx="915200" cy="994299"/>
        </a:xfrm>
        <a:prstGeom prst="roundRect">
          <a:avLst>
            <a:gd name="adj" fmla="val 10000"/>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l="-4000" r="-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B288BA8-5B19-4EC1-A553-C64F02058789}">
      <dsp:nvSpPr>
        <dsp:cNvPr id="0" name=""/>
        <dsp:cNvSpPr/>
      </dsp:nvSpPr>
      <dsp:spPr>
        <a:xfrm>
          <a:off x="0" y="2734322"/>
          <a:ext cx="12037357" cy="124287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n-GB" sz="2400" kern="1200" dirty="0"/>
            <a:t>The patient was brought back into hospital for cardiotocography, the results of which were suspicious and resulted in early delivery of the baby. The baby was very anaemic and required red cell transfusion</a:t>
          </a:r>
          <a:endParaRPr lang="en-GB" sz="2400" b="0" i="0" kern="1200" dirty="0">
            <a:solidFill>
              <a:schemeClr val="tx1"/>
            </a:solidFill>
            <a:latin typeface="+mn-lt"/>
          </a:endParaRPr>
        </a:p>
      </dsp:txBody>
      <dsp:txXfrm>
        <a:off x="2531758" y="2734322"/>
        <a:ext cx="9505598" cy="1242873"/>
      </dsp:txXfrm>
    </dsp:sp>
    <dsp:sp modelId="{370FE801-9A09-4FD5-A3F4-17B266996EF8}">
      <dsp:nvSpPr>
        <dsp:cNvPr id="0" name=""/>
        <dsp:cNvSpPr/>
      </dsp:nvSpPr>
      <dsp:spPr>
        <a:xfrm>
          <a:off x="788087" y="2858609"/>
          <a:ext cx="1079871" cy="994299"/>
        </a:xfrm>
        <a:prstGeom prst="roundRect">
          <a:avLst>
            <a:gd name="adj" fmla="val 10000"/>
          </a:avLst>
        </a:prstGeom>
        <a:blipFill>
          <a:blip xmlns:r="http://schemas.openxmlformats.org/officeDocument/2006/relationships" r:embed="rId5">
            <a:extLst>
              <a:ext uri="{96DAC541-7B7A-43D3-8B79-37D633B846F1}">
                <asvg:svgBlip xmlns="" xmlns:asvg="http://schemas.microsoft.com/office/drawing/2016/SVG/main" r:embed="rId6"/>
              </a:ext>
            </a:extLst>
          </a:blip>
          <a:srcRect/>
          <a:stretch>
            <a:fillRect t="-14000" b="-1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012E0F0-4D9F-4AD3-9423-BDC2C7121311}">
      <dsp:nvSpPr>
        <dsp:cNvPr id="0" name=""/>
        <dsp:cNvSpPr/>
      </dsp:nvSpPr>
      <dsp:spPr>
        <a:xfrm>
          <a:off x="0" y="4101483"/>
          <a:ext cx="12037357" cy="124287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buNone/>
          </a:pPr>
          <a:r>
            <a:rPr lang="en-GB" sz="2400" kern="1200" dirty="0"/>
            <a:t>If this had not been noted by the BMS and escalated, the mother may not have been reassessed and the baby not successfully delivered</a:t>
          </a:r>
          <a:endParaRPr lang="en-GB" sz="2400" b="0" i="0" kern="1200" dirty="0">
            <a:solidFill>
              <a:schemeClr val="tx1"/>
            </a:solidFill>
            <a:latin typeface="+mn-lt"/>
          </a:endParaRPr>
        </a:p>
      </dsp:txBody>
      <dsp:txXfrm>
        <a:off x="2531758" y="4101483"/>
        <a:ext cx="9505598" cy="1242873"/>
      </dsp:txXfrm>
    </dsp:sp>
    <dsp:sp modelId="{56A506C3-09EA-4A0A-8B67-E37CF79D3DF3}">
      <dsp:nvSpPr>
        <dsp:cNvPr id="0" name=""/>
        <dsp:cNvSpPr/>
      </dsp:nvSpPr>
      <dsp:spPr>
        <a:xfrm>
          <a:off x="791433" y="4213904"/>
          <a:ext cx="1073178" cy="1018033"/>
        </a:xfrm>
        <a:prstGeom prst="roundRect">
          <a:avLst>
            <a:gd name="adj" fmla="val 10000"/>
          </a:avLst>
        </a:prstGeom>
        <a:blipFill>
          <a:blip xmlns:r="http://schemas.openxmlformats.org/officeDocument/2006/relationships" r:embed="rId7">
            <a:extLst>
              <a:ext uri="{96DAC541-7B7A-43D3-8B79-37D633B846F1}">
                <asvg:svgBlip xmlns="" xmlns:asvg="http://schemas.microsoft.com/office/drawing/2016/SVG/main" r:embed="rId8"/>
              </a:ext>
            </a:extLst>
          </a:blip>
          <a:srcRect/>
          <a:stretch>
            <a:fillRect t="-3000" b="-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410638-ED44-4995-B21D-DFFC7E5F420E}">
      <dsp:nvSpPr>
        <dsp:cNvPr id="0" name=""/>
        <dsp:cNvSpPr/>
      </dsp:nvSpPr>
      <dsp:spPr>
        <a:xfrm>
          <a:off x="0" y="5468645"/>
          <a:ext cx="12037357" cy="124287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a:t>A ‘</a:t>
          </a:r>
          <a:r>
            <a:rPr lang="en-GB" sz="2400" kern="1200" dirty="0" err="1"/>
            <a:t>Greatix</a:t>
          </a:r>
          <a:r>
            <a:rPr lang="en-GB" sz="2400" kern="1200" dirty="0"/>
            <a:t>’ report was raised within the organisation to acknowledge the prompt action of the BMS who has also received acknowledgment throughout the pathology network</a:t>
          </a:r>
          <a:endParaRPr lang="en-GB" sz="2400" b="0" i="0" kern="1200" dirty="0">
            <a:solidFill>
              <a:schemeClr val="tx1"/>
            </a:solidFill>
            <a:effectLst/>
            <a:latin typeface="+mn-lt"/>
            <a:ea typeface="Calibri" panose="020F0502020204030204" pitchFamily="34" charset="0"/>
            <a:cs typeface="Times New Roman" panose="02020603050405020304" pitchFamily="18" charset="0"/>
          </a:endParaRPr>
        </a:p>
      </dsp:txBody>
      <dsp:txXfrm>
        <a:off x="2531758" y="5468645"/>
        <a:ext cx="9505598" cy="1242873"/>
      </dsp:txXfrm>
    </dsp:sp>
    <dsp:sp modelId="{6456FC16-6EEE-44CD-A69C-B7D8B54D1EA1}">
      <dsp:nvSpPr>
        <dsp:cNvPr id="0" name=""/>
        <dsp:cNvSpPr/>
      </dsp:nvSpPr>
      <dsp:spPr>
        <a:xfrm>
          <a:off x="788087" y="5592932"/>
          <a:ext cx="1079871" cy="994299"/>
        </a:xfrm>
        <a:prstGeom prst="roundRect">
          <a:avLst>
            <a:gd name="adj" fmla="val 10000"/>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t="-4000" b="-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B4CC9-07EB-4C45-BB95-3204AF24CD3B}">
      <dsp:nvSpPr>
        <dsp:cNvPr id="0" name=""/>
        <dsp:cNvSpPr/>
      </dsp:nvSpPr>
      <dsp:spPr>
        <a:xfrm>
          <a:off x="4971911" y="1788349"/>
          <a:ext cx="2273069" cy="1966297"/>
        </a:xfrm>
        <a:prstGeom prst="hexagon">
          <a:avLst>
            <a:gd name="adj" fmla="val 28570"/>
            <a:gd name="vf" fmla="val 11547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t>Proactive safety observations</a:t>
          </a:r>
        </a:p>
      </dsp:txBody>
      <dsp:txXfrm>
        <a:off x="5348590" y="2114192"/>
        <a:ext cx="1519711" cy="1314611"/>
      </dsp:txXfrm>
    </dsp:sp>
    <dsp:sp modelId="{9912461D-4093-46D2-B6DD-2B738EB4A8BC}">
      <dsp:nvSpPr>
        <dsp:cNvPr id="0" name=""/>
        <dsp:cNvSpPr/>
      </dsp:nvSpPr>
      <dsp:spPr>
        <a:xfrm>
          <a:off x="6395289" y="847608"/>
          <a:ext cx="857622" cy="7389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D6A22B1-08CC-49CA-93DB-B31B8E9C8950}">
      <dsp:nvSpPr>
        <dsp:cNvPr id="0" name=""/>
        <dsp:cNvSpPr/>
      </dsp:nvSpPr>
      <dsp:spPr>
        <a:xfrm>
          <a:off x="5181293" y="0"/>
          <a:ext cx="1862764" cy="1611509"/>
        </a:xfrm>
        <a:prstGeom prst="hexagon">
          <a:avLst>
            <a:gd name="adj" fmla="val 2857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t>Safety huddles</a:t>
          </a:r>
        </a:p>
      </dsp:txBody>
      <dsp:txXfrm>
        <a:off x="5489993" y="267061"/>
        <a:ext cx="1245364" cy="1077387"/>
      </dsp:txXfrm>
    </dsp:sp>
    <dsp:sp modelId="{C5FF0980-74E5-4C25-A17A-8A6CBB6D9895}">
      <dsp:nvSpPr>
        <dsp:cNvPr id="0" name=""/>
        <dsp:cNvSpPr/>
      </dsp:nvSpPr>
      <dsp:spPr>
        <a:xfrm>
          <a:off x="7396201" y="2229061"/>
          <a:ext cx="857622" cy="7389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B0547CA-05BA-4F65-9F31-9FEC20D06F4C}">
      <dsp:nvSpPr>
        <dsp:cNvPr id="0" name=""/>
        <dsp:cNvSpPr/>
      </dsp:nvSpPr>
      <dsp:spPr>
        <a:xfrm>
          <a:off x="6889665" y="991186"/>
          <a:ext cx="1862764" cy="1611509"/>
        </a:xfrm>
        <a:prstGeom prst="hexagon">
          <a:avLst>
            <a:gd name="adj" fmla="val 28570"/>
            <a:gd name="vf" fmla="val 11547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t>Debriefs</a:t>
          </a:r>
        </a:p>
      </dsp:txBody>
      <dsp:txXfrm>
        <a:off x="7198365" y="1258247"/>
        <a:ext cx="1245364" cy="1077387"/>
      </dsp:txXfrm>
    </dsp:sp>
    <dsp:sp modelId="{5FF9ACFB-626A-4ACF-910A-69F0FDA2517C}">
      <dsp:nvSpPr>
        <dsp:cNvPr id="0" name=""/>
        <dsp:cNvSpPr/>
      </dsp:nvSpPr>
      <dsp:spPr>
        <a:xfrm>
          <a:off x="6700903" y="3788462"/>
          <a:ext cx="857622" cy="7389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824E05DC-C911-4E48-902F-A113AB65B7B4}">
      <dsp:nvSpPr>
        <dsp:cNvPr id="0" name=""/>
        <dsp:cNvSpPr/>
      </dsp:nvSpPr>
      <dsp:spPr>
        <a:xfrm>
          <a:off x="6681333" y="2852932"/>
          <a:ext cx="2279427" cy="1785134"/>
        </a:xfrm>
        <a:prstGeom prst="hexagon">
          <a:avLst>
            <a:gd name="adj" fmla="val 2857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t>Simulations- multidisciplinary teams </a:t>
          </a:r>
        </a:p>
      </dsp:txBody>
      <dsp:txXfrm>
        <a:off x="7041290" y="3134832"/>
        <a:ext cx="1559513" cy="1221334"/>
      </dsp:txXfrm>
    </dsp:sp>
    <dsp:sp modelId="{30AE8CB9-0A38-4630-88BA-505C880F024A}">
      <dsp:nvSpPr>
        <dsp:cNvPr id="0" name=""/>
        <dsp:cNvSpPr/>
      </dsp:nvSpPr>
      <dsp:spPr>
        <a:xfrm>
          <a:off x="4976141" y="3950333"/>
          <a:ext cx="857622" cy="7389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4141FAE-5004-4984-BD02-F8DB3B3DA17E}">
      <dsp:nvSpPr>
        <dsp:cNvPr id="0" name=""/>
        <dsp:cNvSpPr/>
      </dsp:nvSpPr>
      <dsp:spPr>
        <a:xfrm>
          <a:off x="5181293" y="3932040"/>
          <a:ext cx="1862764" cy="1611509"/>
        </a:xfrm>
        <a:prstGeom prst="hexagon">
          <a:avLst>
            <a:gd name="adj" fmla="val 28570"/>
            <a:gd name="vf" fmla="val 11547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t>Observational audits</a:t>
          </a:r>
        </a:p>
      </dsp:txBody>
      <dsp:txXfrm>
        <a:off x="5489993" y="4199101"/>
        <a:ext cx="1245364" cy="1077387"/>
      </dsp:txXfrm>
    </dsp:sp>
    <dsp:sp modelId="{76EB2F8C-5ABE-48C4-BB6D-0B8BC6BDC3CB}">
      <dsp:nvSpPr>
        <dsp:cNvPr id="0" name=""/>
        <dsp:cNvSpPr/>
      </dsp:nvSpPr>
      <dsp:spPr>
        <a:xfrm>
          <a:off x="3958838" y="2569435"/>
          <a:ext cx="857622" cy="73895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F9F8D94-7993-4AB6-847D-4A92504032E4}">
      <dsp:nvSpPr>
        <dsp:cNvPr id="0" name=""/>
        <dsp:cNvSpPr/>
      </dsp:nvSpPr>
      <dsp:spPr>
        <a:xfrm>
          <a:off x="3307438" y="2866046"/>
          <a:ext cx="2177869" cy="1761122"/>
        </a:xfrm>
        <a:prstGeom prst="hexagon">
          <a:avLst>
            <a:gd name="adj" fmla="val 28570"/>
            <a:gd name="vf" fmla="val 11547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t>Escalate and address concerns raised during these processes</a:t>
          </a:r>
        </a:p>
      </dsp:txBody>
      <dsp:txXfrm>
        <a:off x="3656645" y="3148430"/>
        <a:ext cx="1479455" cy="1196354"/>
      </dsp:txXfrm>
    </dsp:sp>
    <dsp:sp modelId="{009471FF-A0F2-449B-893E-FDFDC382D001}">
      <dsp:nvSpPr>
        <dsp:cNvPr id="0" name=""/>
        <dsp:cNvSpPr/>
      </dsp:nvSpPr>
      <dsp:spPr>
        <a:xfrm>
          <a:off x="3464991" y="988969"/>
          <a:ext cx="1862764" cy="1611509"/>
        </a:xfrm>
        <a:prstGeom prst="hexagon">
          <a:avLst>
            <a:gd name="adj" fmla="val 28570"/>
            <a:gd name="vf" fmla="val 11547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a:t>Appreciative Inquiry</a:t>
          </a:r>
        </a:p>
      </dsp:txBody>
      <dsp:txXfrm>
        <a:off x="3773691" y="1256030"/>
        <a:ext cx="1245364" cy="107738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0C89C-EAB7-4AF8-82CA-8C77B6D10DD2}" type="datetimeFigureOut">
              <a:rPr lang="en-GB" smtClean="0"/>
              <a:t>27/09/2023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D56DE-DEE9-4C7C-ABDD-0D949B399D98}" type="slidenum">
              <a:rPr lang="en-GB" smtClean="0"/>
              <a:t>‹#›</a:t>
            </a:fld>
            <a:endParaRPr lang="en-GB"/>
          </a:p>
        </p:txBody>
      </p:sp>
    </p:spTree>
    <p:extLst>
      <p:ext uri="{BB962C8B-B14F-4D97-AF65-F5344CB8AC3E}">
        <p14:creationId xmlns:p14="http://schemas.microsoft.com/office/powerpoint/2010/main" val="1721667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a:effectLst/>
                <a:latin typeface="Calibri" panose="020F0502020204030204" pitchFamily="34" charset="0"/>
                <a:ea typeface="Calibri" panose="020F0502020204030204" pitchFamily="34" charset="0"/>
              </a:rPr>
              <a:t>human factors, incidents, Haemovigilance and the laboratory – 20 mins!</a:t>
            </a:r>
            <a:endParaRPr lang="en-GB" dirty="0"/>
          </a:p>
        </p:txBody>
      </p:sp>
      <p:sp>
        <p:nvSpPr>
          <p:cNvPr id="4" name="Slide Number Placeholder 3"/>
          <p:cNvSpPr>
            <a:spLocks noGrp="1"/>
          </p:cNvSpPr>
          <p:nvPr>
            <p:ph type="sldNum" sz="quarter" idx="5"/>
          </p:nvPr>
        </p:nvSpPr>
        <p:spPr/>
        <p:txBody>
          <a:bodyPr/>
          <a:lstStyle/>
          <a:p>
            <a:fld id="{F9BD56DE-DEE9-4C7C-ABDD-0D949B399D98}" type="slidenum">
              <a:rPr lang="en-GB" smtClean="0"/>
              <a:t>1</a:t>
            </a:fld>
            <a:endParaRPr lang="en-GB"/>
          </a:p>
        </p:txBody>
      </p:sp>
    </p:spTree>
    <p:extLst>
      <p:ext uri="{BB962C8B-B14F-4D97-AF65-F5344CB8AC3E}">
        <p14:creationId xmlns:p14="http://schemas.microsoft.com/office/powerpoint/2010/main" val="29546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14.2: SHOT laboratory data across all categories showing the stage in the transfusion process where the primary error occurred (n=431)</a:t>
            </a:r>
          </a:p>
          <a:p>
            <a:r>
              <a:rPr lang="en-GB" b="1" u="sng" dirty="0"/>
              <a:t>TESTING</a:t>
            </a:r>
            <a:r>
              <a:rPr lang="en-GB" dirty="0"/>
              <a:t> – Testing errors have increased by over 25% from 2021, and are the largest group of laboratory errors, which was last seen in 2020. The majority of these adverse events were in the categories anti-D Ig, 62/157 (39.5%) and IBCT-SRNM, 56/157 (35.7%)</a:t>
            </a:r>
          </a:p>
          <a:p>
            <a:r>
              <a:rPr lang="en-GB" b="1" dirty="0"/>
              <a:t>SRNM</a:t>
            </a:r>
            <a:r>
              <a:rPr lang="en-GB" dirty="0"/>
              <a:t> - Incomplete testing, inappropriate EI, </a:t>
            </a:r>
          </a:p>
          <a:p>
            <a:r>
              <a:rPr lang="en-GB" b="1" dirty="0"/>
              <a:t>Anti-D Ig - </a:t>
            </a:r>
            <a:r>
              <a:rPr lang="en-GB" dirty="0"/>
              <a:t>19/62 </a:t>
            </a:r>
            <a:r>
              <a:rPr lang="en-GB" dirty="0" err="1"/>
              <a:t>cffDNA</a:t>
            </a:r>
            <a:r>
              <a:rPr lang="en-GB" dirty="0"/>
              <a:t> discrepancies, 18/62 procedural errors </a:t>
            </a:r>
          </a:p>
          <a:p>
            <a:endParaRPr lang="en-GB" dirty="0"/>
          </a:p>
          <a:p>
            <a:r>
              <a:rPr lang="en-GB" b="1" u="sng" dirty="0"/>
              <a:t>CL A HSE </a:t>
            </a:r>
            <a:r>
              <a:rPr lang="en-GB" dirty="0"/>
              <a:t>– this is the final part of the process and last point where components are under control of the lab so any errors that occur at this step are less likely to get detected and rectified prior to transfusion. In 2019 we introduced the component exit check to encourage a stop moment and objective check prior to release, and in 2021 we introduced the PAUSE concept – where we ask lab staff to PAUSE and check before the unit leaves the lab to the clinical area</a:t>
            </a:r>
          </a:p>
          <a:p>
            <a:r>
              <a:rPr lang="en-GB" b="1" dirty="0"/>
              <a:t>Cold chain </a:t>
            </a:r>
            <a:r>
              <a:rPr lang="en-GB" dirty="0"/>
              <a:t>errors (incorrect RTS, fridge failures)</a:t>
            </a:r>
          </a:p>
          <a:p>
            <a:r>
              <a:rPr lang="en-GB" b="1" dirty="0"/>
              <a:t>RBRP</a:t>
            </a:r>
            <a:r>
              <a:rPr lang="en-GB" dirty="0"/>
              <a:t>- transposed labels</a:t>
            </a:r>
          </a:p>
          <a:p>
            <a:r>
              <a:rPr lang="en-GB" b="1" dirty="0"/>
              <a:t>Delays</a:t>
            </a:r>
            <a:r>
              <a:rPr lang="en-GB" dirty="0"/>
              <a:t> – lack of communication between lab and clinical area </a:t>
            </a:r>
            <a:r>
              <a:rPr lang="en-GB" dirty="0" err="1"/>
              <a:t>re:urgency</a:t>
            </a:r>
            <a:r>
              <a:rPr lang="en-GB" dirty="0"/>
              <a:t>, rejected samples, blood availability in MHP</a:t>
            </a:r>
          </a:p>
          <a:p>
            <a:endParaRPr lang="en-GB" dirty="0"/>
          </a:p>
          <a:p>
            <a:r>
              <a:rPr lang="en-GB" b="1" u="sng" dirty="0"/>
              <a:t>CS</a:t>
            </a:r>
            <a:r>
              <a:rPr lang="en-GB" dirty="0"/>
              <a:t> - Component selection errors accounted for 81/431 (18.8%) of laboratory errors, with the majority due to specific requirements not being met, 41/81 (50.6%) and wrong component selected for transfusion, 33/81 (40.7%). </a:t>
            </a:r>
          </a:p>
          <a:p>
            <a:r>
              <a:rPr lang="en-GB" b="1" dirty="0"/>
              <a:t>SRNM</a:t>
            </a:r>
            <a:r>
              <a:rPr lang="en-GB" dirty="0"/>
              <a:t> - units not </a:t>
            </a:r>
            <a:r>
              <a:rPr lang="en-GB" dirty="0" err="1"/>
              <a:t>phenotyped</a:t>
            </a:r>
            <a:r>
              <a:rPr lang="en-GB" dirty="0"/>
              <a:t>/antigen-negative when required (14/41), not irradiated (12/41), and K-positive units given to patients of childbearing potential (6/41). </a:t>
            </a:r>
          </a:p>
          <a:p>
            <a:r>
              <a:rPr lang="en-GB" b="1" dirty="0"/>
              <a:t>WCT</a:t>
            </a:r>
            <a:r>
              <a:rPr lang="en-GB" dirty="0"/>
              <a:t> - wrong ABO group selected (28/33), of which 13/28 were related to wrong ABO components issued to HSCT and SOT patients. All these 13 cases stated the error was related to IT, with either the LIMS alerts being overridden by the BMS or limitations within the LIMS rules not clearly stating the requirements for this patient group.</a:t>
            </a:r>
          </a:p>
          <a:p>
            <a:endParaRPr lang="en-GB" dirty="0"/>
          </a:p>
        </p:txBody>
      </p:sp>
      <p:sp>
        <p:nvSpPr>
          <p:cNvPr id="4" name="Slide Number Placeholder 3"/>
          <p:cNvSpPr>
            <a:spLocks noGrp="1"/>
          </p:cNvSpPr>
          <p:nvPr>
            <p:ph type="sldNum" sz="quarter" idx="5"/>
          </p:nvPr>
        </p:nvSpPr>
        <p:spPr/>
        <p:txBody>
          <a:bodyPr/>
          <a:lstStyle/>
          <a:p>
            <a:fld id="{710875CC-1996-4B64-AB1E-A05612F56EF5}" type="slidenum">
              <a:rPr lang="en-GB" smtClean="0"/>
              <a:t>13</a:t>
            </a:fld>
            <a:endParaRPr lang="en-GB"/>
          </a:p>
        </p:txBody>
      </p:sp>
    </p:spTree>
    <p:extLst>
      <p:ext uri="{BB962C8B-B14F-4D97-AF65-F5344CB8AC3E}">
        <p14:creationId xmlns:p14="http://schemas.microsoft.com/office/powerpoint/2010/main" val="145791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of SRR errors occur when available information on LIMS are not heeded. Distractions should be avoided at booking in, as this is the first opportunity to prevent mistakes potentially impacting on a patient’s wellbeing. Many cases reported this year have errors where data was available on a transfusion request form or on other IT platforms (such as </a:t>
            </a:r>
            <a:r>
              <a:rPr lang="en-GB" dirty="0" err="1"/>
              <a:t>Sp</a:t>
            </a:r>
            <a:r>
              <a:rPr lang="en-GB" dirty="0"/>
              <a:t>-ICE) but were not accessed or considered. </a:t>
            </a:r>
          </a:p>
          <a:p>
            <a:endParaRPr lang="en-GB" dirty="0"/>
          </a:p>
          <a:p>
            <a:r>
              <a:rPr lang="en-GB" dirty="0"/>
              <a:t>Most testing errors have been recorded as due to failure to follow procedure 84/148 (56.8%). There are many cases reported this year that have the same underlying features around inadequate systems to stop the selection and issue of components, especially where incomplete/inadequate testing has occurred. Ideally automated group and screen analysers should prevent the processing of samples or transfer of results when outside of valid IQC or failed IQC. Regarding electronic issue, a key recommendation of BSH guidelines (BSH </a:t>
            </a:r>
            <a:r>
              <a:rPr lang="en-GB" dirty="0" err="1"/>
              <a:t>Milkins</a:t>
            </a:r>
            <a:r>
              <a:rPr lang="en-GB" dirty="0"/>
              <a:t> et al. 2013) states that ‘The overall process for determining eligibility for electronic issue must be controlled by the LIMS and not rely on manual intervention or decision making.’</a:t>
            </a:r>
          </a:p>
          <a:p>
            <a:endParaRPr lang="en-GB" dirty="0"/>
          </a:p>
          <a:p>
            <a:r>
              <a:rPr lang="en-GB" dirty="0"/>
              <a:t>The principal failures in this section related to the selection of correct component specification. Many incidents occurred due to failure to follow information readily available within the LIMS (e.g. irradiated or K-negative red cells).</a:t>
            </a:r>
          </a:p>
          <a:p>
            <a:endParaRPr lang="en-GB" dirty="0"/>
          </a:p>
          <a:p>
            <a:r>
              <a:rPr lang="en-GB" dirty="0"/>
              <a:t>This is the last point where the component is under the control and care of the laboratory and should be treated as a critical safety step. Most errors at this step were HSE, such as cold chain errors.</a:t>
            </a:r>
          </a:p>
          <a:p>
            <a:endParaRPr lang="en-GB" dirty="0"/>
          </a:p>
        </p:txBody>
      </p:sp>
      <p:sp>
        <p:nvSpPr>
          <p:cNvPr id="4" name="Slide Number Placeholder 3"/>
          <p:cNvSpPr>
            <a:spLocks noGrp="1"/>
          </p:cNvSpPr>
          <p:nvPr>
            <p:ph type="sldNum" sz="quarter" idx="5"/>
          </p:nvPr>
        </p:nvSpPr>
        <p:spPr/>
        <p:txBody>
          <a:bodyPr/>
          <a:lstStyle/>
          <a:p>
            <a:fld id="{AF2A533C-BD3D-4F73-9AD8-9C9B83D05D60}" type="slidenum">
              <a:rPr lang="en-GB" smtClean="0"/>
              <a:t>14</a:t>
            </a:fld>
            <a:endParaRPr lang="en-GB"/>
          </a:p>
        </p:txBody>
      </p:sp>
    </p:spTree>
    <p:extLst>
      <p:ext uri="{BB962C8B-B14F-4D97-AF65-F5344CB8AC3E}">
        <p14:creationId xmlns:p14="http://schemas.microsoft.com/office/powerpoint/2010/main" val="380420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majority of SRR errors occur when available information on LIMS are not heeded. Distractions should be avoided at booking in, as this is the first opportunity to prevent mistakes potentially impacting on a patient’s wellbeing. Many cases reported this year have errors where data was available on a transfusion request form or on other IT platforms (such as </a:t>
            </a:r>
            <a:r>
              <a:rPr lang="en-GB" dirty="0" err="1"/>
              <a:t>Sp</a:t>
            </a:r>
            <a:r>
              <a:rPr lang="en-GB" dirty="0"/>
              <a:t>-ICE) but were not accessed or considered. </a:t>
            </a:r>
          </a:p>
          <a:p>
            <a:endParaRPr lang="en-GB" dirty="0"/>
          </a:p>
          <a:p>
            <a:r>
              <a:rPr lang="en-GB" dirty="0"/>
              <a:t>Most testing errors have been recorded as due to failure to follow procedure 84/148 (56.8%). There are many cases reported this year that have the same underlying features around inadequate systems to stop the selection and issue of components, especially where incomplete/inadequate testing has occurred. Ideally automated group and screen analysers should prevent the processing of samples or transfer of results when outside of valid IQC or failed IQC. Regarding electronic issue, a key recommendation of BSH guidelines (BSH </a:t>
            </a:r>
            <a:r>
              <a:rPr lang="en-GB" dirty="0" err="1"/>
              <a:t>Milkins</a:t>
            </a:r>
            <a:r>
              <a:rPr lang="en-GB" dirty="0"/>
              <a:t> et al. 2013) states that ‘The overall process for determining eligibility for electronic issue must be controlled by the LIMS and not rely on manual intervention or decision making.’</a:t>
            </a:r>
          </a:p>
          <a:p>
            <a:endParaRPr lang="en-GB" dirty="0"/>
          </a:p>
          <a:p>
            <a:r>
              <a:rPr lang="en-GB" dirty="0"/>
              <a:t>The principal failures in this section related to the selection of correct component specification. Many incidents occurred due to failure to follow information readily available within the LIMS (e.g. irradiated or K-negative red cells).</a:t>
            </a:r>
          </a:p>
          <a:p>
            <a:endParaRPr lang="en-GB" dirty="0"/>
          </a:p>
          <a:p>
            <a:r>
              <a:rPr lang="en-GB" dirty="0"/>
              <a:t>This is the last point where the component is under the control and care of the laboratory and should be treated as a critical safety step. Most errors at this step were HSE, such as cold chain errors.</a:t>
            </a:r>
          </a:p>
          <a:p>
            <a:endParaRPr lang="en-GB" dirty="0"/>
          </a:p>
        </p:txBody>
      </p:sp>
      <p:sp>
        <p:nvSpPr>
          <p:cNvPr id="4" name="Slide Number Placeholder 3"/>
          <p:cNvSpPr>
            <a:spLocks noGrp="1"/>
          </p:cNvSpPr>
          <p:nvPr>
            <p:ph type="sldNum" sz="quarter" idx="5"/>
          </p:nvPr>
        </p:nvSpPr>
        <p:spPr/>
        <p:txBody>
          <a:bodyPr/>
          <a:lstStyle/>
          <a:p>
            <a:fld id="{AF2A533C-BD3D-4F73-9AD8-9C9B83D05D60}" type="slidenum">
              <a:rPr lang="en-GB" smtClean="0"/>
              <a:t>15</a:t>
            </a:fld>
            <a:endParaRPr lang="en-GB"/>
          </a:p>
        </p:txBody>
      </p:sp>
    </p:spTree>
    <p:extLst>
      <p:ext uri="{BB962C8B-B14F-4D97-AF65-F5344CB8AC3E}">
        <p14:creationId xmlns:p14="http://schemas.microsoft.com/office/powerpoint/2010/main" val="237106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 = Patient ID</a:t>
            </a:r>
          </a:p>
          <a:p>
            <a:r>
              <a:rPr lang="en-GB" dirty="0"/>
              <a:t>A = Authorised</a:t>
            </a:r>
          </a:p>
          <a:p>
            <a:r>
              <a:rPr lang="en-GB" dirty="0"/>
              <a:t>U = Unit number</a:t>
            </a:r>
          </a:p>
          <a:p>
            <a:r>
              <a:rPr lang="en-GB" dirty="0"/>
              <a:t>S = Selection</a:t>
            </a:r>
          </a:p>
          <a:p>
            <a:r>
              <a:rPr lang="en-GB" dirty="0"/>
              <a:t>E = Expiry – of sample AND unit</a:t>
            </a:r>
          </a:p>
        </p:txBody>
      </p:sp>
      <p:sp>
        <p:nvSpPr>
          <p:cNvPr id="4" name="Slide Number Placeholder 3"/>
          <p:cNvSpPr>
            <a:spLocks noGrp="1"/>
          </p:cNvSpPr>
          <p:nvPr>
            <p:ph type="sldNum" sz="quarter" idx="5"/>
          </p:nvPr>
        </p:nvSpPr>
        <p:spPr/>
        <p:txBody>
          <a:bodyPr/>
          <a:lstStyle/>
          <a:p>
            <a:fld id="{710875CC-1996-4B64-AB1E-A05612F56EF5}" type="slidenum">
              <a:rPr lang="en-GB" smtClean="0"/>
              <a:t>16</a:t>
            </a:fld>
            <a:endParaRPr lang="en-GB"/>
          </a:p>
        </p:txBody>
      </p:sp>
    </p:spTree>
    <p:extLst>
      <p:ext uri="{BB962C8B-B14F-4D97-AF65-F5344CB8AC3E}">
        <p14:creationId xmlns:p14="http://schemas.microsoft.com/office/powerpoint/2010/main" val="2829154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0875CC-1996-4B64-AB1E-A05612F56EF5}" type="slidenum">
              <a:rPr lang="en-GB" smtClean="0"/>
              <a:t>17</a:t>
            </a:fld>
            <a:endParaRPr lang="en-GB"/>
          </a:p>
        </p:txBody>
      </p:sp>
    </p:spTree>
    <p:extLst>
      <p:ext uri="{BB962C8B-B14F-4D97-AF65-F5344CB8AC3E}">
        <p14:creationId xmlns:p14="http://schemas.microsoft.com/office/powerpoint/2010/main" val="2234157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0875CC-1996-4B64-AB1E-A05612F56EF5}" type="slidenum">
              <a:rPr lang="en-GB" smtClean="0"/>
              <a:t>18</a:t>
            </a:fld>
            <a:endParaRPr lang="en-GB"/>
          </a:p>
        </p:txBody>
      </p:sp>
    </p:spTree>
    <p:extLst>
      <p:ext uri="{BB962C8B-B14F-4D97-AF65-F5344CB8AC3E}">
        <p14:creationId xmlns:p14="http://schemas.microsoft.com/office/powerpoint/2010/main" val="3916678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FE16C9-F907-4D74-9412-8A544098E84C}" type="slidenum">
              <a:rPr lang="en-GB" smtClean="0"/>
              <a:t>19</a:t>
            </a:fld>
            <a:endParaRPr lang="en-GB"/>
          </a:p>
        </p:txBody>
      </p:sp>
    </p:spTree>
    <p:extLst>
      <p:ext uri="{BB962C8B-B14F-4D97-AF65-F5344CB8AC3E}">
        <p14:creationId xmlns:p14="http://schemas.microsoft.com/office/powerpoint/2010/main" val="395438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921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100" dirty="0"/>
              <a:t>GOOD</a:t>
            </a:r>
          </a:p>
          <a:p>
            <a:pPr marL="171450" indent="-171450">
              <a:buFont typeface="Arial" panose="020B0604020202020204" pitchFamily="34" charset="0"/>
              <a:buChar char="•"/>
            </a:pPr>
            <a:r>
              <a:rPr lang="en-GB" sz="1100" dirty="0"/>
              <a:t>Identified during screening</a:t>
            </a:r>
          </a:p>
          <a:p>
            <a:pPr marL="171450" indent="-171450">
              <a:buFont typeface="Arial" panose="020B0604020202020204" pitchFamily="34" charset="0"/>
              <a:buChar char="•"/>
            </a:pPr>
            <a:r>
              <a:rPr lang="en-GB" sz="1100" dirty="0"/>
              <a:t>Alert in place with appropriate advice</a:t>
            </a:r>
          </a:p>
          <a:p>
            <a:pPr marL="171450" indent="-171450">
              <a:buFont typeface="Arial" panose="020B0604020202020204" pitchFamily="34" charset="0"/>
              <a:buChar char="•"/>
            </a:pPr>
            <a:r>
              <a:rPr lang="en-GB" sz="1100" dirty="0"/>
              <a:t>Stock of k neg units </a:t>
            </a:r>
            <a:r>
              <a:rPr lang="en-GB" sz="1100" dirty="0" err="1"/>
              <a:t>avaiablr</a:t>
            </a:r>
            <a:endParaRPr lang="en-GB" sz="1100" dirty="0"/>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LP</a:t>
            </a:r>
          </a:p>
          <a:p>
            <a:pPr marL="171450" indent="-171450">
              <a:buFont typeface="Arial" panose="020B0604020202020204" pitchFamily="34" charset="0"/>
              <a:buChar char="•"/>
            </a:pPr>
            <a:r>
              <a:rPr lang="en-GB" sz="1100" dirty="0"/>
              <a:t>Overrode alert – could be overrode easily?</a:t>
            </a:r>
          </a:p>
          <a:p>
            <a:pPr marL="171450" indent="-171450">
              <a:buFont typeface="Arial" panose="020B0604020202020204" pitchFamily="34" charset="0"/>
              <a:buChar char="•"/>
            </a:pPr>
            <a:r>
              <a:rPr lang="en-GB" sz="1100" dirty="0"/>
              <a:t>Unaware of requirements</a:t>
            </a:r>
          </a:p>
          <a:p>
            <a:pPr marL="171450" indent="-171450">
              <a:buFont typeface="Arial" panose="020B0604020202020204" pitchFamily="34" charset="0"/>
              <a:buChar char="•"/>
            </a:pPr>
            <a:r>
              <a:rPr lang="en-GB" sz="1100" dirty="0"/>
              <a:t>?supervision</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CAPA</a:t>
            </a:r>
          </a:p>
          <a:p>
            <a:pPr marL="171450" indent="-171450">
              <a:buFont typeface="Arial" panose="020B0604020202020204" pitchFamily="34" charset="0"/>
              <a:buChar char="•"/>
            </a:pPr>
            <a:r>
              <a:rPr lang="en-GB" sz="1600" dirty="0"/>
              <a:t>The preventative actions included a better learning environment for trainees and</a:t>
            </a:r>
          </a:p>
          <a:p>
            <a:pPr marL="171450" indent="-171450">
              <a:buFont typeface="Arial" panose="020B0604020202020204" pitchFamily="34" charset="0"/>
              <a:buChar char="•"/>
            </a:pPr>
            <a:r>
              <a:rPr lang="en-GB" sz="1600" dirty="0"/>
              <a:t> improved competency assessments, </a:t>
            </a:r>
          </a:p>
          <a:p>
            <a:pPr marL="171450" indent="-171450">
              <a:buFont typeface="Arial" panose="020B0604020202020204" pitchFamily="34" charset="0"/>
              <a:buChar char="•"/>
            </a:pPr>
            <a:r>
              <a:rPr lang="en-GB" sz="1600" dirty="0"/>
              <a:t>recruitment of a new band 7 post to assist with training and</a:t>
            </a:r>
          </a:p>
          <a:p>
            <a:pPr marL="171450" indent="-171450">
              <a:buFont typeface="Arial" panose="020B0604020202020204" pitchFamily="34" charset="0"/>
              <a:buChar char="•"/>
            </a:pPr>
            <a:r>
              <a:rPr lang="en-GB" sz="1600" dirty="0"/>
              <a:t> additional out-of-hours band 3 staff, </a:t>
            </a:r>
          </a:p>
          <a:p>
            <a:pPr marL="171450" indent="-171450">
              <a:buFont typeface="Arial" panose="020B0604020202020204" pitchFamily="34" charset="0"/>
              <a:buChar char="•"/>
            </a:pPr>
            <a:r>
              <a:rPr lang="en-GB" sz="1600" dirty="0"/>
              <a:t>with the aim of moving to a new LIMS where this issue would be addressed. </a:t>
            </a:r>
            <a:endParaRPr lang="en-GB" sz="1100" dirty="0"/>
          </a:p>
        </p:txBody>
      </p:sp>
      <p:sp>
        <p:nvSpPr>
          <p:cNvPr id="4" name="Slide Number Placeholder 3"/>
          <p:cNvSpPr>
            <a:spLocks noGrp="1"/>
          </p:cNvSpPr>
          <p:nvPr>
            <p:ph type="sldNum" sz="quarter" idx="5"/>
          </p:nvPr>
        </p:nvSpPr>
        <p:spPr/>
        <p:txBody>
          <a:bodyPr/>
          <a:lstStyle/>
          <a:p>
            <a:fld id="{1BE19DEB-09A8-4B37-B7F2-C440E5ED5439}" type="slidenum">
              <a:rPr lang="en-GB" smtClean="0"/>
              <a:t>21</a:t>
            </a:fld>
            <a:endParaRPr lang="en-GB"/>
          </a:p>
        </p:txBody>
      </p:sp>
    </p:spTree>
    <p:extLst>
      <p:ext uri="{BB962C8B-B14F-4D97-AF65-F5344CB8AC3E}">
        <p14:creationId xmlns:p14="http://schemas.microsoft.com/office/powerpoint/2010/main" val="158776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D56DE-DEE9-4C7C-ABDD-0D949B399D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6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0875CC-1996-4B64-AB1E-A05612F56EF5}" type="slidenum">
              <a:rPr lang="en-GB" smtClean="0"/>
              <a:t>2</a:t>
            </a:fld>
            <a:endParaRPr lang="en-GB"/>
          </a:p>
        </p:txBody>
      </p:sp>
    </p:spTree>
    <p:extLst>
      <p:ext uri="{BB962C8B-B14F-4D97-AF65-F5344CB8AC3E}">
        <p14:creationId xmlns:p14="http://schemas.microsoft.com/office/powerpoint/2010/main" val="1759463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BD56DE-DEE9-4C7C-ABDD-0D949B399D98}" type="slidenum">
              <a:rPr lang="en-GB" smtClean="0"/>
              <a:t>23</a:t>
            </a:fld>
            <a:endParaRPr lang="en-GB"/>
          </a:p>
        </p:txBody>
      </p:sp>
    </p:spTree>
    <p:extLst>
      <p:ext uri="{BB962C8B-B14F-4D97-AF65-F5344CB8AC3E}">
        <p14:creationId xmlns:p14="http://schemas.microsoft.com/office/powerpoint/2010/main" val="2008590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0875CC-1996-4B64-AB1E-A05612F56EF5}" type="slidenum">
              <a:rPr lang="en-GB" smtClean="0"/>
              <a:t>24</a:t>
            </a:fld>
            <a:endParaRPr lang="en-GB"/>
          </a:p>
        </p:txBody>
      </p:sp>
    </p:spTree>
    <p:extLst>
      <p:ext uri="{BB962C8B-B14F-4D97-AF65-F5344CB8AC3E}">
        <p14:creationId xmlns:p14="http://schemas.microsoft.com/office/powerpoint/2010/main" val="3886964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BD56DE-DEE9-4C7C-ABDD-0D949B399D98}" type="slidenum">
              <a:rPr lang="en-GB" smtClean="0"/>
              <a:t>25</a:t>
            </a:fld>
            <a:endParaRPr lang="en-GB"/>
          </a:p>
        </p:txBody>
      </p:sp>
    </p:spTree>
    <p:extLst>
      <p:ext uri="{BB962C8B-B14F-4D97-AF65-F5344CB8AC3E}">
        <p14:creationId xmlns:p14="http://schemas.microsoft.com/office/powerpoint/2010/main" val="3142386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CAPAs are better than others, there is what is known as an </a:t>
            </a:r>
            <a:r>
              <a:rPr lang="en-GB" b="1" dirty="0"/>
              <a:t>intervention hierarchy</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most robust interventions are </a:t>
            </a:r>
            <a:r>
              <a:rPr lang="en-GB" b="1" dirty="0"/>
              <a:t>‘forcing functions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a:t>
            </a:r>
            <a:r>
              <a:rPr lang="en-GB" sz="1200" i="1" kern="1200" dirty="0">
                <a:solidFill>
                  <a:schemeClr val="tx1"/>
                </a:solidFill>
                <a:effectLst/>
                <a:latin typeface="+mn-lt"/>
                <a:ea typeface="+mn-ea"/>
                <a:cs typeface="+mn-cs"/>
              </a:rPr>
              <a:t>aspects of a design that prevents the user from taking an action without consciously considering information relevant to that action. They</a:t>
            </a:r>
            <a:r>
              <a:rPr lang="en-GB" sz="1200" i="0" kern="1200" dirty="0">
                <a:solidFill>
                  <a:schemeClr val="tx1"/>
                </a:solidFill>
                <a:effectLst/>
                <a:latin typeface="+mn-lt"/>
                <a:ea typeface="+mn-ea"/>
                <a:cs typeface="+mn-cs"/>
              </a:rPr>
              <a:t> may be physical barriers, but are often automated or computerised barriers.  </a:t>
            </a:r>
            <a:r>
              <a:rPr lang="en-GB" sz="1200" i="1" kern="1200" dirty="0">
                <a:solidFill>
                  <a:schemeClr val="tx1"/>
                </a:solidFill>
                <a:effectLst/>
                <a:latin typeface="+mn-lt"/>
                <a:ea typeface="+mn-ea"/>
                <a:cs typeface="+mn-cs"/>
              </a:rPr>
              <a:t>For example a rule in laboratory computer system that does not allow issue of </a:t>
            </a:r>
            <a:r>
              <a:rPr lang="en-GB" sz="1200" i="1" kern="1200" dirty="0" err="1">
                <a:solidFill>
                  <a:schemeClr val="tx1"/>
                </a:solidFill>
                <a:effectLst/>
                <a:latin typeface="+mn-lt"/>
                <a:ea typeface="+mn-ea"/>
                <a:cs typeface="+mn-cs"/>
              </a:rPr>
              <a:t>ABOi</a:t>
            </a:r>
            <a:r>
              <a:rPr lang="en-GB" sz="1200" i="1" kern="1200" dirty="0">
                <a:solidFill>
                  <a:schemeClr val="tx1"/>
                </a:solidFill>
                <a:effectLst/>
                <a:latin typeface="+mn-lt"/>
                <a:ea typeface="+mn-ea"/>
                <a:cs typeface="+mn-cs"/>
              </a:rPr>
              <a:t> red cell units, or a blood fridge that is locked by an electronic blood tracking system.</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They work well but are often difficult or costly to implement,</a:t>
            </a:r>
            <a:r>
              <a:rPr lang="en-GB" sz="1200" kern="1200" dirty="0">
                <a:solidFill>
                  <a:schemeClr val="tx1"/>
                </a:solidFill>
                <a:effectLst/>
                <a:latin typeface="+mn-lt"/>
                <a:ea typeface="+mn-ea"/>
                <a:cs typeface="+mn-cs"/>
              </a:rPr>
              <a:t> so may form the rear guard of any CAPA. They also need to be set up and used properly as we do see technology complacency and flag fatigue.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Systems focussed </a:t>
            </a:r>
            <a:r>
              <a:rPr lang="en-GB" sz="1200" kern="1200" dirty="0">
                <a:solidFill>
                  <a:schemeClr val="tx1"/>
                </a:solidFill>
                <a:effectLst/>
                <a:latin typeface="+mn-lt"/>
                <a:ea typeface="+mn-ea"/>
                <a:cs typeface="+mn-cs"/>
              </a:rPr>
              <a:t>interventions are reasonably effective, things such as </a:t>
            </a:r>
            <a:r>
              <a:rPr lang="en-GB" sz="1200" b="1" kern="1200" dirty="0">
                <a:solidFill>
                  <a:schemeClr val="tx1"/>
                </a:solidFill>
                <a:effectLst/>
                <a:latin typeface="+mn-lt"/>
                <a:ea typeface="+mn-ea"/>
                <a:cs typeface="+mn-cs"/>
              </a:rPr>
              <a:t>checklists, warnings and protocols</a:t>
            </a:r>
            <a:r>
              <a:rPr lang="en-GB" sz="1200" kern="1200" dirty="0">
                <a:solidFill>
                  <a:schemeClr val="tx1"/>
                </a:solidFill>
                <a:effectLst/>
                <a:latin typeface="+mn-lt"/>
                <a:ea typeface="+mn-ea"/>
                <a:cs typeface="+mn-cs"/>
              </a:rPr>
              <a:t>. These are usually easier and less expensive than forcing functions and so can be used as interim measures while you are looking at various forcing functions.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less effective actions are </a:t>
            </a:r>
            <a:r>
              <a:rPr lang="en-GB" sz="1200" b="1" kern="1200" dirty="0">
                <a:solidFill>
                  <a:schemeClr val="tx1"/>
                </a:solidFill>
                <a:effectLst/>
                <a:latin typeface="+mn-lt"/>
                <a:ea typeface="+mn-ea"/>
                <a:cs typeface="+mn-cs"/>
              </a:rPr>
              <a:t>people focussed</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education, retraining, rewriting policies</a:t>
            </a:r>
            <a:r>
              <a:rPr lang="en-GB" sz="1200" kern="1200" dirty="0">
                <a:solidFill>
                  <a:schemeClr val="tx1"/>
                </a:solidFill>
                <a:effectLst/>
                <a:latin typeface="+mn-lt"/>
                <a:ea typeface="+mn-ea"/>
                <a:cs typeface="+mn-cs"/>
              </a:rPr>
              <a:t>. And in particular educating or retraining only the individual involved in the incident, as that </a:t>
            </a:r>
            <a:r>
              <a:rPr lang="en-GB" sz="1200" b="1" kern="1200" dirty="0">
                <a:solidFill>
                  <a:schemeClr val="tx1"/>
                </a:solidFill>
                <a:effectLst/>
                <a:latin typeface="+mn-lt"/>
                <a:ea typeface="+mn-ea"/>
                <a:cs typeface="+mn-cs"/>
              </a:rPr>
              <a:t>definitely wont stop others from making the same mistake</a:t>
            </a:r>
            <a:r>
              <a:rPr lang="en-GB" sz="1200" kern="1200" dirty="0">
                <a:solidFill>
                  <a:schemeClr val="tx1"/>
                </a:solidFill>
                <a:effectLst/>
                <a:latin typeface="+mn-lt"/>
                <a:ea typeface="+mn-ea"/>
                <a:cs typeface="+mn-cs"/>
              </a:rPr>
              <a:t>. But they still have their place, educational material and policies need to reflect safe practice.</a:t>
            </a:r>
            <a:endParaRPr lang="en-GB" dirty="0"/>
          </a:p>
          <a:p>
            <a:endParaRPr lang="en-GB" dirty="0"/>
          </a:p>
        </p:txBody>
      </p:sp>
      <p:sp>
        <p:nvSpPr>
          <p:cNvPr id="4" name="Slide Number Placeholder 3"/>
          <p:cNvSpPr>
            <a:spLocks noGrp="1"/>
          </p:cNvSpPr>
          <p:nvPr>
            <p:ph type="sldNum" sz="quarter" idx="5"/>
          </p:nvPr>
        </p:nvSpPr>
        <p:spPr/>
        <p:txBody>
          <a:bodyPr/>
          <a:lstStyle/>
          <a:p>
            <a:fld id="{F9BD56DE-DEE9-4C7C-ABDD-0D949B399D98}" type="slidenum">
              <a:rPr lang="en-GB" smtClean="0"/>
              <a:t>27</a:t>
            </a:fld>
            <a:endParaRPr lang="en-GB"/>
          </a:p>
        </p:txBody>
      </p:sp>
    </p:spTree>
    <p:extLst>
      <p:ext uri="{BB962C8B-B14F-4D97-AF65-F5344CB8AC3E}">
        <p14:creationId xmlns:p14="http://schemas.microsoft.com/office/powerpoint/2010/main" val="3240004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Whatever interventions you decide to implement they do need to be effective. This slide is a little busy but just gives some ideas on how to make the most of some of the interventions to ensure they are fit for purpose. These are all explained in the </a:t>
            </a:r>
            <a:r>
              <a:rPr lang="en-GB" dirty="0" err="1"/>
              <a:t>SHOTBite</a:t>
            </a:r>
            <a:r>
              <a:rPr lang="en-GB" dirty="0"/>
              <a:t> on incident investigation, which is on our website. Remember that you need to evidence that the actions have been completed and make sure that you can access that evidence later if needed.</a:t>
            </a:r>
          </a:p>
          <a:p>
            <a:endParaRPr lang="en-GB" dirty="0"/>
          </a:p>
        </p:txBody>
      </p:sp>
      <p:sp>
        <p:nvSpPr>
          <p:cNvPr id="4" name="Slide Number Placeholder 3"/>
          <p:cNvSpPr>
            <a:spLocks noGrp="1"/>
          </p:cNvSpPr>
          <p:nvPr>
            <p:ph type="sldNum" sz="quarter" idx="5"/>
          </p:nvPr>
        </p:nvSpPr>
        <p:spPr/>
        <p:txBody>
          <a:bodyPr/>
          <a:lstStyle/>
          <a:p>
            <a:fld id="{F9BD56DE-DEE9-4C7C-ABDD-0D949B399D98}" type="slidenum">
              <a:rPr lang="en-GB" smtClean="0"/>
              <a:t>28</a:t>
            </a:fld>
            <a:endParaRPr lang="en-GB"/>
          </a:p>
        </p:txBody>
      </p:sp>
    </p:spTree>
    <p:extLst>
      <p:ext uri="{BB962C8B-B14F-4D97-AF65-F5344CB8AC3E}">
        <p14:creationId xmlns:p14="http://schemas.microsoft.com/office/powerpoint/2010/main" val="2770052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CAPA or interventions have been implemented it’s not job done! You do need to monitor and review the effectiveness of the actions and you may need to make adjustments to them if they are not effective. The way that you review them will be dependent on the type of intervention but may include audit of compliance, debriefs and risk assessments. The time frame for review will also be dependent on the task and action. For tasks that happen many times per day you can review quickly, other may take more time before they can be reviewed.</a:t>
            </a:r>
          </a:p>
        </p:txBody>
      </p:sp>
      <p:sp>
        <p:nvSpPr>
          <p:cNvPr id="4" name="Slide Number Placeholder 3"/>
          <p:cNvSpPr>
            <a:spLocks noGrp="1"/>
          </p:cNvSpPr>
          <p:nvPr>
            <p:ph type="sldNum" sz="quarter" idx="5"/>
          </p:nvPr>
        </p:nvSpPr>
        <p:spPr/>
        <p:txBody>
          <a:bodyPr/>
          <a:lstStyle/>
          <a:p>
            <a:fld id="{E0F324DB-96FE-49C1-8528-539CF6698ECB}" type="slidenum">
              <a:rPr lang="en-GB" smtClean="0"/>
              <a:t>29</a:t>
            </a:fld>
            <a:endParaRPr lang="en-GB"/>
          </a:p>
        </p:txBody>
      </p:sp>
    </p:spTree>
    <p:extLst>
      <p:ext uri="{BB962C8B-B14F-4D97-AF65-F5344CB8AC3E}">
        <p14:creationId xmlns:p14="http://schemas.microsoft.com/office/powerpoint/2010/main" val="3045789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1BE19DEB-09A8-4B37-B7F2-C440E5ED5439}" type="slidenum">
              <a:rPr lang="en-GB" smtClean="0"/>
              <a:t>30</a:t>
            </a:fld>
            <a:endParaRPr lang="en-GB"/>
          </a:p>
        </p:txBody>
      </p:sp>
    </p:spTree>
    <p:extLst>
      <p:ext uri="{BB962C8B-B14F-4D97-AF65-F5344CB8AC3E}">
        <p14:creationId xmlns:p14="http://schemas.microsoft.com/office/powerpoint/2010/main" val="1547898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anose="05050102010706020507" pitchFamily="18" charset="2"/>
              <a:buChar char=""/>
            </a:pPr>
            <a:r>
              <a:rPr lang="en-GB" sz="1200" b="1" dirty="0">
                <a:effectLst/>
                <a:latin typeface="Arial" panose="020B0604020202020204" pitchFamily="34" charset="0"/>
                <a:ea typeface="Calibri" panose="020F0502020204030204" pitchFamily="34" charset="0"/>
                <a:cs typeface="Times New Roman" panose="02020603050405020304" pitchFamily="18" charset="0"/>
              </a:rPr>
              <a:t>Learning from everyday work helps to improve all aspects of performance and well-being –</a:t>
            </a:r>
            <a:r>
              <a:rPr lang="en-GB" sz="1200" dirty="0">
                <a:effectLst/>
                <a:latin typeface="Arial" panose="020B0604020202020204" pitchFamily="34" charset="0"/>
                <a:ea typeface="Calibri" panose="020F0502020204030204" pitchFamily="34" charset="0"/>
                <a:cs typeface="Times New Roman" panose="02020603050405020304" pitchFamily="18" charset="0"/>
              </a:rPr>
              <a:t> this helps to improve all aspects of working and learning from one area can be applied to many without additional resource</a:t>
            </a:r>
          </a:p>
          <a:p>
            <a:pPr marL="342900" lvl="0" indent="-342900">
              <a:lnSpc>
                <a:spcPct val="115000"/>
              </a:lnSpc>
              <a:buFont typeface="Symbol" panose="05050102010706020507" pitchFamily="18" charset="2"/>
              <a:buChar char=""/>
            </a:pPr>
            <a:r>
              <a:rPr lang="en-GB" sz="1200" b="1" dirty="0">
                <a:effectLst/>
                <a:latin typeface="Arial" panose="020B0604020202020204" pitchFamily="34" charset="0"/>
                <a:ea typeface="Calibri" panose="020F0502020204030204" pitchFamily="34" charset="0"/>
                <a:cs typeface="Times New Roman" panose="02020603050405020304" pitchFamily="18" charset="0"/>
              </a:rPr>
              <a:t>Learning from everyday work does not require unwanted events – </a:t>
            </a:r>
            <a:r>
              <a:rPr lang="en-GB" sz="1200" dirty="0">
                <a:effectLst/>
                <a:latin typeface="Arial" panose="020B0604020202020204" pitchFamily="34" charset="0"/>
                <a:ea typeface="Calibri" panose="020F0502020204030204" pitchFamily="34" charset="0"/>
                <a:cs typeface="Times New Roman" panose="02020603050405020304" pitchFamily="18" charset="0"/>
              </a:rPr>
              <a:t>when ordinary work is focused upon, it does not require adverse events and patient harm to occur to drive improvement </a:t>
            </a:r>
          </a:p>
          <a:p>
            <a:pPr marL="342900" lvl="0" indent="-342900">
              <a:lnSpc>
                <a:spcPct val="115000"/>
              </a:lnSpc>
              <a:buFont typeface="Symbol" panose="05050102010706020507" pitchFamily="18" charset="2"/>
              <a:buChar char=""/>
            </a:pPr>
            <a:r>
              <a:rPr lang="en-GB" sz="1200" b="1" dirty="0">
                <a:effectLst/>
                <a:latin typeface="Arial" panose="020B0604020202020204" pitchFamily="34" charset="0"/>
                <a:ea typeface="Calibri" panose="020F0502020204030204" pitchFamily="34" charset="0"/>
                <a:cs typeface="Times New Roman" panose="02020603050405020304" pitchFamily="18" charset="0"/>
              </a:rPr>
              <a:t>Learning from everyday work helps to see and build on what’s strong - </a:t>
            </a:r>
            <a:r>
              <a:rPr lang="en-GB" sz="1200" dirty="0">
                <a:effectLst/>
                <a:latin typeface="Arial" panose="020B0604020202020204" pitchFamily="34" charset="0"/>
                <a:ea typeface="Calibri" panose="020F0502020204030204" pitchFamily="34" charset="0"/>
                <a:cs typeface="Times New Roman" panose="02020603050405020304" pitchFamily="18" charset="0"/>
              </a:rPr>
              <a:t>looking at everyday work can recognise areas of strength and use these to build on elsewhere</a:t>
            </a:r>
          </a:p>
          <a:p>
            <a:pPr marL="342900" lvl="0" indent="-342900">
              <a:lnSpc>
                <a:spcPct val="115000"/>
              </a:lnSpc>
              <a:buFont typeface="Symbol" panose="05050102010706020507" pitchFamily="18" charset="2"/>
              <a:buChar char=""/>
            </a:pPr>
            <a:r>
              <a:rPr lang="en-GB" sz="1200" b="1" dirty="0">
                <a:effectLst/>
                <a:latin typeface="Arial" panose="020B0604020202020204" pitchFamily="34" charset="0"/>
                <a:ea typeface="Calibri" panose="020F0502020204030204" pitchFamily="34" charset="0"/>
                <a:cs typeface="Times New Roman" panose="02020603050405020304" pitchFamily="18" charset="0"/>
              </a:rPr>
              <a:t>Learning from everyday work helps to see slow changes – </a:t>
            </a:r>
            <a:r>
              <a:rPr lang="en-GB" sz="1200" dirty="0">
                <a:effectLst/>
                <a:latin typeface="Arial" panose="020B0604020202020204" pitchFamily="34" charset="0"/>
                <a:ea typeface="Calibri" panose="020F0502020204030204" pitchFamily="34" charset="0"/>
                <a:cs typeface="Times New Roman" panose="02020603050405020304" pitchFamily="18" charset="0"/>
              </a:rPr>
              <a:t>the process of ‘practical drift’ explains how work can slowly move away from the expected, this can occur in both positive and negative ways and if day-to-day practice is examined this drift can be identified</a:t>
            </a:r>
          </a:p>
          <a:p>
            <a:pPr marL="342900" lvl="0" indent="-342900">
              <a:lnSpc>
                <a:spcPct val="115000"/>
              </a:lnSpc>
              <a:spcAft>
                <a:spcPts val="1000"/>
              </a:spcAft>
              <a:buFont typeface="Symbol" panose="05050102010706020507" pitchFamily="18" charset="2"/>
              <a:buChar char=""/>
            </a:pPr>
            <a:r>
              <a:rPr lang="en-GB" sz="1200" b="1" dirty="0">
                <a:effectLst/>
                <a:latin typeface="Arial" panose="020B0604020202020204" pitchFamily="34" charset="0"/>
                <a:ea typeface="Calibri" panose="020F0502020204030204" pitchFamily="34" charset="0"/>
                <a:cs typeface="Times New Roman" panose="02020603050405020304" pitchFamily="18" charset="0"/>
              </a:rPr>
              <a:t>Learning from everyday work can involve everyone – </a:t>
            </a:r>
            <a:r>
              <a:rPr lang="en-GB" sz="1200" dirty="0">
                <a:effectLst/>
                <a:latin typeface="Arial" panose="020B0604020202020204" pitchFamily="34" charset="0"/>
                <a:ea typeface="Calibri" panose="020F0502020204030204" pitchFamily="34" charset="0"/>
                <a:cs typeface="Times New Roman" panose="02020603050405020304" pitchFamily="18" charset="0"/>
              </a:rPr>
              <a:t>by learning form everyday work, those involved in routine practices must be involved and can therefore have more ownership and engagement with any change necessary</a:t>
            </a:r>
          </a:p>
          <a:p>
            <a:endParaRPr lang="en-GB" dirty="0"/>
          </a:p>
        </p:txBody>
      </p:sp>
      <p:sp>
        <p:nvSpPr>
          <p:cNvPr id="4" name="Slide Number Placeholder 3"/>
          <p:cNvSpPr>
            <a:spLocks noGrp="1"/>
          </p:cNvSpPr>
          <p:nvPr>
            <p:ph type="sldNum" sz="quarter" idx="5"/>
          </p:nvPr>
        </p:nvSpPr>
        <p:spPr/>
        <p:txBody>
          <a:bodyPr/>
          <a:lstStyle/>
          <a:p>
            <a:fld id="{1BE19DEB-09A8-4B37-B7F2-C440E5ED5439}" type="slidenum">
              <a:rPr lang="en-GB" smtClean="0"/>
              <a:t>32</a:t>
            </a:fld>
            <a:endParaRPr lang="en-GB"/>
          </a:p>
        </p:txBody>
      </p:sp>
    </p:spTree>
    <p:extLst>
      <p:ext uri="{BB962C8B-B14F-4D97-AF65-F5344CB8AC3E}">
        <p14:creationId xmlns:p14="http://schemas.microsoft.com/office/powerpoint/2010/main" val="1134304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E19DEB-09A8-4B37-B7F2-C440E5ED5439}" type="slidenum">
              <a:rPr lang="en-GB" smtClean="0"/>
              <a:t>33</a:t>
            </a:fld>
            <a:endParaRPr lang="en-GB"/>
          </a:p>
        </p:txBody>
      </p:sp>
    </p:spTree>
    <p:extLst>
      <p:ext uri="{BB962C8B-B14F-4D97-AF65-F5344CB8AC3E}">
        <p14:creationId xmlns:p14="http://schemas.microsoft.com/office/powerpoint/2010/main" val="2260756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sz="1100" dirty="0"/>
          </a:p>
        </p:txBody>
      </p:sp>
      <p:sp>
        <p:nvSpPr>
          <p:cNvPr id="4" name="Slide Number Placeholder 3"/>
          <p:cNvSpPr>
            <a:spLocks noGrp="1"/>
          </p:cNvSpPr>
          <p:nvPr>
            <p:ph type="sldNum" sz="quarter" idx="5"/>
          </p:nvPr>
        </p:nvSpPr>
        <p:spPr/>
        <p:txBody>
          <a:bodyPr/>
          <a:lstStyle/>
          <a:p>
            <a:fld id="{1BE19DEB-09A8-4B37-B7F2-C440E5ED5439}" type="slidenum">
              <a:rPr lang="en-GB" smtClean="0"/>
              <a:t>34</a:t>
            </a:fld>
            <a:endParaRPr lang="en-GB"/>
          </a:p>
        </p:txBody>
      </p:sp>
    </p:spTree>
    <p:extLst>
      <p:ext uri="{BB962C8B-B14F-4D97-AF65-F5344CB8AC3E}">
        <p14:creationId xmlns:p14="http://schemas.microsoft.com/office/powerpoint/2010/main" val="967937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b="1" dirty="0">
                <a:solidFill>
                  <a:srgbClr val="2684C4"/>
                </a:solidFill>
                <a:latin typeface="Arial" panose="020B0604020202020204" pitchFamily="34" charset="0"/>
                <a:cs typeface="Arial" panose="020B0604020202020204" pitchFamily="34" charset="0"/>
              </a:rPr>
              <a:t>SHOT collects and analyses information on transfusion reactions and adverse events from all healthcare organisations in the UK that are involved in blood transfusion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rgbClr val="44B994"/>
                </a:solidFill>
                <a:latin typeface="Arial" panose="020B0604020202020204" pitchFamily="34" charset="0"/>
                <a:cs typeface="Arial" panose="020B0604020202020204" pitchFamily="34" charset="0"/>
              </a:rPr>
              <a:t>Including red cells, plasma, cryoprecipitate, platelets, anti-D immunoglobulin administration, immune anti-D cases and errors related to prothrombin complex concentrates</a:t>
            </a:r>
            <a:endParaRPr lang="en-GB" b="1" dirty="0">
              <a:solidFill>
                <a:srgbClr val="44B994"/>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solidFill>
                  <a:srgbClr val="3F8958"/>
                </a:solidFill>
                <a:latin typeface="Arial" panose="020B0604020202020204" pitchFamily="34" charset="0"/>
                <a:cs typeface="Arial" panose="020B0604020202020204" pitchFamily="34" charset="0"/>
              </a:rPr>
              <a:t>SHOT is funded by the 4 UK Blood Services and is affiliated to the Royal College of Pathologists. Its activities are overseen by a Steering Group whose membership includes representatives from the Royal Colleges and other specialist societies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0" dirty="0">
                <a:solidFill>
                  <a:srgbClr val="31CAD0"/>
                </a:solidFill>
                <a:effectLst/>
                <a:latin typeface="Arial" panose="020B0604020202020204" pitchFamily="34" charset="0"/>
                <a:cs typeface="Arial" panose="020B0604020202020204" pitchFamily="34" charset="0"/>
              </a:rPr>
              <a:t>Where risks and problems are identified, SHOT produces recommendations to improve patient safety.</a:t>
            </a:r>
            <a:endParaRPr lang="en-US" b="1" noProof="1">
              <a:solidFill>
                <a:srgbClr val="31CAD0"/>
              </a:solidFill>
              <a:latin typeface="Arial" panose="020B0604020202020204" pitchFamily="34" charset="0"/>
              <a:cs typeface="Arial" panose="020B0604020202020204" pitchFamily="34" charset="0"/>
            </a:endParaRPr>
          </a:p>
          <a:p>
            <a:pPr lvl="0"/>
            <a:endParaRPr lang="en-GB" b="1" dirty="0">
              <a:solidFill>
                <a:srgbClr val="2684C4"/>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68D2766-C49B-4C1A-9FEE-6F146754B02B}" type="slidenum">
              <a:rPr lang="en-US" smtClean="0"/>
              <a:t>3</a:t>
            </a:fld>
            <a:endParaRPr lang="en-US"/>
          </a:p>
        </p:txBody>
      </p:sp>
    </p:spTree>
    <p:extLst>
      <p:ext uri="{BB962C8B-B14F-4D97-AF65-F5344CB8AC3E}">
        <p14:creationId xmlns:p14="http://schemas.microsoft.com/office/powerpoint/2010/main" val="3821228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BD56DE-DEE9-4C7C-ABDD-0D949B399D98}" type="slidenum">
              <a:rPr lang="en-GB" smtClean="0"/>
              <a:t>35</a:t>
            </a:fld>
            <a:endParaRPr lang="en-GB"/>
          </a:p>
        </p:txBody>
      </p:sp>
    </p:spTree>
    <p:extLst>
      <p:ext uri="{BB962C8B-B14F-4D97-AF65-F5344CB8AC3E}">
        <p14:creationId xmlns:p14="http://schemas.microsoft.com/office/powerpoint/2010/main" val="373783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 would like to take a moment to thank my team and members of the wider SHOT Family, the SHOT Steering group, Working Expert Group members without whose dedication and hard work this would not have been possible. I would also like to thank my esteemed colleagues at MHRA, the UK Forum and all our stakeholders. Thanks to all our reporters for continuing to submit and complete reports in these difficult times. For all this and more, we say thank you.</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To find out more about Human Factors and SHOT please visit the SHOT website where you will find SHOT Bites, reports and the Human Factors tuition package </a:t>
            </a:r>
            <a:endParaRPr lang="en-GB" dirty="0"/>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488067C2-A995-4314-9CDD-C141D5533F4E}" type="slidenum">
              <a:rPr lang="en-GB" smtClean="0"/>
              <a:t>37</a:t>
            </a:fld>
            <a:endParaRPr lang="en-GB"/>
          </a:p>
        </p:txBody>
      </p:sp>
    </p:spTree>
    <p:extLst>
      <p:ext uri="{BB962C8B-B14F-4D97-AF65-F5344CB8AC3E}">
        <p14:creationId xmlns:p14="http://schemas.microsoft.com/office/powerpoint/2010/main" val="1892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BD56DE-DEE9-4C7C-ABDD-0D949B399D98}" type="slidenum">
              <a:rPr lang="en-GB" smtClean="0"/>
              <a:t>4</a:t>
            </a:fld>
            <a:endParaRPr lang="en-GB"/>
          </a:p>
        </p:txBody>
      </p:sp>
    </p:spTree>
    <p:extLst>
      <p:ext uri="{BB962C8B-B14F-4D97-AF65-F5344CB8AC3E}">
        <p14:creationId xmlns:p14="http://schemas.microsoft.com/office/powerpoint/2010/main" val="218125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3.4: Deaths related to transfusion with </a:t>
            </a:r>
            <a:r>
              <a:rPr lang="en-GB" dirty="0" err="1"/>
              <a:t>imputability</a:t>
            </a:r>
            <a:r>
              <a:rPr lang="en-GB" dirty="0"/>
              <a:t> reported in 2022 (n=35), same number as 2021.</a:t>
            </a:r>
          </a:p>
          <a:p>
            <a:endParaRPr lang="en-GB" dirty="0"/>
          </a:p>
          <a:p>
            <a:r>
              <a:rPr lang="en-GB" dirty="0"/>
              <a:t>Transfusion delays (n=13) and TACO (n=8) were the most common causes of transfusion-related deaths reported to SHOT in 2022 accounting for 21/35 deaths reported (60.0%). This is the first year that transfusion delays have resulted in more deaths than TACO. Actions recommended in the SHOT CAS alert (SHOT 2022), if implemented effectively, help address preventable transfusion delays and improve safety. The impact of the alert is yet to be seen in trends of reports submitted to SHOT. </a:t>
            </a:r>
            <a:r>
              <a:rPr lang="en-GB" dirty="0" err="1"/>
              <a:t>NonTACO</a:t>
            </a:r>
            <a:r>
              <a:rPr lang="en-GB" dirty="0"/>
              <a:t> pulmonary cases accounted for 7 patient deaths and other causes of transfusion-related deaths including </a:t>
            </a:r>
            <a:r>
              <a:rPr lang="en-GB" dirty="0" err="1"/>
              <a:t>imputabilities</a:t>
            </a:r>
            <a:r>
              <a:rPr lang="en-GB" dirty="0"/>
              <a:t> are shown in Figure 3.4. It is also important to note that there were 2 deaths following inadvertent ABO-incompatible red cell transfusions, both of which were totally preventable.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0875CC-1996-4B64-AB1E-A05612F56E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611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BD56DE-DEE9-4C7C-ABDD-0D949B399D98}" type="slidenum">
              <a:rPr lang="en-GB" smtClean="0"/>
              <a:t>8</a:t>
            </a:fld>
            <a:endParaRPr lang="en-GB"/>
          </a:p>
        </p:txBody>
      </p:sp>
    </p:spTree>
    <p:extLst>
      <p:ext uri="{BB962C8B-B14F-4D97-AF65-F5344CB8AC3E}">
        <p14:creationId xmlns:p14="http://schemas.microsoft.com/office/powerpoint/2010/main" val="252255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2 x Collection - Porter delivered unit to the wrong ward and Patient ID checks not carried out fully</a:t>
            </a:r>
          </a:p>
          <a:p>
            <a:r>
              <a:rPr lang="en-GB" dirty="0"/>
              <a:t>2 - Administration Patient ID checks not carried out</a:t>
            </a:r>
          </a:p>
          <a:p>
            <a:r>
              <a:rPr lang="en-GB" dirty="0"/>
              <a:t>3 - Component selection - Lapse in concentration when selecting FFP from freezer prior to defrosting - At point of thawing but due to urgency of request clinician decided to continue and transfuse</a:t>
            </a:r>
          </a:p>
        </p:txBody>
      </p:sp>
      <p:sp>
        <p:nvSpPr>
          <p:cNvPr id="4" name="Slide Number Placeholder 3"/>
          <p:cNvSpPr>
            <a:spLocks noGrp="1"/>
          </p:cNvSpPr>
          <p:nvPr>
            <p:ph type="sldNum" sz="quarter" idx="5"/>
          </p:nvPr>
        </p:nvSpPr>
        <p:spPr/>
        <p:txBody>
          <a:bodyPr/>
          <a:lstStyle/>
          <a:p>
            <a:fld id="{710875CC-1996-4B64-AB1E-A05612F56EF5}" type="slidenum">
              <a:rPr lang="en-GB" smtClean="0"/>
              <a:t>9</a:t>
            </a:fld>
            <a:endParaRPr lang="en-GB"/>
          </a:p>
        </p:txBody>
      </p:sp>
    </p:spTree>
    <p:extLst>
      <p:ext uri="{BB962C8B-B14F-4D97-AF65-F5344CB8AC3E}">
        <p14:creationId xmlns:p14="http://schemas.microsoft.com/office/powerpoint/2010/main" val="254953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1 abo-I red cell form lab due to misinterpretation of group</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22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40C063-0E12-4043-8AAA-C59A5D4A98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0513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a:extLst>
              <a:ext uri="{FF2B5EF4-FFF2-40B4-BE49-F238E27FC236}">
                <a16:creationId xmlns="" xmlns:a16="http://schemas.microsoft.com/office/drawing/2014/main" id="{D6BAE896-39D1-E863-D68E-3CFE63D51F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66"/>
            <a:ext cx="12192000" cy="719328"/>
          </a:xfrm>
          <a:prstGeom prst="rect">
            <a:avLst/>
          </a:prstGeom>
        </p:spPr>
      </p:pic>
      <p:pic>
        <p:nvPicPr>
          <p:cNvPr id="8" name="Picture 7">
            <a:extLst>
              <a:ext uri="{FF2B5EF4-FFF2-40B4-BE49-F238E27FC236}">
                <a16:creationId xmlns="" xmlns:a16="http://schemas.microsoft.com/office/drawing/2014/main" id="{E5DB634B-5E13-7365-4562-AA28F6705E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38672"/>
            <a:ext cx="12192000" cy="719328"/>
          </a:xfrm>
          <a:prstGeom prst="rect">
            <a:avLst/>
          </a:prstGeom>
        </p:spPr>
      </p:pic>
    </p:spTree>
    <p:extLst>
      <p:ext uri="{BB962C8B-B14F-4D97-AF65-F5344CB8AC3E}">
        <p14:creationId xmlns:p14="http://schemas.microsoft.com/office/powerpoint/2010/main" val="242808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0382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44990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C1BA47-738F-A443-4F12-061EFB7560D0}"/>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B676E5E0-1D72-D01B-F2FA-EA65AF7E600D}"/>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727B692-6DE8-D8D2-DFE3-575E2D37EACD}"/>
              </a:ext>
            </a:extLst>
          </p:cNvPr>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5" name="Footer Placeholder 4">
            <a:extLst>
              <a:ext uri="{FF2B5EF4-FFF2-40B4-BE49-F238E27FC236}">
                <a16:creationId xmlns="" xmlns:a16="http://schemas.microsoft.com/office/drawing/2014/main" id="{E7118F60-E535-B431-3F00-38A3DD72EC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9401EF89-A379-D86E-6F39-A80F08D5B06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08036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A1E517-0F60-3459-F454-D824043F9C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57D6F136-C48A-5843-E903-5671FCB7F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17916320-C8DB-2324-8A1C-2CFBBF64E5C3}"/>
              </a:ext>
            </a:extLst>
          </p:cNvPr>
          <p:cNvSpPr>
            <a:spLocks noGrp="1"/>
          </p:cNvSpPr>
          <p:nvPr>
            <p:ph type="dt" sz="half" idx="10"/>
          </p:nvPr>
        </p:nvSpPr>
        <p:spPr/>
        <p:txBody>
          <a:bodyPr/>
          <a:lstStyle/>
          <a:p>
            <a:fld id="{5145438C-A7CB-4C62-8ED3-14C372BADD81}" type="datetimeFigureOut">
              <a:rPr lang="en-GB" smtClean="0"/>
              <a:t>27/09/2023</a:t>
            </a:fld>
            <a:endParaRPr lang="en-GB"/>
          </a:p>
        </p:txBody>
      </p:sp>
      <p:sp>
        <p:nvSpPr>
          <p:cNvPr id="5" name="Footer Placeholder 4">
            <a:extLst>
              <a:ext uri="{FF2B5EF4-FFF2-40B4-BE49-F238E27FC236}">
                <a16:creationId xmlns="" xmlns:a16="http://schemas.microsoft.com/office/drawing/2014/main" id="{40564D54-FF1D-E309-4A71-4FC9AD4FD0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A5146C9-7411-D9B9-C10B-FD64ABEC1E4F}"/>
              </a:ext>
            </a:extLst>
          </p:cNvPr>
          <p:cNvSpPr>
            <a:spLocks noGrp="1"/>
          </p:cNvSpPr>
          <p:nvPr>
            <p:ph type="sldNum" sz="quarter" idx="12"/>
          </p:nvPr>
        </p:nvSpPr>
        <p:spPr/>
        <p:txBody>
          <a:bodyPr/>
          <a:lstStyle/>
          <a:p>
            <a:fld id="{F05888EB-5024-4572-9F76-182951322382}" type="slidenum">
              <a:rPr lang="en-GB" smtClean="0"/>
              <a:t>‹#›</a:t>
            </a:fld>
            <a:endParaRPr lang="en-GB"/>
          </a:p>
        </p:txBody>
      </p:sp>
      <p:pic>
        <p:nvPicPr>
          <p:cNvPr id="8" name="Picture 7">
            <a:extLst>
              <a:ext uri="{FF2B5EF4-FFF2-40B4-BE49-F238E27FC236}">
                <a16:creationId xmlns="" xmlns:a16="http://schemas.microsoft.com/office/drawing/2014/main" id="{D5B1A684-C34F-81FA-610A-F1FD2AF036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66"/>
            <a:ext cx="12192000" cy="719328"/>
          </a:xfrm>
          <a:prstGeom prst="rect">
            <a:avLst/>
          </a:prstGeom>
        </p:spPr>
      </p:pic>
      <p:pic>
        <p:nvPicPr>
          <p:cNvPr id="10" name="Picture 9">
            <a:extLst>
              <a:ext uri="{FF2B5EF4-FFF2-40B4-BE49-F238E27FC236}">
                <a16:creationId xmlns="" xmlns:a16="http://schemas.microsoft.com/office/drawing/2014/main" id="{A3A911AD-9E4D-D3D9-6F41-4BD2116A27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79248"/>
            <a:ext cx="12192000" cy="719328"/>
          </a:xfrm>
          <a:prstGeom prst="rect">
            <a:avLst/>
          </a:prstGeom>
        </p:spPr>
      </p:pic>
    </p:spTree>
    <p:extLst>
      <p:ext uri="{BB962C8B-B14F-4D97-AF65-F5344CB8AC3E}">
        <p14:creationId xmlns:p14="http://schemas.microsoft.com/office/powerpoint/2010/main" val="1651902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4013EB-13B3-B928-5C98-D9E155058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F5488F4-7AC7-01D5-0857-85E21ABC9A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C7EAAD7-5617-FDBE-C33C-1AEFF3EF0958}"/>
              </a:ext>
            </a:extLst>
          </p:cNvPr>
          <p:cNvSpPr>
            <a:spLocks noGrp="1"/>
          </p:cNvSpPr>
          <p:nvPr>
            <p:ph type="dt" sz="half" idx="10"/>
          </p:nvPr>
        </p:nvSpPr>
        <p:spPr/>
        <p:txBody>
          <a:bodyPr/>
          <a:lstStyle/>
          <a:p>
            <a:fld id="{5145438C-A7CB-4C62-8ED3-14C372BADD81}" type="datetimeFigureOut">
              <a:rPr lang="en-GB" smtClean="0"/>
              <a:t>27/09/2023</a:t>
            </a:fld>
            <a:endParaRPr lang="en-GB"/>
          </a:p>
        </p:txBody>
      </p:sp>
      <p:sp>
        <p:nvSpPr>
          <p:cNvPr id="5" name="Footer Placeholder 4">
            <a:extLst>
              <a:ext uri="{FF2B5EF4-FFF2-40B4-BE49-F238E27FC236}">
                <a16:creationId xmlns="" xmlns:a16="http://schemas.microsoft.com/office/drawing/2014/main" id="{48D55A01-9F11-C35A-838E-959BFEEDD8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B517DF6-2398-EBE6-FDD2-4D527CA2BD9D}"/>
              </a:ext>
            </a:extLst>
          </p:cNvPr>
          <p:cNvSpPr>
            <a:spLocks noGrp="1"/>
          </p:cNvSpPr>
          <p:nvPr>
            <p:ph type="sldNum" sz="quarter" idx="12"/>
          </p:nvPr>
        </p:nvSpPr>
        <p:spPr/>
        <p:txBody>
          <a:bodyPr/>
          <a:lstStyle/>
          <a:p>
            <a:fld id="{F05888EB-5024-4572-9F76-182951322382}" type="slidenum">
              <a:rPr lang="en-GB" smtClean="0"/>
              <a:t>‹#›</a:t>
            </a:fld>
            <a:endParaRPr lang="en-GB"/>
          </a:p>
        </p:txBody>
      </p:sp>
      <p:pic>
        <p:nvPicPr>
          <p:cNvPr id="8" name="Picture 7">
            <a:extLst>
              <a:ext uri="{FF2B5EF4-FFF2-40B4-BE49-F238E27FC236}">
                <a16:creationId xmlns="" xmlns:a16="http://schemas.microsoft.com/office/drawing/2014/main" id="{E5804599-E70E-27BA-B0B9-8CADB78E98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6963"/>
            <a:ext cx="12192000" cy="719328"/>
          </a:xfrm>
          <a:prstGeom prst="rect">
            <a:avLst/>
          </a:prstGeom>
        </p:spPr>
      </p:pic>
    </p:spTree>
    <p:extLst>
      <p:ext uri="{BB962C8B-B14F-4D97-AF65-F5344CB8AC3E}">
        <p14:creationId xmlns:p14="http://schemas.microsoft.com/office/powerpoint/2010/main" val="3009265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13996-6349-D932-A6CB-F3B3E58498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412B155-2D1F-6D9A-F214-458DB622F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D7E037D-8B56-3FF5-D88C-51B8550123AE}"/>
              </a:ext>
            </a:extLst>
          </p:cNvPr>
          <p:cNvSpPr>
            <a:spLocks noGrp="1"/>
          </p:cNvSpPr>
          <p:nvPr>
            <p:ph type="dt" sz="half" idx="10"/>
          </p:nvPr>
        </p:nvSpPr>
        <p:spPr/>
        <p:txBody>
          <a:bodyPr/>
          <a:lstStyle/>
          <a:p>
            <a:fld id="{5145438C-A7CB-4C62-8ED3-14C372BADD81}" type="datetimeFigureOut">
              <a:rPr lang="en-GB" smtClean="0"/>
              <a:t>27/09/2023</a:t>
            </a:fld>
            <a:endParaRPr lang="en-GB"/>
          </a:p>
        </p:txBody>
      </p:sp>
      <p:sp>
        <p:nvSpPr>
          <p:cNvPr id="5" name="Footer Placeholder 4">
            <a:extLst>
              <a:ext uri="{FF2B5EF4-FFF2-40B4-BE49-F238E27FC236}">
                <a16:creationId xmlns="" xmlns:a16="http://schemas.microsoft.com/office/drawing/2014/main" id="{2447EA22-37C4-735B-141A-E9E03A471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66FD24D-DDB4-DFE6-879F-42B156AABBCE}"/>
              </a:ext>
            </a:extLst>
          </p:cNvPr>
          <p:cNvSpPr>
            <a:spLocks noGrp="1"/>
          </p:cNvSpPr>
          <p:nvPr>
            <p:ph type="sldNum" sz="quarter" idx="12"/>
          </p:nvPr>
        </p:nvSpPr>
        <p:spPr/>
        <p:txBody>
          <a:bodyPr/>
          <a:lstStyle/>
          <a:p>
            <a:fld id="{F05888EB-5024-4572-9F76-182951322382}" type="slidenum">
              <a:rPr lang="en-GB" smtClean="0"/>
              <a:t>‹#›</a:t>
            </a:fld>
            <a:endParaRPr lang="en-GB"/>
          </a:p>
        </p:txBody>
      </p:sp>
      <p:pic>
        <p:nvPicPr>
          <p:cNvPr id="8" name="Picture 7">
            <a:extLst>
              <a:ext uri="{FF2B5EF4-FFF2-40B4-BE49-F238E27FC236}">
                <a16:creationId xmlns="" xmlns:a16="http://schemas.microsoft.com/office/drawing/2014/main" id="{D2471175-D702-3585-8AAB-338D5F4C94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16638"/>
            <a:ext cx="12192000" cy="719328"/>
          </a:xfrm>
          <a:prstGeom prst="rect">
            <a:avLst/>
          </a:prstGeom>
        </p:spPr>
      </p:pic>
    </p:spTree>
    <p:extLst>
      <p:ext uri="{BB962C8B-B14F-4D97-AF65-F5344CB8AC3E}">
        <p14:creationId xmlns:p14="http://schemas.microsoft.com/office/powerpoint/2010/main" val="2285541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F216A4-6238-599B-F237-329958E520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3579573-1D4A-367B-E763-015D5FA354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6F66A629-2FD2-61EF-AB89-1EB7C9C4C9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50E352A1-6F38-73ED-850B-26CAB9D3140B}"/>
              </a:ext>
            </a:extLst>
          </p:cNvPr>
          <p:cNvSpPr>
            <a:spLocks noGrp="1"/>
          </p:cNvSpPr>
          <p:nvPr>
            <p:ph type="dt" sz="half" idx="10"/>
          </p:nvPr>
        </p:nvSpPr>
        <p:spPr/>
        <p:txBody>
          <a:bodyPr/>
          <a:lstStyle/>
          <a:p>
            <a:fld id="{5145438C-A7CB-4C62-8ED3-14C372BADD81}" type="datetimeFigureOut">
              <a:rPr lang="en-GB" smtClean="0"/>
              <a:t>27/09/2023</a:t>
            </a:fld>
            <a:endParaRPr lang="en-GB"/>
          </a:p>
        </p:txBody>
      </p:sp>
      <p:sp>
        <p:nvSpPr>
          <p:cNvPr id="6" name="Footer Placeholder 5">
            <a:extLst>
              <a:ext uri="{FF2B5EF4-FFF2-40B4-BE49-F238E27FC236}">
                <a16:creationId xmlns="" xmlns:a16="http://schemas.microsoft.com/office/drawing/2014/main" id="{7A04759C-BF10-D20A-51B1-57532BDF83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1B9D846-18C5-B35B-073F-6E598C6ACBE1}"/>
              </a:ext>
            </a:extLst>
          </p:cNvPr>
          <p:cNvSpPr>
            <a:spLocks noGrp="1"/>
          </p:cNvSpPr>
          <p:nvPr>
            <p:ph type="sldNum" sz="quarter" idx="12"/>
          </p:nvPr>
        </p:nvSpPr>
        <p:spPr/>
        <p:txBody>
          <a:bodyPr/>
          <a:lstStyle/>
          <a:p>
            <a:fld id="{F05888EB-5024-4572-9F76-182951322382}" type="slidenum">
              <a:rPr lang="en-GB" smtClean="0"/>
              <a:t>‹#›</a:t>
            </a:fld>
            <a:endParaRPr lang="en-GB"/>
          </a:p>
        </p:txBody>
      </p:sp>
      <p:pic>
        <p:nvPicPr>
          <p:cNvPr id="9" name="Picture 8">
            <a:extLst>
              <a:ext uri="{FF2B5EF4-FFF2-40B4-BE49-F238E27FC236}">
                <a16:creationId xmlns="" xmlns:a16="http://schemas.microsoft.com/office/drawing/2014/main" id="{244C78E6-5DE2-9B79-6A32-93E057E966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211"/>
            <a:ext cx="12192000" cy="719328"/>
          </a:xfrm>
          <a:prstGeom prst="rect">
            <a:avLst/>
          </a:prstGeom>
        </p:spPr>
      </p:pic>
    </p:spTree>
    <p:extLst>
      <p:ext uri="{BB962C8B-B14F-4D97-AF65-F5344CB8AC3E}">
        <p14:creationId xmlns:p14="http://schemas.microsoft.com/office/powerpoint/2010/main" val="783435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472FC7-3F7E-5765-4B1C-7F320EA965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E98FCA0-CAA5-7ED2-A3EC-F10FF207E9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562E87C1-D13D-3ADF-8EC4-D678BA4143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82D4FF96-2C91-D5F5-9C4F-C33D211D4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476CB08-D282-B112-86FF-5E9B95CBC3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AAD0AD4F-70A3-19F4-D1CC-7288A1E3EA19}"/>
              </a:ext>
            </a:extLst>
          </p:cNvPr>
          <p:cNvSpPr>
            <a:spLocks noGrp="1"/>
          </p:cNvSpPr>
          <p:nvPr>
            <p:ph type="dt" sz="half" idx="10"/>
          </p:nvPr>
        </p:nvSpPr>
        <p:spPr/>
        <p:txBody>
          <a:bodyPr/>
          <a:lstStyle/>
          <a:p>
            <a:fld id="{5145438C-A7CB-4C62-8ED3-14C372BADD81}" type="datetimeFigureOut">
              <a:rPr lang="en-GB" smtClean="0"/>
              <a:t>27/09/2023</a:t>
            </a:fld>
            <a:endParaRPr lang="en-GB"/>
          </a:p>
        </p:txBody>
      </p:sp>
      <p:sp>
        <p:nvSpPr>
          <p:cNvPr id="8" name="Footer Placeholder 7">
            <a:extLst>
              <a:ext uri="{FF2B5EF4-FFF2-40B4-BE49-F238E27FC236}">
                <a16:creationId xmlns="" xmlns:a16="http://schemas.microsoft.com/office/drawing/2014/main" id="{BDBCF8C8-B6D3-7405-6B93-7B7089E6E6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29AF4706-A60F-6963-5EFE-1F3392669BEC}"/>
              </a:ext>
            </a:extLst>
          </p:cNvPr>
          <p:cNvSpPr>
            <a:spLocks noGrp="1"/>
          </p:cNvSpPr>
          <p:nvPr>
            <p:ph type="sldNum" sz="quarter" idx="12"/>
          </p:nvPr>
        </p:nvSpPr>
        <p:spPr/>
        <p:txBody>
          <a:bodyPr/>
          <a:lstStyle/>
          <a:p>
            <a:fld id="{F05888EB-5024-4572-9F76-182951322382}" type="slidenum">
              <a:rPr lang="en-GB" smtClean="0"/>
              <a:t>‹#›</a:t>
            </a:fld>
            <a:endParaRPr lang="en-GB"/>
          </a:p>
        </p:txBody>
      </p:sp>
      <p:pic>
        <p:nvPicPr>
          <p:cNvPr id="11" name="Picture 10">
            <a:extLst>
              <a:ext uri="{FF2B5EF4-FFF2-40B4-BE49-F238E27FC236}">
                <a16:creationId xmlns="" xmlns:a16="http://schemas.microsoft.com/office/drawing/2014/main" id="{CDC8080F-8DE9-94C6-69A5-048B9E4D14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8672"/>
            <a:ext cx="12192000" cy="719328"/>
          </a:xfrm>
          <a:prstGeom prst="rect">
            <a:avLst/>
          </a:prstGeom>
        </p:spPr>
      </p:pic>
    </p:spTree>
    <p:extLst>
      <p:ext uri="{BB962C8B-B14F-4D97-AF65-F5344CB8AC3E}">
        <p14:creationId xmlns:p14="http://schemas.microsoft.com/office/powerpoint/2010/main" val="1374124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05F70F-27A4-ABCD-2F7A-4B34E44BF6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A13B83EB-AC11-F53E-5807-96FFDD4616A8}"/>
              </a:ext>
            </a:extLst>
          </p:cNvPr>
          <p:cNvSpPr>
            <a:spLocks noGrp="1"/>
          </p:cNvSpPr>
          <p:nvPr>
            <p:ph type="dt" sz="half" idx="10"/>
          </p:nvPr>
        </p:nvSpPr>
        <p:spPr/>
        <p:txBody>
          <a:bodyPr/>
          <a:lstStyle/>
          <a:p>
            <a:fld id="{5145438C-A7CB-4C62-8ED3-14C372BADD81}" type="datetimeFigureOut">
              <a:rPr lang="en-GB" smtClean="0"/>
              <a:t>27/09/2023</a:t>
            </a:fld>
            <a:endParaRPr lang="en-GB"/>
          </a:p>
        </p:txBody>
      </p:sp>
      <p:sp>
        <p:nvSpPr>
          <p:cNvPr id="4" name="Footer Placeholder 3">
            <a:extLst>
              <a:ext uri="{FF2B5EF4-FFF2-40B4-BE49-F238E27FC236}">
                <a16:creationId xmlns="" xmlns:a16="http://schemas.microsoft.com/office/drawing/2014/main" id="{38C041EB-CBBB-72DD-AFB8-1F2825C788A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81D92DFA-7F3F-54E4-CC02-442EB2064608}"/>
              </a:ext>
            </a:extLst>
          </p:cNvPr>
          <p:cNvSpPr>
            <a:spLocks noGrp="1"/>
          </p:cNvSpPr>
          <p:nvPr>
            <p:ph type="sldNum" sz="quarter" idx="12"/>
          </p:nvPr>
        </p:nvSpPr>
        <p:spPr/>
        <p:txBody>
          <a:bodyPr/>
          <a:lstStyle/>
          <a:p>
            <a:fld id="{F05888EB-5024-4572-9F76-182951322382}" type="slidenum">
              <a:rPr lang="en-GB" smtClean="0"/>
              <a:t>‹#›</a:t>
            </a:fld>
            <a:endParaRPr lang="en-GB"/>
          </a:p>
        </p:txBody>
      </p:sp>
      <p:pic>
        <p:nvPicPr>
          <p:cNvPr id="7" name="Picture 6">
            <a:extLst>
              <a:ext uri="{FF2B5EF4-FFF2-40B4-BE49-F238E27FC236}">
                <a16:creationId xmlns="" xmlns:a16="http://schemas.microsoft.com/office/drawing/2014/main" id="{26CB2342-60CF-A711-8162-CD4CF3DDF8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9248"/>
            <a:ext cx="12192000" cy="719328"/>
          </a:xfrm>
          <a:prstGeom prst="rect">
            <a:avLst/>
          </a:prstGeom>
        </p:spPr>
      </p:pic>
    </p:spTree>
    <p:extLst>
      <p:ext uri="{BB962C8B-B14F-4D97-AF65-F5344CB8AC3E}">
        <p14:creationId xmlns:p14="http://schemas.microsoft.com/office/powerpoint/2010/main" val="1582909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6109111-0E4F-645D-CB9F-0B8F9EFCA287}"/>
              </a:ext>
            </a:extLst>
          </p:cNvPr>
          <p:cNvSpPr>
            <a:spLocks noGrp="1"/>
          </p:cNvSpPr>
          <p:nvPr>
            <p:ph type="dt" sz="half" idx="10"/>
          </p:nvPr>
        </p:nvSpPr>
        <p:spPr/>
        <p:txBody>
          <a:bodyPr/>
          <a:lstStyle/>
          <a:p>
            <a:fld id="{5145438C-A7CB-4C62-8ED3-14C372BADD81}" type="datetimeFigureOut">
              <a:rPr lang="en-GB" smtClean="0"/>
              <a:t>27/09/2023</a:t>
            </a:fld>
            <a:endParaRPr lang="en-GB"/>
          </a:p>
        </p:txBody>
      </p:sp>
      <p:sp>
        <p:nvSpPr>
          <p:cNvPr id="3" name="Footer Placeholder 2">
            <a:extLst>
              <a:ext uri="{FF2B5EF4-FFF2-40B4-BE49-F238E27FC236}">
                <a16:creationId xmlns="" xmlns:a16="http://schemas.microsoft.com/office/drawing/2014/main" id="{8AA1AA54-0DD7-DEF6-E3A9-CC6CF13F1E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ABDD1454-D424-A6E9-449A-A8C112772D80}"/>
              </a:ext>
            </a:extLst>
          </p:cNvPr>
          <p:cNvSpPr>
            <a:spLocks noGrp="1"/>
          </p:cNvSpPr>
          <p:nvPr>
            <p:ph type="sldNum" sz="quarter" idx="12"/>
          </p:nvPr>
        </p:nvSpPr>
        <p:spPr/>
        <p:txBody>
          <a:bodyPr/>
          <a:lstStyle/>
          <a:p>
            <a:fld id="{F05888EB-5024-4572-9F76-182951322382}" type="slidenum">
              <a:rPr lang="en-GB" smtClean="0"/>
              <a:t>‹#›</a:t>
            </a:fld>
            <a:endParaRPr lang="en-GB"/>
          </a:p>
        </p:txBody>
      </p:sp>
      <p:pic>
        <p:nvPicPr>
          <p:cNvPr id="6" name="Picture 5">
            <a:extLst>
              <a:ext uri="{FF2B5EF4-FFF2-40B4-BE49-F238E27FC236}">
                <a16:creationId xmlns="" xmlns:a16="http://schemas.microsoft.com/office/drawing/2014/main" id="{A0E62158-1E2C-03C8-9813-981C290C38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8672"/>
            <a:ext cx="12192000" cy="719328"/>
          </a:xfrm>
          <a:prstGeom prst="rect">
            <a:avLst/>
          </a:prstGeom>
        </p:spPr>
      </p:pic>
      <p:pic>
        <p:nvPicPr>
          <p:cNvPr id="7" name="Picture 6">
            <a:extLst>
              <a:ext uri="{FF2B5EF4-FFF2-40B4-BE49-F238E27FC236}">
                <a16:creationId xmlns="" xmlns:a16="http://schemas.microsoft.com/office/drawing/2014/main" id="{7440D6EB-6507-234D-FA62-11D8EF0CBCD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666"/>
            <a:ext cx="12192000" cy="719328"/>
          </a:xfrm>
          <a:prstGeom prst="rect">
            <a:avLst/>
          </a:prstGeom>
        </p:spPr>
      </p:pic>
    </p:spTree>
    <p:extLst>
      <p:ext uri="{BB962C8B-B14F-4D97-AF65-F5344CB8AC3E}">
        <p14:creationId xmlns:p14="http://schemas.microsoft.com/office/powerpoint/2010/main" val="11801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a:extLst>
              <a:ext uri="{FF2B5EF4-FFF2-40B4-BE49-F238E27FC236}">
                <a16:creationId xmlns="" xmlns:a16="http://schemas.microsoft.com/office/drawing/2014/main" id="{7CDCD2AF-370E-40CB-3631-B3464CE748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8672"/>
            <a:ext cx="12192000" cy="719328"/>
          </a:xfrm>
          <a:prstGeom prst="rect">
            <a:avLst/>
          </a:prstGeom>
        </p:spPr>
      </p:pic>
    </p:spTree>
    <p:extLst>
      <p:ext uri="{BB962C8B-B14F-4D97-AF65-F5344CB8AC3E}">
        <p14:creationId xmlns:p14="http://schemas.microsoft.com/office/powerpoint/2010/main" val="3306805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6109111-0E4F-645D-CB9F-0B8F9EFCA287}"/>
              </a:ext>
            </a:extLst>
          </p:cNvPr>
          <p:cNvSpPr>
            <a:spLocks noGrp="1"/>
          </p:cNvSpPr>
          <p:nvPr>
            <p:ph type="dt" sz="half" idx="10"/>
          </p:nvPr>
        </p:nvSpPr>
        <p:spPr/>
        <p:txBody>
          <a:bodyPr/>
          <a:lstStyle/>
          <a:p>
            <a:fld id="{5145438C-A7CB-4C62-8ED3-14C372BADD81}" type="datetimeFigureOut">
              <a:rPr lang="en-GB" smtClean="0"/>
              <a:t>27/09/2023</a:t>
            </a:fld>
            <a:endParaRPr lang="en-GB"/>
          </a:p>
        </p:txBody>
      </p:sp>
      <p:sp>
        <p:nvSpPr>
          <p:cNvPr id="3" name="Footer Placeholder 2">
            <a:extLst>
              <a:ext uri="{FF2B5EF4-FFF2-40B4-BE49-F238E27FC236}">
                <a16:creationId xmlns="" xmlns:a16="http://schemas.microsoft.com/office/drawing/2014/main" id="{8AA1AA54-0DD7-DEF6-E3A9-CC6CF13F1E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ABDD1454-D424-A6E9-449A-A8C112772D80}"/>
              </a:ext>
            </a:extLst>
          </p:cNvPr>
          <p:cNvSpPr>
            <a:spLocks noGrp="1"/>
          </p:cNvSpPr>
          <p:nvPr>
            <p:ph type="sldNum" sz="quarter" idx="12"/>
          </p:nvPr>
        </p:nvSpPr>
        <p:spPr/>
        <p:txBody>
          <a:bodyPr/>
          <a:lstStyle/>
          <a:p>
            <a:fld id="{F05888EB-5024-4572-9F76-182951322382}" type="slidenum">
              <a:rPr lang="en-GB" smtClean="0"/>
              <a:t>‹#›</a:t>
            </a:fld>
            <a:endParaRPr lang="en-GB"/>
          </a:p>
        </p:txBody>
      </p:sp>
      <p:pic>
        <p:nvPicPr>
          <p:cNvPr id="6" name="Picture 5">
            <a:extLst>
              <a:ext uri="{FF2B5EF4-FFF2-40B4-BE49-F238E27FC236}">
                <a16:creationId xmlns="" xmlns:a16="http://schemas.microsoft.com/office/drawing/2014/main" id="{A0E62158-1E2C-03C8-9813-981C290C38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8672"/>
            <a:ext cx="12192000" cy="719328"/>
          </a:xfrm>
          <a:prstGeom prst="rect">
            <a:avLst/>
          </a:prstGeom>
        </p:spPr>
      </p:pic>
    </p:spTree>
    <p:extLst>
      <p:ext uri="{BB962C8B-B14F-4D97-AF65-F5344CB8AC3E}">
        <p14:creationId xmlns:p14="http://schemas.microsoft.com/office/powerpoint/2010/main" val="2447280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C79BFA-9D1C-CCC5-490E-704E587F5B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8788D750-105E-38A7-F4AE-F715EFC7C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998E765A-DF3C-8114-280B-A33D166DB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D303F4A-8048-4CD3-035D-4E985322675A}"/>
              </a:ext>
            </a:extLst>
          </p:cNvPr>
          <p:cNvSpPr>
            <a:spLocks noGrp="1"/>
          </p:cNvSpPr>
          <p:nvPr>
            <p:ph type="dt" sz="half" idx="10"/>
          </p:nvPr>
        </p:nvSpPr>
        <p:spPr/>
        <p:txBody>
          <a:bodyPr/>
          <a:lstStyle/>
          <a:p>
            <a:fld id="{5145438C-A7CB-4C62-8ED3-14C372BADD81}" type="datetimeFigureOut">
              <a:rPr lang="en-GB" smtClean="0"/>
              <a:t>27/09/2023</a:t>
            </a:fld>
            <a:endParaRPr lang="en-GB"/>
          </a:p>
        </p:txBody>
      </p:sp>
      <p:sp>
        <p:nvSpPr>
          <p:cNvPr id="6" name="Footer Placeholder 5">
            <a:extLst>
              <a:ext uri="{FF2B5EF4-FFF2-40B4-BE49-F238E27FC236}">
                <a16:creationId xmlns="" xmlns:a16="http://schemas.microsoft.com/office/drawing/2014/main" id="{199E1B30-890C-E7A7-39C1-08A8C686D2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E91917EC-6F2D-52F6-7DF5-505BA6377193}"/>
              </a:ext>
            </a:extLst>
          </p:cNvPr>
          <p:cNvSpPr>
            <a:spLocks noGrp="1"/>
          </p:cNvSpPr>
          <p:nvPr>
            <p:ph type="sldNum" sz="quarter" idx="12"/>
          </p:nvPr>
        </p:nvSpPr>
        <p:spPr/>
        <p:txBody>
          <a:bodyPr/>
          <a:lstStyle/>
          <a:p>
            <a:fld id="{F05888EB-5024-4572-9F76-182951322382}" type="slidenum">
              <a:rPr lang="en-GB" smtClean="0"/>
              <a:t>‹#›</a:t>
            </a:fld>
            <a:endParaRPr lang="en-GB"/>
          </a:p>
        </p:txBody>
      </p:sp>
      <p:pic>
        <p:nvPicPr>
          <p:cNvPr id="9" name="Picture 8">
            <a:extLst>
              <a:ext uri="{FF2B5EF4-FFF2-40B4-BE49-F238E27FC236}">
                <a16:creationId xmlns="" xmlns:a16="http://schemas.microsoft.com/office/drawing/2014/main" id="{71C6A720-2D1E-7273-322C-037D774E72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9248"/>
            <a:ext cx="12192000" cy="719328"/>
          </a:xfrm>
          <a:prstGeom prst="rect">
            <a:avLst/>
          </a:prstGeom>
        </p:spPr>
      </p:pic>
    </p:spTree>
    <p:extLst>
      <p:ext uri="{BB962C8B-B14F-4D97-AF65-F5344CB8AC3E}">
        <p14:creationId xmlns:p14="http://schemas.microsoft.com/office/powerpoint/2010/main" val="1545726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2DAAC8-A5BE-8A7A-B488-B3CCCE6E24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C91D5AB4-E285-7B49-6E13-093A04A52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4B6092EA-F378-A388-7DC3-73522B3C20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268B01B-5078-6C18-0B32-58303744CCE4}"/>
              </a:ext>
            </a:extLst>
          </p:cNvPr>
          <p:cNvSpPr>
            <a:spLocks noGrp="1"/>
          </p:cNvSpPr>
          <p:nvPr>
            <p:ph type="dt" sz="half" idx="10"/>
          </p:nvPr>
        </p:nvSpPr>
        <p:spPr/>
        <p:txBody>
          <a:bodyPr/>
          <a:lstStyle/>
          <a:p>
            <a:fld id="{5145438C-A7CB-4C62-8ED3-14C372BADD81}" type="datetimeFigureOut">
              <a:rPr lang="en-GB" smtClean="0"/>
              <a:t>27/09/2023</a:t>
            </a:fld>
            <a:endParaRPr lang="en-GB"/>
          </a:p>
        </p:txBody>
      </p:sp>
      <p:sp>
        <p:nvSpPr>
          <p:cNvPr id="6" name="Footer Placeholder 5">
            <a:extLst>
              <a:ext uri="{FF2B5EF4-FFF2-40B4-BE49-F238E27FC236}">
                <a16:creationId xmlns="" xmlns:a16="http://schemas.microsoft.com/office/drawing/2014/main" id="{E1CD9773-C3FA-71B6-C7E7-A4E660978B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9BD6219-5006-3171-9C13-10488281A6F3}"/>
              </a:ext>
            </a:extLst>
          </p:cNvPr>
          <p:cNvSpPr>
            <a:spLocks noGrp="1"/>
          </p:cNvSpPr>
          <p:nvPr>
            <p:ph type="sldNum" sz="quarter" idx="12"/>
          </p:nvPr>
        </p:nvSpPr>
        <p:spPr/>
        <p:txBody>
          <a:bodyPr/>
          <a:lstStyle/>
          <a:p>
            <a:fld id="{F05888EB-5024-4572-9F76-182951322382}" type="slidenum">
              <a:rPr lang="en-GB" smtClean="0"/>
              <a:t>‹#›</a:t>
            </a:fld>
            <a:endParaRPr lang="en-GB"/>
          </a:p>
        </p:txBody>
      </p:sp>
      <p:pic>
        <p:nvPicPr>
          <p:cNvPr id="9" name="Picture 8">
            <a:extLst>
              <a:ext uri="{FF2B5EF4-FFF2-40B4-BE49-F238E27FC236}">
                <a16:creationId xmlns="" xmlns:a16="http://schemas.microsoft.com/office/drawing/2014/main" id="{E41ADE6F-5936-F8F3-E74E-593CF4A350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9248"/>
            <a:ext cx="12192000" cy="719328"/>
          </a:xfrm>
          <a:prstGeom prst="rect">
            <a:avLst/>
          </a:prstGeom>
        </p:spPr>
      </p:pic>
    </p:spTree>
    <p:extLst>
      <p:ext uri="{BB962C8B-B14F-4D97-AF65-F5344CB8AC3E}">
        <p14:creationId xmlns:p14="http://schemas.microsoft.com/office/powerpoint/2010/main" val="2209034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E062D8-37D1-1FBA-BECB-FE7B8C1449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68D00A2C-B670-9F81-AAB7-9C4949F7A1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8AEF4588-B181-13B0-DE79-9444894A7908}"/>
              </a:ext>
            </a:extLst>
          </p:cNvPr>
          <p:cNvSpPr>
            <a:spLocks noGrp="1"/>
          </p:cNvSpPr>
          <p:nvPr>
            <p:ph type="dt" sz="half" idx="10"/>
          </p:nvPr>
        </p:nvSpPr>
        <p:spPr/>
        <p:txBody>
          <a:bodyPr/>
          <a:lstStyle/>
          <a:p>
            <a:fld id="{5145438C-A7CB-4C62-8ED3-14C372BADD81}" type="datetimeFigureOut">
              <a:rPr lang="en-GB" smtClean="0"/>
              <a:t>27/09/2023</a:t>
            </a:fld>
            <a:endParaRPr lang="en-GB"/>
          </a:p>
        </p:txBody>
      </p:sp>
      <p:sp>
        <p:nvSpPr>
          <p:cNvPr id="5" name="Footer Placeholder 4">
            <a:extLst>
              <a:ext uri="{FF2B5EF4-FFF2-40B4-BE49-F238E27FC236}">
                <a16:creationId xmlns="" xmlns:a16="http://schemas.microsoft.com/office/drawing/2014/main" id="{93EBBB80-0F57-DA67-DA8C-2FC5F52507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E41CF185-C109-7AAF-F266-ECF92FC664CB}"/>
              </a:ext>
            </a:extLst>
          </p:cNvPr>
          <p:cNvSpPr>
            <a:spLocks noGrp="1"/>
          </p:cNvSpPr>
          <p:nvPr>
            <p:ph type="sldNum" sz="quarter" idx="12"/>
          </p:nvPr>
        </p:nvSpPr>
        <p:spPr/>
        <p:txBody>
          <a:bodyPr/>
          <a:lstStyle/>
          <a:p>
            <a:fld id="{F05888EB-5024-4572-9F76-182951322382}" type="slidenum">
              <a:rPr lang="en-GB" smtClean="0"/>
              <a:t>‹#›</a:t>
            </a:fld>
            <a:endParaRPr lang="en-GB"/>
          </a:p>
        </p:txBody>
      </p:sp>
      <p:pic>
        <p:nvPicPr>
          <p:cNvPr id="8" name="Picture 7">
            <a:extLst>
              <a:ext uri="{FF2B5EF4-FFF2-40B4-BE49-F238E27FC236}">
                <a16:creationId xmlns="" xmlns:a16="http://schemas.microsoft.com/office/drawing/2014/main" id="{9A8E569B-1331-078A-71B9-F139033B67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211"/>
            <a:ext cx="12192000" cy="719328"/>
          </a:xfrm>
          <a:prstGeom prst="rect">
            <a:avLst/>
          </a:prstGeom>
        </p:spPr>
      </p:pic>
    </p:spTree>
    <p:extLst>
      <p:ext uri="{BB962C8B-B14F-4D97-AF65-F5344CB8AC3E}">
        <p14:creationId xmlns:p14="http://schemas.microsoft.com/office/powerpoint/2010/main" val="1411389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B4DD663-8388-2799-28CA-DED5EF6154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D6C5933A-0E17-6FD6-D677-00DD07CA2D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4F9E030D-7631-95A0-A584-F884A27B079D}"/>
              </a:ext>
            </a:extLst>
          </p:cNvPr>
          <p:cNvSpPr>
            <a:spLocks noGrp="1"/>
          </p:cNvSpPr>
          <p:nvPr>
            <p:ph type="dt" sz="half" idx="10"/>
          </p:nvPr>
        </p:nvSpPr>
        <p:spPr/>
        <p:txBody>
          <a:bodyPr/>
          <a:lstStyle/>
          <a:p>
            <a:fld id="{5145438C-A7CB-4C62-8ED3-14C372BADD81}" type="datetimeFigureOut">
              <a:rPr lang="en-GB" smtClean="0"/>
              <a:t>27/09/2023</a:t>
            </a:fld>
            <a:endParaRPr lang="en-GB"/>
          </a:p>
        </p:txBody>
      </p:sp>
      <p:sp>
        <p:nvSpPr>
          <p:cNvPr id="5" name="Footer Placeholder 4">
            <a:extLst>
              <a:ext uri="{FF2B5EF4-FFF2-40B4-BE49-F238E27FC236}">
                <a16:creationId xmlns="" xmlns:a16="http://schemas.microsoft.com/office/drawing/2014/main" id="{637FBA75-86EB-17B1-E49C-3B88D89846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49252C0-0B49-E11B-0692-6AD230F2443D}"/>
              </a:ext>
            </a:extLst>
          </p:cNvPr>
          <p:cNvSpPr>
            <a:spLocks noGrp="1"/>
          </p:cNvSpPr>
          <p:nvPr>
            <p:ph type="sldNum" sz="quarter" idx="12"/>
          </p:nvPr>
        </p:nvSpPr>
        <p:spPr/>
        <p:txBody>
          <a:bodyPr/>
          <a:lstStyle/>
          <a:p>
            <a:fld id="{F05888EB-5024-4572-9F76-182951322382}" type="slidenum">
              <a:rPr lang="en-GB" smtClean="0"/>
              <a:t>‹#›</a:t>
            </a:fld>
            <a:endParaRPr lang="en-GB"/>
          </a:p>
        </p:txBody>
      </p:sp>
      <p:pic>
        <p:nvPicPr>
          <p:cNvPr id="8" name="Picture 7">
            <a:extLst>
              <a:ext uri="{FF2B5EF4-FFF2-40B4-BE49-F238E27FC236}">
                <a16:creationId xmlns="" xmlns:a16="http://schemas.microsoft.com/office/drawing/2014/main" id="{97918FAC-31C6-8A58-B1FF-5A044A6A6F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79248"/>
            <a:ext cx="12192000" cy="719328"/>
          </a:xfrm>
          <a:prstGeom prst="rect">
            <a:avLst/>
          </a:prstGeom>
        </p:spPr>
      </p:pic>
    </p:spTree>
    <p:extLst>
      <p:ext uri="{BB962C8B-B14F-4D97-AF65-F5344CB8AC3E}">
        <p14:creationId xmlns:p14="http://schemas.microsoft.com/office/powerpoint/2010/main" val="397256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362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1353800" cy="739056"/>
          </a:xfrm>
        </p:spPr>
        <p:txBody>
          <a:bodyPr>
            <a:normAutofit/>
          </a:bodyPr>
          <a:lstStyle>
            <a:lvl1pPr>
              <a:defRPr sz="3600"/>
            </a:lvl1pPr>
          </a:lstStyle>
          <a:p>
            <a:r>
              <a:rPr lang="en-US" dirty="0"/>
              <a:t>Click to edit Master title style</a:t>
            </a:r>
          </a:p>
        </p:txBody>
      </p:sp>
    </p:spTree>
    <p:extLst>
      <p:ext uri="{BB962C8B-B14F-4D97-AF65-F5344CB8AC3E}">
        <p14:creationId xmlns:p14="http://schemas.microsoft.com/office/powerpoint/2010/main" val="1544867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a:extLst>
              <a:ext uri="{FF2B5EF4-FFF2-40B4-BE49-F238E27FC236}">
                <a16:creationId xmlns="" xmlns:a16="http://schemas.microsoft.com/office/drawing/2014/main" id="{D6BAE896-39D1-E863-D68E-3CFE63D51F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66"/>
            <a:ext cx="12192000" cy="719328"/>
          </a:xfrm>
          <a:prstGeom prst="rect">
            <a:avLst/>
          </a:prstGeom>
        </p:spPr>
      </p:pic>
      <p:pic>
        <p:nvPicPr>
          <p:cNvPr id="8" name="Picture 7">
            <a:extLst>
              <a:ext uri="{FF2B5EF4-FFF2-40B4-BE49-F238E27FC236}">
                <a16:creationId xmlns="" xmlns:a16="http://schemas.microsoft.com/office/drawing/2014/main" id="{E5DB634B-5E13-7365-4562-AA28F6705E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38672"/>
            <a:ext cx="12192000" cy="719328"/>
          </a:xfrm>
          <a:prstGeom prst="rect">
            <a:avLst/>
          </a:prstGeom>
        </p:spPr>
      </p:pic>
    </p:spTree>
    <p:extLst>
      <p:ext uri="{BB962C8B-B14F-4D97-AF65-F5344CB8AC3E}">
        <p14:creationId xmlns:p14="http://schemas.microsoft.com/office/powerpoint/2010/main" val="3923922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34649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637693-E877-CD3D-9CF4-6E62C1958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141D4F0-7643-1505-C015-5DF2C291C1C8}"/>
              </a:ext>
            </a:extLst>
          </p:cNvPr>
          <p:cNvSpPr>
            <a:spLocks noGrp="1"/>
          </p:cNvSpPr>
          <p:nvPr>
            <p:ph idx="1"/>
          </p:nvPr>
        </p:nvSpPr>
        <p:spPr>
          <a:xfrm>
            <a:off x="838200" y="1825625"/>
            <a:ext cx="10515600" cy="41429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 xmlns:a16="http://schemas.microsoft.com/office/drawing/2014/main" id="{5EC42B84-F881-E156-50AD-2784390602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38178"/>
            <a:ext cx="12192000" cy="719328"/>
          </a:xfrm>
          <a:prstGeom prst="rect">
            <a:avLst/>
          </a:prstGeom>
        </p:spPr>
      </p:pic>
    </p:spTree>
    <p:extLst>
      <p:ext uri="{BB962C8B-B14F-4D97-AF65-F5344CB8AC3E}">
        <p14:creationId xmlns:p14="http://schemas.microsoft.com/office/powerpoint/2010/main" val="222117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a:extLst>
              <a:ext uri="{FF2B5EF4-FFF2-40B4-BE49-F238E27FC236}">
                <a16:creationId xmlns="" xmlns:a16="http://schemas.microsoft.com/office/drawing/2014/main" id="{C6FFB5E1-E824-C254-4D8A-8254F8E1A4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8672"/>
            <a:ext cx="12192000" cy="719328"/>
          </a:xfrm>
          <a:prstGeom prst="rect">
            <a:avLst/>
          </a:prstGeom>
        </p:spPr>
      </p:pic>
    </p:spTree>
    <p:extLst>
      <p:ext uri="{BB962C8B-B14F-4D97-AF65-F5344CB8AC3E}">
        <p14:creationId xmlns:p14="http://schemas.microsoft.com/office/powerpoint/2010/main" val="1395139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#SHOT2021 @SHOTHV1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7843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#SHOT2021 @SHOTHV1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1383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#SHOT2021 @SHOTHV1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8082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#SHOT2021 @SHOTHV1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3060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#SHOT2021 @SHOTHV1</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1025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#SHOT2021 @SHOTHV1</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3588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#SHOT2021 @SHOTHV1</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2515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#SHOT2021 @SHOTHV1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0770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#SHOT2021 @SHOTHV1</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66319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#SHOT2021 @SHOTHV1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056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pic>
        <p:nvPicPr>
          <p:cNvPr id="8" name="Picture 7">
            <a:extLst>
              <a:ext uri="{FF2B5EF4-FFF2-40B4-BE49-F238E27FC236}">
                <a16:creationId xmlns="" xmlns:a16="http://schemas.microsoft.com/office/drawing/2014/main" id="{14FBCDDB-0286-4B4A-116D-74A0B9ACF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8672"/>
            <a:ext cx="12192000" cy="719328"/>
          </a:xfrm>
          <a:prstGeom prst="rect">
            <a:avLst/>
          </a:prstGeom>
        </p:spPr>
      </p:pic>
    </p:spTree>
    <p:extLst>
      <p:ext uri="{BB962C8B-B14F-4D97-AF65-F5344CB8AC3E}">
        <p14:creationId xmlns:p14="http://schemas.microsoft.com/office/powerpoint/2010/main" val="28409165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#SHOT2021 @SHOTHV1</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8418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17600" y="228600"/>
            <a:ext cx="10464800" cy="685800"/>
          </a:xfrm>
        </p:spPr>
        <p:txBody>
          <a:bodyPr/>
          <a:lstStyle/>
          <a:p>
            <a:r>
              <a:rPr lang="en-US"/>
              <a:t>Click to edit Master title style</a:t>
            </a:r>
          </a:p>
        </p:txBody>
      </p:sp>
      <p:sp>
        <p:nvSpPr>
          <p:cNvPr id="3" name="SmartArt Placeholder 2"/>
          <p:cNvSpPr>
            <a:spLocks noGrp="1"/>
          </p:cNvSpPr>
          <p:nvPr>
            <p:ph type="dgm" idx="1"/>
          </p:nvPr>
        </p:nvSpPr>
        <p:spPr>
          <a:xfrm>
            <a:off x="609600" y="1143001"/>
            <a:ext cx="10972800" cy="5146675"/>
          </a:xfrm>
        </p:spPr>
        <p:txBody>
          <a:bodyPr/>
          <a:lstStyle/>
          <a:p>
            <a:r>
              <a:rPr lang="en-US" dirty="0"/>
              <a:t>Click icon to add SmartArt graphic</a:t>
            </a:r>
          </a:p>
        </p:txBody>
      </p:sp>
      <p:sp>
        <p:nvSpPr>
          <p:cNvPr id="4" name="Date Placeholder 3"/>
          <p:cNvSpPr>
            <a:spLocks noGrp="1"/>
          </p:cNvSpPr>
          <p:nvPr>
            <p:ph type="dt" sz="half" idx="10"/>
          </p:nvPr>
        </p:nvSpPr>
        <p:spPr>
          <a:xfrm>
            <a:off x="609600" y="6477001"/>
            <a:ext cx="2844800" cy="244475"/>
          </a:xfrm>
        </p:spPr>
        <p:txBody>
          <a:bodyPr/>
          <a:lstStyle>
            <a:lvl1pPr>
              <a:defRPr/>
            </a:lvl1p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4165600" y="6477001"/>
            <a:ext cx="3860800" cy="244475"/>
          </a:xfrm>
        </p:spPr>
        <p:txBody>
          <a:bodyPr/>
          <a:lstStyle>
            <a:lvl1pPr>
              <a:defRPr/>
            </a:lvl1pPr>
          </a:lstStyle>
          <a:p>
            <a:r>
              <a:rPr lang="en-US">
                <a:solidFill>
                  <a:prstClr val="black">
                    <a:tint val="75000"/>
                  </a:prstClr>
                </a:solidFill>
              </a:rPr>
              <a:t>#SHOT2021 @SHOTHV1</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600" y="6477001"/>
            <a:ext cx="2844800" cy="244475"/>
          </a:xfrm>
        </p:spPr>
        <p:txBody>
          <a:bodyPr/>
          <a:lstStyle>
            <a:lvl1pPr>
              <a:defRPr/>
            </a:lvl1pPr>
          </a:lstStyle>
          <a:p>
            <a:fld id="{B389C327-80CB-4549-8CED-69AAF5CCF142}" type="slidenum">
              <a:rPr lang="en-US">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3451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Chapter Intro Image white">
  <p:cSld name="Chapter Intro Image white">
    <p:spTree>
      <p:nvGrpSpPr>
        <p:cNvPr id="1" name="Shape 128"/>
        <p:cNvGrpSpPr/>
        <p:nvPr/>
      </p:nvGrpSpPr>
      <p:grpSpPr>
        <a:xfrm>
          <a:off x="0" y="0"/>
          <a:ext cx="0" cy="0"/>
          <a:chOff x="0" y="0"/>
          <a:chExt cx="0" cy="0"/>
        </a:xfrm>
      </p:grpSpPr>
      <p:sp>
        <p:nvSpPr>
          <p:cNvPr id="129" name="Google Shape;129;p23"/>
          <p:cNvSpPr>
            <a:spLocks noGrp="1"/>
          </p:cNvSpPr>
          <p:nvPr>
            <p:ph type="pic" idx="2"/>
          </p:nvPr>
        </p:nvSpPr>
        <p:spPr>
          <a:xfrm>
            <a:off x="0" y="4"/>
            <a:ext cx="12192000" cy="6857999"/>
          </a:xfrm>
          <a:prstGeom prst="rect">
            <a:avLst/>
          </a:prstGeom>
          <a:solidFill>
            <a:schemeClr val="lt1"/>
          </a:solidFill>
          <a:ln>
            <a:noFill/>
          </a:ln>
        </p:spPr>
        <p:txBody>
          <a:bodyPr spcFirstLastPara="1" wrap="square" lIns="18000" tIns="1980000" rIns="18000" bIns="0" anchor="ctr" anchorCtr="0">
            <a:noAutofit/>
          </a:bodyPr>
          <a:lstStyle>
            <a:lvl1pPr marR="0" lvl="0" algn="ctr" rtl="0">
              <a:lnSpc>
                <a:spcPct val="110000"/>
              </a:lnSpc>
              <a:spcBef>
                <a:spcPts val="1000"/>
              </a:spcBef>
              <a:spcAft>
                <a:spcPts val="0"/>
              </a:spcAft>
              <a:buClr>
                <a:schemeClr val="dk1"/>
              </a:buClr>
              <a:buSzPts val="1120"/>
              <a:buFont typeface="Arial"/>
              <a:buNone/>
              <a:defRPr sz="1400" b="0" i="0" u="none" strike="noStrike" cap="none">
                <a:solidFill>
                  <a:schemeClr val="accent6"/>
                </a:solidFill>
                <a:latin typeface="Arial"/>
                <a:ea typeface="Arial"/>
                <a:cs typeface="Arial"/>
                <a:sym typeface="Arial"/>
              </a:defRPr>
            </a:lvl1pPr>
            <a:lvl2pPr marR="0" lvl="1"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0" name="Google Shape;130;p23"/>
          <p:cNvSpPr txBox="1">
            <a:spLocks noGrp="1"/>
          </p:cNvSpPr>
          <p:nvPr>
            <p:ph type="body" idx="1"/>
          </p:nvPr>
        </p:nvSpPr>
        <p:spPr>
          <a:xfrm>
            <a:off x="2" y="1800001"/>
            <a:ext cx="4279900" cy="1649446"/>
          </a:xfrm>
          <a:prstGeom prst="rect">
            <a:avLst/>
          </a:prstGeom>
          <a:solidFill>
            <a:schemeClr val="dk2">
              <a:alpha val="89411"/>
            </a:schemeClr>
          </a:solidFill>
          <a:ln>
            <a:noFill/>
          </a:ln>
        </p:spPr>
        <p:txBody>
          <a:bodyPr spcFirstLastPara="1" wrap="square" lIns="360000" tIns="180000" rIns="360000" bIns="180000" anchor="t" anchorCtr="0">
            <a:noAutofit/>
          </a:bodyPr>
          <a:lstStyle>
            <a:lvl1pPr marL="457203" lvl="0" indent="-370842" algn="l">
              <a:lnSpc>
                <a:spcPct val="110000"/>
              </a:lnSpc>
              <a:spcBef>
                <a:spcPts val="1000"/>
              </a:spcBef>
              <a:spcAft>
                <a:spcPts val="0"/>
              </a:spcAft>
              <a:buSzPts val="2240"/>
              <a:buChar char="•"/>
              <a:defRPr sz="2800" b="1">
                <a:solidFill>
                  <a:schemeClr val="lt1"/>
                </a:solidFill>
                <a:latin typeface="Arial"/>
                <a:ea typeface="Arial"/>
                <a:cs typeface="Arial"/>
                <a:sym typeface="Arial"/>
              </a:defRPr>
            </a:lvl1pPr>
            <a:lvl2pPr marL="914406" lvl="1" indent="-406403" algn="l">
              <a:lnSpc>
                <a:spcPct val="110000"/>
              </a:lnSpc>
              <a:spcBef>
                <a:spcPts val="600"/>
              </a:spcBef>
              <a:spcAft>
                <a:spcPts val="0"/>
              </a:spcAft>
              <a:buClr>
                <a:schemeClr val="lt1"/>
              </a:buClr>
              <a:buSzPts val="2800"/>
              <a:buChar char="•"/>
              <a:defRPr sz="2800">
                <a:solidFill>
                  <a:schemeClr val="lt1"/>
                </a:solidFill>
                <a:latin typeface="Arial"/>
                <a:ea typeface="Arial"/>
                <a:cs typeface="Arial"/>
                <a:sym typeface="Arial"/>
              </a:defRPr>
            </a:lvl2pPr>
            <a:lvl3pPr marL="1371609" lvl="2" indent="-342903" algn="l">
              <a:lnSpc>
                <a:spcPct val="110000"/>
              </a:lnSpc>
              <a:spcBef>
                <a:spcPts val="600"/>
              </a:spcBef>
              <a:spcAft>
                <a:spcPts val="0"/>
              </a:spcAft>
              <a:buSzPts val="1800"/>
              <a:buChar char="•"/>
              <a:defRPr/>
            </a:lvl3pPr>
            <a:lvl4pPr marL="1828812" lvl="3" indent="-342903" algn="l">
              <a:lnSpc>
                <a:spcPct val="110000"/>
              </a:lnSpc>
              <a:spcBef>
                <a:spcPts val="600"/>
              </a:spcBef>
              <a:spcAft>
                <a:spcPts val="0"/>
              </a:spcAft>
              <a:buSzPts val="1800"/>
              <a:buChar char="•"/>
              <a:defRPr/>
            </a:lvl4pPr>
            <a:lvl5pPr marL="2286015" lvl="4" indent="-342903" algn="l">
              <a:lnSpc>
                <a:spcPct val="110000"/>
              </a:lnSpc>
              <a:spcBef>
                <a:spcPts val="600"/>
              </a:spcBef>
              <a:spcAft>
                <a:spcPts val="0"/>
              </a:spcAft>
              <a:buSzPts val="1800"/>
              <a:buChar char="•"/>
              <a:defRPr/>
            </a:lvl5pPr>
            <a:lvl6pPr marL="2743218" lvl="5" indent="-342903" algn="l">
              <a:lnSpc>
                <a:spcPct val="90000"/>
              </a:lnSpc>
              <a:spcBef>
                <a:spcPts val="600"/>
              </a:spcBef>
              <a:spcAft>
                <a:spcPts val="0"/>
              </a:spcAft>
              <a:buClr>
                <a:schemeClr val="dk1"/>
              </a:buClr>
              <a:buSzPts val="1800"/>
              <a:buChar char="•"/>
              <a:defRPr/>
            </a:lvl6pPr>
            <a:lvl7pPr marL="3200421" lvl="6" indent="-342903" algn="l">
              <a:lnSpc>
                <a:spcPct val="90000"/>
              </a:lnSpc>
              <a:spcBef>
                <a:spcPts val="500"/>
              </a:spcBef>
              <a:spcAft>
                <a:spcPts val="0"/>
              </a:spcAft>
              <a:buClr>
                <a:schemeClr val="dk1"/>
              </a:buClr>
              <a:buSzPts val="1800"/>
              <a:buChar char="•"/>
              <a:defRPr/>
            </a:lvl7pPr>
            <a:lvl8pPr marL="3657624" lvl="7" indent="-342903" algn="l">
              <a:lnSpc>
                <a:spcPct val="90000"/>
              </a:lnSpc>
              <a:spcBef>
                <a:spcPts val="500"/>
              </a:spcBef>
              <a:spcAft>
                <a:spcPts val="0"/>
              </a:spcAft>
              <a:buClr>
                <a:schemeClr val="dk1"/>
              </a:buClr>
              <a:buSzPts val="1800"/>
              <a:buChar char="•"/>
              <a:defRPr/>
            </a:lvl8pPr>
            <a:lvl9pPr marL="4114827" lvl="8" indent="-342903" algn="l">
              <a:lnSpc>
                <a:spcPct val="90000"/>
              </a:lnSpc>
              <a:spcBef>
                <a:spcPts val="500"/>
              </a:spcBef>
              <a:spcAft>
                <a:spcPts val="0"/>
              </a:spcAft>
              <a:buClr>
                <a:schemeClr val="dk1"/>
              </a:buClr>
              <a:buSzPts val="1800"/>
              <a:buChar char="•"/>
              <a:defRPr/>
            </a:lvl9pPr>
          </a:lstStyle>
          <a:p>
            <a:endParaRPr/>
          </a:p>
        </p:txBody>
      </p:sp>
      <p:sp>
        <p:nvSpPr>
          <p:cNvPr id="131" name="Google Shape;131;p23"/>
          <p:cNvSpPr txBox="1">
            <a:spLocks noGrp="1"/>
          </p:cNvSpPr>
          <p:nvPr>
            <p:ph type="dt" idx="10"/>
          </p:nvPr>
        </p:nvSpPr>
        <p:spPr>
          <a:xfrm>
            <a:off x="480001" y="6588208"/>
            <a:ext cx="790001"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3"/>
          <p:cNvSpPr txBox="1">
            <a:spLocks noGrp="1"/>
          </p:cNvSpPr>
          <p:nvPr>
            <p:ph type="ftr" idx="11"/>
          </p:nvPr>
        </p:nvSpPr>
        <p:spPr>
          <a:xfrm>
            <a:off x="1392992" y="6588208"/>
            <a:ext cx="2264608" cy="18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#SHOT2021 @SHOTHV1</a:t>
            </a:r>
            <a:endParaRPr/>
          </a:p>
        </p:txBody>
      </p:sp>
      <p:sp>
        <p:nvSpPr>
          <p:cNvPr id="133" name="Google Shape;133;p23"/>
          <p:cNvSpPr txBox="1">
            <a:spLocks noGrp="1"/>
          </p:cNvSpPr>
          <p:nvPr>
            <p:ph type="sldNum" idx="12"/>
          </p:nvPr>
        </p:nvSpPr>
        <p:spPr>
          <a:xfrm>
            <a:off x="11416434" y="6588208"/>
            <a:ext cx="289931"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fld id="{00000000-1234-1234-1234-123412341234}" type="slidenum">
              <a:rPr lang="en-IN" smtClean="0"/>
              <a:pPr/>
              <a:t>‹#›</a:t>
            </a:fld>
            <a:endParaRPr lang="en-IN"/>
          </a:p>
        </p:txBody>
      </p:sp>
      <p:sp>
        <p:nvSpPr>
          <p:cNvPr id="134" name="Google Shape;134;p23"/>
          <p:cNvSpPr txBox="1">
            <a:spLocks noGrp="1"/>
          </p:cNvSpPr>
          <p:nvPr>
            <p:ph type="body" idx="3"/>
          </p:nvPr>
        </p:nvSpPr>
        <p:spPr>
          <a:xfrm>
            <a:off x="480001" y="6293651"/>
            <a:ext cx="11226365" cy="208579"/>
          </a:xfrm>
          <a:prstGeom prst="rect">
            <a:avLst/>
          </a:prstGeom>
          <a:noFill/>
          <a:ln>
            <a:noFill/>
          </a:ln>
        </p:spPr>
        <p:txBody>
          <a:bodyPr spcFirstLastPara="1" wrap="square" lIns="18000" tIns="0" rIns="18000" bIns="0" anchor="t" anchorCtr="0">
            <a:normAutofit/>
          </a:bodyPr>
          <a:lstStyle>
            <a:lvl1pPr marL="457203" lvl="0" indent="-269242" algn="l">
              <a:lnSpc>
                <a:spcPct val="110000"/>
              </a:lnSpc>
              <a:spcBef>
                <a:spcPts val="1000"/>
              </a:spcBef>
              <a:spcAft>
                <a:spcPts val="0"/>
              </a:spcAft>
              <a:buSzPts val="640"/>
              <a:buChar char="•"/>
              <a:defRPr sz="800" b="0">
                <a:solidFill>
                  <a:schemeClr val="dk1"/>
                </a:solidFill>
                <a:latin typeface="Arial"/>
                <a:ea typeface="Arial"/>
                <a:cs typeface="Arial"/>
                <a:sym typeface="Arial"/>
              </a:defRPr>
            </a:lvl1pPr>
            <a:lvl2pPr marL="914406" lvl="1" indent="-342903" algn="l">
              <a:lnSpc>
                <a:spcPct val="110000"/>
              </a:lnSpc>
              <a:spcBef>
                <a:spcPts val="600"/>
              </a:spcBef>
              <a:spcAft>
                <a:spcPts val="0"/>
              </a:spcAft>
              <a:buSzPts val="1800"/>
              <a:buChar char="•"/>
              <a:defRPr/>
            </a:lvl2pPr>
            <a:lvl3pPr marL="1371609" lvl="2" indent="-342903" algn="l">
              <a:lnSpc>
                <a:spcPct val="110000"/>
              </a:lnSpc>
              <a:spcBef>
                <a:spcPts val="600"/>
              </a:spcBef>
              <a:spcAft>
                <a:spcPts val="0"/>
              </a:spcAft>
              <a:buSzPts val="1800"/>
              <a:buChar char="•"/>
              <a:defRPr/>
            </a:lvl3pPr>
            <a:lvl4pPr marL="1828812" lvl="3" indent="-342903" algn="l">
              <a:lnSpc>
                <a:spcPct val="110000"/>
              </a:lnSpc>
              <a:spcBef>
                <a:spcPts val="600"/>
              </a:spcBef>
              <a:spcAft>
                <a:spcPts val="0"/>
              </a:spcAft>
              <a:buSzPts val="1800"/>
              <a:buChar char="•"/>
              <a:defRPr/>
            </a:lvl4pPr>
            <a:lvl5pPr marL="2286015" lvl="4" indent="-342903" algn="l">
              <a:lnSpc>
                <a:spcPct val="110000"/>
              </a:lnSpc>
              <a:spcBef>
                <a:spcPts val="600"/>
              </a:spcBef>
              <a:spcAft>
                <a:spcPts val="0"/>
              </a:spcAft>
              <a:buSzPts val="1800"/>
              <a:buChar char="•"/>
              <a:defRPr/>
            </a:lvl5pPr>
            <a:lvl6pPr marL="2743218" lvl="5" indent="-342903" algn="l">
              <a:lnSpc>
                <a:spcPct val="90000"/>
              </a:lnSpc>
              <a:spcBef>
                <a:spcPts val="600"/>
              </a:spcBef>
              <a:spcAft>
                <a:spcPts val="0"/>
              </a:spcAft>
              <a:buClr>
                <a:schemeClr val="dk1"/>
              </a:buClr>
              <a:buSzPts val="1800"/>
              <a:buChar char="•"/>
              <a:defRPr/>
            </a:lvl6pPr>
            <a:lvl7pPr marL="3200421" lvl="6" indent="-342903" algn="l">
              <a:lnSpc>
                <a:spcPct val="90000"/>
              </a:lnSpc>
              <a:spcBef>
                <a:spcPts val="500"/>
              </a:spcBef>
              <a:spcAft>
                <a:spcPts val="0"/>
              </a:spcAft>
              <a:buClr>
                <a:schemeClr val="dk1"/>
              </a:buClr>
              <a:buSzPts val="1800"/>
              <a:buChar char="•"/>
              <a:defRPr/>
            </a:lvl7pPr>
            <a:lvl8pPr marL="3657624" lvl="7" indent="-342903" algn="l">
              <a:lnSpc>
                <a:spcPct val="90000"/>
              </a:lnSpc>
              <a:spcBef>
                <a:spcPts val="500"/>
              </a:spcBef>
              <a:spcAft>
                <a:spcPts val="0"/>
              </a:spcAft>
              <a:buClr>
                <a:schemeClr val="dk1"/>
              </a:buClr>
              <a:buSzPts val="1800"/>
              <a:buChar char="•"/>
              <a:defRPr/>
            </a:lvl8pPr>
            <a:lvl9pPr marL="4114827" lvl="8" indent="-342903" algn="l">
              <a:lnSpc>
                <a:spcPct val="90000"/>
              </a:lnSpc>
              <a:spcBef>
                <a:spcPts val="500"/>
              </a:spcBef>
              <a:spcAft>
                <a:spcPts val="0"/>
              </a:spcAft>
              <a:buClr>
                <a:schemeClr val="dk1"/>
              </a:buClr>
              <a:buSzPts val="1800"/>
              <a:buChar char="•"/>
              <a:defRPr/>
            </a:lvl9pPr>
          </a:lstStyle>
          <a:p>
            <a:endParaRPr/>
          </a:p>
        </p:txBody>
      </p:sp>
      <p:sp>
        <p:nvSpPr>
          <p:cNvPr id="135" name="Google Shape;135;p23"/>
          <p:cNvSpPr txBox="1">
            <a:spLocks noGrp="1"/>
          </p:cNvSpPr>
          <p:nvPr>
            <p:ph type="title"/>
          </p:nvPr>
        </p:nvSpPr>
        <p:spPr>
          <a:xfrm>
            <a:off x="480000" y="367620"/>
            <a:ext cx="8160000" cy="720000"/>
          </a:xfrm>
          <a:prstGeom prst="rect">
            <a:avLst/>
          </a:prstGeom>
          <a:noFill/>
          <a:ln>
            <a:noFill/>
          </a:ln>
        </p:spPr>
        <p:txBody>
          <a:bodyPr spcFirstLastPara="1" wrap="square" lIns="18000" tIns="0" rIns="360000" bIns="0" anchor="b" anchorCtr="0">
            <a:noAutofit/>
          </a:bodyPr>
          <a:lstStyle>
            <a:lvl1pPr lvl="0" algn="l">
              <a:lnSpc>
                <a:spcPct val="90000"/>
              </a:lnSpc>
              <a:spcBef>
                <a:spcPts val="0"/>
              </a:spcBef>
              <a:spcAft>
                <a:spcPts val="0"/>
              </a:spcAft>
              <a:buClr>
                <a:srgbClr val="0092CC"/>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3"/>
          <p:cNvSpPr>
            <a:spLocks noGrp="1"/>
          </p:cNvSpPr>
          <p:nvPr>
            <p:ph type="pic" idx="4"/>
          </p:nvPr>
        </p:nvSpPr>
        <p:spPr>
          <a:xfrm>
            <a:off x="9071164" y="371958"/>
            <a:ext cx="2635200" cy="694800"/>
          </a:xfrm>
          <a:prstGeom prst="rect">
            <a:avLst/>
          </a:prstGeom>
          <a:blipFill rotWithShape="1">
            <a:blip r:embed="rId2">
              <a:alphaModFix/>
            </a:blip>
            <a:stretch>
              <a:fillRect/>
            </a:stretch>
          </a:blipFill>
          <a:ln>
            <a:noFill/>
          </a:ln>
        </p:spPr>
        <p:txBody>
          <a:bodyPr spcFirstLastPara="1" wrap="square" lIns="18000" tIns="0" rIns="18000" bIns="0" anchor="ctr" anchorCtr="0">
            <a:noAutofit/>
          </a:bodyPr>
          <a:lstStyle>
            <a:lvl1pPr marR="0" lvl="0" algn="ctr" rtl="0">
              <a:lnSpc>
                <a:spcPct val="110000"/>
              </a:lnSpc>
              <a:spcBef>
                <a:spcPts val="1000"/>
              </a:spcBef>
              <a:spcAft>
                <a:spcPts val="0"/>
              </a:spcAft>
              <a:buClr>
                <a:schemeClr val="dk1"/>
              </a:buClr>
              <a:buSzPts val="1400"/>
              <a:buFont typeface="Arial"/>
              <a:buNone/>
              <a:defRPr sz="100" b="0" i="0" u="none" strike="noStrike" cap="none">
                <a:solidFill>
                  <a:schemeClr val="lt1"/>
                </a:solidFill>
                <a:latin typeface="Arial"/>
                <a:ea typeface="Arial"/>
                <a:cs typeface="Arial"/>
                <a:sym typeface="Arial"/>
              </a:defRPr>
            </a:lvl1pPr>
            <a:lvl2pPr marR="0" lvl="1"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R="0" lvl="2"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R="0" lvl="3"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R="0" lvl="4" algn="l" rtl="0">
              <a:lnSpc>
                <a:spcPct val="11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44083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510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2_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63481"/>
            <a:ext cx="10515600" cy="739056"/>
          </a:xfrm>
        </p:spPr>
        <p:txBody>
          <a:bodyPr>
            <a:normAutofit/>
          </a:bodyPr>
          <a:lstStyle>
            <a:lvl1pPr>
              <a:defRPr sz="3600"/>
            </a:lvl1pPr>
          </a:lstStyle>
          <a:p>
            <a:r>
              <a:rPr lang="en-US" dirty="0"/>
              <a:t>Click to edit Master title style</a:t>
            </a:r>
          </a:p>
        </p:txBody>
      </p:sp>
      <p:sp>
        <p:nvSpPr>
          <p:cNvPr id="7" name="Freeform: Shape 6">
            <a:extLst>
              <a:ext uri="{FF2B5EF4-FFF2-40B4-BE49-F238E27FC236}">
                <a16:creationId xmlns="" xmlns:a16="http://schemas.microsoft.com/office/drawing/2014/main" id="{9DA8CF17-3B79-4E5E-9A56-F9AEAFDFD232}"/>
              </a:ext>
            </a:extLst>
          </p:cNvPr>
          <p:cNvSpPr/>
          <p:nvPr userDrawn="1"/>
        </p:nvSpPr>
        <p:spPr>
          <a:xfrm>
            <a:off x="-1" y="2366693"/>
            <a:ext cx="12192000" cy="3939218"/>
          </a:xfrm>
          <a:custGeom>
            <a:avLst/>
            <a:gdLst>
              <a:gd name="connsiteX0" fmla="*/ 11686551 w 12192000"/>
              <a:gd name="connsiteY0" fmla="*/ 0 h 3939218"/>
              <a:gd name="connsiteX1" fmla="*/ 12192000 w 12192000"/>
              <a:gd name="connsiteY1" fmla="*/ 229078 h 3939218"/>
              <a:gd name="connsiteX2" fmla="*/ 12192000 w 12192000"/>
              <a:gd name="connsiteY2" fmla="*/ 237340 h 3939218"/>
              <a:gd name="connsiteX3" fmla="*/ 12192000 w 12192000"/>
              <a:gd name="connsiteY3" fmla="*/ 541847 h 3939218"/>
              <a:gd name="connsiteX4" fmla="*/ 12192000 w 12192000"/>
              <a:gd name="connsiteY4" fmla="*/ 801174 h 3939218"/>
              <a:gd name="connsiteX5" fmla="*/ 12192000 w 12192000"/>
              <a:gd name="connsiteY5" fmla="*/ 809436 h 3939218"/>
              <a:gd name="connsiteX6" fmla="*/ 12192000 w 12192000"/>
              <a:gd name="connsiteY6" fmla="*/ 1113943 h 3939218"/>
              <a:gd name="connsiteX7" fmla="*/ 12192000 w 12192000"/>
              <a:gd name="connsiteY7" fmla="*/ 2519036 h 3939218"/>
              <a:gd name="connsiteX8" fmla="*/ 12192000 w 12192000"/>
              <a:gd name="connsiteY8" fmla="*/ 3091132 h 3939218"/>
              <a:gd name="connsiteX9" fmla="*/ 12192000 w 12192000"/>
              <a:gd name="connsiteY9" fmla="*/ 3224769 h 3939218"/>
              <a:gd name="connsiteX10" fmla="*/ 12192000 w 12192000"/>
              <a:gd name="connsiteY10" fmla="*/ 3367122 h 3939218"/>
              <a:gd name="connsiteX11" fmla="*/ 12192000 w 12192000"/>
              <a:gd name="connsiteY11" fmla="*/ 3796865 h 3939218"/>
              <a:gd name="connsiteX12" fmla="*/ 12192000 w 12192000"/>
              <a:gd name="connsiteY12" fmla="*/ 3939218 h 3939218"/>
              <a:gd name="connsiteX13" fmla="*/ 0 w 12192000"/>
              <a:gd name="connsiteY13" fmla="*/ 3939218 h 3939218"/>
              <a:gd name="connsiteX14" fmla="*/ 0 w 12192000"/>
              <a:gd name="connsiteY14" fmla="*/ 3367122 h 3939218"/>
              <a:gd name="connsiteX15" fmla="*/ 0 w 12192000"/>
              <a:gd name="connsiteY15" fmla="*/ 3091132 h 3939218"/>
              <a:gd name="connsiteX16" fmla="*/ 0 w 12192000"/>
              <a:gd name="connsiteY16" fmla="*/ 2519036 h 3939218"/>
              <a:gd name="connsiteX17" fmla="*/ 1 w 12192000"/>
              <a:gd name="connsiteY17" fmla="*/ 2519036 h 3939218"/>
              <a:gd name="connsiteX18" fmla="*/ 1 w 12192000"/>
              <a:gd name="connsiteY18" fmla="*/ 847204 h 3939218"/>
              <a:gd name="connsiteX19" fmla="*/ 1 w 12192000"/>
              <a:gd name="connsiteY19" fmla="*/ 275108 h 3939218"/>
              <a:gd name="connsiteX20" fmla="*/ 3 w 12192000"/>
              <a:gd name="connsiteY20" fmla="*/ 275108 h 3939218"/>
              <a:gd name="connsiteX21" fmla="*/ 3 w 12192000"/>
              <a:gd name="connsiteY21" fmla="*/ 241498 h 3939218"/>
              <a:gd name="connsiteX22" fmla="*/ 375242 w 12192000"/>
              <a:gd name="connsiteY22" fmla="*/ 72201 h 3939218"/>
              <a:gd name="connsiteX23" fmla="*/ 1411592 w 12192000"/>
              <a:gd name="connsiteY23" fmla="*/ 106156 h 3939218"/>
              <a:gd name="connsiteX24" fmla="*/ 2584071 w 12192000"/>
              <a:gd name="connsiteY24" fmla="*/ 76983 h 3939218"/>
              <a:gd name="connsiteX25" fmla="*/ 3002517 w 12192000"/>
              <a:gd name="connsiteY25" fmla="*/ 199892 h 3939218"/>
              <a:gd name="connsiteX26" fmla="*/ 3663036 w 12192000"/>
              <a:gd name="connsiteY26" fmla="*/ 57375 h 3939218"/>
              <a:gd name="connsiteX27" fmla="*/ 4195120 w 12192000"/>
              <a:gd name="connsiteY27" fmla="*/ 199892 h 3939218"/>
              <a:gd name="connsiteX28" fmla="*/ 4940273 w 12192000"/>
              <a:gd name="connsiteY28" fmla="*/ 42551 h 3939218"/>
              <a:gd name="connsiteX29" fmla="*/ 5394823 w 12192000"/>
              <a:gd name="connsiteY29" fmla="*/ 199892 h 3939218"/>
              <a:gd name="connsiteX30" fmla="*/ 6022790 w 12192000"/>
              <a:gd name="connsiteY30" fmla="*/ 37768 h 3939218"/>
              <a:gd name="connsiteX31" fmla="*/ 6039003 w 12192000"/>
              <a:gd name="connsiteY31" fmla="*/ 34434 h 3939218"/>
              <a:gd name="connsiteX32" fmla="*/ 7075355 w 12192000"/>
              <a:gd name="connsiteY32" fmla="*/ 68389 h 3939218"/>
              <a:gd name="connsiteX33" fmla="*/ 8247833 w 12192000"/>
              <a:gd name="connsiteY33" fmla="*/ 39215 h 3939218"/>
              <a:gd name="connsiteX34" fmla="*/ 8666278 w 12192000"/>
              <a:gd name="connsiteY34" fmla="*/ 162124 h 3939218"/>
              <a:gd name="connsiteX35" fmla="*/ 9326797 w 12192000"/>
              <a:gd name="connsiteY35" fmla="*/ 19608 h 3939218"/>
              <a:gd name="connsiteX36" fmla="*/ 9858881 w 12192000"/>
              <a:gd name="connsiteY36" fmla="*/ 162124 h 3939218"/>
              <a:gd name="connsiteX37" fmla="*/ 10604035 w 12192000"/>
              <a:gd name="connsiteY37" fmla="*/ 4783 h 3939218"/>
              <a:gd name="connsiteX38" fmla="*/ 11058584 w 12192000"/>
              <a:gd name="connsiteY38" fmla="*/ 162124 h 3939218"/>
              <a:gd name="connsiteX39" fmla="*/ 11686551 w 12192000"/>
              <a:gd name="connsiteY39" fmla="*/ 0 h 3939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2000" h="3939218">
                <a:moveTo>
                  <a:pt x="11686551" y="0"/>
                </a:moveTo>
                <a:cubicBezTo>
                  <a:pt x="11674120" y="108560"/>
                  <a:pt x="11930989" y="231948"/>
                  <a:pt x="12192000" y="229078"/>
                </a:cubicBezTo>
                <a:lnTo>
                  <a:pt x="12192000" y="237340"/>
                </a:lnTo>
                <a:lnTo>
                  <a:pt x="12192000" y="541847"/>
                </a:lnTo>
                <a:lnTo>
                  <a:pt x="12192000" y="801174"/>
                </a:lnTo>
                <a:lnTo>
                  <a:pt x="12192000" y="809436"/>
                </a:lnTo>
                <a:lnTo>
                  <a:pt x="12192000" y="1113943"/>
                </a:lnTo>
                <a:lnTo>
                  <a:pt x="12192000" y="2519036"/>
                </a:lnTo>
                <a:lnTo>
                  <a:pt x="12192000" y="3091132"/>
                </a:lnTo>
                <a:lnTo>
                  <a:pt x="12192000" y="3224769"/>
                </a:lnTo>
                <a:lnTo>
                  <a:pt x="12192000" y="3367122"/>
                </a:lnTo>
                <a:lnTo>
                  <a:pt x="12192000" y="3796865"/>
                </a:lnTo>
                <a:lnTo>
                  <a:pt x="12192000" y="3939218"/>
                </a:lnTo>
                <a:lnTo>
                  <a:pt x="0" y="3939218"/>
                </a:lnTo>
                <a:lnTo>
                  <a:pt x="0" y="3367122"/>
                </a:lnTo>
                <a:lnTo>
                  <a:pt x="0" y="3091132"/>
                </a:lnTo>
                <a:lnTo>
                  <a:pt x="0" y="2519036"/>
                </a:lnTo>
                <a:lnTo>
                  <a:pt x="1" y="2519036"/>
                </a:lnTo>
                <a:lnTo>
                  <a:pt x="1" y="847204"/>
                </a:lnTo>
                <a:lnTo>
                  <a:pt x="1" y="275108"/>
                </a:lnTo>
                <a:lnTo>
                  <a:pt x="3" y="275108"/>
                </a:lnTo>
                <a:lnTo>
                  <a:pt x="3" y="241498"/>
                </a:lnTo>
                <a:cubicBezTo>
                  <a:pt x="169275" y="189848"/>
                  <a:pt x="267524" y="146328"/>
                  <a:pt x="375242" y="72201"/>
                </a:cubicBezTo>
                <a:cubicBezTo>
                  <a:pt x="574108" y="346712"/>
                  <a:pt x="1125131" y="314670"/>
                  <a:pt x="1411592" y="106156"/>
                </a:cubicBezTo>
                <a:cubicBezTo>
                  <a:pt x="1766710" y="304148"/>
                  <a:pt x="2233098" y="248194"/>
                  <a:pt x="2584071" y="76983"/>
                </a:cubicBezTo>
                <a:cubicBezTo>
                  <a:pt x="2584071" y="76983"/>
                  <a:pt x="2640890" y="155416"/>
                  <a:pt x="3002517" y="199892"/>
                </a:cubicBezTo>
                <a:cubicBezTo>
                  <a:pt x="3364737" y="243890"/>
                  <a:pt x="3663036" y="57375"/>
                  <a:pt x="3663036" y="57375"/>
                </a:cubicBezTo>
                <a:cubicBezTo>
                  <a:pt x="3663036" y="57375"/>
                  <a:pt x="3847696" y="165458"/>
                  <a:pt x="4195120" y="199892"/>
                </a:cubicBezTo>
                <a:cubicBezTo>
                  <a:pt x="4543135" y="233846"/>
                  <a:pt x="4940273" y="42551"/>
                  <a:pt x="4940273" y="42551"/>
                </a:cubicBezTo>
                <a:cubicBezTo>
                  <a:pt x="4940273" y="42551"/>
                  <a:pt x="5011297" y="199892"/>
                  <a:pt x="5394823" y="199892"/>
                </a:cubicBezTo>
                <a:cubicBezTo>
                  <a:pt x="5778350" y="199892"/>
                  <a:pt x="6022790" y="37768"/>
                  <a:pt x="6022790" y="37768"/>
                </a:cubicBezTo>
                <a:lnTo>
                  <a:pt x="6039003" y="34434"/>
                </a:lnTo>
                <a:cubicBezTo>
                  <a:pt x="6237870" y="308944"/>
                  <a:pt x="6788893" y="276902"/>
                  <a:pt x="7075355" y="68389"/>
                </a:cubicBezTo>
                <a:cubicBezTo>
                  <a:pt x="7430471" y="266380"/>
                  <a:pt x="7896859" y="210427"/>
                  <a:pt x="8247833" y="39215"/>
                </a:cubicBezTo>
                <a:cubicBezTo>
                  <a:pt x="8247833" y="39215"/>
                  <a:pt x="8304652" y="117648"/>
                  <a:pt x="8666278" y="162124"/>
                </a:cubicBezTo>
                <a:cubicBezTo>
                  <a:pt x="9028499" y="206122"/>
                  <a:pt x="9326797" y="19608"/>
                  <a:pt x="9326797" y="19608"/>
                </a:cubicBezTo>
                <a:cubicBezTo>
                  <a:pt x="9326797" y="19608"/>
                  <a:pt x="9511457" y="127690"/>
                  <a:pt x="9858881" y="162124"/>
                </a:cubicBezTo>
                <a:cubicBezTo>
                  <a:pt x="10206896" y="196079"/>
                  <a:pt x="10604035" y="4783"/>
                  <a:pt x="10604035" y="4783"/>
                </a:cubicBezTo>
                <a:cubicBezTo>
                  <a:pt x="10604035" y="4783"/>
                  <a:pt x="10675058" y="162124"/>
                  <a:pt x="11058584" y="162124"/>
                </a:cubicBezTo>
                <a:cubicBezTo>
                  <a:pt x="11442111" y="162124"/>
                  <a:pt x="11686551" y="0"/>
                  <a:pt x="11686551" y="0"/>
                </a:cubicBezTo>
                <a:close/>
              </a:path>
            </a:pathLst>
          </a:custGeom>
          <a:solidFill>
            <a:srgbClr val="53BD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9383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 xmlns:a16="http://schemas.microsoft.com/office/drawing/2014/main" id="{3C7F3AF7-86F5-B2FB-32CB-9F543A1F3F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33211"/>
            <a:ext cx="12192000" cy="719328"/>
          </a:xfrm>
          <a:prstGeom prst="rect">
            <a:avLst/>
          </a:prstGeom>
        </p:spPr>
      </p:pic>
    </p:spTree>
    <p:extLst>
      <p:ext uri="{BB962C8B-B14F-4D97-AF65-F5344CB8AC3E}">
        <p14:creationId xmlns:p14="http://schemas.microsoft.com/office/powerpoint/2010/main" val="249403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05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78222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6412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9519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hyperlink" Target="http://www.presentationgo.com/" TargetMode="External"/><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5.xml"/><Relationship Id="rId1" Type="http://schemas.openxmlformats.org/officeDocument/2006/relationships/slideLayout" Target="../slideLayouts/slideLayout4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9/27/2023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Picture 6">
            <a:extLst>
              <a:ext uri="{FF2B5EF4-FFF2-40B4-BE49-F238E27FC236}">
                <a16:creationId xmlns="" xmlns:a16="http://schemas.microsoft.com/office/drawing/2014/main" id="{3DFDDF96-A72B-3D4F-31DB-021F9EE066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138672"/>
            <a:ext cx="12192000" cy="719328"/>
          </a:xfrm>
          <a:prstGeom prst="rect">
            <a:avLst/>
          </a:prstGeom>
        </p:spPr>
      </p:pic>
    </p:spTree>
    <p:extLst>
      <p:ext uri="{BB962C8B-B14F-4D97-AF65-F5344CB8AC3E}">
        <p14:creationId xmlns:p14="http://schemas.microsoft.com/office/powerpoint/2010/main" val="1962590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5AD3221-E305-6BBE-D758-2C5594DA8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 xmlns:a16="http://schemas.microsoft.com/office/drawing/2014/main" id="{7ABC5C04-366F-3CB4-CD2B-C71B900F0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 xmlns:a16="http://schemas.microsoft.com/office/drawing/2014/main" id="{D224412B-7951-7B1D-1EEB-5588DB8CAD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5438C-A7CB-4C62-8ED3-14C372BADD81}" type="datetimeFigureOut">
              <a:rPr lang="en-GB" smtClean="0"/>
              <a:t>27/09/2023</a:t>
            </a:fld>
            <a:endParaRPr lang="en-GB"/>
          </a:p>
        </p:txBody>
      </p:sp>
      <p:sp>
        <p:nvSpPr>
          <p:cNvPr id="5" name="Footer Placeholder 4">
            <a:extLst>
              <a:ext uri="{FF2B5EF4-FFF2-40B4-BE49-F238E27FC236}">
                <a16:creationId xmlns="" xmlns:a16="http://schemas.microsoft.com/office/drawing/2014/main" id="{BAEE78FA-7F4A-3E42-A144-AB5A327F4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3467992F-D702-EBA2-46E7-E8572E65AB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888EB-5024-4572-9F76-182951322382}" type="slidenum">
              <a:rPr lang="en-GB" smtClean="0"/>
              <a:t>‹#›</a:t>
            </a:fld>
            <a:endParaRPr lang="en-GB"/>
          </a:p>
        </p:txBody>
      </p:sp>
      <p:pic>
        <p:nvPicPr>
          <p:cNvPr id="8" name="Picture 7">
            <a:extLst>
              <a:ext uri="{FF2B5EF4-FFF2-40B4-BE49-F238E27FC236}">
                <a16:creationId xmlns="" xmlns:a16="http://schemas.microsoft.com/office/drawing/2014/main" id="{41545DD4-A84D-68D7-DC85-7BDF20D688D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6176963"/>
            <a:ext cx="12192000" cy="719328"/>
          </a:xfrm>
          <a:prstGeom prst="rect">
            <a:avLst/>
          </a:prstGeom>
        </p:spPr>
      </p:pic>
    </p:spTree>
    <p:extLst>
      <p:ext uri="{BB962C8B-B14F-4D97-AF65-F5344CB8AC3E}">
        <p14:creationId xmlns:p14="http://schemas.microsoft.com/office/powerpoint/2010/main" val="42002926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6" tooltip="PresentationGo!"/>
              </a:rPr>
              <a:t>presentationgo.com</a:t>
            </a:r>
            <a:endParaRPr lang="en-US" sz="1100" dirty="0"/>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7"/>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826075404"/>
      </p:ext>
    </p:extLst>
  </p:cSld>
  <p:clrMap bg1="lt1" tx1="dk1" bg2="lt2" tx2="dk2" accent1="accent1" accent2="accent2" accent3="accent3" accent4="accent4" accent5="accent5" accent6="accent6" hlink="hlink" folHlink="folHlink"/>
  <p:sldLayoutIdLst>
    <p:sldLayoutId id="2147483688" r:id="rId1"/>
    <p:sldLayoutId id="2147483708" r:id="rId2"/>
    <p:sldLayoutId id="2147483709" r:id="rId3"/>
    <p:sldLayoutId id="2147483710" r:id="rId4"/>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solidFill>
                  <a:prstClr val="black">
                    <a:tint val="75000"/>
                  </a:prstClr>
                </a:solidFill>
              </a:rPr>
              <a:t>#SHOT2021 @SHOTHV1</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B940B04E-6F37-408A-89FA-64C33C10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282921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ftr="0" dt="0"/>
  <p:txStyles>
    <p:titleStyle>
      <a:lvl1pPr algn="l" defTabSz="914400" rtl="0" eaLnBrk="1" latinLnBrk="0" hangingPunct="1">
        <a:spcBef>
          <a:spcPct val="0"/>
        </a:spcBef>
        <a:buNone/>
        <a:defRPr sz="44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63482"/>
            <a:ext cx="105156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838200" y="1219200"/>
            <a:ext cx="105156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1"/>
            <a:ext cx="12192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12701" y="6959601"/>
            <a:ext cx="1661032"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sp>
        <p:nvSpPr>
          <p:cNvPr id="13" name="Freeform 12"/>
          <p:cNvSpPr/>
          <p:nvPr userDrawn="1"/>
        </p:nvSpPr>
        <p:spPr>
          <a:xfrm rot="5400000">
            <a:off x="91178" y="17358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14" name="Group 13"/>
          <p:cNvGrpSpPr/>
          <p:nvPr userDrawn="1"/>
        </p:nvGrpSpPr>
        <p:grpSpPr>
          <a:xfrm>
            <a:off x="-1654908" y="-16654"/>
            <a:ext cx="1569183" cy="612144"/>
            <a:chOff x="-2096383" y="21447"/>
            <a:chExt cx="1569183" cy="612144"/>
          </a:xfrm>
        </p:grpSpPr>
        <p:sp>
          <p:nvSpPr>
            <p:cNvPr id="15" name="TextBox 14"/>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734636917"/>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66.sv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72.jpeg"/></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80.png"/><Relationship Id="rId7" Type="http://schemas.openxmlformats.org/officeDocument/2006/relationships/image" Target="../media/image82.png"/><Relationship Id="rId12" Type="http://schemas.openxmlformats.org/officeDocument/2006/relationships/image" Target="../media/image111.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05.svg"/><Relationship Id="rId11" Type="http://schemas.openxmlformats.org/officeDocument/2006/relationships/image" Target="../media/image84.png"/><Relationship Id="rId5" Type="http://schemas.openxmlformats.org/officeDocument/2006/relationships/image" Target="../media/image81.png"/><Relationship Id="rId10" Type="http://schemas.openxmlformats.org/officeDocument/2006/relationships/image" Target="../media/image109.svg"/><Relationship Id="rId4" Type="http://schemas.openxmlformats.org/officeDocument/2006/relationships/image" Target="../media/image103.svg"/><Relationship Id="rId9" Type="http://schemas.openxmlformats.org/officeDocument/2006/relationships/image" Target="../media/image83.png"/></Relationships>
</file>

<file path=ppt/slides/_rels/slide2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29.svg"/><Relationship Id="rId3" Type="http://schemas.openxmlformats.org/officeDocument/2006/relationships/image" Target="../media/image92.png"/><Relationship Id="rId7" Type="http://schemas.openxmlformats.org/officeDocument/2006/relationships/image" Target="../media/image94.png"/><Relationship Id="rId12" Type="http://schemas.openxmlformats.org/officeDocument/2006/relationships/image" Target="../media/image133.sv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27.svg"/><Relationship Id="rId11" Type="http://schemas.openxmlformats.org/officeDocument/2006/relationships/image" Target="../media/image96.png"/><Relationship Id="rId5" Type="http://schemas.openxmlformats.org/officeDocument/2006/relationships/image" Target="../media/image93.png"/><Relationship Id="rId10" Type="http://schemas.openxmlformats.org/officeDocument/2006/relationships/image" Target="../media/image131.svg"/><Relationship Id="rId4" Type="http://schemas.openxmlformats.org/officeDocument/2006/relationships/image" Target="../media/image125.svg"/><Relationship Id="rId9" Type="http://schemas.openxmlformats.org/officeDocument/2006/relationships/image" Target="../media/image95.png"/></Relationships>
</file>

<file path=ppt/slides/_rels/slide33.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7.png"/><Relationship Id="rId7" Type="http://schemas.openxmlformats.org/officeDocument/2006/relationships/image" Target="../media/image137.sv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135.svg"/><Relationship Id="rId10" Type="http://schemas.microsoft.com/office/2018/10/relationships/comments" Target="../comments/modernComment_101_FB986B06.xml"/><Relationship Id="rId9" Type="http://schemas.openxmlformats.org/officeDocument/2006/relationships/image" Target="../media/image100.png"/></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www.shotuk.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5.svg"/><Relationship Id="rId3" Type="http://schemas.openxmlformats.org/officeDocument/2006/relationships/image" Target="../media/image27.png"/><Relationship Id="rId7" Type="http://schemas.openxmlformats.org/officeDocument/2006/relationships/image" Target="../media/image39.svg"/><Relationship Id="rId12"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9.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image" Target="../media/image41.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 xmlns:a16="http://schemas.microsoft.com/office/drawing/2014/main" id="{FFCDD23B-75C8-427B-BD08-53C8156CD7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green jigsaw puzzle&#10;&#10;Description automatically generated with medium confidence">
            <a:extLst>
              <a:ext uri="{FF2B5EF4-FFF2-40B4-BE49-F238E27FC236}">
                <a16:creationId xmlns="" xmlns:a16="http://schemas.microsoft.com/office/drawing/2014/main" id="{0740D56E-6CA8-B6D2-3C48-0FF2CB68ECE1}"/>
              </a:ext>
            </a:extLst>
          </p:cNvPr>
          <p:cNvPicPr>
            <a:picLocks noChangeAspect="1"/>
          </p:cNvPicPr>
          <p:nvPr/>
        </p:nvPicPr>
        <p:blipFill rotWithShape="1">
          <a:blip r:embed="rId3">
            <a:extLst>
              <a:ext uri="{28A0092B-C50C-407E-A947-70E740481C1C}">
                <a14:useLocalDpi xmlns:a14="http://schemas.microsoft.com/office/drawing/2010/main" val="0"/>
              </a:ext>
            </a:extLst>
          </a:blip>
          <a:srcRect t="6470" b="47478"/>
          <a:stretch/>
        </p:blipFill>
        <p:spPr>
          <a:xfrm>
            <a:off x="-1" y="190"/>
            <a:ext cx="8128855" cy="5291194"/>
          </a:xfrm>
          <a:prstGeom prst="rect">
            <a:avLst/>
          </a:prstGeom>
        </p:spPr>
      </p:pic>
      <p:sp>
        <p:nvSpPr>
          <p:cNvPr id="30" name="Rectangle 29">
            <a:extLst>
              <a:ext uri="{FF2B5EF4-FFF2-40B4-BE49-F238E27FC236}">
                <a16:creationId xmlns="" xmlns:a16="http://schemas.microsoft.com/office/drawing/2014/main" id="{AFFC87AC-C919-4FE5-BAC3-39509E0011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 xmlns:a16="http://schemas.microsoft.com/office/drawing/2014/main" id="{AB5E08C4-8CDD-4623-A5B8-E998C6DEE3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6848532-07E2-EFAD-47A2-A52E4979BD11}"/>
              </a:ext>
            </a:extLst>
          </p:cNvPr>
          <p:cNvSpPr>
            <a:spLocks noGrp="1"/>
          </p:cNvSpPr>
          <p:nvPr>
            <p:ph type="ctrTitle"/>
          </p:nvPr>
        </p:nvSpPr>
        <p:spPr>
          <a:xfrm>
            <a:off x="699715" y="5635366"/>
            <a:ext cx="7091299" cy="898581"/>
          </a:xfrm>
        </p:spPr>
        <p:txBody>
          <a:bodyPr anchor="ctr">
            <a:normAutofit/>
          </a:bodyPr>
          <a:lstStyle/>
          <a:p>
            <a:pPr algn="l"/>
            <a:r>
              <a:rPr lang="en-GB" sz="2800" dirty="0">
                <a:solidFill>
                  <a:srgbClr val="FFFFFF"/>
                </a:solidFill>
              </a:rPr>
              <a:t>Highlights from the 2022 Annual SHOT Report: Looking beyond the error</a:t>
            </a:r>
          </a:p>
        </p:txBody>
      </p:sp>
      <p:sp>
        <p:nvSpPr>
          <p:cNvPr id="34" name="Rectangle 33">
            <a:extLst>
              <a:ext uri="{FF2B5EF4-FFF2-40B4-BE49-F238E27FC236}">
                <a16:creationId xmlns="" xmlns:a16="http://schemas.microsoft.com/office/drawing/2014/main" id="{15F33878-D502-4FFA-8ACE-F2AECDB2A2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 xmlns:a16="http://schemas.microsoft.com/office/drawing/2014/main" id="{962F34F9-34EF-2448-794C-A72F009E8403}"/>
              </a:ext>
            </a:extLst>
          </p:cNvPr>
          <p:cNvSpPr>
            <a:spLocks noGrp="1"/>
          </p:cNvSpPr>
          <p:nvPr>
            <p:ph type="subTitle" idx="1"/>
          </p:nvPr>
        </p:nvSpPr>
        <p:spPr>
          <a:xfrm>
            <a:off x="8571507" y="5669430"/>
            <a:ext cx="3291839" cy="830453"/>
          </a:xfrm>
        </p:spPr>
        <p:txBody>
          <a:bodyPr anchor="ctr">
            <a:normAutofit fontScale="85000" lnSpcReduction="20000"/>
          </a:bodyPr>
          <a:lstStyle/>
          <a:p>
            <a:pPr algn="l"/>
            <a:r>
              <a:rPr lang="en-GB" sz="2000" dirty="0">
                <a:solidFill>
                  <a:srgbClr val="FFFFFF"/>
                </a:solidFill>
              </a:rPr>
              <a:t>Victoria Tuckley</a:t>
            </a:r>
          </a:p>
          <a:p>
            <a:pPr algn="l"/>
            <a:r>
              <a:rPr lang="en-GB" sz="2000" dirty="0">
                <a:solidFill>
                  <a:srgbClr val="FFFFFF"/>
                </a:solidFill>
              </a:rPr>
              <a:t>Laboratory Incident Specialist, SHOT, UK</a:t>
            </a:r>
          </a:p>
        </p:txBody>
      </p:sp>
      <p:pic>
        <p:nvPicPr>
          <p:cNvPr id="7" name="Picture 6" descr="A picture containing text, printing, font&#10;&#10;Description automatically generated">
            <a:extLst>
              <a:ext uri="{FF2B5EF4-FFF2-40B4-BE49-F238E27FC236}">
                <a16:creationId xmlns="" xmlns:a16="http://schemas.microsoft.com/office/drawing/2014/main" id="{697AD6DD-B598-0DCF-6D09-A63436A8F1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41" r="15069" b="-3"/>
          <a:stretch/>
        </p:blipFill>
        <p:spPr>
          <a:xfrm>
            <a:off x="8128856" y="1"/>
            <a:ext cx="4063143" cy="5291384"/>
          </a:xfrm>
          <a:prstGeom prst="rect">
            <a:avLst/>
          </a:prstGeom>
        </p:spPr>
      </p:pic>
    </p:spTree>
    <p:extLst>
      <p:ext uri="{BB962C8B-B14F-4D97-AF65-F5344CB8AC3E}">
        <p14:creationId xmlns:p14="http://schemas.microsoft.com/office/powerpoint/2010/main" val="3100226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rgbClr val="9BDBF7"/>
            </a:gs>
            <a:gs pos="34000">
              <a:srgbClr val="ACE0F8"/>
            </a:gs>
            <a:gs pos="62000">
              <a:srgbClr val="C7E8FA"/>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2BFAE1-45D3-4B3B-81D2-0BF25FA84FB8}"/>
              </a:ext>
            </a:extLst>
          </p:cNvPr>
          <p:cNvSpPr>
            <a:spLocks noGrp="1"/>
          </p:cNvSpPr>
          <p:nvPr>
            <p:ph type="title"/>
          </p:nvPr>
        </p:nvSpPr>
        <p:spPr>
          <a:xfrm>
            <a:off x="655721" y="164017"/>
            <a:ext cx="11436016" cy="739056"/>
          </a:xfrm>
        </p:spPr>
        <p:txBody>
          <a:bodyPr>
            <a:noAutofit/>
          </a:bodyPr>
          <a:lstStyle/>
          <a:p>
            <a:r>
              <a:rPr lang="en-US" sz="4400" dirty="0">
                <a:latin typeface="Arial" panose="020B0604020202020204" pitchFamily="34" charset="0"/>
                <a:cs typeface="Arial" panose="020B0604020202020204" pitchFamily="34" charset="0"/>
              </a:rPr>
              <a:t>ABO-incompatible transfusions 2016-2022</a:t>
            </a:r>
          </a:p>
        </p:txBody>
      </p:sp>
      <p:sp>
        <p:nvSpPr>
          <p:cNvPr id="114" name="TextBox 113">
            <a:extLst>
              <a:ext uri="{FF2B5EF4-FFF2-40B4-BE49-F238E27FC236}">
                <a16:creationId xmlns="" xmlns:a16="http://schemas.microsoft.com/office/drawing/2014/main" id="{F3F24856-383A-4701-8C08-06110F3C1DEA}"/>
              </a:ext>
            </a:extLst>
          </p:cNvPr>
          <p:cNvSpPr txBox="1"/>
          <p:nvPr/>
        </p:nvSpPr>
        <p:spPr>
          <a:xfrm>
            <a:off x="1326776" y="729824"/>
            <a:ext cx="5442331" cy="1661993"/>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rPr>
              <a:t>24</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ABO-incompatible red cell transfusions</a:t>
            </a:r>
          </a:p>
        </p:txBody>
      </p:sp>
      <p:sp>
        <p:nvSpPr>
          <p:cNvPr id="126" name="TextBox 125">
            <a:extLst>
              <a:ext uri="{FF2B5EF4-FFF2-40B4-BE49-F238E27FC236}">
                <a16:creationId xmlns="" xmlns:a16="http://schemas.microsoft.com/office/drawing/2014/main" id="{16221E0E-69D3-4CE0-877A-D6CB0E78FA02}"/>
              </a:ext>
            </a:extLst>
          </p:cNvPr>
          <p:cNvSpPr txBox="1"/>
          <p:nvPr/>
        </p:nvSpPr>
        <p:spPr>
          <a:xfrm>
            <a:off x="903841" y="3615485"/>
            <a:ext cx="5967106" cy="1661993"/>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accent5"/>
                </a:solidFill>
                <a:effectLst/>
                <a:uLnTx/>
                <a:uFillTx/>
                <a:latin typeface="Arial" panose="020B0604020202020204" pitchFamily="34" charset="0"/>
                <a:cs typeface="Arial" panose="020B0604020202020204" pitchFamily="34" charset="0"/>
              </a:rPr>
              <a:t>2118</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ABO-incompatible near miss events</a:t>
            </a:r>
            <a:endParaRPr kumimoji="0" lang="en-US" sz="32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47" name="Group 46">
            <a:extLst>
              <a:ext uri="{FF2B5EF4-FFF2-40B4-BE49-F238E27FC236}">
                <a16:creationId xmlns="" xmlns:a16="http://schemas.microsoft.com/office/drawing/2014/main" id="{C5B66388-F709-42E7-9712-4E277D758B5D}"/>
              </a:ext>
            </a:extLst>
          </p:cNvPr>
          <p:cNvGrpSpPr/>
          <p:nvPr/>
        </p:nvGrpSpPr>
        <p:grpSpPr>
          <a:xfrm>
            <a:off x="7339519" y="1067549"/>
            <a:ext cx="2796647" cy="4722902"/>
            <a:chOff x="4500067" y="1639644"/>
            <a:chExt cx="2796647" cy="4722902"/>
          </a:xfrm>
        </p:grpSpPr>
        <p:sp>
          <p:nvSpPr>
            <p:cNvPr id="48" name="Shape">
              <a:extLst>
                <a:ext uri="{FF2B5EF4-FFF2-40B4-BE49-F238E27FC236}">
                  <a16:creationId xmlns="" xmlns:a16="http://schemas.microsoft.com/office/drawing/2014/main" id="{BD762449-01F4-4FB1-A6B0-558DE615A3A9}"/>
                </a:ext>
              </a:extLst>
            </p:cNvPr>
            <p:cNvSpPr/>
            <p:nvPr/>
          </p:nvSpPr>
          <p:spPr>
            <a:xfrm>
              <a:off x="4506204" y="1639644"/>
              <a:ext cx="2790510" cy="1606471"/>
            </a:xfrm>
            <a:custGeom>
              <a:avLst/>
              <a:gdLst>
                <a:gd name="connsiteX0" fmla="*/ 21198 w 21600"/>
                <a:gd name="connsiteY0" fmla="*/ 19722 h 21600"/>
                <a:gd name="connsiteX1" fmla="*/ 20676 w 21600"/>
                <a:gd name="connsiteY1" fmla="*/ 19290 h 21600"/>
                <a:gd name="connsiteX2" fmla="*/ 20340 w 21600"/>
                <a:gd name="connsiteY2" fmla="*/ 18170 h 21600"/>
                <a:gd name="connsiteX3" fmla="*/ 20038 w 21600"/>
                <a:gd name="connsiteY3" fmla="*/ 18638 h 21600"/>
                <a:gd name="connsiteX4" fmla="*/ 19600 w 21600"/>
                <a:gd name="connsiteY4" fmla="*/ 18422 h 21600"/>
                <a:gd name="connsiteX5" fmla="*/ 18812 w 21600"/>
                <a:gd name="connsiteY5" fmla="*/ 17123 h 21600"/>
                <a:gd name="connsiteX6" fmla="*/ 18728 w 21600"/>
                <a:gd name="connsiteY6" fmla="*/ 16076 h 21600"/>
                <a:gd name="connsiteX7" fmla="*/ 17469 w 21600"/>
                <a:gd name="connsiteY7" fmla="*/ 16618 h 21600"/>
                <a:gd name="connsiteX8" fmla="*/ 17318 w 21600"/>
                <a:gd name="connsiteY8" fmla="*/ 15171 h 21600"/>
                <a:gd name="connsiteX9" fmla="*/ 17030 w 21600"/>
                <a:gd name="connsiteY9" fmla="*/ 15135 h 21600"/>
                <a:gd name="connsiteX10" fmla="*/ 16477 w 21600"/>
                <a:gd name="connsiteY10" fmla="*/ 15787 h 21600"/>
                <a:gd name="connsiteX11" fmla="*/ 15720 w 21600"/>
                <a:gd name="connsiteY11" fmla="*/ 15103 h 21600"/>
                <a:gd name="connsiteX12" fmla="*/ 15570 w 21600"/>
                <a:gd name="connsiteY12" fmla="*/ 14051 h 21600"/>
                <a:gd name="connsiteX13" fmla="*/ 15301 w 21600"/>
                <a:gd name="connsiteY13" fmla="*/ 13330 h 21600"/>
                <a:gd name="connsiteX14" fmla="*/ 14580 w 21600"/>
                <a:gd name="connsiteY14" fmla="*/ 12825 h 21600"/>
                <a:gd name="connsiteX15" fmla="*/ 14580 w 21600"/>
                <a:gd name="connsiteY15" fmla="*/ 11668 h 21600"/>
                <a:gd name="connsiteX16" fmla="*/ 14109 w 21600"/>
                <a:gd name="connsiteY16" fmla="*/ 11489 h 21600"/>
                <a:gd name="connsiteX17" fmla="*/ 14293 w 21600"/>
                <a:gd name="connsiteY17" fmla="*/ 10511 h 21600"/>
                <a:gd name="connsiteX18" fmla="*/ 14125 w 21600"/>
                <a:gd name="connsiteY18" fmla="*/ 9969 h 21600"/>
                <a:gd name="connsiteX19" fmla="*/ 14025 w 21600"/>
                <a:gd name="connsiteY19" fmla="*/ 9285 h 21600"/>
                <a:gd name="connsiteX20" fmla="*/ 13723 w 21600"/>
                <a:gd name="connsiteY20" fmla="*/ 9032 h 21600"/>
                <a:gd name="connsiteX21" fmla="*/ 13723 w 21600"/>
                <a:gd name="connsiteY21" fmla="*/ 8059 h 21600"/>
                <a:gd name="connsiteX22" fmla="*/ 12866 w 21600"/>
                <a:gd name="connsiteY22" fmla="*/ 8022 h 21600"/>
                <a:gd name="connsiteX23" fmla="*/ 12463 w 21600"/>
                <a:gd name="connsiteY23" fmla="*/ 6144 h 21600"/>
                <a:gd name="connsiteX24" fmla="*/ 11726 w 21600"/>
                <a:gd name="connsiteY24" fmla="*/ 4652 h 21600"/>
                <a:gd name="connsiteX25" fmla="*/ 11908 w 21600"/>
                <a:gd name="connsiteY25" fmla="*/ 3747 h 21600"/>
                <a:gd name="connsiteX26" fmla="*/ 11908 w 21600"/>
                <a:gd name="connsiteY26" fmla="*/ 2783 h 21600"/>
                <a:gd name="connsiteX27" fmla="*/ 11563 w 21600"/>
                <a:gd name="connsiteY27" fmla="*/ 2783 h 21600"/>
                <a:gd name="connsiteX28" fmla="*/ 11235 w 21600"/>
                <a:gd name="connsiteY28" fmla="*/ 3003 h 21600"/>
                <a:gd name="connsiteX29" fmla="*/ 11170 w 21600"/>
                <a:gd name="connsiteY29" fmla="*/ 2457 h 21600"/>
                <a:gd name="connsiteX30" fmla="*/ 10547 w 21600"/>
                <a:gd name="connsiteY30" fmla="*/ 0 h 21600"/>
                <a:gd name="connsiteX31" fmla="*/ 10061 w 21600"/>
                <a:gd name="connsiteY31" fmla="*/ 1304 h 21600"/>
                <a:gd name="connsiteX32" fmla="*/ 9458 w 21600"/>
                <a:gd name="connsiteY32" fmla="*/ 1736 h 21600"/>
                <a:gd name="connsiteX33" fmla="*/ 8583 w 21600"/>
                <a:gd name="connsiteY33" fmla="*/ 3471 h 21600"/>
                <a:gd name="connsiteX34" fmla="*/ 6905 w 21600"/>
                <a:gd name="connsiteY34" fmla="*/ 6865 h 21600"/>
                <a:gd name="connsiteX35" fmla="*/ 5913 w 21600"/>
                <a:gd name="connsiteY35" fmla="*/ 9753 h 21600"/>
                <a:gd name="connsiteX36" fmla="*/ 5494 w 21600"/>
                <a:gd name="connsiteY36" fmla="*/ 9753 h 21600"/>
                <a:gd name="connsiteX37" fmla="*/ 4720 w 21600"/>
                <a:gd name="connsiteY37" fmla="*/ 10658 h 21600"/>
                <a:gd name="connsiteX38" fmla="*/ 4570 w 21600"/>
                <a:gd name="connsiteY38" fmla="*/ 12031 h 21600"/>
                <a:gd name="connsiteX39" fmla="*/ 2991 w 21600"/>
                <a:gd name="connsiteY39" fmla="*/ 12462 h 21600"/>
                <a:gd name="connsiteX40" fmla="*/ 2402 w 21600"/>
                <a:gd name="connsiteY40" fmla="*/ 15318 h 21600"/>
                <a:gd name="connsiteX41" fmla="*/ 1360 w 21600"/>
                <a:gd name="connsiteY41" fmla="*/ 16691 h 21600"/>
                <a:gd name="connsiteX42" fmla="*/ 1360 w 21600"/>
                <a:gd name="connsiteY42" fmla="*/ 18675 h 21600"/>
                <a:gd name="connsiteX43" fmla="*/ 455 w 21600"/>
                <a:gd name="connsiteY43" fmla="*/ 19759 h 21600"/>
                <a:gd name="connsiteX44" fmla="*/ 0 w 21600"/>
                <a:gd name="connsiteY44" fmla="*/ 21600 h 21600"/>
                <a:gd name="connsiteX45" fmla="*/ 2814 w 21600"/>
                <a:gd name="connsiteY45" fmla="*/ 21507 h 21600"/>
                <a:gd name="connsiteX46" fmla="*/ 21600 w 21600"/>
                <a:gd name="connsiteY46" fmla="*/ 21600 h 21600"/>
                <a:gd name="connsiteX47" fmla="*/ 21198 w 21600"/>
                <a:gd name="connsiteY47" fmla="*/ 19722 h 21600"/>
                <a:gd name="connsiteX0" fmla="*/ 21198 w 21600"/>
                <a:gd name="connsiteY0" fmla="*/ 19722 h 21600"/>
                <a:gd name="connsiteX1" fmla="*/ 20676 w 21600"/>
                <a:gd name="connsiteY1" fmla="*/ 19290 h 21600"/>
                <a:gd name="connsiteX2" fmla="*/ 20340 w 21600"/>
                <a:gd name="connsiteY2" fmla="*/ 18170 h 21600"/>
                <a:gd name="connsiteX3" fmla="*/ 20038 w 21600"/>
                <a:gd name="connsiteY3" fmla="*/ 18638 h 21600"/>
                <a:gd name="connsiteX4" fmla="*/ 19600 w 21600"/>
                <a:gd name="connsiteY4" fmla="*/ 18422 h 21600"/>
                <a:gd name="connsiteX5" fmla="*/ 18812 w 21600"/>
                <a:gd name="connsiteY5" fmla="*/ 17123 h 21600"/>
                <a:gd name="connsiteX6" fmla="*/ 18728 w 21600"/>
                <a:gd name="connsiteY6" fmla="*/ 16076 h 21600"/>
                <a:gd name="connsiteX7" fmla="*/ 17469 w 21600"/>
                <a:gd name="connsiteY7" fmla="*/ 16618 h 21600"/>
                <a:gd name="connsiteX8" fmla="*/ 17318 w 21600"/>
                <a:gd name="connsiteY8" fmla="*/ 15171 h 21600"/>
                <a:gd name="connsiteX9" fmla="*/ 17030 w 21600"/>
                <a:gd name="connsiteY9" fmla="*/ 15135 h 21600"/>
                <a:gd name="connsiteX10" fmla="*/ 16477 w 21600"/>
                <a:gd name="connsiteY10" fmla="*/ 15787 h 21600"/>
                <a:gd name="connsiteX11" fmla="*/ 15720 w 21600"/>
                <a:gd name="connsiteY11" fmla="*/ 15103 h 21600"/>
                <a:gd name="connsiteX12" fmla="*/ 15570 w 21600"/>
                <a:gd name="connsiteY12" fmla="*/ 14051 h 21600"/>
                <a:gd name="connsiteX13" fmla="*/ 15301 w 21600"/>
                <a:gd name="connsiteY13" fmla="*/ 13330 h 21600"/>
                <a:gd name="connsiteX14" fmla="*/ 14580 w 21600"/>
                <a:gd name="connsiteY14" fmla="*/ 12825 h 21600"/>
                <a:gd name="connsiteX15" fmla="*/ 14580 w 21600"/>
                <a:gd name="connsiteY15" fmla="*/ 11668 h 21600"/>
                <a:gd name="connsiteX16" fmla="*/ 14109 w 21600"/>
                <a:gd name="connsiteY16" fmla="*/ 11489 h 21600"/>
                <a:gd name="connsiteX17" fmla="*/ 14293 w 21600"/>
                <a:gd name="connsiteY17" fmla="*/ 10511 h 21600"/>
                <a:gd name="connsiteX18" fmla="*/ 14125 w 21600"/>
                <a:gd name="connsiteY18" fmla="*/ 9969 h 21600"/>
                <a:gd name="connsiteX19" fmla="*/ 14025 w 21600"/>
                <a:gd name="connsiteY19" fmla="*/ 9285 h 21600"/>
                <a:gd name="connsiteX20" fmla="*/ 13723 w 21600"/>
                <a:gd name="connsiteY20" fmla="*/ 9032 h 21600"/>
                <a:gd name="connsiteX21" fmla="*/ 13723 w 21600"/>
                <a:gd name="connsiteY21" fmla="*/ 8059 h 21600"/>
                <a:gd name="connsiteX22" fmla="*/ 12866 w 21600"/>
                <a:gd name="connsiteY22" fmla="*/ 8022 h 21600"/>
                <a:gd name="connsiteX23" fmla="*/ 12463 w 21600"/>
                <a:gd name="connsiteY23" fmla="*/ 6144 h 21600"/>
                <a:gd name="connsiteX24" fmla="*/ 11726 w 21600"/>
                <a:gd name="connsiteY24" fmla="*/ 4652 h 21600"/>
                <a:gd name="connsiteX25" fmla="*/ 11908 w 21600"/>
                <a:gd name="connsiteY25" fmla="*/ 3747 h 21600"/>
                <a:gd name="connsiteX26" fmla="*/ 11908 w 21600"/>
                <a:gd name="connsiteY26" fmla="*/ 2783 h 21600"/>
                <a:gd name="connsiteX27" fmla="*/ 11563 w 21600"/>
                <a:gd name="connsiteY27" fmla="*/ 2783 h 21600"/>
                <a:gd name="connsiteX28" fmla="*/ 11235 w 21600"/>
                <a:gd name="connsiteY28" fmla="*/ 3003 h 21600"/>
                <a:gd name="connsiteX29" fmla="*/ 11170 w 21600"/>
                <a:gd name="connsiteY29" fmla="*/ 2457 h 21600"/>
                <a:gd name="connsiteX30" fmla="*/ 10547 w 21600"/>
                <a:gd name="connsiteY30" fmla="*/ 0 h 21600"/>
                <a:gd name="connsiteX31" fmla="*/ 10061 w 21600"/>
                <a:gd name="connsiteY31" fmla="*/ 1304 h 21600"/>
                <a:gd name="connsiteX32" fmla="*/ 9458 w 21600"/>
                <a:gd name="connsiteY32" fmla="*/ 1736 h 21600"/>
                <a:gd name="connsiteX33" fmla="*/ 8583 w 21600"/>
                <a:gd name="connsiteY33" fmla="*/ 3471 h 21600"/>
                <a:gd name="connsiteX34" fmla="*/ 6905 w 21600"/>
                <a:gd name="connsiteY34" fmla="*/ 6865 h 21600"/>
                <a:gd name="connsiteX35" fmla="*/ 5913 w 21600"/>
                <a:gd name="connsiteY35" fmla="*/ 9753 h 21600"/>
                <a:gd name="connsiteX36" fmla="*/ 5494 w 21600"/>
                <a:gd name="connsiteY36" fmla="*/ 9753 h 21600"/>
                <a:gd name="connsiteX37" fmla="*/ 4720 w 21600"/>
                <a:gd name="connsiteY37" fmla="*/ 10658 h 21600"/>
                <a:gd name="connsiteX38" fmla="*/ 4570 w 21600"/>
                <a:gd name="connsiteY38" fmla="*/ 12031 h 21600"/>
                <a:gd name="connsiteX39" fmla="*/ 2991 w 21600"/>
                <a:gd name="connsiteY39" fmla="*/ 12462 h 21600"/>
                <a:gd name="connsiteX40" fmla="*/ 2402 w 21600"/>
                <a:gd name="connsiteY40" fmla="*/ 15318 h 21600"/>
                <a:gd name="connsiteX41" fmla="*/ 1360 w 21600"/>
                <a:gd name="connsiteY41" fmla="*/ 16691 h 21600"/>
                <a:gd name="connsiteX42" fmla="*/ 1360 w 21600"/>
                <a:gd name="connsiteY42" fmla="*/ 18675 h 21600"/>
                <a:gd name="connsiteX43" fmla="*/ 455 w 21600"/>
                <a:gd name="connsiteY43" fmla="*/ 19759 h 21600"/>
                <a:gd name="connsiteX44" fmla="*/ 0 w 21600"/>
                <a:gd name="connsiteY44" fmla="*/ 21600 h 21600"/>
                <a:gd name="connsiteX45" fmla="*/ 2814 w 21600"/>
                <a:gd name="connsiteY45" fmla="*/ 21507 h 21600"/>
                <a:gd name="connsiteX46" fmla="*/ 11338 w 21600"/>
                <a:gd name="connsiteY46" fmla="*/ 21394 h 21600"/>
                <a:gd name="connsiteX47" fmla="*/ 21600 w 21600"/>
                <a:gd name="connsiteY47" fmla="*/ 21600 h 21600"/>
                <a:gd name="connsiteX48" fmla="*/ 21198 w 21600"/>
                <a:gd name="connsiteY48" fmla="*/ 19722 h 21600"/>
                <a:gd name="connsiteX0" fmla="*/ 21198 w 21600"/>
                <a:gd name="connsiteY0" fmla="*/ 19722 h 21600"/>
                <a:gd name="connsiteX1" fmla="*/ 20676 w 21600"/>
                <a:gd name="connsiteY1" fmla="*/ 19290 h 21600"/>
                <a:gd name="connsiteX2" fmla="*/ 20340 w 21600"/>
                <a:gd name="connsiteY2" fmla="*/ 18170 h 21600"/>
                <a:gd name="connsiteX3" fmla="*/ 20038 w 21600"/>
                <a:gd name="connsiteY3" fmla="*/ 18638 h 21600"/>
                <a:gd name="connsiteX4" fmla="*/ 19600 w 21600"/>
                <a:gd name="connsiteY4" fmla="*/ 18422 h 21600"/>
                <a:gd name="connsiteX5" fmla="*/ 18812 w 21600"/>
                <a:gd name="connsiteY5" fmla="*/ 17123 h 21600"/>
                <a:gd name="connsiteX6" fmla="*/ 18728 w 21600"/>
                <a:gd name="connsiteY6" fmla="*/ 16076 h 21600"/>
                <a:gd name="connsiteX7" fmla="*/ 17469 w 21600"/>
                <a:gd name="connsiteY7" fmla="*/ 16618 h 21600"/>
                <a:gd name="connsiteX8" fmla="*/ 17318 w 21600"/>
                <a:gd name="connsiteY8" fmla="*/ 15171 h 21600"/>
                <a:gd name="connsiteX9" fmla="*/ 17030 w 21600"/>
                <a:gd name="connsiteY9" fmla="*/ 15135 h 21600"/>
                <a:gd name="connsiteX10" fmla="*/ 16477 w 21600"/>
                <a:gd name="connsiteY10" fmla="*/ 15787 h 21600"/>
                <a:gd name="connsiteX11" fmla="*/ 15720 w 21600"/>
                <a:gd name="connsiteY11" fmla="*/ 15103 h 21600"/>
                <a:gd name="connsiteX12" fmla="*/ 15570 w 21600"/>
                <a:gd name="connsiteY12" fmla="*/ 14051 h 21600"/>
                <a:gd name="connsiteX13" fmla="*/ 15301 w 21600"/>
                <a:gd name="connsiteY13" fmla="*/ 13330 h 21600"/>
                <a:gd name="connsiteX14" fmla="*/ 14580 w 21600"/>
                <a:gd name="connsiteY14" fmla="*/ 12825 h 21600"/>
                <a:gd name="connsiteX15" fmla="*/ 14580 w 21600"/>
                <a:gd name="connsiteY15" fmla="*/ 11668 h 21600"/>
                <a:gd name="connsiteX16" fmla="*/ 14109 w 21600"/>
                <a:gd name="connsiteY16" fmla="*/ 11489 h 21600"/>
                <a:gd name="connsiteX17" fmla="*/ 14293 w 21600"/>
                <a:gd name="connsiteY17" fmla="*/ 10511 h 21600"/>
                <a:gd name="connsiteX18" fmla="*/ 14125 w 21600"/>
                <a:gd name="connsiteY18" fmla="*/ 9969 h 21600"/>
                <a:gd name="connsiteX19" fmla="*/ 14025 w 21600"/>
                <a:gd name="connsiteY19" fmla="*/ 9285 h 21600"/>
                <a:gd name="connsiteX20" fmla="*/ 13723 w 21600"/>
                <a:gd name="connsiteY20" fmla="*/ 9032 h 21600"/>
                <a:gd name="connsiteX21" fmla="*/ 13723 w 21600"/>
                <a:gd name="connsiteY21" fmla="*/ 8059 h 21600"/>
                <a:gd name="connsiteX22" fmla="*/ 12866 w 21600"/>
                <a:gd name="connsiteY22" fmla="*/ 8022 h 21600"/>
                <a:gd name="connsiteX23" fmla="*/ 12463 w 21600"/>
                <a:gd name="connsiteY23" fmla="*/ 6144 h 21600"/>
                <a:gd name="connsiteX24" fmla="*/ 11726 w 21600"/>
                <a:gd name="connsiteY24" fmla="*/ 4652 h 21600"/>
                <a:gd name="connsiteX25" fmla="*/ 11908 w 21600"/>
                <a:gd name="connsiteY25" fmla="*/ 3747 h 21600"/>
                <a:gd name="connsiteX26" fmla="*/ 11908 w 21600"/>
                <a:gd name="connsiteY26" fmla="*/ 2783 h 21600"/>
                <a:gd name="connsiteX27" fmla="*/ 11563 w 21600"/>
                <a:gd name="connsiteY27" fmla="*/ 2783 h 21600"/>
                <a:gd name="connsiteX28" fmla="*/ 11235 w 21600"/>
                <a:gd name="connsiteY28" fmla="*/ 3003 h 21600"/>
                <a:gd name="connsiteX29" fmla="*/ 11170 w 21600"/>
                <a:gd name="connsiteY29" fmla="*/ 2457 h 21600"/>
                <a:gd name="connsiteX30" fmla="*/ 10547 w 21600"/>
                <a:gd name="connsiteY30" fmla="*/ 0 h 21600"/>
                <a:gd name="connsiteX31" fmla="*/ 10061 w 21600"/>
                <a:gd name="connsiteY31" fmla="*/ 1304 h 21600"/>
                <a:gd name="connsiteX32" fmla="*/ 9458 w 21600"/>
                <a:gd name="connsiteY32" fmla="*/ 1736 h 21600"/>
                <a:gd name="connsiteX33" fmla="*/ 8583 w 21600"/>
                <a:gd name="connsiteY33" fmla="*/ 3471 h 21600"/>
                <a:gd name="connsiteX34" fmla="*/ 6905 w 21600"/>
                <a:gd name="connsiteY34" fmla="*/ 6865 h 21600"/>
                <a:gd name="connsiteX35" fmla="*/ 5913 w 21600"/>
                <a:gd name="connsiteY35" fmla="*/ 9753 h 21600"/>
                <a:gd name="connsiteX36" fmla="*/ 5494 w 21600"/>
                <a:gd name="connsiteY36" fmla="*/ 9753 h 21600"/>
                <a:gd name="connsiteX37" fmla="*/ 4720 w 21600"/>
                <a:gd name="connsiteY37" fmla="*/ 10658 h 21600"/>
                <a:gd name="connsiteX38" fmla="*/ 4570 w 21600"/>
                <a:gd name="connsiteY38" fmla="*/ 12031 h 21600"/>
                <a:gd name="connsiteX39" fmla="*/ 2991 w 21600"/>
                <a:gd name="connsiteY39" fmla="*/ 12462 h 21600"/>
                <a:gd name="connsiteX40" fmla="*/ 2402 w 21600"/>
                <a:gd name="connsiteY40" fmla="*/ 15318 h 21600"/>
                <a:gd name="connsiteX41" fmla="*/ 1360 w 21600"/>
                <a:gd name="connsiteY41" fmla="*/ 16691 h 21600"/>
                <a:gd name="connsiteX42" fmla="*/ 1360 w 21600"/>
                <a:gd name="connsiteY42" fmla="*/ 18675 h 21600"/>
                <a:gd name="connsiteX43" fmla="*/ 455 w 21600"/>
                <a:gd name="connsiteY43" fmla="*/ 19759 h 21600"/>
                <a:gd name="connsiteX44" fmla="*/ 0 w 21600"/>
                <a:gd name="connsiteY44" fmla="*/ 21600 h 21600"/>
                <a:gd name="connsiteX45" fmla="*/ 2814 w 21600"/>
                <a:gd name="connsiteY45" fmla="*/ 21507 h 21600"/>
                <a:gd name="connsiteX46" fmla="*/ 11338 w 21600"/>
                <a:gd name="connsiteY46" fmla="*/ 21394 h 21600"/>
                <a:gd name="connsiteX47" fmla="*/ 19920 w 21600"/>
                <a:gd name="connsiteY47" fmla="*/ 21507 h 21600"/>
                <a:gd name="connsiteX48" fmla="*/ 21600 w 21600"/>
                <a:gd name="connsiteY48" fmla="*/ 21600 h 21600"/>
                <a:gd name="connsiteX49" fmla="*/ 21198 w 21600"/>
                <a:gd name="connsiteY49" fmla="*/ 19722 h 21600"/>
                <a:gd name="connsiteX0" fmla="*/ 21198 w 21600"/>
                <a:gd name="connsiteY0" fmla="*/ 19722 h 23761"/>
                <a:gd name="connsiteX1" fmla="*/ 20676 w 21600"/>
                <a:gd name="connsiteY1" fmla="*/ 19290 h 23761"/>
                <a:gd name="connsiteX2" fmla="*/ 20340 w 21600"/>
                <a:gd name="connsiteY2" fmla="*/ 18170 h 23761"/>
                <a:gd name="connsiteX3" fmla="*/ 20038 w 21600"/>
                <a:gd name="connsiteY3" fmla="*/ 18638 h 23761"/>
                <a:gd name="connsiteX4" fmla="*/ 19600 w 21600"/>
                <a:gd name="connsiteY4" fmla="*/ 18422 h 23761"/>
                <a:gd name="connsiteX5" fmla="*/ 18812 w 21600"/>
                <a:gd name="connsiteY5" fmla="*/ 17123 h 23761"/>
                <a:gd name="connsiteX6" fmla="*/ 18728 w 21600"/>
                <a:gd name="connsiteY6" fmla="*/ 16076 h 23761"/>
                <a:gd name="connsiteX7" fmla="*/ 17469 w 21600"/>
                <a:gd name="connsiteY7" fmla="*/ 16618 h 23761"/>
                <a:gd name="connsiteX8" fmla="*/ 17318 w 21600"/>
                <a:gd name="connsiteY8" fmla="*/ 15171 h 23761"/>
                <a:gd name="connsiteX9" fmla="*/ 17030 w 21600"/>
                <a:gd name="connsiteY9" fmla="*/ 15135 h 23761"/>
                <a:gd name="connsiteX10" fmla="*/ 16477 w 21600"/>
                <a:gd name="connsiteY10" fmla="*/ 15787 h 23761"/>
                <a:gd name="connsiteX11" fmla="*/ 15720 w 21600"/>
                <a:gd name="connsiteY11" fmla="*/ 15103 h 23761"/>
                <a:gd name="connsiteX12" fmla="*/ 15570 w 21600"/>
                <a:gd name="connsiteY12" fmla="*/ 14051 h 23761"/>
                <a:gd name="connsiteX13" fmla="*/ 15301 w 21600"/>
                <a:gd name="connsiteY13" fmla="*/ 13330 h 23761"/>
                <a:gd name="connsiteX14" fmla="*/ 14580 w 21600"/>
                <a:gd name="connsiteY14" fmla="*/ 12825 h 23761"/>
                <a:gd name="connsiteX15" fmla="*/ 14580 w 21600"/>
                <a:gd name="connsiteY15" fmla="*/ 11668 h 23761"/>
                <a:gd name="connsiteX16" fmla="*/ 14109 w 21600"/>
                <a:gd name="connsiteY16" fmla="*/ 11489 h 23761"/>
                <a:gd name="connsiteX17" fmla="*/ 14293 w 21600"/>
                <a:gd name="connsiteY17" fmla="*/ 10511 h 23761"/>
                <a:gd name="connsiteX18" fmla="*/ 14125 w 21600"/>
                <a:gd name="connsiteY18" fmla="*/ 9969 h 23761"/>
                <a:gd name="connsiteX19" fmla="*/ 14025 w 21600"/>
                <a:gd name="connsiteY19" fmla="*/ 9285 h 23761"/>
                <a:gd name="connsiteX20" fmla="*/ 13723 w 21600"/>
                <a:gd name="connsiteY20" fmla="*/ 9032 h 23761"/>
                <a:gd name="connsiteX21" fmla="*/ 13723 w 21600"/>
                <a:gd name="connsiteY21" fmla="*/ 8059 h 23761"/>
                <a:gd name="connsiteX22" fmla="*/ 12866 w 21600"/>
                <a:gd name="connsiteY22" fmla="*/ 8022 h 23761"/>
                <a:gd name="connsiteX23" fmla="*/ 12463 w 21600"/>
                <a:gd name="connsiteY23" fmla="*/ 6144 h 23761"/>
                <a:gd name="connsiteX24" fmla="*/ 11726 w 21600"/>
                <a:gd name="connsiteY24" fmla="*/ 4652 h 23761"/>
                <a:gd name="connsiteX25" fmla="*/ 11908 w 21600"/>
                <a:gd name="connsiteY25" fmla="*/ 3747 h 23761"/>
                <a:gd name="connsiteX26" fmla="*/ 11908 w 21600"/>
                <a:gd name="connsiteY26" fmla="*/ 2783 h 23761"/>
                <a:gd name="connsiteX27" fmla="*/ 11563 w 21600"/>
                <a:gd name="connsiteY27" fmla="*/ 2783 h 23761"/>
                <a:gd name="connsiteX28" fmla="*/ 11235 w 21600"/>
                <a:gd name="connsiteY28" fmla="*/ 3003 h 23761"/>
                <a:gd name="connsiteX29" fmla="*/ 11170 w 21600"/>
                <a:gd name="connsiteY29" fmla="*/ 2457 h 23761"/>
                <a:gd name="connsiteX30" fmla="*/ 10547 w 21600"/>
                <a:gd name="connsiteY30" fmla="*/ 0 h 23761"/>
                <a:gd name="connsiteX31" fmla="*/ 10061 w 21600"/>
                <a:gd name="connsiteY31" fmla="*/ 1304 h 23761"/>
                <a:gd name="connsiteX32" fmla="*/ 9458 w 21600"/>
                <a:gd name="connsiteY32" fmla="*/ 1736 h 23761"/>
                <a:gd name="connsiteX33" fmla="*/ 8583 w 21600"/>
                <a:gd name="connsiteY33" fmla="*/ 3471 h 23761"/>
                <a:gd name="connsiteX34" fmla="*/ 6905 w 21600"/>
                <a:gd name="connsiteY34" fmla="*/ 6865 h 23761"/>
                <a:gd name="connsiteX35" fmla="*/ 5913 w 21600"/>
                <a:gd name="connsiteY35" fmla="*/ 9753 h 23761"/>
                <a:gd name="connsiteX36" fmla="*/ 5494 w 21600"/>
                <a:gd name="connsiteY36" fmla="*/ 9753 h 23761"/>
                <a:gd name="connsiteX37" fmla="*/ 4720 w 21600"/>
                <a:gd name="connsiteY37" fmla="*/ 10658 h 23761"/>
                <a:gd name="connsiteX38" fmla="*/ 4570 w 21600"/>
                <a:gd name="connsiteY38" fmla="*/ 12031 h 23761"/>
                <a:gd name="connsiteX39" fmla="*/ 2991 w 21600"/>
                <a:gd name="connsiteY39" fmla="*/ 12462 h 23761"/>
                <a:gd name="connsiteX40" fmla="*/ 2402 w 21600"/>
                <a:gd name="connsiteY40" fmla="*/ 15318 h 23761"/>
                <a:gd name="connsiteX41" fmla="*/ 1360 w 21600"/>
                <a:gd name="connsiteY41" fmla="*/ 16691 h 23761"/>
                <a:gd name="connsiteX42" fmla="*/ 1360 w 21600"/>
                <a:gd name="connsiteY42" fmla="*/ 18675 h 23761"/>
                <a:gd name="connsiteX43" fmla="*/ 455 w 21600"/>
                <a:gd name="connsiteY43" fmla="*/ 19759 h 23761"/>
                <a:gd name="connsiteX44" fmla="*/ 0 w 21600"/>
                <a:gd name="connsiteY44" fmla="*/ 21600 h 23761"/>
                <a:gd name="connsiteX45" fmla="*/ 7634 w 21600"/>
                <a:gd name="connsiteY45" fmla="*/ 23761 h 23761"/>
                <a:gd name="connsiteX46" fmla="*/ 11338 w 21600"/>
                <a:gd name="connsiteY46" fmla="*/ 21394 h 23761"/>
                <a:gd name="connsiteX47" fmla="*/ 19920 w 21600"/>
                <a:gd name="connsiteY47" fmla="*/ 21507 h 23761"/>
                <a:gd name="connsiteX48" fmla="*/ 21600 w 21600"/>
                <a:gd name="connsiteY48" fmla="*/ 21600 h 23761"/>
                <a:gd name="connsiteX49" fmla="*/ 21198 w 21600"/>
                <a:gd name="connsiteY49" fmla="*/ 19722 h 23761"/>
                <a:gd name="connsiteX0" fmla="*/ 21198 w 21600"/>
                <a:gd name="connsiteY0" fmla="*/ 19722 h 23761"/>
                <a:gd name="connsiteX1" fmla="*/ 20676 w 21600"/>
                <a:gd name="connsiteY1" fmla="*/ 19290 h 23761"/>
                <a:gd name="connsiteX2" fmla="*/ 20340 w 21600"/>
                <a:gd name="connsiteY2" fmla="*/ 18170 h 23761"/>
                <a:gd name="connsiteX3" fmla="*/ 20038 w 21600"/>
                <a:gd name="connsiteY3" fmla="*/ 18638 h 23761"/>
                <a:gd name="connsiteX4" fmla="*/ 19600 w 21600"/>
                <a:gd name="connsiteY4" fmla="*/ 18422 h 23761"/>
                <a:gd name="connsiteX5" fmla="*/ 18812 w 21600"/>
                <a:gd name="connsiteY5" fmla="*/ 17123 h 23761"/>
                <a:gd name="connsiteX6" fmla="*/ 18728 w 21600"/>
                <a:gd name="connsiteY6" fmla="*/ 16076 h 23761"/>
                <a:gd name="connsiteX7" fmla="*/ 17469 w 21600"/>
                <a:gd name="connsiteY7" fmla="*/ 16618 h 23761"/>
                <a:gd name="connsiteX8" fmla="*/ 17318 w 21600"/>
                <a:gd name="connsiteY8" fmla="*/ 15171 h 23761"/>
                <a:gd name="connsiteX9" fmla="*/ 17030 w 21600"/>
                <a:gd name="connsiteY9" fmla="*/ 15135 h 23761"/>
                <a:gd name="connsiteX10" fmla="*/ 16477 w 21600"/>
                <a:gd name="connsiteY10" fmla="*/ 15787 h 23761"/>
                <a:gd name="connsiteX11" fmla="*/ 15720 w 21600"/>
                <a:gd name="connsiteY11" fmla="*/ 15103 h 23761"/>
                <a:gd name="connsiteX12" fmla="*/ 15570 w 21600"/>
                <a:gd name="connsiteY12" fmla="*/ 14051 h 23761"/>
                <a:gd name="connsiteX13" fmla="*/ 15301 w 21600"/>
                <a:gd name="connsiteY13" fmla="*/ 13330 h 23761"/>
                <a:gd name="connsiteX14" fmla="*/ 14580 w 21600"/>
                <a:gd name="connsiteY14" fmla="*/ 12825 h 23761"/>
                <a:gd name="connsiteX15" fmla="*/ 14580 w 21600"/>
                <a:gd name="connsiteY15" fmla="*/ 11668 h 23761"/>
                <a:gd name="connsiteX16" fmla="*/ 14109 w 21600"/>
                <a:gd name="connsiteY16" fmla="*/ 11489 h 23761"/>
                <a:gd name="connsiteX17" fmla="*/ 14293 w 21600"/>
                <a:gd name="connsiteY17" fmla="*/ 10511 h 23761"/>
                <a:gd name="connsiteX18" fmla="*/ 14125 w 21600"/>
                <a:gd name="connsiteY18" fmla="*/ 9969 h 23761"/>
                <a:gd name="connsiteX19" fmla="*/ 14025 w 21600"/>
                <a:gd name="connsiteY19" fmla="*/ 9285 h 23761"/>
                <a:gd name="connsiteX20" fmla="*/ 13723 w 21600"/>
                <a:gd name="connsiteY20" fmla="*/ 9032 h 23761"/>
                <a:gd name="connsiteX21" fmla="*/ 13723 w 21600"/>
                <a:gd name="connsiteY21" fmla="*/ 8059 h 23761"/>
                <a:gd name="connsiteX22" fmla="*/ 12866 w 21600"/>
                <a:gd name="connsiteY22" fmla="*/ 8022 h 23761"/>
                <a:gd name="connsiteX23" fmla="*/ 12463 w 21600"/>
                <a:gd name="connsiteY23" fmla="*/ 6144 h 23761"/>
                <a:gd name="connsiteX24" fmla="*/ 11726 w 21600"/>
                <a:gd name="connsiteY24" fmla="*/ 4652 h 23761"/>
                <a:gd name="connsiteX25" fmla="*/ 11908 w 21600"/>
                <a:gd name="connsiteY25" fmla="*/ 3747 h 23761"/>
                <a:gd name="connsiteX26" fmla="*/ 11908 w 21600"/>
                <a:gd name="connsiteY26" fmla="*/ 2783 h 23761"/>
                <a:gd name="connsiteX27" fmla="*/ 11563 w 21600"/>
                <a:gd name="connsiteY27" fmla="*/ 2783 h 23761"/>
                <a:gd name="connsiteX28" fmla="*/ 11235 w 21600"/>
                <a:gd name="connsiteY28" fmla="*/ 3003 h 23761"/>
                <a:gd name="connsiteX29" fmla="*/ 11170 w 21600"/>
                <a:gd name="connsiteY29" fmla="*/ 2457 h 23761"/>
                <a:gd name="connsiteX30" fmla="*/ 10547 w 21600"/>
                <a:gd name="connsiteY30" fmla="*/ 0 h 23761"/>
                <a:gd name="connsiteX31" fmla="*/ 10061 w 21600"/>
                <a:gd name="connsiteY31" fmla="*/ 1304 h 23761"/>
                <a:gd name="connsiteX32" fmla="*/ 9458 w 21600"/>
                <a:gd name="connsiteY32" fmla="*/ 1736 h 23761"/>
                <a:gd name="connsiteX33" fmla="*/ 8583 w 21600"/>
                <a:gd name="connsiteY33" fmla="*/ 3471 h 23761"/>
                <a:gd name="connsiteX34" fmla="*/ 6905 w 21600"/>
                <a:gd name="connsiteY34" fmla="*/ 6865 h 23761"/>
                <a:gd name="connsiteX35" fmla="*/ 5913 w 21600"/>
                <a:gd name="connsiteY35" fmla="*/ 9753 h 23761"/>
                <a:gd name="connsiteX36" fmla="*/ 5494 w 21600"/>
                <a:gd name="connsiteY36" fmla="*/ 9753 h 23761"/>
                <a:gd name="connsiteX37" fmla="*/ 4720 w 21600"/>
                <a:gd name="connsiteY37" fmla="*/ 10658 h 23761"/>
                <a:gd name="connsiteX38" fmla="*/ 4570 w 21600"/>
                <a:gd name="connsiteY38" fmla="*/ 12031 h 23761"/>
                <a:gd name="connsiteX39" fmla="*/ 2991 w 21600"/>
                <a:gd name="connsiteY39" fmla="*/ 12462 h 23761"/>
                <a:gd name="connsiteX40" fmla="*/ 2402 w 21600"/>
                <a:gd name="connsiteY40" fmla="*/ 15318 h 23761"/>
                <a:gd name="connsiteX41" fmla="*/ 1360 w 21600"/>
                <a:gd name="connsiteY41" fmla="*/ 16691 h 23761"/>
                <a:gd name="connsiteX42" fmla="*/ 1360 w 21600"/>
                <a:gd name="connsiteY42" fmla="*/ 18675 h 23761"/>
                <a:gd name="connsiteX43" fmla="*/ 455 w 21600"/>
                <a:gd name="connsiteY43" fmla="*/ 19759 h 23761"/>
                <a:gd name="connsiteX44" fmla="*/ 0 w 21600"/>
                <a:gd name="connsiteY44" fmla="*/ 21600 h 23761"/>
                <a:gd name="connsiteX45" fmla="*/ 7634 w 21600"/>
                <a:gd name="connsiteY45" fmla="*/ 23761 h 23761"/>
                <a:gd name="connsiteX46" fmla="*/ 11338 w 21600"/>
                <a:gd name="connsiteY46" fmla="*/ 21394 h 23761"/>
                <a:gd name="connsiteX47" fmla="*/ 18274 w 21600"/>
                <a:gd name="connsiteY47" fmla="*/ 23423 h 23761"/>
                <a:gd name="connsiteX48" fmla="*/ 21600 w 21600"/>
                <a:gd name="connsiteY48" fmla="*/ 21600 h 23761"/>
                <a:gd name="connsiteX49" fmla="*/ 21198 w 21600"/>
                <a:gd name="connsiteY49" fmla="*/ 19722 h 23761"/>
                <a:gd name="connsiteX0" fmla="*/ 21198 w 21600"/>
                <a:gd name="connsiteY0" fmla="*/ 19722 h 23761"/>
                <a:gd name="connsiteX1" fmla="*/ 20676 w 21600"/>
                <a:gd name="connsiteY1" fmla="*/ 19290 h 23761"/>
                <a:gd name="connsiteX2" fmla="*/ 20340 w 21600"/>
                <a:gd name="connsiteY2" fmla="*/ 18170 h 23761"/>
                <a:gd name="connsiteX3" fmla="*/ 20038 w 21600"/>
                <a:gd name="connsiteY3" fmla="*/ 18638 h 23761"/>
                <a:gd name="connsiteX4" fmla="*/ 19600 w 21600"/>
                <a:gd name="connsiteY4" fmla="*/ 18422 h 23761"/>
                <a:gd name="connsiteX5" fmla="*/ 18812 w 21600"/>
                <a:gd name="connsiteY5" fmla="*/ 17123 h 23761"/>
                <a:gd name="connsiteX6" fmla="*/ 18728 w 21600"/>
                <a:gd name="connsiteY6" fmla="*/ 16076 h 23761"/>
                <a:gd name="connsiteX7" fmla="*/ 17469 w 21600"/>
                <a:gd name="connsiteY7" fmla="*/ 16618 h 23761"/>
                <a:gd name="connsiteX8" fmla="*/ 17318 w 21600"/>
                <a:gd name="connsiteY8" fmla="*/ 15171 h 23761"/>
                <a:gd name="connsiteX9" fmla="*/ 17030 w 21600"/>
                <a:gd name="connsiteY9" fmla="*/ 15135 h 23761"/>
                <a:gd name="connsiteX10" fmla="*/ 16477 w 21600"/>
                <a:gd name="connsiteY10" fmla="*/ 15787 h 23761"/>
                <a:gd name="connsiteX11" fmla="*/ 15720 w 21600"/>
                <a:gd name="connsiteY11" fmla="*/ 15103 h 23761"/>
                <a:gd name="connsiteX12" fmla="*/ 15570 w 21600"/>
                <a:gd name="connsiteY12" fmla="*/ 14051 h 23761"/>
                <a:gd name="connsiteX13" fmla="*/ 15301 w 21600"/>
                <a:gd name="connsiteY13" fmla="*/ 13330 h 23761"/>
                <a:gd name="connsiteX14" fmla="*/ 14580 w 21600"/>
                <a:gd name="connsiteY14" fmla="*/ 12825 h 23761"/>
                <a:gd name="connsiteX15" fmla="*/ 14580 w 21600"/>
                <a:gd name="connsiteY15" fmla="*/ 11668 h 23761"/>
                <a:gd name="connsiteX16" fmla="*/ 14109 w 21600"/>
                <a:gd name="connsiteY16" fmla="*/ 11489 h 23761"/>
                <a:gd name="connsiteX17" fmla="*/ 14293 w 21600"/>
                <a:gd name="connsiteY17" fmla="*/ 10511 h 23761"/>
                <a:gd name="connsiteX18" fmla="*/ 14125 w 21600"/>
                <a:gd name="connsiteY18" fmla="*/ 9969 h 23761"/>
                <a:gd name="connsiteX19" fmla="*/ 14025 w 21600"/>
                <a:gd name="connsiteY19" fmla="*/ 9285 h 23761"/>
                <a:gd name="connsiteX20" fmla="*/ 13723 w 21600"/>
                <a:gd name="connsiteY20" fmla="*/ 9032 h 23761"/>
                <a:gd name="connsiteX21" fmla="*/ 13723 w 21600"/>
                <a:gd name="connsiteY21" fmla="*/ 8059 h 23761"/>
                <a:gd name="connsiteX22" fmla="*/ 12866 w 21600"/>
                <a:gd name="connsiteY22" fmla="*/ 8022 h 23761"/>
                <a:gd name="connsiteX23" fmla="*/ 12463 w 21600"/>
                <a:gd name="connsiteY23" fmla="*/ 6144 h 23761"/>
                <a:gd name="connsiteX24" fmla="*/ 11726 w 21600"/>
                <a:gd name="connsiteY24" fmla="*/ 4652 h 23761"/>
                <a:gd name="connsiteX25" fmla="*/ 11908 w 21600"/>
                <a:gd name="connsiteY25" fmla="*/ 3747 h 23761"/>
                <a:gd name="connsiteX26" fmla="*/ 11908 w 21600"/>
                <a:gd name="connsiteY26" fmla="*/ 2783 h 23761"/>
                <a:gd name="connsiteX27" fmla="*/ 11563 w 21600"/>
                <a:gd name="connsiteY27" fmla="*/ 2783 h 23761"/>
                <a:gd name="connsiteX28" fmla="*/ 11235 w 21600"/>
                <a:gd name="connsiteY28" fmla="*/ 3003 h 23761"/>
                <a:gd name="connsiteX29" fmla="*/ 11170 w 21600"/>
                <a:gd name="connsiteY29" fmla="*/ 2457 h 23761"/>
                <a:gd name="connsiteX30" fmla="*/ 10547 w 21600"/>
                <a:gd name="connsiteY30" fmla="*/ 0 h 23761"/>
                <a:gd name="connsiteX31" fmla="*/ 10061 w 21600"/>
                <a:gd name="connsiteY31" fmla="*/ 1304 h 23761"/>
                <a:gd name="connsiteX32" fmla="*/ 9458 w 21600"/>
                <a:gd name="connsiteY32" fmla="*/ 1736 h 23761"/>
                <a:gd name="connsiteX33" fmla="*/ 8583 w 21600"/>
                <a:gd name="connsiteY33" fmla="*/ 3471 h 23761"/>
                <a:gd name="connsiteX34" fmla="*/ 6905 w 21600"/>
                <a:gd name="connsiteY34" fmla="*/ 6865 h 23761"/>
                <a:gd name="connsiteX35" fmla="*/ 5913 w 21600"/>
                <a:gd name="connsiteY35" fmla="*/ 9753 h 23761"/>
                <a:gd name="connsiteX36" fmla="*/ 5494 w 21600"/>
                <a:gd name="connsiteY36" fmla="*/ 9753 h 23761"/>
                <a:gd name="connsiteX37" fmla="*/ 4720 w 21600"/>
                <a:gd name="connsiteY37" fmla="*/ 10658 h 23761"/>
                <a:gd name="connsiteX38" fmla="*/ 4570 w 21600"/>
                <a:gd name="connsiteY38" fmla="*/ 12031 h 23761"/>
                <a:gd name="connsiteX39" fmla="*/ 2991 w 21600"/>
                <a:gd name="connsiteY39" fmla="*/ 12462 h 23761"/>
                <a:gd name="connsiteX40" fmla="*/ 2402 w 21600"/>
                <a:gd name="connsiteY40" fmla="*/ 15318 h 23761"/>
                <a:gd name="connsiteX41" fmla="*/ 1360 w 21600"/>
                <a:gd name="connsiteY41" fmla="*/ 16691 h 23761"/>
                <a:gd name="connsiteX42" fmla="*/ 1360 w 21600"/>
                <a:gd name="connsiteY42" fmla="*/ 18675 h 23761"/>
                <a:gd name="connsiteX43" fmla="*/ 455 w 21600"/>
                <a:gd name="connsiteY43" fmla="*/ 19759 h 23761"/>
                <a:gd name="connsiteX44" fmla="*/ 0 w 21600"/>
                <a:gd name="connsiteY44" fmla="*/ 21600 h 23761"/>
                <a:gd name="connsiteX45" fmla="*/ 7634 w 21600"/>
                <a:gd name="connsiteY45" fmla="*/ 23761 h 23761"/>
                <a:gd name="connsiteX46" fmla="*/ 11338 w 21600"/>
                <a:gd name="connsiteY46" fmla="*/ 21394 h 23761"/>
                <a:gd name="connsiteX47" fmla="*/ 18274 w 21600"/>
                <a:gd name="connsiteY47" fmla="*/ 23423 h 23761"/>
                <a:gd name="connsiteX48" fmla="*/ 21600 w 21600"/>
                <a:gd name="connsiteY48" fmla="*/ 21600 h 23761"/>
                <a:gd name="connsiteX49" fmla="*/ 21198 w 21600"/>
                <a:gd name="connsiteY49" fmla="*/ 19722 h 23761"/>
                <a:gd name="connsiteX0" fmla="*/ 21198 w 21600"/>
                <a:gd name="connsiteY0" fmla="*/ 19722 h 23761"/>
                <a:gd name="connsiteX1" fmla="*/ 20676 w 21600"/>
                <a:gd name="connsiteY1" fmla="*/ 19290 h 23761"/>
                <a:gd name="connsiteX2" fmla="*/ 20340 w 21600"/>
                <a:gd name="connsiteY2" fmla="*/ 18170 h 23761"/>
                <a:gd name="connsiteX3" fmla="*/ 20038 w 21600"/>
                <a:gd name="connsiteY3" fmla="*/ 18638 h 23761"/>
                <a:gd name="connsiteX4" fmla="*/ 19600 w 21600"/>
                <a:gd name="connsiteY4" fmla="*/ 18422 h 23761"/>
                <a:gd name="connsiteX5" fmla="*/ 18812 w 21600"/>
                <a:gd name="connsiteY5" fmla="*/ 17123 h 23761"/>
                <a:gd name="connsiteX6" fmla="*/ 18728 w 21600"/>
                <a:gd name="connsiteY6" fmla="*/ 16076 h 23761"/>
                <a:gd name="connsiteX7" fmla="*/ 17469 w 21600"/>
                <a:gd name="connsiteY7" fmla="*/ 16618 h 23761"/>
                <a:gd name="connsiteX8" fmla="*/ 17318 w 21600"/>
                <a:gd name="connsiteY8" fmla="*/ 15171 h 23761"/>
                <a:gd name="connsiteX9" fmla="*/ 17030 w 21600"/>
                <a:gd name="connsiteY9" fmla="*/ 15135 h 23761"/>
                <a:gd name="connsiteX10" fmla="*/ 16477 w 21600"/>
                <a:gd name="connsiteY10" fmla="*/ 15787 h 23761"/>
                <a:gd name="connsiteX11" fmla="*/ 15720 w 21600"/>
                <a:gd name="connsiteY11" fmla="*/ 15103 h 23761"/>
                <a:gd name="connsiteX12" fmla="*/ 15570 w 21600"/>
                <a:gd name="connsiteY12" fmla="*/ 14051 h 23761"/>
                <a:gd name="connsiteX13" fmla="*/ 15301 w 21600"/>
                <a:gd name="connsiteY13" fmla="*/ 13330 h 23761"/>
                <a:gd name="connsiteX14" fmla="*/ 14580 w 21600"/>
                <a:gd name="connsiteY14" fmla="*/ 12825 h 23761"/>
                <a:gd name="connsiteX15" fmla="*/ 14580 w 21600"/>
                <a:gd name="connsiteY15" fmla="*/ 11668 h 23761"/>
                <a:gd name="connsiteX16" fmla="*/ 14109 w 21600"/>
                <a:gd name="connsiteY16" fmla="*/ 11489 h 23761"/>
                <a:gd name="connsiteX17" fmla="*/ 14293 w 21600"/>
                <a:gd name="connsiteY17" fmla="*/ 10511 h 23761"/>
                <a:gd name="connsiteX18" fmla="*/ 14125 w 21600"/>
                <a:gd name="connsiteY18" fmla="*/ 9969 h 23761"/>
                <a:gd name="connsiteX19" fmla="*/ 14025 w 21600"/>
                <a:gd name="connsiteY19" fmla="*/ 9285 h 23761"/>
                <a:gd name="connsiteX20" fmla="*/ 13723 w 21600"/>
                <a:gd name="connsiteY20" fmla="*/ 9032 h 23761"/>
                <a:gd name="connsiteX21" fmla="*/ 13723 w 21600"/>
                <a:gd name="connsiteY21" fmla="*/ 8059 h 23761"/>
                <a:gd name="connsiteX22" fmla="*/ 12866 w 21600"/>
                <a:gd name="connsiteY22" fmla="*/ 8022 h 23761"/>
                <a:gd name="connsiteX23" fmla="*/ 12463 w 21600"/>
                <a:gd name="connsiteY23" fmla="*/ 6144 h 23761"/>
                <a:gd name="connsiteX24" fmla="*/ 11726 w 21600"/>
                <a:gd name="connsiteY24" fmla="*/ 4652 h 23761"/>
                <a:gd name="connsiteX25" fmla="*/ 11908 w 21600"/>
                <a:gd name="connsiteY25" fmla="*/ 3747 h 23761"/>
                <a:gd name="connsiteX26" fmla="*/ 11908 w 21600"/>
                <a:gd name="connsiteY26" fmla="*/ 2783 h 23761"/>
                <a:gd name="connsiteX27" fmla="*/ 11563 w 21600"/>
                <a:gd name="connsiteY27" fmla="*/ 2783 h 23761"/>
                <a:gd name="connsiteX28" fmla="*/ 11235 w 21600"/>
                <a:gd name="connsiteY28" fmla="*/ 3003 h 23761"/>
                <a:gd name="connsiteX29" fmla="*/ 11170 w 21600"/>
                <a:gd name="connsiteY29" fmla="*/ 2457 h 23761"/>
                <a:gd name="connsiteX30" fmla="*/ 10547 w 21600"/>
                <a:gd name="connsiteY30" fmla="*/ 0 h 23761"/>
                <a:gd name="connsiteX31" fmla="*/ 10061 w 21600"/>
                <a:gd name="connsiteY31" fmla="*/ 1304 h 23761"/>
                <a:gd name="connsiteX32" fmla="*/ 9458 w 21600"/>
                <a:gd name="connsiteY32" fmla="*/ 1736 h 23761"/>
                <a:gd name="connsiteX33" fmla="*/ 8583 w 21600"/>
                <a:gd name="connsiteY33" fmla="*/ 3471 h 23761"/>
                <a:gd name="connsiteX34" fmla="*/ 6905 w 21600"/>
                <a:gd name="connsiteY34" fmla="*/ 6865 h 23761"/>
                <a:gd name="connsiteX35" fmla="*/ 5913 w 21600"/>
                <a:gd name="connsiteY35" fmla="*/ 9753 h 23761"/>
                <a:gd name="connsiteX36" fmla="*/ 5494 w 21600"/>
                <a:gd name="connsiteY36" fmla="*/ 9753 h 23761"/>
                <a:gd name="connsiteX37" fmla="*/ 4720 w 21600"/>
                <a:gd name="connsiteY37" fmla="*/ 10658 h 23761"/>
                <a:gd name="connsiteX38" fmla="*/ 4570 w 21600"/>
                <a:gd name="connsiteY38" fmla="*/ 12031 h 23761"/>
                <a:gd name="connsiteX39" fmla="*/ 2991 w 21600"/>
                <a:gd name="connsiteY39" fmla="*/ 12462 h 23761"/>
                <a:gd name="connsiteX40" fmla="*/ 2402 w 21600"/>
                <a:gd name="connsiteY40" fmla="*/ 15318 h 23761"/>
                <a:gd name="connsiteX41" fmla="*/ 1360 w 21600"/>
                <a:gd name="connsiteY41" fmla="*/ 16691 h 23761"/>
                <a:gd name="connsiteX42" fmla="*/ 1360 w 21600"/>
                <a:gd name="connsiteY42" fmla="*/ 18675 h 23761"/>
                <a:gd name="connsiteX43" fmla="*/ 455 w 21600"/>
                <a:gd name="connsiteY43" fmla="*/ 19759 h 23761"/>
                <a:gd name="connsiteX44" fmla="*/ 0 w 21600"/>
                <a:gd name="connsiteY44" fmla="*/ 21600 h 23761"/>
                <a:gd name="connsiteX45" fmla="*/ 7634 w 21600"/>
                <a:gd name="connsiteY45" fmla="*/ 23761 h 23761"/>
                <a:gd name="connsiteX46" fmla="*/ 11514 w 21600"/>
                <a:gd name="connsiteY46" fmla="*/ 21732 h 23761"/>
                <a:gd name="connsiteX47" fmla="*/ 18274 w 21600"/>
                <a:gd name="connsiteY47" fmla="*/ 23423 h 23761"/>
                <a:gd name="connsiteX48" fmla="*/ 21600 w 21600"/>
                <a:gd name="connsiteY48" fmla="*/ 21600 h 23761"/>
                <a:gd name="connsiteX49" fmla="*/ 21198 w 21600"/>
                <a:gd name="connsiteY49" fmla="*/ 19722 h 23761"/>
                <a:gd name="connsiteX0" fmla="*/ 21125 w 21527"/>
                <a:gd name="connsiteY0" fmla="*/ 19722 h 23761"/>
                <a:gd name="connsiteX1" fmla="*/ 20603 w 21527"/>
                <a:gd name="connsiteY1" fmla="*/ 19290 h 23761"/>
                <a:gd name="connsiteX2" fmla="*/ 20267 w 21527"/>
                <a:gd name="connsiteY2" fmla="*/ 18170 h 23761"/>
                <a:gd name="connsiteX3" fmla="*/ 19965 w 21527"/>
                <a:gd name="connsiteY3" fmla="*/ 18638 h 23761"/>
                <a:gd name="connsiteX4" fmla="*/ 19527 w 21527"/>
                <a:gd name="connsiteY4" fmla="*/ 18422 h 23761"/>
                <a:gd name="connsiteX5" fmla="*/ 18739 w 21527"/>
                <a:gd name="connsiteY5" fmla="*/ 17123 h 23761"/>
                <a:gd name="connsiteX6" fmla="*/ 18655 w 21527"/>
                <a:gd name="connsiteY6" fmla="*/ 16076 h 23761"/>
                <a:gd name="connsiteX7" fmla="*/ 17396 w 21527"/>
                <a:gd name="connsiteY7" fmla="*/ 16618 h 23761"/>
                <a:gd name="connsiteX8" fmla="*/ 17245 w 21527"/>
                <a:gd name="connsiteY8" fmla="*/ 15171 h 23761"/>
                <a:gd name="connsiteX9" fmla="*/ 16957 w 21527"/>
                <a:gd name="connsiteY9" fmla="*/ 15135 h 23761"/>
                <a:gd name="connsiteX10" fmla="*/ 16404 w 21527"/>
                <a:gd name="connsiteY10" fmla="*/ 15787 h 23761"/>
                <a:gd name="connsiteX11" fmla="*/ 15647 w 21527"/>
                <a:gd name="connsiteY11" fmla="*/ 15103 h 23761"/>
                <a:gd name="connsiteX12" fmla="*/ 15497 w 21527"/>
                <a:gd name="connsiteY12" fmla="*/ 14051 h 23761"/>
                <a:gd name="connsiteX13" fmla="*/ 15228 w 21527"/>
                <a:gd name="connsiteY13" fmla="*/ 13330 h 23761"/>
                <a:gd name="connsiteX14" fmla="*/ 14507 w 21527"/>
                <a:gd name="connsiteY14" fmla="*/ 12825 h 23761"/>
                <a:gd name="connsiteX15" fmla="*/ 14507 w 21527"/>
                <a:gd name="connsiteY15" fmla="*/ 11668 h 23761"/>
                <a:gd name="connsiteX16" fmla="*/ 14036 w 21527"/>
                <a:gd name="connsiteY16" fmla="*/ 11489 h 23761"/>
                <a:gd name="connsiteX17" fmla="*/ 14220 w 21527"/>
                <a:gd name="connsiteY17" fmla="*/ 10511 h 23761"/>
                <a:gd name="connsiteX18" fmla="*/ 14052 w 21527"/>
                <a:gd name="connsiteY18" fmla="*/ 9969 h 23761"/>
                <a:gd name="connsiteX19" fmla="*/ 13952 w 21527"/>
                <a:gd name="connsiteY19" fmla="*/ 9285 h 23761"/>
                <a:gd name="connsiteX20" fmla="*/ 13650 w 21527"/>
                <a:gd name="connsiteY20" fmla="*/ 9032 h 23761"/>
                <a:gd name="connsiteX21" fmla="*/ 13650 w 21527"/>
                <a:gd name="connsiteY21" fmla="*/ 8059 h 23761"/>
                <a:gd name="connsiteX22" fmla="*/ 12793 w 21527"/>
                <a:gd name="connsiteY22" fmla="*/ 8022 h 23761"/>
                <a:gd name="connsiteX23" fmla="*/ 12390 w 21527"/>
                <a:gd name="connsiteY23" fmla="*/ 6144 h 23761"/>
                <a:gd name="connsiteX24" fmla="*/ 11653 w 21527"/>
                <a:gd name="connsiteY24" fmla="*/ 4652 h 23761"/>
                <a:gd name="connsiteX25" fmla="*/ 11835 w 21527"/>
                <a:gd name="connsiteY25" fmla="*/ 3747 h 23761"/>
                <a:gd name="connsiteX26" fmla="*/ 11835 w 21527"/>
                <a:gd name="connsiteY26" fmla="*/ 2783 h 23761"/>
                <a:gd name="connsiteX27" fmla="*/ 11490 w 21527"/>
                <a:gd name="connsiteY27" fmla="*/ 2783 h 23761"/>
                <a:gd name="connsiteX28" fmla="*/ 11162 w 21527"/>
                <a:gd name="connsiteY28" fmla="*/ 3003 h 23761"/>
                <a:gd name="connsiteX29" fmla="*/ 11097 w 21527"/>
                <a:gd name="connsiteY29" fmla="*/ 2457 h 23761"/>
                <a:gd name="connsiteX30" fmla="*/ 10474 w 21527"/>
                <a:gd name="connsiteY30" fmla="*/ 0 h 23761"/>
                <a:gd name="connsiteX31" fmla="*/ 9988 w 21527"/>
                <a:gd name="connsiteY31" fmla="*/ 1304 h 23761"/>
                <a:gd name="connsiteX32" fmla="*/ 9385 w 21527"/>
                <a:gd name="connsiteY32" fmla="*/ 1736 h 23761"/>
                <a:gd name="connsiteX33" fmla="*/ 8510 w 21527"/>
                <a:gd name="connsiteY33" fmla="*/ 3471 h 23761"/>
                <a:gd name="connsiteX34" fmla="*/ 6832 w 21527"/>
                <a:gd name="connsiteY34" fmla="*/ 6865 h 23761"/>
                <a:gd name="connsiteX35" fmla="*/ 5840 w 21527"/>
                <a:gd name="connsiteY35" fmla="*/ 9753 h 23761"/>
                <a:gd name="connsiteX36" fmla="*/ 5421 w 21527"/>
                <a:gd name="connsiteY36" fmla="*/ 9753 h 23761"/>
                <a:gd name="connsiteX37" fmla="*/ 4647 w 21527"/>
                <a:gd name="connsiteY37" fmla="*/ 10658 h 23761"/>
                <a:gd name="connsiteX38" fmla="*/ 4497 w 21527"/>
                <a:gd name="connsiteY38" fmla="*/ 12031 h 23761"/>
                <a:gd name="connsiteX39" fmla="*/ 2918 w 21527"/>
                <a:gd name="connsiteY39" fmla="*/ 12462 h 23761"/>
                <a:gd name="connsiteX40" fmla="*/ 2329 w 21527"/>
                <a:gd name="connsiteY40" fmla="*/ 15318 h 23761"/>
                <a:gd name="connsiteX41" fmla="*/ 1287 w 21527"/>
                <a:gd name="connsiteY41" fmla="*/ 16691 h 23761"/>
                <a:gd name="connsiteX42" fmla="*/ 1287 w 21527"/>
                <a:gd name="connsiteY42" fmla="*/ 18675 h 23761"/>
                <a:gd name="connsiteX43" fmla="*/ 382 w 21527"/>
                <a:gd name="connsiteY43" fmla="*/ 19759 h 23761"/>
                <a:gd name="connsiteX44" fmla="*/ 0 w 21527"/>
                <a:gd name="connsiteY44" fmla="*/ 21882 h 23761"/>
                <a:gd name="connsiteX45" fmla="*/ 7561 w 21527"/>
                <a:gd name="connsiteY45" fmla="*/ 23761 h 23761"/>
                <a:gd name="connsiteX46" fmla="*/ 11441 w 21527"/>
                <a:gd name="connsiteY46" fmla="*/ 21732 h 23761"/>
                <a:gd name="connsiteX47" fmla="*/ 18201 w 21527"/>
                <a:gd name="connsiteY47" fmla="*/ 23423 h 23761"/>
                <a:gd name="connsiteX48" fmla="*/ 21527 w 21527"/>
                <a:gd name="connsiteY48" fmla="*/ 21600 h 23761"/>
                <a:gd name="connsiteX49" fmla="*/ 21125 w 21527"/>
                <a:gd name="connsiteY49" fmla="*/ 19722 h 2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527" h="23761" extrusionOk="0">
                  <a:moveTo>
                    <a:pt x="21125" y="19722"/>
                  </a:moveTo>
                  <a:lnTo>
                    <a:pt x="20603" y="19290"/>
                  </a:lnTo>
                  <a:lnTo>
                    <a:pt x="20267" y="18170"/>
                  </a:lnTo>
                  <a:lnTo>
                    <a:pt x="19965" y="18638"/>
                  </a:lnTo>
                  <a:lnTo>
                    <a:pt x="19527" y="18422"/>
                  </a:lnTo>
                  <a:lnTo>
                    <a:pt x="18739" y="17123"/>
                  </a:lnTo>
                  <a:lnTo>
                    <a:pt x="18655" y="16076"/>
                  </a:lnTo>
                  <a:lnTo>
                    <a:pt x="17396" y="16618"/>
                  </a:lnTo>
                  <a:cubicBezTo>
                    <a:pt x="17346" y="16136"/>
                    <a:pt x="17295" y="15653"/>
                    <a:pt x="17245" y="15171"/>
                  </a:cubicBezTo>
                  <a:lnTo>
                    <a:pt x="16957" y="15135"/>
                  </a:lnTo>
                  <a:lnTo>
                    <a:pt x="16404" y="15787"/>
                  </a:lnTo>
                  <a:lnTo>
                    <a:pt x="15647" y="15103"/>
                  </a:lnTo>
                  <a:lnTo>
                    <a:pt x="15497" y="14051"/>
                  </a:lnTo>
                  <a:cubicBezTo>
                    <a:pt x="15407" y="13811"/>
                    <a:pt x="15318" y="13570"/>
                    <a:pt x="15228" y="13330"/>
                  </a:cubicBezTo>
                  <a:lnTo>
                    <a:pt x="14507" y="12825"/>
                  </a:lnTo>
                  <a:lnTo>
                    <a:pt x="14507" y="11668"/>
                  </a:lnTo>
                  <a:lnTo>
                    <a:pt x="14036" y="11489"/>
                  </a:lnTo>
                  <a:cubicBezTo>
                    <a:pt x="14097" y="11163"/>
                    <a:pt x="14159" y="10837"/>
                    <a:pt x="14220" y="10511"/>
                  </a:cubicBezTo>
                  <a:lnTo>
                    <a:pt x="14052" y="9969"/>
                  </a:lnTo>
                  <a:cubicBezTo>
                    <a:pt x="14019" y="9741"/>
                    <a:pt x="13985" y="9513"/>
                    <a:pt x="13952" y="9285"/>
                  </a:cubicBezTo>
                  <a:lnTo>
                    <a:pt x="13650" y="9032"/>
                  </a:lnTo>
                  <a:lnTo>
                    <a:pt x="13650" y="8059"/>
                  </a:lnTo>
                  <a:lnTo>
                    <a:pt x="12793" y="8022"/>
                  </a:lnTo>
                  <a:cubicBezTo>
                    <a:pt x="12659" y="7396"/>
                    <a:pt x="12524" y="6770"/>
                    <a:pt x="12390" y="6144"/>
                  </a:cubicBezTo>
                  <a:lnTo>
                    <a:pt x="11653" y="4652"/>
                  </a:lnTo>
                  <a:cubicBezTo>
                    <a:pt x="11714" y="4350"/>
                    <a:pt x="11774" y="4049"/>
                    <a:pt x="11835" y="3747"/>
                  </a:cubicBezTo>
                  <a:lnTo>
                    <a:pt x="11835" y="2783"/>
                  </a:lnTo>
                  <a:lnTo>
                    <a:pt x="11490" y="2783"/>
                  </a:lnTo>
                  <a:lnTo>
                    <a:pt x="11162" y="3003"/>
                  </a:lnTo>
                  <a:cubicBezTo>
                    <a:pt x="11140" y="2821"/>
                    <a:pt x="11119" y="2639"/>
                    <a:pt x="11097" y="2457"/>
                  </a:cubicBezTo>
                  <a:lnTo>
                    <a:pt x="10474" y="0"/>
                  </a:lnTo>
                  <a:lnTo>
                    <a:pt x="9988" y="1304"/>
                  </a:lnTo>
                  <a:lnTo>
                    <a:pt x="9385" y="1736"/>
                  </a:lnTo>
                  <a:lnTo>
                    <a:pt x="8510" y="3471"/>
                  </a:lnTo>
                  <a:lnTo>
                    <a:pt x="6832" y="6865"/>
                  </a:lnTo>
                  <a:lnTo>
                    <a:pt x="5840" y="9753"/>
                  </a:lnTo>
                  <a:lnTo>
                    <a:pt x="5421" y="9753"/>
                  </a:lnTo>
                  <a:lnTo>
                    <a:pt x="4647" y="10658"/>
                  </a:lnTo>
                  <a:lnTo>
                    <a:pt x="4497" y="12031"/>
                  </a:lnTo>
                  <a:lnTo>
                    <a:pt x="2918" y="12462"/>
                  </a:lnTo>
                  <a:lnTo>
                    <a:pt x="2329" y="15318"/>
                  </a:lnTo>
                  <a:lnTo>
                    <a:pt x="1287" y="16691"/>
                  </a:lnTo>
                  <a:lnTo>
                    <a:pt x="1287" y="18675"/>
                  </a:lnTo>
                  <a:lnTo>
                    <a:pt x="382" y="19759"/>
                  </a:lnTo>
                  <a:cubicBezTo>
                    <a:pt x="255" y="20467"/>
                    <a:pt x="127" y="21174"/>
                    <a:pt x="0" y="21882"/>
                  </a:cubicBezTo>
                  <a:lnTo>
                    <a:pt x="7561" y="23761"/>
                  </a:lnTo>
                  <a:lnTo>
                    <a:pt x="11441" y="21732"/>
                  </a:lnTo>
                  <a:cubicBezTo>
                    <a:pt x="13753" y="22408"/>
                    <a:pt x="15536" y="24099"/>
                    <a:pt x="18201" y="23423"/>
                  </a:cubicBezTo>
                  <a:lnTo>
                    <a:pt x="21527" y="21600"/>
                  </a:lnTo>
                  <a:lnTo>
                    <a:pt x="21125" y="19722"/>
                  </a:lnTo>
                  <a:close/>
                </a:path>
              </a:pathLst>
            </a:custGeom>
            <a:solidFill>
              <a:srgbClr val="FFFFFF"/>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Shape">
              <a:extLst>
                <a:ext uri="{FF2B5EF4-FFF2-40B4-BE49-F238E27FC236}">
                  <a16:creationId xmlns="" xmlns:a16="http://schemas.microsoft.com/office/drawing/2014/main" id="{D712966F-F262-4ACC-8455-984395925E0F}"/>
                </a:ext>
              </a:extLst>
            </p:cNvPr>
            <p:cNvSpPr/>
            <p:nvPr/>
          </p:nvSpPr>
          <p:spPr>
            <a:xfrm>
              <a:off x="5924820" y="1825918"/>
              <a:ext cx="118905" cy="162987"/>
            </a:xfrm>
            <a:custGeom>
              <a:avLst/>
              <a:gdLst/>
              <a:ahLst/>
              <a:cxnLst>
                <a:cxn ang="0">
                  <a:pos x="wd2" y="hd2"/>
                </a:cxn>
                <a:cxn ang="5400000">
                  <a:pos x="wd2" y="hd2"/>
                </a:cxn>
                <a:cxn ang="10800000">
                  <a:pos x="wd2" y="hd2"/>
                </a:cxn>
                <a:cxn ang="16200000">
                  <a:pos x="wd2" y="hd2"/>
                </a:cxn>
              </a:cxnLst>
              <a:rect l="0" t="0" r="r" b="b"/>
              <a:pathLst>
                <a:path w="21600" h="21600" extrusionOk="0">
                  <a:moveTo>
                    <a:pt x="0" y="3456"/>
                  </a:moveTo>
                  <a:lnTo>
                    <a:pt x="13479" y="0"/>
                  </a:lnTo>
                  <a:lnTo>
                    <a:pt x="21600" y="0"/>
                  </a:lnTo>
                  <a:lnTo>
                    <a:pt x="21600" y="8640"/>
                  </a:lnTo>
                  <a:lnTo>
                    <a:pt x="14720" y="21600"/>
                  </a:lnTo>
                  <a:close/>
                </a:path>
              </a:pathLst>
            </a:custGeom>
            <a:solidFill>
              <a:srgbClr val="ADDFF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Shape">
              <a:extLst>
                <a:ext uri="{FF2B5EF4-FFF2-40B4-BE49-F238E27FC236}">
                  <a16:creationId xmlns="" xmlns:a16="http://schemas.microsoft.com/office/drawing/2014/main" id="{21F91AD2-30E6-4D2C-A006-42C8EA73F6E0}"/>
                </a:ext>
              </a:extLst>
            </p:cNvPr>
            <p:cNvSpPr/>
            <p:nvPr/>
          </p:nvSpPr>
          <p:spPr>
            <a:xfrm>
              <a:off x="4807195" y="2633094"/>
              <a:ext cx="342739" cy="319144"/>
            </a:xfrm>
            <a:custGeom>
              <a:avLst/>
              <a:gdLst/>
              <a:ahLst/>
              <a:cxnLst>
                <a:cxn ang="0">
                  <a:pos x="wd2" y="hd2"/>
                </a:cxn>
                <a:cxn ang="5400000">
                  <a:pos x="wd2" y="hd2"/>
                </a:cxn>
                <a:cxn ang="10800000">
                  <a:pos x="wd2" y="hd2"/>
                </a:cxn>
                <a:cxn ang="16200000">
                  <a:pos x="wd2" y="hd2"/>
                </a:cxn>
              </a:cxnLst>
              <a:rect l="0" t="0" r="r" b="b"/>
              <a:pathLst>
                <a:path w="21600" h="21600" extrusionOk="0">
                  <a:moveTo>
                    <a:pt x="0" y="18511"/>
                  </a:moveTo>
                  <a:lnTo>
                    <a:pt x="7689" y="7270"/>
                  </a:lnTo>
                  <a:lnTo>
                    <a:pt x="11720" y="7270"/>
                  </a:lnTo>
                  <a:lnTo>
                    <a:pt x="13539" y="2038"/>
                  </a:lnTo>
                  <a:lnTo>
                    <a:pt x="17198" y="0"/>
                  </a:lnTo>
                  <a:lnTo>
                    <a:pt x="19761" y="5295"/>
                  </a:lnTo>
                  <a:lnTo>
                    <a:pt x="19761" y="11893"/>
                  </a:lnTo>
                  <a:lnTo>
                    <a:pt x="21600" y="18511"/>
                  </a:lnTo>
                  <a:lnTo>
                    <a:pt x="17941" y="21600"/>
                  </a:lnTo>
                  <a:lnTo>
                    <a:pt x="15007" y="19163"/>
                  </a:lnTo>
                  <a:lnTo>
                    <a:pt x="7513" y="19835"/>
                  </a:lnTo>
                  <a:lnTo>
                    <a:pt x="5126" y="16515"/>
                  </a:lnTo>
                  <a:close/>
                </a:path>
              </a:pathLst>
            </a:custGeom>
            <a:solidFill>
              <a:srgbClr val="ADDFF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Shape">
              <a:extLst>
                <a:ext uri="{FF2B5EF4-FFF2-40B4-BE49-F238E27FC236}">
                  <a16:creationId xmlns="" xmlns:a16="http://schemas.microsoft.com/office/drawing/2014/main" id="{10B55714-4889-4627-A148-5D48B8C35A71}"/>
                </a:ext>
              </a:extLst>
            </p:cNvPr>
            <p:cNvSpPr/>
            <p:nvPr/>
          </p:nvSpPr>
          <p:spPr>
            <a:xfrm>
              <a:off x="5862732" y="2757272"/>
              <a:ext cx="60851" cy="1108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0830"/>
                  </a:lnTo>
                  <a:lnTo>
                    <a:pt x="21600" y="21600"/>
                  </a:lnTo>
                  <a:close/>
                </a:path>
              </a:pathLst>
            </a:custGeom>
            <a:solidFill>
              <a:srgbClr val="B8E2F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Shape">
              <a:extLst>
                <a:ext uri="{FF2B5EF4-FFF2-40B4-BE49-F238E27FC236}">
                  <a16:creationId xmlns="" xmlns:a16="http://schemas.microsoft.com/office/drawing/2014/main" id="{E60C7D4C-FD06-419C-BF11-BDCC9AFB0655}"/>
                </a:ext>
              </a:extLst>
            </p:cNvPr>
            <p:cNvSpPr/>
            <p:nvPr/>
          </p:nvSpPr>
          <p:spPr>
            <a:xfrm>
              <a:off x="6017955" y="2788320"/>
              <a:ext cx="226633" cy="1595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76" y="12313"/>
                  </a:lnTo>
                  <a:lnTo>
                    <a:pt x="5001" y="0"/>
                  </a:lnTo>
                  <a:lnTo>
                    <a:pt x="14114" y="6177"/>
                  </a:lnTo>
                  <a:lnTo>
                    <a:pt x="19647" y="4833"/>
                  </a:lnTo>
                  <a:lnTo>
                    <a:pt x="21600" y="21600"/>
                  </a:lnTo>
                  <a:lnTo>
                    <a:pt x="10800" y="16305"/>
                  </a:lnTo>
                  <a:close/>
                </a:path>
              </a:pathLst>
            </a:custGeom>
            <a:solidFill>
              <a:srgbClr val="B8E2F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Shape">
              <a:extLst>
                <a:ext uri="{FF2B5EF4-FFF2-40B4-BE49-F238E27FC236}">
                  <a16:creationId xmlns="" xmlns:a16="http://schemas.microsoft.com/office/drawing/2014/main" id="{8052BC4C-0D7E-4207-B3DF-0A46CFA1E463}"/>
                </a:ext>
              </a:extLst>
            </p:cNvPr>
            <p:cNvSpPr/>
            <p:nvPr/>
          </p:nvSpPr>
          <p:spPr>
            <a:xfrm>
              <a:off x="5583322" y="2726227"/>
              <a:ext cx="162682" cy="224772"/>
            </a:xfrm>
            <a:custGeom>
              <a:avLst/>
              <a:gdLst/>
              <a:ahLst/>
              <a:cxnLst>
                <a:cxn ang="0">
                  <a:pos x="wd2" y="hd2"/>
                </a:cxn>
                <a:cxn ang="5400000">
                  <a:pos x="wd2" y="hd2"/>
                </a:cxn>
                <a:cxn ang="10800000">
                  <a:pos x="wd2" y="hd2"/>
                </a:cxn>
                <a:cxn ang="16200000">
                  <a:pos x="wd2" y="hd2"/>
                </a:cxn>
              </a:cxnLst>
              <a:rect l="0" t="0" r="r" b="b"/>
              <a:pathLst>
                <a:path w="21600" h="21600" extrusionOk="0">
                  <a:moveTo>
                    <a:pt x="0" y="18139"/>
                  </a:moveTo>
                  <a:lnTo>
                    <a:pt x="0" y="5012"/>
                  </a:lnTo>
                  <a:lnTo>
                    <a:pt x="5812" y="1551"/>
                  </a:lnTo>
                  <a:lnTo>
                    <a:pt x="17766" y="0"/>
                  </a:lnTo>
                  <a:lnTo>
                    <a:pt x="21600" y="5012"/>
                  </a:lnTo>
                  <a:lnTo>
                    <a:pt x="10800" y="21600"/>
                  </a:lnTo>
                  <a:lnTo>
                    <a:pt x="7337" y="15335"/>
                  </a:lnTo>
                  <a:close/>
                </a:path>
              </a:pathLst>
            </a:custGeom>
            <a:solidFill>
              <a:srgbClr val="90DAF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Shape">
              <a:extLst>
                <a:ext uri="{FF2B5EF4-FFF2-40B4-BE49-F238E27FC236}">
                  <a16:creationId xmlns="" xmlns:a16="http://schemas.microsoft.com/office/drawing/2014/main" id="{FD74CCC1-2377-41C9-BF0F-22EDA0E784BE}"/>
                </a:ext>
              </a:extLst>
            </p:cNvPr>
            <p:cNvSpPr/>
            <p:nvPr/>
          </p:nvSpPr>
          <p:spPr>
            <a:xfrm>
              <a:off x="5986913" y="2664137"/>
              <a:ext cx="295861" cy="129458"/>
            </a:xfrm>
            <a:custGeom>
              <a:avLst/>
              <a:gdLst/>
              <a:ahLst/>
              <a:cxnLst>
                <a:cxn ang="0">
                  <a:pos x="wd2" y="hd2"/>
                </a:cxn>
                <a:cxn ang="5400000">
                  <a:pos x="wd2" y="hd2"/>
                </a:cxn>
                <a:cxn ang="10800000">
                  <a:pos x="wd2" y="hd2"/>
                </a:cxn>
                <a:cxn ang="16200000">
                  <a:pos x="wd2" y="hd2"/>
                </a:cxn>
              </a:cxnLst>
              <a:rect l="0" t="0" r="r" b="b"/>
              <a:pathLst>
                <a:path w="21600" h="21600" extrusionOk="0">
                  <a:moveTo>
                    <a:pt x="0" y="15592"/>
                  </a:moveTo>
                  <a:lnTo>
                    <a:pt x="17588" y="0"/>
                  </a:lnTo>
                  <a:lnTo>
                    <a:pt x="21600" y="12898"/>
                  </a:lnTo>
                  <a:lnTo>
                    <a:pt x="21600" y="21600"/>
                  </a:lnTo>
                  <a:lnTo>
                    <a:pt x="11854" y="15592"/>
                  </a:lnTo>
                  <a:close/>
                </a:path>
              </a:pathLst>
            </a:custGeom>
            <a:solidFill>
              <a:srgbClr val="96D7F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Shape">
              <a:extLst>
                <a:ext uri="{FF2B5EF4-FFF2-40B4-BE49-F238E27FC236}">
                  <a16:creationId xmlns="" xmlns:a16="http://schemas.microsoft.com/office/drawing/2014/main" id="{55685BB9-F1BC-401A-9C35-6C768251958B}"/>
                </a:ext>
              </a:extLst>
            </p:cNvPr>
            <p:cNvSpPr/>
            <p:nvPr/>
          </p:nvSpPr>
          <p:spPr>
            <a:xfrm>
              <a:off x="6359452" y="2788320"/>
              <a:ext cx="339637" cy="270099"/>
            </a:xfrm>
            <a:custGeom>
              <a:avLst/>
              <a:gdLst/>
              <a:ahLst/>
              <a:cxnLst>
                <a:cxn ang="0">
                  <a:pos x="wd2" y="hd2"/>
                </a:cxn>
                <a:cxn ang="5400000">
                  <a:pos x="wd2" y="hd2"/>
                </a:cxn>
                <a:cxn ang="10800000">
                  <a:pos x="wd2" y="hd2"/>
                </a:cxn>
                <a:cxn ang="16200000">
                  <a:pos x="wd2" y="hd2"/>
                </a:cxn>
              </a:cxnLst>
              <a:rect l="0" t="0" r="r" b="b"/>
              <a:pathLst>
                <a:path w="21600" h="21600" extrusionOk="0">
                  <a:moveTo>
                    <a:pt x="0" y="9360"/>
                  </a:moveTo>
                  <a:lnTo>
                    <a:pt x="6456" y="1564"/>
                  </a:lnTo>
                  <a:lnTo>
                    <a:pt x="11254" y="0"/>
                  </a:lnTo>
                  <a:lnTo>
                    <a:pt x="16072" y="6381"/>
                  </a:lnTo>
                  <a:lnTo>
                    <a:pt x="18836" y="17702"/>
                  </a:lnTo>
                  <a:lnTo>
                    <a:pt x="21600" y="21600"/>
                  </a:lnTo>
                  <a:lnTo>
                    <a:pt x="9240" y="15617"/>
                  </a:lnTo>
                  <a:close/>
                </a:path>
              </a:pathLst>
            </a:custGeom>
            <a:solidFill>
              <a:srgbClr val="B8E2F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Shape">
              <a:extLst>
                <a:ext uri="{FF2B5EF4-FFF2-40B4-BE49-F238E27FC236}">
                  <a16:creationId xmlns="" xmlns:a16="http://schemas.microsoft.com/office/drawing/2014/main" id="{9DFE4CF8-EF06-4F45-89F1-8C83EEFEE7ED}"/>
                </a:ext>
              </a:extLst>
            </p:cNvPr>
            <p:cNvSpPr/>
            <p:nvPr/>
          </p:nvSpPr>
          <p:spPr>
            <a:xfrm>
              <a:off x="6700950" y="2912501"/>
              <a:ext cx="284689" cy="120458"/>
            </a:xfrm>
            <a:custGeom>
              <a:avLst/>
              <a:gdLst/>
              <a:ahLst/>
              <a:cxnLst>
                <a:cxn ang="0">
                  <a:pos x="wd2" y="hd2"/>
                </a:cxn>
                <a:cxn ang="5400000">
                  <a:pos x="wd2" y="hd2"/>
                </a:cxn>
                <a:cxn ang="10800000">
                  <a:pos x="wd2" y="hd2"/>
                </a:cxn>
                <a:cxn ang="16200000">
                  <a:pos x="wd2" y="hd2"/>
                </a:cxn>
              </a:cxnLst>
              <a:rect l="0" t="0" r="r" b="b"/>
              <a:pathLst>
                <a:path w="21600" h="21600" extrusionOk="0">
                  <a:moveTo>
                    <a:pt x="0" y="7627"/>
                  </a:moveTo>
                  <a:lnTo>
                    <a:pt x="12555" y="0"/>
                  </a:lnTo>
                  <a:lnTo>
                    <a:pt x="21600" y="21600"/>
                  </a:lnTo>
                  <a:lnTo>
                    <a:pt x="13238" y="21600"/>
                  </a:lnTo>
                  <a:lnTo>
                    <a:pt x="11895" y="10800"/>
                  </a:lnTo>
                  <a:close/>
                </a:path>
              </a:pathLst>
            </a:custGeom>
            <a:solidFill>
              <a:srgbClr val="B8E2F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pPr>
              <a:endParaRPr kumimoji="0"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 xmlns:a16="http://schemas.microsoft.com/office/drawing/2014/main" id="{BEC871C6-6822-4D8E-ABF0-FA4516BDCAC0}"/>
                </a:ext>
              </a:extLst>
            </p:cNvPr>
            <p:cNvSpPr/>
            <p:nvPr/>
          </p:nvSpPr>
          <p:spPr>
            <a:xfrm>
              <a:off x="5621513" y="1639644"/>
              <a:ext cx="1010214" cy="1086896"/>
            </a:xfrm>
            <a:custGeom>
              <a:avLst/>
              <a:gdLst>
                <a:gd name="connsiteX0" fmla="*/ 241516 w 1010214"/>
                <a:gd name="connsiteY0" fmla="*/ 0 h 1086896"/>
                <a:gd name="connsiteX1" fmla="*/ 322240 w 1010214"/>
                <a:gd name="connsiteY1" fmla="*/ 166104 h 1086896"/>
                <a:gd name="connsiteX2" fmla="*/ 343987 w 1010214"/>
                <a:gd name="connsiteY2" fmla="*/ 261409 h 1086896"/>
                <a:gd name="connsiteX3" fmla="*/ 489907 w 1010214"/>
                <a:gd name="connsiteY3" fmla="*/ 415386 h 1086896"/>
                <a:gd name="connsiteX4" fmla="*/ 542055 w 1010214"/>
                <a:gd name="connsiteY4" fmla="*/ 542341 h 1086896"/>
                <a:gd name="connsiteX5" fmla="*/ 653178 w 1010214"/>
                <a:gd name="connsiteY5" fmla="*/ 544857 h 1086896"/>
                <a:gd name="connsiteX6" fmla="*/ 653178 w 1010214"/>
                <a:gd name="connsiteY6" fmla="*/ 610675 h 1086896"/>
                <a:gd name="connsiteX7" fmla="*/ 692324 w 1010214"/>
                <a:gd name="connsiteY7" fmla="*/ 627733 h 1086896"/>
                <a:gd name="connsiteX8" fmla="*/ 705326 w 1010214"/>
                <a:gd name="connsiteY8" fmla="*/ 673976 h 1086896"/>
                <a:gd name="connsiteX9" fmla="*/ 727074 w 1010214"/>
                <a:gd name="connsiteY9" fmla="*/ 710609 h 1086896"/>
                <a:gd name="connsiteX10" fmla="*/ 703175 w 1010214"/>
                <a:gd name="connsiteY10" fmla="*/ 776779 h 1086896"/>
                <a:gd name="connsiteX11" fmla="*/ 764349 w 1010214"/>
                <a:gd name="connsiteY11" fmla="*/ 788855 h 1086896"/>
                <a:gd name="connsiteX12" fmla="*/ 764349 w 1010214"/>
                <a:gd name="connsiteY12" fmla="*/ 867102 h 1086896"/>
                <a:gd name="connsiteX13" fmla="*/ 857794 w 1010214"/>
                <a:gd name="connsiteY13" fmla="*/ 901268 h 1086896"/>
                <a:gd name="connsiteX14" fmla="*/ 892543 w 1010214"/>
                <a:gd name="connsiteY14" fmla="*/ 949977 h 1086896"/>
                <a:gd name="connsiteX15" fmla="*/ 912093 w 1010214"/>
                <a:gd name="connsiteY15" fmla="*/ 1021079 h 1086896"/>
                <a:gd name="connsiteX16" fmla="*/ 1010214 w 1010214"/>
                <a:gd name="connsiteY16" fmla="*/ 1067322 h 1086896"/>
                <a:gd name="connsiteX17" fmla="*/ 870842 w 1010214"/>
                <a:gd name="connsiteY17" fmla="*/ 1086896 h 1086896"/>
                <a:gd name="connsiteX18" fmla="*/ 870842 w 1010214"/>
                <a:gd name="connsiteY18" fmla="*/ 1009606 h 1086896"/>
                <a:gd name="connsiteX19" fmla="*/ 778005 w 1010214"/>
                <a:gd name="connsiteY19" fmla="*/ 933825 h 1086896"/>
                <a:gd name="connsiteX20" fmla="*/ 647285 w 1010214"/>
                <a:gd name="connsiteY20" fmla="*/ 842546 h 1086896"/>
                <a:gd name="connsiteX21" fmla="*/ 628344 w 1010214"/>
                <a:gd name="connsiteY21" fmla="*/ 854975 h 1086896"/>
                <a:gd name="connsiteX22" fmla="*/ 627409 w 1010214"/>
                <a:gd name="connsiteY22" fmla="*/ 852143 h 1086896"/>
                <a:gd name="connsiteX23" fmla="*/ 447462 w 1010214"/>
                <a:gd name="connsiteY23" fmla="*/ 969234 h 1086896"/>
                <a:gd name="connsiteX24" fmla="*/ 340051 w 1010214"/>
                <a:gd name="connsiteY24" fmla="*/ 946254 h 1086896"/>
                <a:gd name="connsiteX25" fmla="*/ 274861 w 1010214"/>
                <a:gd name="connsiteY25" fmla="*/ 969234 h 1086896"/>
                <a:gd name="connsiteX26" fmla="*/ 186062 w 1010214"/>
                <a:gd name="connsiteY26" fmla="*/ 904035 h 1086896"/>
                <a:gd name="connsiteX27" fmla="*/ 139237 w 1010214"/>
                <a:gd name="connsiteY27" fmla="*/ 925280 h 1086896"/>
                <a:gd name="connsiteX28" fmla="*/ 135678 w 1010214"/>
                <a:gd name="connsiteY28" fmla="*/ 930403 h 1086896"/>
                <a:gd name="connsiteX29" fmla="*/ 120758 w 1010214"/>
                <a:gd name="connsiteY29" fmla="*/ 936945 h 1086896"/>
                <a:gd name="connsiteX30" fmla="*/ 78245 w 1010214"/>
                <a:gd name="connsiteY30" fmla="*/ 865542 h 1086896"/>
                <a:gd name="connsiteX31" fmla="*/ 55281 w 1010214"/>
                <a:gd name="connsiteY31" fmla="*/ 806869 h 1086896"/>
                <a:gd name="connsiteX32" fmla="*/ 0 w 1010214"/>
                <a:gd name="connsiteY32" fmla="*/ 832935 h 1086896"/>
                <a:gd name="connsiteX33" fmla="*/ 0 w 1010214"/>
                <a:gd name="connsiteY33" fmla="*/ 777684 h 1086896"/>
                <a:gd name="connsiteX34" fmla="*/ 84138 w 1010214"/>
                <a:gd name="connsiteY34" fmla="*/ 699438 h 1086896"/>
                <a:gd name="connsiteX35" fmla="*/ 136286 w 1010214"/>
                <a:gd name="connsiteY35" fmla="*/ 569061 h 1086896"/>
                <a:gd name="connsiteX36" fmla="*/ 84138 w 1010214"/>
                <a:gd name="connsiteY36" fmla="*/ 455138 h 1086896"/>
                <a:gd name="connsiteX37" fmla="*/ 153964 w 1010214"/>
                <a:gd name="connsiteY37" fmla="*/ 292456 h 1086896"/>
                <a:gd name="connsiteX38" fmla="*/ 216682 w 1010214"/>
                <a:gd name="connsiteY38" fmla="*/ 162078 h 1086896"/>
                <a:gd name="connsiteX39" fmla="*/ 191567 w 1010214"/>
                <a:gd name="connsiteY39" fmla="*/ 122930 h 108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0214" h="1086896">
                  <a:moveTo>
                    <a:pt x="241516" y="0"/>
                  </a:moveTo>
                  <a:lnTo>
                    <a:pt x="322240" y="166104"/>
                  </a:lnTo>
                  <a:lnTo>
                    <a:pt x="343987" y="261409"/>
                  </a:lnTo>
                  <a:lnTo>
                    <a:pt x="489907" y="415386"/>
                  </a:lnTo>
                  <a:lnTo>
                    <a:pt x="542055" y="542341"/>
                  </a:lnTo>
                  <a:lnTo>
                    <a:pt x="653178" y="544857"/>
                  </a:lnTo>
                  <a:lnTo>
                    <a:pt x="653178" y="610675"/>
                  </a:lnTo>
                  <a:lnTo>
                    <a:pt x="692324" y="627733"/>
                  </a:lnTo>
                  <a:lnTo>
                    <a:pt x="705326" y="673976"/>
                  </a:lnTo>
                  <a:lnTo>
                    <a:pt x="727074" y="710609"/>
                  </a:lnTo>
                  <a:lnTo>
                    <a:pt x="703175" y="776779"/>
                  </a:lnTo>
                  <a:lnTo>
                    <a:pt x="764349" y="788855"/>
                  </a:lnTo>
                  <a:lnTo>
                    <a:pt x="764349" y="867102"/>
                  </a:lnTo>
                  <a:lnTo>
                    <a:pt x="857794" y="901268"/>
                  </a:lnTo>
                  <a:lnTo>
                    <a:pt x="892543" y="949977"/>
                  </a:lnTo>
                  <a:lnTo>
                    <a:pt x="912093" y="1021079"/>
                  </a:lnTo>
                  <a:lnTo>
                    <a:pt x="1010214" y="1067322"/>
                  </a:lnTo>
                  <a:lnTo>
                    <a:pt x="870842" y="1086896"/>
                  </a:lnTo>
                  <a:lnTo>
                    <a:pt x="870842" y="1009606"/>
                  </a:lnTo>
                  <a:lnTo>
                    <a:pt x="778005" y="933825"/>
                  </a:lnTo>
                  <a:lnTo>
                    <a:pt x="647285" y="842546"/>
                  </a:lnTo>
                  <a:lnTo>
                    <a:pt x="628344" y="854975"/>
                  </a:lnTo>
                  <a:lnTo>
                    <a:pt x="627409" y="852143"/>
                  </a:lnTo>
                  <a:lnTo>
                    <a:pt x="447462" y="969234"/>
                  </a:lnTo>
                  <a:lnTo>
                    <a:pt x="340051" y="946254"/>
                  </a:lnTo>
                  <a:lnTo>
                    <a:pt x="274861" y="969234"/>
                  </a:lnTo>
                  <a:lnTo>
                    <a:pt x="186062" y="904035"/>
                  </a:lnTo>
                  <a:lnTo>
                    <a:pt x="139237" y="925280"/>
                  </a:lnTo>
                  <a:lnTo>
                    <a:pt x="135678" y="930403"/>
                  </a:lnTo>
                  <a:lnTo>
                    <a:pt x="120758" y="936945"/>
                  </a:lnTo>
                  <a:lnTo>
                    <a:pt x="78245" y="865542"/>
                  </a:lnTo>
                  <a:lnTo>
                    <a:pt x="55281" y="806869"/>
                  </a:lnTo>
                  <a:lnTo>
                    <a:pt x="0" y="832935"/>
                  </a:lnTo>
                  <a:lnTo>
                    <a:pt x="0" y="777684"/>
                  </a:lnTo>
                  <a:lnTo>
                    <a:pt x="84138" y="699438"/>
                  </a:lnTo>
                  <a:lnTo>
                    <a:pt x="136286" y="569061"/>
                  </a:lnTo>
                  <a:lnTo>
                    <a:pt x="84138" y="455138"/>
                  </a:lnTo>
                  <a:lnTo>
                    <a:pt x="153964" y="292456"/>
                  </a:lnTo>
                  <a:lnTo>
                    <a:pt x="216682" y="162078"/>
                  </a:lnTo>
                  <a:lnTo>
                    <a:pt x="191567" y="122930"/>
                  </a:lnTo>
                  <a:close/>
                </a:path>
              </a:pathLst>
            </a:custGeom>
            <a:solidFill>
              <a:srgbClr val="DFF3F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Shape">
              <a:extLst>
                <a:ext uri="{FF2B5EF4-FFF2-40B4-BE49-F238E27FC236}">
                  <a16:creationId xmlns="" xmlns:a16="http://schemas.microsoft.com/office/drawing/2014/main" id="{170B54DB-E4B3-49B8-99E0-17B21DC59C6B}"/>
                </a:ext>
              </a:extLst>
            </p:cNvPr>
            <p:cNvSpPr/>
            <p:nvPr/>
          </p:nvSpPr>
          <p:spPr>
            <a:xfrm>
              <a:off x="5757599" y="2260548"/>
              <a:ext cx="492690" cy="348330"/>
            </a:xfrm>
            <a:custGeom>
              <a:avLst/>
              <a:gdLst/>
              <a:ahLst/>
              <a:cxnLst>
                <a:cxn ang="0">
                  <a:pos x="wd2" y="hd2"/>
                </a:cxn>
                <a:cxn ang="5400000">
                  <a:pos x="wd2" y="hd2"/>
                </a:cxn>
                <a:cxn ang="10800000">
                  <a:pos x="wd2" y="hd2"/>
                </a:cxn>
                <a:cxn ang="16200000">
                  <a:pos x="wd2" y="hd2"/>
                </a:cxn>
              </a:cxnLst>
              <a:rect l="0" t="0" r="r" b="b"/>
              <a:pathLst>
                <a:path w="21600" h="21600" extrusionOk="0">
                  <a:moveTo>
                    <a:pt x="19000" y="7874"/>
                  </a:moveTo>
                  <a:lnTo>
                    <a:pt x="17340" y="10492"/>
                  </a:lnTo>
                  <a:lnTo>
                    <a:pt x="14917" y="9087"/>
                  </a:lnTo>
                  <a:lnTo>
                    <a:pt x="13270" y="2811"/>
                  </a:lnTo>
                  <a:lnTo>
                    <a:pt x="10222" y="0"/>
                  </a:lnTo>
                  <a:lnTo>
                    <a:pt x="6084" y="5236"/>
                  </a:lnTo>
                  <a:lnTo>
                    <a:pt x="5254" y="11089"/>
                  </a:lnTo>
                  <a:lnTo>
                    <a:pt x="2572" y="13726"/>
                  </a:lnTo>
                  <a:lnTo>
                    <a:pt x="0" y="18963"/>
                  </a:lnTo>
                  <a:lnTo>
                    <a:pt x="2191" y="17557"/>
                  </a:lnTo>
                  <a:lnTo>
                    <a:pt x="6084" y="21600"/>
                  </a:lnTo>
                  <a:lnTo>
                    <a:pt x="8942" y="20175"/>
                  </a:lnTo>
                  <a:lnTo>
                    <a:pt x="13651" y="21600"/>
                  </a:lnTo>
                  <a:lnTo>
                    <a:pt x="21600" y="14284"/>
                  </a:lnTo>
                  <a:lnTo>
                    <a:pt x="20525" y="9684"/>
                  </a:lnTo>
                  <a:close/>
                </a:path>
              </a:pathLst>
            </a:custGeom>
            <a:solidFill>
              <a:srgbClr val="ADDFF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 xmlns:a16="http://schemas.microsoft.com/office/drawing/2014/main" id="{756FE37A-DB6A-40F6-B529-3FC8F5B1935D}"/>
                </a:ext>
              </a:extLst>
            </p:cNvPr>
            <p:cNvSpPr/>
            <p:nvPr/>
          </p:nvSpPr>
          <p:spPr>
            <a:xfrm>
              <a:off x="4500067" y="2973222"/>
              <a:ext cx="2796645" cy="3389324"/>
            </a:xfrm>
            <a:custGeom>
              <a:avLst/>
              <a:gdLst>
                <a:gd name="connsiteX0" fmla="*/ 1538936 w 2796645"/>
                <a:gd name="connsiteY0" fmla="*/ 0 h 3389324"/>
                <a:gd name="connsiteX1" fmla="*/ 1628814 w 2796645"/>
                <a:gd name="connsiteY1" fmla="*/ 88826 h 3389324"/>
                <a:gd name="connsiteX2" fmla="*/ 1700082 w 2796645"/>
                <a:gd name="connsiteY2" fmla="*/ 126788 h 3389324"/>
                <a:gd name="connsiteX3" fmla="*/ 1744479 w 2796645"/>
                <a:gd name="connsiteY3" fmla="*/ 150437 h 3389324"/>
                <a:gd name="connsiteX4" fmla="*/ 2320473 w 2796645"/>
                <a:gd name="connsiteY4" fmla="*/ 155219 h 3389324"/>
                <a:gd name="connsiteX5" fmla="*/ 2395518 w 2796645"/>
                <a:gd name="connsiteY5" fmla="*/ 126788 h 3389324"/>
                <a:gd name="connsiteX6" fmla="*/ 2456668 w 2796645"/>
                <a:gd name="connsiteY6" fmla="*/ 103621 h 3389324"/>
                <a:gd name="connsiteX7" fmla="*/ 2575288 w 2796645"/>
                <a:gd name="connsiteY7" fmla="*/ 33955 h 3389324"/>
                <a:gd name="connsiteX8" fmla="*/ 2713229 w 2796645"/>
                <a:gd name="connsiteY8" fmla="*/ 96569 h 3389324"/>
                <a:gd name="connsiteX9" fmla="*/ 2796645 w 2796645"/>
                <a:gd name="connsiteY9" fmla="*/ 119714 h 3389324"/>
                <a:gd name="connsiteX10" fmla="*/ 2796645 w 2796645"/>
                <a:gd name="connsiteY10" fmla="*/ 127025 h 3389324"/>
                <a:gd name="connsiteX11" fmla="*/ 2796645 w 2796645"/>
                <a:gd name="connsiteY11" fmla="*/ 182776 h 3389324"/>
                <a:gd name="connsiteX12" fmla="*/ 2767838 w 2796645"/>
                <a:gd name="connsiteY12" fmla="*/ 330549 h 3389324"/>
                <a:gd name="connsiteX13" fmla="*/ 2748564 w 2796645"/>
                <a:gd name="connsiteY13" fmla="*/ 429422 h 3389324"/>
                <a:gd name="connsiteX14" fmla="*/ 2630534 w 2796645"/>
                <a:gd name="connsiteY14" fmla="*/ 607405 h 3389324"/>
                <a:gd name="connsiteX15" fmla="*/ 2630534 w 2796645"/>
                <a:gd name="connsiteY15" fmla="*/ 933635 h 3389324"/>
                <a:gd name="connsiteX16" fmla="*/ 2619994 w 2796645"/>
                <a:gd name="connsiteY16" fmla="*/ 951127 h 3389324"/>
                <a:gd name="connsiteX17" fmla="*/ 2494938 w 2796645"/>
                <a:gd name="connsiteY17" fmla="*/ 1159066 h 3389324"/>
                <a:gd name="connsiteX18" fmla="*/ 2418550 w 2796645"/>
                <a:gd name="connsiteY18" fmla="*/ 1627420 h 3389324"/>
                <a:gd name="connsiteX19" fmla="*/ 2212943 w 2796645"/>
                <a:gd name="connsiteY19" fmla="*/ 1698701 h 3389324"/>
                <a:gd name="connsiteX20" fmla="*/ 2193423 w 2796645"/>
                <a:gd name="connsiteY20" fmla="*/ 1923913 h 3389324"/>
                <a:gd name="connsiteX21" fmla="*/ 2092832 w 2796645"/>
                <a:gd name="connsiteY21" fmla="*/ 2072378 h 3389324"/>
                <a:gd name="connsiteX22" fmla="*/ 2038176 w 2796645"/>
                <a:gd name="connsiteY22" fmla="*/ 2072378 h 3389324"/>
                <a:gd name="connsiteX23" fmla="*/ 1909346 w 2796645"/>
                <a:gd name="connsiteY23" fmla="*/ 2547074 h 3389324"/>
                <a:gd name="connsiteX24" fmla="*/ 1690856 w 2796645"/>
                <a:gd name="connsiteY24" fmla="*/ 3104638 h 3389324"/>
                <a:gd name="connsiteX25" fmla="*/ 1577251 w 2796645"/>
                <a:gd name="connsiteY25" fmla="*/ 3389324 h 3389324"/>
                <a:gd name="connsiteX26" fmla="*/ 1093553 w 2796645"/>
                <a:gd name="connsiteY26" fmla="*/ 2955954 h 3389324"/>
                <a:gd name="connsiteX27" fmla="*/ 1037336 w 2796645"/>
                <a:gd name="connsiteY27" fmla="*/ 2666677 h 3389324"/>
                <a:gd name="connsiteX28" fmla="*/ 992050 w 2796645"/>
                <a:gd name="connsiteY28" fmla="*/ 2432718 h 3389324"/>
                <a:gd name="connsiteX29" fmla="*/ 672578 w 2796645"/>
                <a:gd name="connsiteY29" fmla="*/ 2379804 h 3389324"/>
                <a:gd name="connsiteX30" fmla="*/ 705110 w 2796645"/>
                <a:gd name="connsiteY30" fmla="*/ 1963052 h 3389324"/>
                <a:gd name="connsiteX31" fmla="*/ 511735 w 2796645"/>
                <a:gd name="connsiteY31" fmla="*/ 1559200 h 3389324"/>
                <a:gd name="connsiteX32" fmla="*/ 501195 w 2796645"/>
                <a:gd name="connsiteY32" fmla="*/ 1537554 h 3389324"/>
                <a:gd name="connsiteX33" fmla="*/ 410493 w 2796645"/>
                <a:gd name="connsiteY33" fmla="*/ 1808902 h 3389324"/>
                <a:gd name="connsiteX34" fmla="*/ 329812 w 2796645"/>
                <a:gd name="connsiteY34" fmla="*/ 1369191 h 3389324"/>
                <a:gd name="connsiteX35" fmla="*/ 168969 w 2796645"/>
                <a:gd name="connsiteY35" fmla="*/ 1395867 h 3389324"/>
                <a:gd name="connsiteX36" fmla="*/ 200071 w 2796645"/>
                <a:gd name="connsiteY36" fmla="*/ 837428 h 3389324"/>
                <a:gd name="connsiteX37" fmla="*/ 116787 w 2796645"/>
                <a:gd name="connsiteY37" fmla="*/ 507043 h 3389324"/>
                <a:gd name="connsiteX38" fmla="*/ 106636 w 2796645"/>
                <a:gd name="connsiteY38" fmla="*/ 496329 h 3389324"/>
                <a:gd name="connsiteX39" fmla="*/ 49118 w 2796645"/>
                <a:gd name="connsiteY39" fmla="*/ 435981 h 3389324"/>
                <a:gd name="connsiteX40" fmla="*/ 31197 w 2796645"/>
                <a:gd name="connsiteY40" fmla="*/ 330549 h 3389324"/>
                <a:gd name="connsiteX41" fmla="*/ 0 w 2796645"/>
                <a:gd name="connsiteY41" fmla="*/ 147021 h 3389324"/>
                <a:gd name="connsiteX42" fmla="*/ 83760 w 2796645"/>
                <a:gd name="connsiteY42" fmla="*/ 130596 h 3389324"/>
                <a:gd name="connsiteX43" fmla="*/ 97392 w 2796645"/>
                <a:gd name="connsiteY43" fmla="*/ 126788 h 3389324"/>
                <a:gd name="connsiteX44" fmla="*/ 224384 w 2796645"/>
                <a:gd name="connsiteY44" fmla="*/ 91312 h 3389324"/>
                <a:gd name="connsiteX45" fmla="*/ 440206 w 2796645"/>
                <a:gd name="connsiteY45" fmla="*/ 8117 h 3389324"/>
                <a:gd name="connsiteX46" fmla="*/ 582392 w 2796645"/>
                <a:gd name="connsiteY46" fmla="*/ 115674 h 3389324"/>
                <a:gd name="connsiteX47" fmla="*/ 617474 w 2796645"/>
                <a:gd name="connsiteY47" fmla="*/ 126788 h 3389324"/>
                <a:gd name="connsiteX48" fmla="*/ 661933 w 2796645"/>
                <a:gd name="connsiteY48" fmla="*/ 140873 h 3389324"/>
                <a:gd name="connsiteX49" fmla="*/ 894756 w 2796645"/>
                <a:gd name="connsiteY49" fmla="*/ 165458 h 3389324"/>
                <a:gd name="connsiteX50" fmla="*/ 1154676 w 2796645"/>
                <a:gd name="connsiteY50" fmla="*/ 140126 h 3389324"/>
                <a:gd name="connsiteX51" fmla="*/ 1209803 w 2796645"/>
                <a:gd name="connsiteY51" fmla="*/ 126788 h 3389324"/>
                <a:gd name="connsiteX52" fmla="*/ 1261991 w 2796645"/>
                <a:gd name="connsiteY52" fmla="*/ 114161 h 3389324"/>
                <a:gd name="connsiteX53" fmla="*/ 1522723 w 2796645"/>
                <a:gd name="connsiteY53" fmla="*/ 3334 h 338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96645" h="3389324">
                  <a:moveTo>
                    <a:pt x="1538936" y="0"/>
                  </a:moveTo>
                  <a:cubicBezTo>
                    <a:pt x="1563795" y="34314"/>
                    <a:pt x="1594155" y="63838"/>
                    <a:pt x="1628814" y="88826"/>
                  </a:cubicBezTo>
                  <a:lnTo>
                    <a:pt x="1700082" y="126788"/>
                  </a:lnTo>
                  <a:lnTo>
                    <a:pt x="1744479" y="150437"/>
                  </a:lnTo>
                  <a:cubicBezTo>
                    <a:pt x="1912680" y="215119"/>
                    <a:pt x="2130374" y="211293"/>
                    <a:pt x="2320473" y="155219"/>
                  </a:cubicBezTo>
                  <a:lnTo>
                    <a:pt x="2395518" y="126788"/>
                  </a:lnTo>
                  <a:lnTo>
                    <a:pt x="2456668" y="103621"/>
                  </a:lnTo>
                  <a:cubicBezTo>
                    <a:pt x="2499539" y="83326"/>
                    <a:pt x="2539480" y="60019"/>
                    <a:pt x="2575288" y="33955"/>
                  </a:cubicBezTo>
                  <a:cubicBezTo>
                    <a:pt x="2619677" y="58704"/>
                    <a:pt x="2665805" y="79485"/>
                    <a:pt x="2713229" y="96569"/>
                  </a:cubicBezTo>
                  <a:lnTo>
                    <a:pt x="2796645" y="119714"/>
                  </a:lnTo>
                  <a:lnTo>
                    <a:pt x="2796645" y="127025"/>
                  </a:lnTo>
                  <a:lnTo>
                    <a:pt x="2796645" y="182776"/>
                  </a:lnTo>
                  <a:lnTo>
                    <a:pt x="2767838" y="330549"/>
                  </a:lnTo>
                  <a:lnTo>
                    <a:pt x="2748564" y="429422"/>
                  </a:lnTo>
                  <a:lnTo>
                    <a:pt x="2630534" y="607405"/>
                  </a:lnTo>
                  <a:lnTo>
                    <a:pt x="2630534" y="933635"/>
                  </a:lnTo>
                  <a:lnTo>
                    <a:pt x="2619994" y="951127"/>
                  </a:lnTo>
                  <a:lnTo>
                    <a:pt x="2494938" y="1159066"/>
                  </a:lnTo>
                  <a:lnTo>
                    <a:pt x="2418550" y="1627420"/>
                  </a:lnTo>
                  <a:lnTo>
                    <a:pt x="2212943" y="1698701"/>
                  </a:lnTo>
                  <a:lnTo>
                    <a:pt x="2193423" y="1923913"/>
                  </a:lnTo>
                  <a:lnTo>
                    <a:pt x="2092832" y="2072378"/>
                  </a:lnTo>
                  <a:lnTo>
                    <a:pt x="2038176" y="2072378"/>
                  </a:lnTo>
                  <a:lnTo>
                    <a:pt x="1909346" y="2547074"/>
                  </a:lnTo>
                  <a:lnTo>
                    <a:pt x="1690856" y="3104638"/>
                  </a:lnTo>
                  <a:lnTo>
                    <a:pt x="1577251" y="3389324"/>
                  </a:lnTo>
                  <a:lnTo>
                    <a:pt x="1093553" y="2955954"/>
                  </a:lnTo>
                  <a:lnTo>
                    <a:pt x="1037336" y="2666677"/>
                  </a:lnTo>
                  <a:lnTo>
                    <a:pt x="992050" y="2432718"/>
                  </a:lnTo>
                  <a:lnTo>
                    <a:pt x="672578" y="2379804"/>
                  </a:lnTo>
                  <a:lnTo>
                    <a:pt x="705110" y="1963052"/>
                  </a:lnTo>
                  <a:lnTo>
                    <a:pt x="511735" y="1559200"/>
                  </a:lnTo>
                  <a:lnTo>
                    <a:pt x="501195" y="1537554"/>
                  </a:lnTo>
                  <a:lnTo>
                    <a:pt x="410493" y="1808902"/>
                  </a:lnTo>
                  <a:lnTo>
                    <a:pt x="329812" y="1369191"/>
                  </a:lnTo>
                  <a:lnTo>
                    <a:pt x="168969" y="1395867"/>
                  </a:lnTo>
                  <a:lnTo>
                    <a:pt x="200071" y="837428"/>
                  </a:lnTo>
                  <a:lnTo>
                    <a:pt x="116787" y="507043"/>
                  </a:lnTo>
                  <a:lnTo>
                    <a:pt x="106636" y="496329"/>
                  </a:lnTo>
                  <a:lnTo>
                    <a:pt x="49118" y="435981"/>
                  </a:lnTo>
                  <a:lnTo>
                    <a:pt x="31197" y="330549"/>
                  </a:lnTo>
                  <a:lnTo>
                    <a:pt x="0" y="147021"/>
                  </a:lnTo>
                  <a:lnTo>
                    <a:pt x="83760" y="130596"/>
                  </a:lnTo>
                  <a:lnTo>
                    <a:pt x="97392" y="126788"/>
                  </a:lnTo>
                  <a:lnTo>
                    <a:pt x="224384" y="91312"/>
                  </a:lnTo>
                  <a:cubicBezTo>
                    <a:pt x="352944" y="50150"/>
                    <a:pt x="440206" y="8117"/>
                    <a:pt x="440206" y="8117"/>
                  </a:cubicBezTo>
                  <a:cubicBezTo>
                    <a:pt x="440206" y="8117"/>
                    <a:pt x="467950" y="69578"/>
                    <a:pt x="582392" y="115674"/>
                  </a:cubicBezTo>
                  <a:lnTo>
                    <a:pt x="617474" y="126788"/>
                  </a:lnTo>
                  <a:lnTo>
                    <a:pt x="661933" y="140873"/>
                  </a:lnTo>
                  <a:cubicBezTo>
                    <a:pt x="722525" y="155624"/>
                    <a:pt x="798875" y="165458"/>
                    <a:pt x="894756" y="165458"/>
                  </a:cubicBezTo>
                  <a:cubicBezTo>
                    <a:pt x="990638" y="165458"/>
                    <a:pt x="1077827" y="155325"/>
                    <a:pt x="1154676" y="140126"/>
                  </a:cubicBezTo>
                  <a:lnTo>
                    <a:pt x="1209803" y="126788"/>
                  </a:lnTo>
                  <a:lnTo>
                    <a:pt x="1261991" y="114161"/>
                  </a:lnTo>
                  <a:cubicBezTo>
                    <a:pt x="1427239" y="66664"/>
                    <a:pt x="1522723" y="3334"/>
                    <a:pt x="1522723" y="3334"/>
                  </a:cubicBezTo>
                  <a:close/>
                </a:path>
              </a:pathLst>
            </a:custGeom>
            <a:solidFill>
              <a:srgbClr val="3EA3DB"/>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Shape">
              <a:extLst>
                <a:ext uri="{FF2B5EF4-FFF2-40B4-BE49-F238E27FC236}">
                  <a16:creationId xmlns="" xmlns:a16="http://schemas.microsoft.com/office/drawing/2014/main" id="{D229F716-A23C-497A-9DF4-27E7442EE618}"/>
                </a:ext>
              </a:extLst>
            </p:cNvPr>
            <p:cNvSpPr/>
            <p:nvPr/>
          </p:nvSpPr>
          <p:spPr>
            <a:xfrm>
              <a:off x="5537901" y="3304181"/>
              <a:ext cx="1582995" cy="3057957"/>
            </a:xfrm>
            <a:custGeom>
              <a:avLst/>
              <a:gdLst/>
              <a:ahLst/>
              <a:cxnLst>
                <a:cxn ang="0">
                  <a:pos x="wd2" y="hd2"/>
                </a:cxn>
                <a:cxn ang="5400000">
                  <a:pos x="wd2" y="hd2"/>
                </a:cxn>
                <a:cxn ang="10800000">
                  <a:pos x="wd2" y="hd2"/>
                </a:cxn>
                <a:cxn ang="16200000">
                  <a:pos x="wd2" y="hd2"/>
                </a:cxn>
              </a:cxnLst>
              <a:rect l="0" t="0" r="r" b="b"/>
              <a:pathLst>
                <a:path w="21600" h="21600" extrusionOk="0">
                  <a:moveTo>
                    <a:pt x="17516" y="7094"/>
                  </a:moveTo>
                  <a:lnTo>
                    <a:pt x="14424" y="6186"/>
                  </a:lnTo>
                  <a:lnTo>
                    <a:pt x="12569" y="3467"/>
                  </a:lnTo>
                  <a:lnTo>
                    <a:pt x="9735" y="4745"/>
                  </a:lnTo>
                  <a:lnTo>
                    <a:pt x="6863" y="4000"/>
                  </a:lnTo>
                  <a:lnTo>
                    <a:pt x="6863" y="0"/>
                  </a:lnTo>
                  <a:lnTo>
                    <a:pt x="5240" y="4585"/>
                  </a:lnTo>
                  <a:lnTo>
                    <a:pt x="8964" y="7840"/>
                  </a:lnTo>
                  <a:lnTo>
                    <a:pt x="7316" y="11199"/>
                  </a:lnTo>
                  <a:lnTo>
                    <a:pt x="6863" y="9813"/>
                  </a:lnTo>
                  <a:lnTo>
                    <a:pt x="5240" y="11839"/>
                  </a:lnTo>
                  <a:lnTo>
                    <a:pt x="1872" y="10826"/>
                  </a:lnTo>
                  <a:lnTo>
                    <a:pt x="8" y="13280"/>
                  </a:lnTo>
                  <a:lnTo>
                    <a:pt x="1872" y="13708"/>
                  </a:lnTo>
                  <a:lnTo>
                    <a:pt x="0" y="16495"/>
                  </a:lnTo>
                  <a:lnTo>
                    <a:pt x="762" y="18539"/>
                  </a:lnTo>
                  <a:lnTo>
                    <a:pt x="7367" y="21600"/>
                  </a:lnTo>
                  <a:lnTo>
                    <a:pt x="8917" y="19589"/>
                  </a:lnTo>
                  <a:lnTo>
                    <a:pt x="11899" y="15651"/>
                  </a:lnTo>
                  <a:lnTo>
                    <a:pt x="13657" y="12298"/>
                  </a:lnTo>
                  <a:lnTo>
                    <a:pt x="14403" y="12298"/>
                  </a:lnTo>
                  <a:lnTo>
                    <a:pt x="15775" y="11252"/>
                  </a:lnTo>
                  <a:lnTo>
                    <a:pt x="16046" y="9660"/>
                  </a:lnTo>
                  <a:lnTo>
                    <a:pt x="18847" y="9155"/>
                  </a:lnTo>
                  <a:lnTo>
                    <a:pt x="19893" y="5846"/>
                  </a:lnTo>
                  <a:lnTo>
                    <a:pt x="21600" y="4377"/>
                  </a:lnTo>
                  <a:lnTo>
                    <a:pt x="17516" y="4960"/>
                  </a:lnTo>
                  <a:close/>
                </a:path>
              </a:pathLst>
            </a:custGeom>
            <a:solidFill>
              <a:srgbClr val="2083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Shape">
              <a:extLst>
                <a:ext uri="{FF2B5EF4-FFF2-40B4-BE49-F238E27FC236}">
                  <a16:creationId xmlns="" xmlns:a16="http://schemas.microsoft.com/office/drawing/2014/main" id="{6C68552B-8EB4-4A74-9B62-C27D932C7AD0}"/>
                </a:ext>
              </a:extLst>
            </p:cNvPr>
            <p:cNvSpPr/>
            <p:nvPr/>
          </p:nvSpPr>
          <p:spPr>
            <a:xfrm>
              <a:off x="4606544" y="3304181"/>
              <a:ext cx="455125" cy="1477139"/>
            </a:xfrm>
            <a:custGeom>
              <a:avLst/>
              <a:gdLst/>
              <a:ahLst/>
              <a:cxnLst>
                <a:cxn ang="0">
                  <a:pos x="wd2" y="hd2"/>
                </a:cxn>
                <a:cxn ang="5400000">
                  <a:pos x="wd2" y="hd2"/>
                </a:cxn>
                <a:cxn ang="10800000">
                  <a:pos x="wd2" y="hd2"/>
                </a:cxn>
                <a:cxn ang="16200000">
                  <a:pos x="wd2" y="hd2"/>
                </a:cxn>
              </a:cxnLst>
              <a:rect l="0" t="0" r="r" b="b"/>
              <a:pathLst>
                <a:path w="21600" h="21600" extrusionOk="0">
                  <a:moveTo>
                    <a:pt x="16576" y="5080"/>
                  </a:moveTo>
                  <a:lnTo>
                    <a:pt x="12642" y="0"/>
                  </a:lnTo>
                  <a:lnTo>
                    <a:pt x="0" y="2402"/>
                  </a:lnTo>
                  <a:lnTo>
                    <a:pt x="501" y="2560"/>
                  </a:lnTo>
                  <a:lnTo>
                    <a:pt x="4435" y="7391"/>
                  </a:lnTo>
                  <a:lnTo>
                    <a:pt x="2962" y="15558"/>
                  </a:lnTo>
                  <a:lnTo>
                    <a:pt x="10594" y="15172"/>
                  </a:lnTo>
                  <a:lnTo>
                    <a:pt x="14425" y="21600"/>
                  </a:lnTo>
                  <a:lnTo>
                    <a:pt x="18727" y="17632"/>
                  </a:lnTo>
                  <a:lnTo>
                    <a:pt x="19228" y="17955"/>
                  </a:lnTo>
                  <a:lnTo>
                    <a:pt x="21600" y="3509"/>
                  </a:lnTo>
                  <a:close/>
                </a:path>
              </a:pathLst>
            </a:custGeom>
            <a:solidFill>
              <a:srgbClr val="2F94C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Shape">
              <a:extLst>
                <a:ext uri="{FF2B5EF4-FFF2-40B4-BE49-F238E27FC236}">
                  <a16:creationId xmlns="" xmlns:a16="http://schemas.microsoft.com/office/drawing/2014/main" id="{B1D00586-86F8-4F1B-A435-FF537334BF7B}"/>
                </a:ext>
              </a:extLst>
            </p:cNvPr>
            <p:cNvSpPr/>
            <p:nvPr/>
          </p:nvSpPr>
          <p:spPr>
            <a:xfrm>
              <a:off x="5364340" y="3757990"/>
              <a:ext cx="339327" cy="770229"/>
            </a:xfrm>
            <a:custGeom>
              <a:avLst/>
              <a:gdLst/>
              <a:ahLst/>
              <a:cxnLst>
                <a:cxn ang="0">
                  <a:pos x="wd2" y="hd2"/>
                </a:cxn>
                <a:cxn ang="5400000">
                  <a:pos x="wd2" y="hd2"/>
                </a:cxn>
                <a:cxn ang="10800000">
                  <a:pos x="wd2" y="hd2"/>
                </a:cxn>
                <a:cxn ang="16200000">
                  <a:pos x="wd2" y="hd2"/>
                </a:cxn>
              </a:cxnLst>
              <a:rect l="0" t="0" r="r" b="b"/>
              <a:pathLst>
                <a:path w="21600" h="21600" extrusionOk="0">
                  <a:moveTo>
                    <a:pt x="0" y="3596"/>
                  </a:moveTo>
                  <a:lnTo>
                    <a:pt x="11245" y="0"/>
                  </a:lnTo>
                  <a:lnTo>
                    <a:pt x="13102" y="6564"/>
                  </a:lnTo>
                  <a:lnTo>
                    <a:pt x="21600" y="4867"/>
                  </a:lnTo>
                  <a:lnTo>
                    <a:pt x="10790" y="21600"/>
                  </a:lnTo>
                  <a:close/>
                </a:path>
              </a:pathLst>
            </a:custGeom>
            <a:solidFill>
              <a:srgbClr val="44ADE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Shape">
              <a:extLst>
                <a:ext uri="{FF2B5EF4-FFF2-40B4-BE49-F238E27FC236}">
                  <a16:creationId xmlns="" xmlns:a16="http://schemas.microsoft.com/office/drawing/2014/main" id="{1B676C5F-AAD8-4CC1-838E-9F4491161FEC}"/>
                </a:ext>
              </a:extLst>
            </p:cNvPr>
            <p:cNvSpPr/>
            <p:nvPr/>
          </p:nvSpPr>
          <p:spPr>
            <a:xfrm>
              <a:off x="6856178" y="3222951"/>
              <a:ext cx="266992" cy="264508"/>
            </a:xfrm>
            <a:custGeom>
              <a:avLst/>
              <a:gdLst/>
              <a:ahLst/>
              <a:cxnLst>
                <a:cxn ang="0">
                  <a:pos x="wd2" y="hd2"/>
                </a:cxn>
                <a:cxn ang="5400000">
                  <a:pos x="wd2" y="hd2"/>
                </a:cxn>
                <a:cxn ang="10800000">
                  <a:pos x="wd2" y="hd2"/>
                </a:cxn>
                <a:cxn ang="16200000">
                  <a:pos x="wd2" y="hd2"/>
                </a:cxn>
              </a:cxnLst>
              <a:rect l="0" t="0" r="r" b="b"/>
              <a:pathLst>
                <a:path w="21600" h="21600" extrusionOk="0">
                  <a:moveTo>
                    <a:pt x="5927" y="8645"/>
                  </a:moveTo>
                  <a:lnTo>
                    <a:pt x="0" y="21600"/>
                  </a:lnTo>
                  <a:lnTo>
                    <a:pt x="21600" y="11104"/>
                  </a:lnTo>
                  <a:lnTo>
                    <a:pt x="14492" y="0"/>
                  </a:lnTo>
                  <a:close/>
                </a:path>
              </a:pathLst>
            </a:custGeom>
            <a:solidFill>
              <a:srgbClr val="2083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4" name="Group 63">
              <a:extLst>
                <a:ext uri="{FF2B5EF4-FFF2-40B4-BE49-F238E27FC236}">
                  <a16:creationId xmlns="" xmlns:a16="http://schemas.microsoft.com/office/drawing/2014/main" id="{4DDACEBD-DBB3-432A-B4EA-BCDCB189793D}"/>
                </a:ext>
              </a:extLst>
            </p:cNvPr>
            <p:cNvGrpSpPr/>
            <p:nvPr/>
          </p:nvGrpSpPr>
          <p:grpSpPr>
            <a:xfrm>
              <a:off x="5347659" y="4761159"/>
              <a:ext cx="440392" cy="530063"/>
              <a:chOff x="3863481" y="3960327"/>
              <a:chExt cx="577850" cy="695510"/>
            </a:xfrm>
          </p:grpSpPr>
          <p:sp>
            <p:nvSpPr>
              <p:cNvPr id="65" name="Freeform 80">
                <a:extLst>
                  <a:ext uri="{FF2B5EF4-FFF2-40B4-BE49-F238E27FC236}">
                    <a16:creationId xmlns="" xmlns:a16="http://schemas.microsoft.com/office/drawing/2014/main" id="{88701793-9C20-49DE-9F9D-B3FBEC592868}"/>
                  </a:ext>
                </a:extLst>
              </p:cNvPr>
              <p:cNvSpPr>
                <a:spLocks/>
              </p:cNvSpPr>
              <p:nvPr/>
            </p:nvSpPr>
            <p:spPr bwMode="auto">
              <a:xfrm>
                <a:off x="3872304" y="4017907"/>
                <a:ext cx="217488" cy="637930"/>
              </a:xfrm>
              <a:custGeom>
                <a:avLst/>
                <a:gdLst>
                  <a:gd name="T0" fmla="*/ 455 w 546"/>
                  <a:gd name="T1" fmla="*/ 1684 h 1684"/>
                  <a:gd name="T2" fmla="*/ 36 w 546"/>
                  <a:gd name="T3" fmla="*/ 136 h 1684"/>
                  <a:gd name="T4" fmla="*/ 0 w 546"/>
                  <a:gd name="T5" fmla="*/ 0 h 1684"/>
                  <a:gd name="T6" fmla="*/ 546 w 546"/>
                  <a:gd name="T7" fmla="*/ 509 h 1684"/>
                  <a:gd name="T8" fmla="*/ 455 w 546"/>
                  <a:gd name="T9" fmla="*/ 1684 h 1684"/>
                </a:gdLst>
                <a:ahLst/>
                <a:cxnLst>
                  <a:cxn ang="0">
                    <a:pos x="T0" y="T1"/>
                  </a:cxn>
                  <a:cxn ang="0">
                    <a:pos x="T2" y="T3"/>
                  </a:cxn>
                  <a:cxn ang="0">
                    <a:pos x="T4" y="T5"/>
                  </a:cxn>
                  <a:cxn ang="0">
                    <a:pos x="T6" y="T7"/>
                  </a:cxn>
                  <a:cxn ang="0">
                    <a:pos x="T8" y="T9"/>
                  </a:cxn>
                </a:cxnLst>
                <a:rect l="0" t="0" r="r" b="b"/>
                <a:pathLst>
                  <a:path w="546" h="1684">
                    <a:moveTo>
                      <a:pt x="455" y="1684"/>
                    </a:moveTo>
                    <a:lnTo>
                      <a:pt x="36" y="136"/>
                    </a:lnTo>
                    <a:lnTo>
                      <a:pt x="0" y="0"/>
                    </a:lnTo>
                    <a:lnTo>
                      <a:pt x="546" y="509"/>
                    </a:lnTo>
                    <a:lnTo>
                      <a:pt x="455" y="1684"/>
                    </a:lnTo>
                    <a:close/>
                  </a:path>
                </a:pathLst>
              </a:custGeom>
              <a:solidFill>
                <a:srgbClr val="2083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81">
                <a:extLst>
                  <a:ext uri="{FF2B5EF4-FFF2-40B4-BE49-F238E27FC236}">
                    <a16:creationId xmlns="" xmlns:a16="http://schemas.microsoft.com/office/drawing/2014/main" id="{483D09D2-D3B9-4B5B-99AD-51DEB5B45F82}"/>
                  </a:ext>
                </a:extLst>
              </p:cNvPr>
              <p:cNvSpPr>
                <a:spLocks/>
              </p:cNvSpPr>
              <p:nvPr/>
            </p:nvSpPr>
            <p:spPr bwMode="auto">
              <a:xfrm>
                <a:off x="4044456" y="4054274"/>
                <a:ext cx="396875" cy="601563"/>
              </a:xfrm>
              <a:custGeom>
                <a:avLst/>
                <a:gdLst>
                  <a:gd name="T0" fmla="*/ 0 w 1002"/>
                  <a:gd name="T1" fmla="*/ 1589 h 1589"/>
                  <a:gd name="T2" fmla="*/ 91 w 1002"/>
                  <a:gd name="T3" fmla="*/ 414 h 1589"/>
                  <a:gd name="T4" fmla="*/ 1002 w 1002"/>
                  <a:gd name="T5" fmla="*/ 0 h 1589"/>
                  <a:gd name="T6" fmla="*/ 360 w 1002"/>
                  <a:gd name="T7" fmla="*/ 1572 h 1589"/>
                  <a:gd name="T8" fmla="*/ 0 w 1002"/>
                  <a:gd name="T9" fmla="*/ 1589 h 1589"/>
                </a:gdLst>
                <a:ahLst/>
                <a:cxnLst>
                  <a:cxn ang="0">
                    <a:pos x="T0" y="T1"/>
                  </a:cxn>
                  <a:cxn ang="0">
                    <a:pos x="T2" y="T3"/>
                  </a:cxn>
                  <a:cxn ang="0">
                    <a:pos x="T4" y="T5"/>
                  </a:cxn>
                  <a:cxn ang="0">
                    <a:pos x="T6" y="T7"/>
                  </a:cxn>
                  <a:cxn ang="0">
                    <a:pos x="T8" y="T9"/>
                  </a:cxn>
                </a:cxnLst>
                <a:rect l="0" t="0" r="r" b="b"/>
                <a:pathLst>
                  <a:path w="1002" h="1589">
                    <a:moveTo>
                      <a:pt x="0" y="1589"/>
                    </a:moveTo>
                    <a:lnTo>
                      <a:pt x="91" y="414"/>
                    </a:lnTo>
                    <a:lnTo>
                      <a:pt x="1002" y="0"/>
                    </a:lnTo>
                    <a:lnTo>
                      <a:pt x="360" y="1572"/>
                    </a:lnTo>
                    <a:lnTo>
                      <a:pt x="0" y="1589"/>
                    </a:lnTo>
                    <a:close/>
                  </a:path>
                </a:pathLst>
              </a:custGeom>
              <a:solidFill>
                <a:srgbClr val="2083B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82">
                <a:extLst>
                  <a:ext uri="{FF2B5EF4-FFF2-40B4-BE49-F238E27FC236}">
                    <a16:creationId xmlns="" xmlns:a16="http://schemas.microsoft.com/office/drawing/2014/main" id="{84252830-68BA-4298-A99B-E50A5AED868D}"/>
                  </a:ext>
                </a:extLst>
              </p:cNvPr>
              <p:cNvSpPr>
                <a:spLocks/>
              </p:cNvSpPr>
              <p:nvPr/>
            </p:nvSpPr>
            <p:spPr bwMode="auto">
              <a:xfrm>
                <a:off x="3863481" y="3960327"/>
                <a:ext cx="577850" cy="250020"/>
              </a:xfrm>
              <a:custGeom>
                <a:avLst/>
                <a:gdLst>
                  <a:gd name="T0" fmla="*/ 546 w 1457"/>
                  <a:gd name="T1" fmla="*/ 661 h 661"/>
                  <a:gd name="T2" fmla="*/ 546 w 1457"/>
                  <a:gd name="T3" fmla="*/ 661 h 661"/>
                  <a:gd name="T4" fmla="*/ 0 w 1457"/>
                  <a:gd name="T5" fmla="*/ 152 h 661"/>
                  <a:gd name="T6" fmla="*/ 119 w 1457"/>
                  <a:gd name="T7" fmla="*/ 138 h 661"/>
                  <a:gd name="T8" fmla="*/ 1323 w 1457"/>
                  <a:gd name="T9" fmla="*/ 0 h 661"/>
                  <a:gd name="T10" fmla="*/ 1457 w 1457"/>
                  <a:gd name="T11" fmla="*/ 247 h 661"/>
                  <a:gd name="T12" fmla="*/ 546 w 1457"/>
                  <a:gd name="T13" fmla="*/ 661 h 661"/>
                </a:gdLst>
                <a:ahLst/>
                <a:cxnLst>
                  <a:cxn ang="0">
                    <a:pos x="T0" y="T1"/>
                  </a:cxn>
                  <a:cxn ang="0">
                    <a:pos x="T2" y="T3"/>
                  </a:cxn>
                  <a:cxn ang="0">
                    <a:pos x="T4" y="T5"/>
                  </a:cxn>
                  <a:cxn ang="0">
                    <a:pos x="T6" y="T7"/>
                  </a:cxn>
                  <a:cxn ang="0">
                    <a:pos x="T8" y="T9"/>
                  </a:cxn>
                  <a:cxn ang="0">
                    <a:pos x="T10" y="T11"/>
                  </a:cxn>
                  <a:cxn ang="0">
                    <a:pos x="T12" y="T13"/>
                  </a:cxn>
                </a:cxnLst>
                <a:rect l="0" t="0" r="r" b="b"/>
                <a:pathLst>
                  <a:path w="1457" h="661">
                    <a:moveTo>
                      <a:pt x="546" y="661"/>
                    </a:moveTo>
                    <a:lnTo>
                      <a:pt x="546" y="661"/>
                    </a:lnTo>
                    <a:lnTo>
                      <a:pt x="0" y="152"/>
                    </a:lnTo>
                    <a:lnTo>
                      <a:pt x="119" y="138"/>
                    </a:lnTo>
                    <a:lnTo>
                      <a:pt x="1323" y="0"/>
                    </a:lnTo>
                    <a:lnTo>
                      <a:pt x="1457" y="247"/>
                    </a:lnTo>
                    <a:lnTo>
                      <a:pt x="546" y="661"/>
                    </a:lnTo>
                    <a:close/>
                  </a:path>
                </a:pathLst>
              </a:custGeom>
              <a:solidFill>
                <a:srgbClr val="44ADE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Shape">
              <a:extLst>
                <a:ext uri="{FF2B5EF4-FFF2-40B4-BE49-F238E27FC236}">
                  <a16:creationId xmlns="" xmlns:a16="http://schemas.microsoft.com/office/drawing/2014/main" id="{4FB62E69-F5B2-4D59-A759-8081A2111207}"/>
                </a:ext>
              </a:extLst>
            </p:cNvPr>
            <p:cNvSpPr/>
            <p:nvPr/>
          </p:nvSpPr>
          <p:spPr>
            <a:xfrm>
              <a:off x="6199098" y="4516025"/>
              <a:ext cx="339327" cy="502552"/>
            </a:xfrm>
            <a:custGeom>
              <a:avLst/>
              <a:gdLst/>
              <a:ahLst/>
              <a:cxnLst>
                <a:cxn ang="0">
                  <a:pos x="wd2" y="hd2"/>
                </a:cxn>
                <a:cxn ang="5400000">
                  <a:pos x="wd2" y="hd2"/>
                </a:cxn>
                <a:cxn ang="10800000">
                  <a:pos x="wd2" y="hd2"/>
                </a:cxn>
                <a:cxn ang="16200000">
                  <a:pos x="wd2" y="hd2"/>
                </a:cxn>
              </a:cxnLst>
              <a:rect l="0" t="0" r="r" b="b"/>
              <a:pathLst>
                <a:path w="21600" h="21600" extrusionOk="0">
                  <a:moveTo>
                    <a:pt x="5927" y="8645"/>
                  </a:moveTo>
                  <a:lnTo>
                    <a:pt x="0" y="21600"/>
                  </a:lnTo>
                  <a:lnTo>
                    <a:pt x="21600" y="11104"/>
                  </a:lnTo>
                  <a:lnTo>
                    <a:pt x="14492" y="0"/>
                  </a:lnTo>
                  <a:close/>
                </a:path>
              </a:pathLst>
            </a:custGeom>
            <a:solidFill>
              <a:srgbClr val="44ADE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5" name="Picture 4">
            <a:extLst>
              <a:ext uri="{FF2B5EF4-FFF2-40B4-BE49-F238E27FC236}">
                <a16:creationId xmlns="" xmlns:a16="http://schemas.microsoft.com/office/drawing/2014/main" id="{BDEB48E9-4BB5-8661-E7D3-242D472C78BE}"/>
              </a:ext>
            </a:extLst>
          </p:cNvPr>
          <p:cNvPicPr>
            <a:picLocks noChangeAspect="1"/>
          </p:cNvPicPr>
          <p:nvPr/>
        </p:nvPicPr>
        <p:blipFill>
          <a:blip r:embed="rId3"/>
          <a:stretch>
            <a:fillRect/>
          </a:stretch>
        </p:blipFill>
        <p:spPr>
          <a:xfrm>
            <a:off x="0" y="6184559"/>
            <a:ext cx="12192000" cy="737078"/>
          </a:xfrm>
          <a:prstGeom prst="rect">
            <a:avLst/>
          </a:prstGeom>
        </p:spPr>
      </p:pic>
      <p:sp>
        <p:nvSpPr>
          <p:cNvPr id="4" name="TextBox 3">
            <a:extLst>
              <a:ext uri="{FF2B5EF4-FFF2-40B4-BE49-F238E27FC236}">
                <a16:creationId xmlns="" xmlns:a16="http://schemas.microsoft.com/office/drawing/2014/main" id="{01B71153-829A-37F6-7A01-93FDA47AFAE5}"/>
              </a:ext>
            </a:extLst>
          </p:cNvPr>
          <p:cNvSpPr txBox="1"/>
          <p:nvPr/>
        </p:nvSpPr>
        <p:spPr>
          <a:xfrm>
            <a:off x="0" y="6184559"/>
            <a:ext cx="6982178" cy="369332"/>
          </a:xfrm>
          <a:prstGeom prst="rect">
            <a:avLst/>
          </a:prstGeom>
          <a:noFill/>
        </p:spPr>
        <p:txBody>
          <a:bodyPr wrap="square">
            <a:spAutoFit/>
          </a:bodyPr>
          <a:lstStyle/>
          <a:p>
            <a:r>
              <a:rPr lang="en-US" dirty="0"/>
              <a:t>© Copyright </a:t>
            </a:r>
            <a:r>
              <a:rPr lang="en-US" b="1" dirty="0"/>
              <a:t>PresentationGO.com</a:t>
            </a:r>
            <a:r>
              <a:rPr lang="en-US" dirty="0"/>
              <a:t> </a:t>
            </a:r>
            <a:endParaRPr lang="en-GB" dirty="0"/>
          </a:p>
        </p:txBody>
      </p:sp>
    </p:spTree>
    <p:extLst>
      <p:ext uri="{BB962C8B-B14F-4D97-AF65-F5344CB8AC3E}">
        <p14:creationId xmlns:p14="http://schemas.microsoft.com/office/powerpoint/2010/main" val="157422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06E70BFD-8BC6-4AAB-B2DA-01AB355C3823}"/>
              </a:ext>
            </a:extLst>
          </p:cNvPr>
          <p:cNvSpPr>
            <a:spLocks noGrp="1"/>
          </p:cNvSpPr>
          <p:nvPr>
            <p:ph type="title"/>
          </p:nvPr>
        </p:nvSpPr>
        <p:spPr>
          <a:xfrm>
            <a:off x="135467" y="18255"/>
            <a:ext cx="11001106" cy="1325563"/>
          </a:xfrm>
        </p:spPr>
        <p:txBody>
          <a:bodyPr>
            <a:noAutofit/>
          </a:bodyPr>
          <a:lstStyle/>
          <a:p>
            <a:r>
              <a:rPr lang="en-GB" b="1" dirty="0">
                <a:latin typeface="Arial" panose="020B0604020202020204" pitchFamily="34" charset="0"/>
                <a:cs typeface="Arial" panose="020B0604020202020204" pitchFamily="34" charset="0"/>
              </a:rPr>
              <a:t>Main SHOT recommendations from the 2022 Annual SHOT Report </a:t>
            </a:r>
          </a:p>
        </p:txBody>
      </p:sp>
      <p:graphicFrame>
        <p:nvGraphicFramePr>
          <p:cNvPr id="7" name="Diagram 6">
            <a:extLst>
              <a:ext uri="{FF2B5EF4-FFF2-40B4-BE49-F238E27FC236}">
                <a16:creationId xmlns="" xmlns:a16="http://schemas.microsoft.com/office/drawing/2014/main" id="{D5A9140E-E7AF-E8D8-CFE6-1FCED7C5BAC2}"/>
              </a:ext>
            </a:extLst>
          </p:cNvPr>
          <p:cNvGraphicFramePr/>
          <p:nvPr>
            <p:extLst>
              <p:ext uri="{D42A27DB-BD31-4B8C-83A1-F6EECF244321}">
                <p14:modId xmlns:p14="http://schemas.microsoft.com/office/powerpoint/2010/main" val="1677286373"/>
              </p:ext>
            </p:extLst>
          </p:nvPr>
        </p:nvGraphicFramePr>
        <p:xfrm>
          <a:off x="445069" y="1204709"/>
          <a:ext cx="11301862" cy="4937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724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nter for Laboratory &amp; Transfusion Medicine - Cap Certified Lab">
            <a:extLst>
              <a:ext uri="{FF2B5EF4-FFF2-40B4-BE49-F238E27FC236}">
                <a16:creationId xmlns="" xmlns:a16="http://schemas.microsoft.com/office/drawing/2014/main" id="{6C840280-78F4-EB60-1857-B369B57C5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51" y="417847"/>
            <a:ext cx="9297983" cy="4948237"/>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 xmlns:a16="http://schemas.microsoft.com/office/drawing/2014/main" id="{58A1CB43-15B1-DBD7-66D0-B9913D28D73B}"/>
              </a:ext>
            </a:extLst>
          </p:cNvPr>
          <p:cNvSpPr/>
          <p:nvPr/>
        </p:nvSpPr>
        <p:spPr>
          <a:xfrm>
            <a:off x="3442066" y="4054643"/>
            <a:ext cx="8517322" cy="1839470"/>
          </a:xfrm>
          <a:prstGeom prst="wedgeRoundRectCallout">
            <a:avLst>
              <a:gd name="adj1" fmla="val -30894"/>
              <a:gd name="adj2" fmla="val -87913"/>
              <a:gd name="adj3" fmla="val 16667"/>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400" dirty="0"/>
              <a:t>Approximately 20% of all SHOT reports due to laboratory errors</a:t>
            </a:r>
          </a:p>
        </p:txBody>
      </p:sp>
    </p:spTree>
    <p:extLst>
      <p:ext uri="{BB962C8B-B14F-4D97-AF65-F5344CB8AC3E}">
        <p14:creationId xmlns:p14="http://schemas.microsoft.com/office/powerpoint/2010/main" val="248112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 xmlns:a16="http://schemas.microsoft.com/office/drawing/2014/main" id="{8DCCB885-EC96-685B-7906-2E39D9EF6050}"/>
              </a:ext>
            </a:extLst>
          </p:cNvPr>
          <p:cNvPicPr>
            <a:picLocks noGrp="1" noChangeAspect="1"/>
          </p:cNvPicPr>
          <p:nvPr>
            <p:ph idx="4294967295"/>
          </p:nvPr>
        </p:nvPicPr>
        <p:blipFill>
          <a:blip r:embed="rId3"/>
          <a:stretch>
            <a:fillRect/>
          </a:stretch>
        </p:blipFill>
        <p:spPr>
          <a:xfrm>
            <a:off x="0" y="0"/>
            <a:ext cx="12192000" cy="6858000"/>
          </a:xfrm>
        </p:spPr>
      </p:pic>
      <p:pic>
        <p:nvPicPr>
          <p:cNvPr id="12" name="Picture 11">
            <a:extLst>
              <a:ext uri="{FF2B5EF4-FFF2-40B4-BE49-F238E27FC236}">
                <a16:creationId xmlns="" xmlns:a16="http://schemas.microsoft.com/office/drawing/2014/main" id="{12ADBD7E-7601-0B6A-258A-010FE3E962C0}"/>
              </a:ext>
            </a:extLst>
          </p:cNvPr>
          <p:cNvPicPr>
            <a:picLocks noChangeAspect="1"/>
          </p:cNvPicPr>
          <p:nvPr/>
        </p:nvPicPr>
        <p:blipFill>
          <a:blip r:embed="rId4"/>
          <a:stretch>
            <a:fillRect/>
          </a:stretch>
        </p:blipFill>
        <p:spPr>
          <a:xfrm>
            <a:off x="2476698" y="748109"/>
            <a:ext cx="9488416" cy="4441777"/>
          </a:xfrm>
          <a:prstGeom prst="rect">
            <a:avLst/>
          </a:prstGeom>
        </p:spPr>
      </p:pic>
      <p:pic>
        <p:nvPicPr>
          <p:cNvPr id="3" name="Picture 2">
            <a:extLst>
              <a:ext uri="{FF2B5EF4-FFF2-40B4-BE49-F238E27FC236}">
                <a16:creationId xmlns="" xmlns:a16="http://schemas.microsoft.com/office/drawing/2014/main" id="{7488D36C-8B13-F0E7-4912-08399404668A}"/>
              </a:ext>
            </a:extLst>
          </p:cNvPr>
          <p:cNvPicPr>
            <a:picLocks noChangeAspect="1"/>
          </p:cNvPicPr>
          <p:nvPr/>
        </p:nvPicPr>
        <p:blipFill>
          <a:blip r:embed="rId5"/>
          <a:stretch>
            <a:fillRect/>
          </a:stretch>
        </p:blipFill>
        <p:spPr>
          <a:xfrm>
            <a:off x="2554741" y="1889658"/>
            <a:ext cx="8399009" cy="697194"/>
          </a:xfrm>
          <a:prstGeom prst="rect">
            <a:avLst/>
          </a:prstGeom>
        </p:spPr>
      </p:pic>
      <p:pic>
        <p:nvPicPr>
          <p:cNvPr id="14" name="Picture 13">
            <a:extLst>
              <a:ext uri="{FF2B5EF4-FFF2-40B4-BE49-F238E27FC236}">
                <a16:creationId xmlns="" xmlns:a16="http://schemas.microsoft.com/office/drawing/2014/main" id="{4DFEB101-7859-FFB5-A0F1-4A0EB84F674A}"/>
              </a:ext>
            </a:extLst>
          </p:cNvPr>
          <p:cNvPicPr>
            <a:picLocks noChangeAspect="1"/>
          </p:cNvPicPr>
          <p:nvPr/>
        </p:nvPicPr>
        <p:blipFill>
          <a:blip r:embed="rId6"/>
          <a:stretch>
            <a:fillRect/>
          </a:stretch>
        </p:blipFill>
        <p:spPr>
          <a:xfrm>
            <a:off x="2554741" y="3000375"/>
            <a:ext cx="4378322" cy="608100"/>
          </a:xfrm>
          <a:prstGeom prst="rect">
            <a:avLst/>
          </a:prstGeom>
        </p:spPr>
      </p:pic>
      <p:pic>
        <p:nvPicPr>
          <p:cNvPr id="16" name="Picture 15">
            <a:extLst>
              <a:ext uri="{FF2B5EF4-FFF2-40B4-BE49-F238E27FC236}">
                <a16:creationId xmlns="" xmlns:a16="http://schemas.microsoft.com/office/drawing/2014/main" id="{85C42503-6DFA-70E3-76DC-155EDF207F9B}"/>
              </a:ext>
            </a:extLst>
          </p:cNvPr>
          <p:cNvPicPr>
            <a:picLocks noChangeAspect="1"/>
          </p:cNvPicPr>
          <p:nvPr/>
        </p:nvPicPr>
        <p:blipFill>
          <a:blip r:embed="rId7"/>
          <a:stretch>
            <a:fillRect/>
          </a:stretch>
        </p:blipFill>
        <p:spPr>
          <a:xfrm>
            <a:off x="2506222" y="748109"/>
            <a:ext cx="2385749" cy="636200"/>
          </a:xfrm>
          <a:prstGeom prst="rect">
            <a:avLst/>
          </a:prstGeom>
        </p:spPr>
      </p:pic>
      <p:pic>
        <p:nvPicPr>
          <p:cNvPr id="5" name="Picture 4">
            <a:extLst>
              <a:ext uri="{FF2B5EF4-FFF2-40B4-BE49-F238E27FC236}">
                <a16:creationId xmlns="" xmlns:a16="http://schemas.microsoft.com/office/drawing/2014/main" id="{919BA20C-1DC8-EB61-55F7-594DAAF22C7E}"/>
              </a:ext>
            </a:extLst>
          </p:cNvPr>
          <p:cNvPicPr>
            <a:picLocks noChangeAspect="1"/>
          </p:cNvPicPr>
          <p:nvPr/>
        </p:nvPicPr>
        <p:blipFill>
          <a:blip r:embed="rId8"/>
          <a:stretch>
            <a:fillRect/>
          </a:stretch>
        </p:blipFill>
        <p:spPr>
          <a:xfrm>
            <a:off x="2554741" y="4113824"/>
            <a:ext cx="7786688" cy="653428"/>
          </a:xfrm>
          <a:prstGeom prst="rect">
            <a:avLst/>
          </a:prstGeom>
        </p:spPr>
      </p:pic>
      <p:sp>
        <p:nvSpPr>
          <p:cNvPr id="11" name="TextBox 10">
            <a:extLst>
              <a:ext uri="{FF2B5EF4-FFF2-40B4-BE49-F238E27FC236}">
                <a16:creationId xmlns="" xmlns:a16="http://schemas.microsoft.com/office/drawing/2014/main" id="{608CD54F-98A4-8679-F179-F10418C539C0}"/>
              </a:ext>
            </a:extLst>
          </p:cNvPr>
          <p:cNvSpPr txBox="1"/>
          <p:nvPr/>
        </p:nvSpPr>
        <p:spPr>
          <a:xfrm>
            <a:off x="5467350" y="526008"/>
            <a:ext cx="6342744" cy="1200329"/>
          </a:xfrm>
          <a:prstGeom prst="rect">
            <a:avLst/>
          </a:prstGeom>
          <a:solidFill>
            <a:schemeClr val="bg1"/>
          </a:solidFill>
          <a:ln>
            <a:solidFill>
              <a:srgbClr val="0084AB"/>
            </a:solidFill>
          </a:ln>
        </p:spPr>
        <p:txBody>
          <a:bodyPr wrap="square" rtlCol="0">
            <a:spAutoFit/>
          </a:bodyPr>
          <a:lstStyle/>
          <a:p>
            <a:pPr algn="ctr"/>
            <a:r>
              <a:rPr lang="en-GB" sz="3600" dirty="0"/>
              <a:t>Laboratory data where primary error occurred (n=431)</a:t>
            </a:r>
          </a:p>
        </p:txBody>
      </p:sp>
    </p:spTree>
    <p:extLst>
      <p:ext uri="{BB962C8B-B14F-4D97-AF65-F5344CB8AC3E}">
        <p14:creationId xmlns:p14="http://schemas.microsoft.com/office/powerpoint/2010/main" val="199695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strVal val="#ppt_w*0.70"/>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Effect transition="in" filter="fade">
                                      <p:cBhvr>
                                        <p:cTn id="23" dur="1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0.70"/>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FF4D158E-C0F8-4255-B599-956BB0588601}"/>
              </a:ext>
            </a:extLst>
          </p:cNvPr>
          <p:cNvSpPr>
            <a:spLocks noGrp="1"/>
          </p:cNvSpPr>
          <p:nvPr>
            <p:ph type="ftr" sz="quarter" idx="11"/>
          </p:nvPr>
        </p:nvSpPr>
        <p:spPr/>
        <p:txBody>
          <a:bodyPr/>
          <a:lstStyle/>
          <a:p>
            <a:endParaRPr lang="en-GB"/>
          </a:p>
        </p:txBody>
      </p:sp>
      <p:pic>
        <p:nvPicPr>
          <p:cNvPr id="4" name="Picture 3">
            <a:extLst>
              <a:ext uri="{FF2B5EF4-FFF2-40B4-BE49-F238E27FC236}">
                <a16:creationId xmlns="" xmlns:a16="http://schemas.microsoft.com/office/drawing/2014/main" id="{AFB9FDDD-83FB-430A-AAD4-C84FD2A6CA91}"/>
              </a:ext>
            </a:extLst>
          </p:cNvPr>
          <p:cNvPicPr>
            <a:picLocks noChangeAspect="1"/>
          </p:cNvPicPr>
          <p:nvPr/>
        </p:nvPicPr>
        <p:blipFill rotWithShape="1">
          <a:blip r:embed="rId3"/>
          <a:srcRect l="7123" t="3342" r="43377" b="2157"/>
          <a:stretch/>
        </p:blipFill>
        <p:spPr>
          <a:xfrm>
            <a:off x="306929" y="163384"/>
            <a:ext cx="4028347" cy="5926295"/>
          </a:xfrm>
          <a:prstGeom prst="rect">
            <a:avLst/>
          </a:prstGeom>
        </p:spPr>
      </p:pic>
    </p:spTree>
    <p:extLst>
      <p:ext uri="{BB962C8B-B14F-4D97-AF65-F5344CB8AC3E}">
        <p14:creationId xmlns:p14="http://schemas.microsoft.com/office/powerpoint/2010/main" val="410033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FF4D158E-C0F8-4255-B599-956BB0588601}"/>
              </a:ext>
            </a:extLst>
          </p:cNvPr>
          <p:cNvSpPr>
            <a:spLocks noGrp="1"/>
          </p:cNvSpPr>
          <p:nvPr>
            <p:ph type="ftr" sz="quarter" idx="11"/>
          </p:nvPr>
        </p:nvSpPr>
        <p:spPr/>
        <p:txBody>
          <a:bodyPr/>
          <a:lstStyle/>
          <a:p>
            <a:endParaRPr lang="en-GB"/>
          </a:p>
        </p:txBody>
      </p:sp>
      <p:pic>
        <p:nvPicPr>
          <p:cNvPr id="6" name="Picture 5">
            <a:extLst>
              <a:ext uri="{FF2B5EF4-FFF2-40B4-BE49-F238E27FC236}">
                <a16:creationId xmlns="" xmlns:a16="http://schemas.microsoft.com/office/drawing/2014/main" id="{A32AE2AF-E494-464A-8336-5DE40C2BD68A}"/>
              </a:ext>
            </a:extLst>
          </p:cNvPr>
          <p:cNvPicPr>
            <a:picLocks noChangeAspect="1"/>
          </p:cNvPicPr>
          <p:nvPr/>
        </p:nvPicPr>
        <p:blipFill>
          <a:blip r:embed="rId3"/>
          <a:stretch>
            <a:fillRect/>
          </a:stretch>
        </p:blipFill>
        <p:spPr>
          <a:xfrm>
            <a:off x="332145" y="1560743"/>
            <a:ext cx="5480074" cy="857862"/>
          </a:xfrm>
          <a:prstGeom prst="rect">
            <a:avLst/>
          </a:prstGeom>
        </p:spPr>
      </p:pic>
      <p:pic>
        <p:nvPicPr>
          <p:cNvPr id="8" name="Picture 7">
            <a:extLst>
              <a:ext uri="{FF2B5EF4-FFF2-40B4-BE49-F238E27FC236}">
                <a16:creationId xmlns="" xmlns:a16="http://schemas.microsoft.com/office/drawing/2014/main" id="{303B1F79-2A37-48F9-9A2C-715CC6544E36}"/>
              </a:ext>
            </a:extLst>
          </p:cNvPr>
          <p:cNvPicPr>
            <a:picLocks noChangeAspect="1"/>
          </p:cNvPicPr>
          <p:nvPr/>
        </p:nvPicPr>
        <p:blipFill>
          <a:blip r:embed="rId4"/>
          <a:stretch>
            <a:fillRect/>
          </a:stretch>
        </p:blipFill>
        <p:spPr>
          <a:xfrm>
            <a:off x="332145" y="3126532"/>
            <a:ext cx="5498116" cy="857862"/>
          </a:xfrm>
          <a:prstGeom prst="rect">
            <a:avLst/>
          </a:prstGeom>
        </p:spPr>
      </p:pic>
      <p:pic>
        <p:nvPicPr>
          <p:cNvPr id="10" name="Picture 9">
            <a:extLst>
              <a:ext uri="{FF2B5EF4-FFF2-40B4-BE49-F238E27FC236}">
                <a16:creationId xmlns="" xmlns:a16="http://schemas.microsoft.com/office/drawing/2014/main" id="{6836D982-7AF5-47F3-8AED-721776BAA16F}"/>
              </a:ext>
            </a:extLst>
          </p:cNvPr>
          <p:cNvPicPr>
            <a:picLocks noChangeAspect="1"/>
          </p:cNvPicPr>
          <p:nvPr/>
        </p:nvPicPr>
        <p:blipFill>
          <a:blip r:embed="rId5"/>
          <a:stretch>
            <a:fillRect/>
          </a:stretch>
        </p:blipFill>
        <p:spPr>
          <a:xfrm>
            <a:off x="354870" y="4581312"/>
            <a:ext cx="5489095" cy="834447"/>
          </a:xfrm>
          <a:prstGeom prst="rect">
            <a:avLst/>
          </a:prstGeom>
        </p:spPr>
      </p:pic>
      <p:pic>
        <p:nvPicPr>
          <p:cNvPr id="12" name="Picture 11">
            <a:extLst>
              <a:ext uri="{FF2B5EF4-FFF2-40B4-BE49-F238E27FC236}">
                <a16:creationId xmlns="" xmlns:a16="http://schemas.microsoft.com/office/drawing/2014/main" id="{3CF3CF8D-6972-4016-8225-61DCE7BE5DD8}"/>
              </a:ext>
            </a:extLst>
          </p:cNvPr>
          <p:cNvPicPr>
            <a:picLocks noChangeAspect="1"/>
          </p:cNvPicPr>
          <p:nvPr/>
        </p:nvPicPr>
        <p:blipFill>
          <a:blip r:embed="rId6"/>
          <a:stretch>
            <a:fillRect/>
          </a:stretch>
        </p:blipFill>
        <p:spPr>
          <a:xfrm>
            <a:off x="332145" y="412037"/>
            <a:ext cx="5416054" cy="857862"/>
          </a:xfrm>
          <a:prstGeom prst="rect">
            <a:avLst/>
          </a:prstGeom>
        </p:spPr>
      </p:pic>
      <p:sp>
        <p:nvSpPr>
          <p:cNvPr id="14" name="TextBox 13">
            <a:extLst>
              <a:ext uri="{FF2B5EF4-FFF2-40B4-BE49-F238E27FC236}">
                <a16:creationId xmlns="" xmlns:a16="http://schemas.microsoft.com/office/drawing/2014/main" id="{ED862C92-5AD5-488F-8177-00671EB183DA}"/>
              </a:ext>
            </a:extLst>
          </p:cNvPr>
          <p:cNvSpPr txBox="1"/>
          <p:nvPr/>
        </p:nvSpPr>
        <p:spPr>
          <a:xfrm>
            <a:off x="5957143" y="263683"/>
            <a:ext cx="5902712" cy="1015663"/>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en-GB" sz="2000" dirty="0"/>
              <a:t>Information available on LIMS not heeded</a:t>
            </a:r>
          </a:p>
          <a:p>
            <a:pPr marL="285750" indent="-285750">
              <a:buFont typeface="Arial" panose="020B0604020202020204" pitchFamily="34" charset="0"/>
              <a:buChar char="•"/>
            </a:pPr>
            <a:r>
              <a:rPr lang="en-GB" sz="2000" dirty="0"/>
              <a:t>Data available on request form or other IT platforms (such as </a:t>
            </a:r>
            <a:r>
              <a:rPr lang="en-GB" sz="2000" dirty="0" err="1"/>
              <a:t>Sp</a:t>
            </a:r>
            <a:r>
              <a:rPr lang="en-GB" sz="2000" dirty="0"/>
              <a:t>-ICE) not considered or accessed</a:t>
            </a:r>
          </a:p>
        </p:txBody>
      </p:sp>
      <p:sp>
        <p:nvSpPr>
          <p:cNvPr id="15" name="TextBox 14">
            <a:extLst>
              <a:ext uri="{FF2B5EF4-FFF2-40B4-BE49-F238E27FC236}">
                <a16:creationId xmlns="" xmlns:a16="http://schemas.microsoft.com/office/drawing/2014/main" id="{C8420419-6D9A-4994-9459-02D4C6ECACB9}"/>
              </a:ext>
            </a:extLst>
          </p:cNvPr>
          <p:cNvSpPr txBox="1"/>
          <p:nvPr/>
        </p:nvSpPr>
        <p:spPr>
          <a:xfrm>
            <a:off x="5957142" y="1371024"/>
            <a:ext cx="5902712" cy="1631216"/>
          </a:xfrm>
          <a:prstGeom prst="rect">
            <a:avLst/>
          </a:prstGeom>
          <a:solidFill>
            <a:schemeClr val="accent6">
              <a:lumMod val="20000"/>
              <a:lumOff val="80000"/>
            </a:schemeClr>
          </a:solidFill>
        </p:spPr>
        <p:txBody>
          <a:bodyPr wrap="square" rtlCol="0">
            <a:spAutoFit/>
          </a:bodyPr>
          <a:lstStyle/>
          <a:p>
            <a:pPr marL="285750" indent="-285750">
              <a:buFont typeface="Arial" panose="020B0604020202020204" pitchFamily="34" charset="0"/>
              <a:buChar char="•"/>
            </a:pPr>
            <a:r>
              <a:rPr lang="en-GB" sz="2000" dirty="0"/>
              <a:t>Failure to follow procedure</a:t>
            </a:r>
          </a:p>
          <a:p>
            <a:pPr marL="285750" indent="-285750">
              <a:buFont typeface="Arial" panose="020B0604020202020204" pitchFamily="34" charset="0"/>
              <a:buChar char="•"/>
            </a:pPr>
            <a:r>
              <a:rPr lang="en-GB" sz="2000" dirty="0"/>
              <a:t>Incomplete testing</a:t>
            </a:r>
          </a:p>
          <a:p>
            <a:pPr marL="285750" indent="-285750">
              <a:buFont typeface="Arial" panose="020B0604020202020204" pitchFamily="34" charset="0"/>
              <a:buChar char="•"/>
            </a:pPr>
            <a:r>
              <a:rPr lang="en-GB" sz="2000" dirty="0"/>
              <a:t>Inappropriate Electronic Issue of red cells</a:t>
            </a:r>
          </a:p>
          <a:p>
            <a:pPr marL="285750" indent="-285750">
              <a:buFont typeface="Arial" panose="020B0604020202020204" pitchFamily="34" charset="0"/>
              <a:buChar char="•"/>
            </a:pPr>
            <a:r>
              <a:rPr lang="en-GB" sz="2000" dirty="0"/>
              <a:t>Invalid sample used</a:t>
            </a:r>
          </a:p>
          <a:p>
            <a:pPr marL="285750" indent="-285750">
              <a:buFont typeface="Arial" panose="020B0604020202020204" pitchFamily="34" charset="0"/>
              <a:buChar char="•"/>
            </a:pPr>
            <a:r>
              <a:rPr lang="en-GB" sz="2000" dirty="0"/>
              <a:t>Red cells not </a:t>
            </a:r>
            <a:r>
              <a:rPr lang="en-GB" sz="2000" dirty="0" err="1"/>
              <a:t>phenotyped</a:t>
            </a:r>
            <a:endParaRPr lang="en-GB" sz="2000" dirty="0"/>
          </a:p>
        </p:txBody>
      </p:sp>
      <p:sp>
        <p:nvSpPr>
          <p:cNvPr id="16" name="TextBox 15">
            <a:extLst>
              <a:ext uri="{FF2B5EF4-FFF2-40B4-BE49-F238E27FC236}">
                <a16:creationId xmlns="" xmlns:a16="http://schemas.microsoft.com/office/drawing/2014/main" id="{A11515CB-FA3A-4545-906F-A5A119F6B7F5}"/>
              </a:ext>
            </a:extLst>
          </p:cNvPr>
          <p:cNvSpPr txBox="1"/>
          <p:nvPr/>
        </p:nvSpPr>
        <p:spPr>
          <a:xfrm>
            <a:off x="5957142" y="3093918"/>
            <a:ext cx="5902712" cy="1015663"/>
          </a:xfrm>
          <a:prstGeom prst="rect">
            <a:avLst/>
          </a:prstGeom>
          <a:solidFill>
            <a:schemeClr val="accent6">
              <a:lumMod val="60000"/>
              <a:lumOff val="40000"/>
            </a:schemeClr>
          </a:solidFill>
        </p:spPr>
        <p:txBody>
          <a:bodyPr wrap="square" rtlCol="0">
            <a:spAutoFit/>
          </a:bodyPr>
          <a:lstStyle/>
          <a:p>
            <a:pPr marL="285750" indent="-285750">
              <a:buFont typeface="Arial" panose="020B0604020202020204" pitchFamily="34" charset="0"/>
              <a:buChar char="•"/>
            </a:pPr>
            <a:r>
              <a:rPr lang="en-GB" sz="2000" dirty="0"/>
              <a:t>Failure to follow information readily available within the LIMS (e.g. irradiated or K-negative red cells, transplant recipient)</a:t>
            </a:r>
          </a:p>
        </p:txBody>
      </p:sp>
      <p:sp>
        <p:nvSpPr>
          <p:cNvPr id="17" name="TextBox 16">
            <a:extLst>
              <a:ext uri="{FF2B5EF4-FFF2-40B4-BE49-F238E27FC236}">
                <a16:creationId xmlns="" xmlns:a16="http://schemas.microsoft.com/office/drawing/2014/main" id="{9FA1AD92-1900-4FA5-BD8D-5169871811B0}"/>
              </a:ext>
            </a:extLst>
          </p:cNvPr>
          <p:cNvSpPr txBox="1"/>
          <p:nvPr/>
        </p:nvSpPr>
        <p:spPr>
          <a:xfrm>
            <a:off x="5957141" y="4201259"/>
            <a:ext cx="5879989" cy="1631216"/>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GB" sz="2000" dirty="0"/>
              <a:t>Most errors at this step were HSE, such as cold chain errors and transposed labels</a:t>
            </a:r>
          </a:p>
          <a:p>
            <a:pPr marL="285750" indent="-285750">
              <a:buFont typeface="Arial" panose="020B0604020202020204" pitchFamily="34" charset="0"/>
              <a:buChar char="•"/>
            </a:pPr>
            <a:r>
              <a:rPr lang="en-GB" sz="2000" dirty="0"/>
              <a:t>This is the last point where the component is under the control and care of the laboratory and should be treated as a critical safety step</a:t>
            </a:r>
          </a:p>
        </p:txBody>
      </p:sp>
    </p:spTree>
    <p:extLst>
      <p:ext uri="{BB962C8B-B14F-4D97-AF65-F5344CB8AC3E}">
        <p14:creationId xmlns:p14="http://schemas.microsoft.com/office/powerpoint/2010/main" val="420268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A1BD471-1192-4192-ABDD-195E44F331BF}"/>
              </a:ext>
            </a:extLst>
          </p:cNvPr>
          <p:cNvPicPr>
            <a:picLocks noChangeAspect="1"/>
          </p:cNvPicPr>
          <p:nvPr/>
        </p:nvPicPr>
        <p:blipFill>
          <a:blip r:embed="rId3"/>
          <a:stretch>
            <a:fillRect/>
          </a:stretch>
        </p:blipFill>
        <p:spPr>
          <a:xfrm>
            <a:off x="4589840" y="0"/>
            <a:ext cx="7222993" cy="6139543"/>
          </a:xfrm>
          <a:prstGeom prst="rect">
            <a:avLst/>
          </a:prstGeom>
        </p:spPr>
      </p:pic>
      <p:sp>
        <p:nvSpPr>
          <p:cNvPr id="2" name="Title 1">
            <a:extLst>
              <a:ext uri="{FF2B5EF4-FFF2-40B4-BE49-F238E27FC236}">
                <a16:creationId xmlns="" xmlns:a16="http://schemas.microsoft.com/office/drawing/2014/main" id="{B5AE6E7A-476B-4797-BAA9-08CEED6CE8BB}"/>
              </a:ext>
            </a:extLst>
          </p:cNvPr>
          <p:cNvSpPr>
            <a:spLocks noGrp="1"/>
          </p:cNvSpPr>
          <p:nvPr>
            <p:ph type="title"/>
          </p:nvPr>
        </p:nvSpPr>
        <p:spPr>
          <a:xfrm>
            <a:off x="0" y="227724"/>
            <a:ext cx="10515600" cy="1325563"/>
          </a:xfrm>
        </p:spPr>
        <p:txBody>
          <a:bodyPr/>
          <a:lstStyle/>
          <a:p>
            <a:r>
              <a:rPr lang="en-GB" b="1" dirty="0">
                <a:latin typeface="Arial" panose="020B0604020202020204" pitchFamily="34" charset="0"/>
                <a:cs typeface="Arial" panose="020B0604020202020204" pitchFamily="34" charset="0"/>
              </a:rPr>
              <a:t>PAUSE concept</a:t>
            </a:r>
          </a:p>
        </p:txBody>
      </p:sp>
      <p:pic>
        <p:nvPicPr>
          <p:cNvPr id="5" name="Graphic 4" descr="Hand with solid fill">
            <a:extLst>
              <a:ext uri="{FF2B5EF4-FFF2-40B4-BE49-F238E27FC236}">
                <a16:creationId xmlns="" xmlns:a16="http://schemas.microsoft.com/office/drawing/2014/main" id="{BFCC4313-8EA0-D247-BD42-CD29F8528E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00323" y="1553287"/>
            <a:ext cx="3746214" cy="3746214"/>
          </a:xfrm>
          <a:prstGeom prst="rect">
            <a:avLst/>
          </a:prstGeom>
        </p:spPr>
      </p:pic>
    </p:spTree>
    <p:extLst>
      <p:ext uri="{BB962C8B-B14F-4D97-AF65-F5344CB8AC3E}">
        <p14:creationId xmlns:p14="http://schemas.microsoft.com/office/powerpoint/2010/main" val="109921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FD06BE8-2AAC-0AAA-9EFF-2F961DE64113}"/>
              </a:ext>
            </a:extLst>
          </p:cNvPr>
          <p:cNvPicPr>
            <a:picLocks noChangeAspect="1"/>
          </p:cNvPicPr>
          <p:nvPr/>
        </p:nvPicPr>
        <p:blipFill>
          <a:blip r:embed="rId3"/>
          <a:stretch>
            <a:fillRect/>
          </a:stretch>
        </p:blipFill>
        <p:spPr>
          <a:xfrm>
            <a:off x="314325" y="1025028"/>
            <a:ext cx="11725275" cy="2419350"/>
          </a:xfrm>
          <a:prstGeom prst="rect">
            <a:avLst/>
          </a:prstGeom>
        </p:spPr>
      </p:pic>
      <p:pic>
        <p:nvPicPr>
          <p:cNvPr id="10" name="Picture 9">
            <a:extLst>
              <a:ext uri="{FF2B5EF4-FFF2-40B4-BE49-F238E27FC236}">
                <a16:creationId xmlns="" xmlns:a16="http://schemas.microsoft.com/office/drawing/2014/main" id="{64D5F9D4-8C9D-2F90-E476-285AEC9F683F}"/>
              </a:ext>
            </a:extLst>
          </p:cNvPr>
          <p:cNvPicPr>
            <a:picLocks noChangeAspect="1"/>
          </p:cNvPicPr>
          <p:nvPr/>
        </p:nvPicPr>
        <p:blipFill>
          <a:blip r:embed="rId4"/>
          <a:stretch>
            <a:fillRect/>
          </a:stretch>
        </p:blipFill>
        <p:spPr>
          <a:xfrm>
            <a:off x="390526" y="3573873"/>
            <a:ext cx="11572875" cy="2362200"/>
          </a:xfrm>
          <a:prstGeom prst="rect">
            <a:avLst/>
          </a:prstGeom>
        </p:spPr>
      </p:pic>
      <p:sp>
        <p:nvSpPr>
          <p:cNvPr id="3" name="Title 1">
            <a:extLst>
              <a:ext uri="{FF2B5EF4-FFF2-40B4-BE49-F238E27FC236}">
                <a16:creationId xmlns="" xmlns:a16="http://schemas.microsoft.com/office/drawing/2014/main" id="{1906EED7-BA20-F77D-A7D4-9761D5D6F183}"/>
              </a:ext>
            </a:extLst>
          </p:cNvPr>
          <p:cNvSpPr txBox="1">
            <a:spLocks/>
          </p:cNvSpPr>
          <p:nvPr/>
        </p:nvSpPr>
        <p:spPr>
          <a:xfrm>
            <a:off x="0" y="-7902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GB" b="1" dirty="0">
                <a:latin typeface="Arial" panose="020B0604020202020204" pitchFamily="34" charset="0"/>
                <a:cs typeface="Arial" panose="020B0604020202020204" pitchFamily="34" charset="0"/>
              </a:rPr>
              <a:t>Laboratory Key Messages</a:t>
            </a:r>
          </a:p>
        </p:txBody>
      </p:sp>
    </p:spTree>
    <p:extLst>
      <p:ext uri="{BB962C8B-B14F-4D97-AF65-F5344CB8AC3E}">
        <p14:creationId xmlns:p14="http://schemas.microsoft.com/office/powerpoint/2010/main" val="17619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5B2A0D-5714-4A72-A09A-43FC7F1BE12D}"/>
              </a:ext>
            </a:extLst>
          </p:cNvPr>
          <p:cNvSpPr>
            <a:spLocks noGrp="1"/>
          </p:cNvSpPr>
          <p:nvPr>
            <p:ph type="title"/>
          </p:nvPr>
        </p:nvSpPr>
        <p:spPr>
          <a:xfrm>
            <a:off x="0" y="-79022"/>
            <a:ext cx="10515600" cy="1325563"/>
          </a:xfrm>
        </p:spPr>
        <p:txBody>
          <a:bodyPr/>
          <a:lstStyle/>
          <a:p>
            <a:r>
              <a:rPr lang="en-GB" b="1" dirty="0">
                <a:latin typeface="Arial" panose="020B0604020202020204" pitchFamily="34" charset="0"/>
                <a:cs typeface="Arial" panose="020B0604020202020204" pitchFamily="34" charset="0"/>
              </a:rPr>
              <a:t>Laboratory Key Messages</a:t>
            </a:r>
          </a:p>
        </p:txBody>
      </p:sp>
      <p:pic>
        <p:nvPicPr>
          <p:cNvPr id="5" name="Picture 4">
            <a:extLst>
              <a:ext uri="{FF2B5EF4-FFF2-40B4-BE49-F238E27FC236}">
                <a16:creationId xmlns="" xmlns:a16="http://schemas.microsoft.com/office/drawing/2014/main" id="{3361D921-C91C-5380-7ED6-2990BF3F55EE}"/>
              </a:ext>
            </a:extLst>
          </p:cNvPr>
          <p:cNvPicPr>
            <a:picLocks noChangeAspect="1"/>
          </p:cNvPicPr>
          <p:nvPr/>
        </p:nvPicPr>
        <p:blipFill>
          <a:blip r:embed="rId3"/>
          <a:stretch>
            <a:fillRect/>
          </a:stretch>
        </p:blipFill>
        <p:spPr>
          <a:xfrm>
            <a:off x="280987" y="1000125"/>
            <a:ext cx="11630025" cy="2428875"/>
          </a:xfrm>
          <a:prstGeom prst="rect">
            <a:avLst/>
          </a:prstGeom>
        </p:spPr>
      </p:pic>
      <p:pic>
        <p:nvPicPr>
          <p:cNvPr id="9" name="Picture 8">
            <a:extLst>
              <a:ext uri="{FF2B5EF4-FFF2-40B4-BE49-F238E27FC236}">
                <a16:creationId xmlns="" xmlns:a16="http://schemas.microsoft.com/office/drawing/2014/main" id="{38EA0E5C-3E5E-6CE6-F780-697FBFA4C302}"/>
              </a:ext>
            </a:extLst>
          </p:cNvPr>
          <p:cNvPicPr>
            <a:picLocks noChangeAspect="1"/>
          </p:cNvPicPr>
          <p:nvPr/>
        </p:nvPicPr>
        <p:blipFill>
          <a:blip r:embed="rId4"/>
          <a:stretch>
            <a:fillRect/>
          </a:stretch>
        </p:blipFill>
        <p:spPr>
          <a:xfrm>
            <a:off x="319087" y="3505200"/>
            <a:ext cx="11591925" cy="2352675"/>
          </a:xfrm>
          <a:prstGeom prst="rect">
            <a:avLst/>
          </a:prstGeom>
        </p:spPr>
      </p:pic>
    </p:spTree>
    <p:extLst>
      <p:ext uri="{BB962C8B-B14F-4D97-AF65-F5344CB8AC3E}">
        <p14:creationId xmlns:p14="http://schemas.microsoft.com/office/powerpoint/2010/main" val="3442898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AC35C9-5722-12CE-9412-B26434FF426A}"/>
              </a:ext>
            </a:extLst>
          </p:cNvPr>
          <p:cNvSpPr>
            <a:spLocks noGrp="1"/>
          </p:cNvSpPr>
          <p:nvPr>
            <p:ph type="title"/>
          </p:nvPr>
        </p:nvSpPr>
        <p:spPr>
          <a:xfrm>
            <a:off x="2080685" y="170860"/>
            <a:ext cx="3110647" cy="1506929"/>
          </a:xfrm>
        </p:spPr>
        <p:txBody>
          <a:bodyPr vert="horz" lIns="91440" tIns="45720" rIns="91440" bIns="45720" rtlCol="0" anchor="ctr">
            <a:normAutofit/>
          </a:bodyPr>
          <a:lstStyle/>
          <a:p>
            <a:pPr algn="ctr"/>
            <a:r>
              <a:rPr lang="en-US" sz="5400" b="1" dirty="0">
                <a:cs typeface="Arial" panose="020B0604020202020204" pitchFamily="34" charset="0"/>
              </a:rPr>
              <a:t>SCRIPT</a:t>
            </a:r>
          </a:p>
        </p:txBody>
      </p:sp>
      <p:sp>
        <p:nvSpPr>
          <p:cNvPr id="3" name="Text Placeholder 2">
            <a:extLst>
              <a:ext uri="{FF2B5EF4-FFF2-40B4-BE49-F238E27FC236}">
                <a16:creationId xmlns="" xmlns:a16="http://schemas.microsoft.com/office/drawing/2014/main" id="{B559F05D-2B3F-18CC-AB7B-C4EAC8409C96}"/>
              </a:ext>
            </a:extLst>
          </p:cNvPr>
          <p:cNvSpPr>
            <a:spLocks noGrp="1"/>
          </p:cNvSpPr>
          <p:nvPr>
            <p:ph type="body" idx="1"/>
          </p:nvPr>
        </p:nvSpPr>
        <p:spPr>
          <a:xfrm>
            <a:off x="468935" y="2393071"/>
            <a:ext cx="4722397" cy="4024367"/>
          </a:xfrm>
        </p:spPr>
        <p:txBody>
          <a:bodyPr vert="horz" lIns="91440" tIns="45720" rIns="91440" bIns="45720" numCol="1" rtlCol="0" anchor="ctr">
            <a:normAutofit/>
          </a:bodyPr>
          <a:lstStyle/>
          <a:p>
            <a:pPr marL="0" indent="0" algn="ctr">
              <a:buNone/>
            </a:pPr>
            <a:r>
              <a:rPr lang="en-GB" sz="2800" b="0" i="0" dirty="0">
                <a:solidFill>
                  <a:srgbClr val="58585A"/>
                </a:solidFill>
                <a:effectLst/>
                <a:latin typeface="Arial" panose="020B0604020202020204" pitchFamily="34" charset="0"/>
                <a:cs typeface="Arial" panose="020B0604020202020204" pitchFamily="34" charset="0"/>
              </a:rPr>
              <a:t>The SHOT UK Collaborative Reviewing and reforming IT Processes in Transfusion (SCRIPT) group aims to improve transfusion safety through improved IT systems and practices</a:t>
            </a:r>
          </a:p>
          <a:p>
            <a:pPr marL="0" indent="0" algn="ctr">
              <a:buNone/>
            </a:pPr>
            <a:endParaRPr lang="en-GB" sz="2800" b="1" i="0" dirty="0">
              <a:solidFill>
                <a:srgbClr val="58585A"/>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 xmlns:a16="http://schemas.microsoft.com/office/drawing/2014/main" id="{F14AE86E-0642-EEF0-CCB0-FEE4F8EDCF99}"/>
              </a:ext>
            </a:extLst>
          </p:cNvPr>
          <p:cNvPicPr>
            <a:picLocks noChangeAspect="1"/>
          </p:cNvPicPr>
          <p:nvPr/>
        </p:nvPicPr>
        <p:blipFill>
          <a:blip r:embed="rId3"/>
          <a:stretch>
            <a:fillRect/>
          </a:stretch>
        </p:blipFill>
        <p:spPr>
          <a:xfrm>
            <a:off x="6012998" y="98217"/>
            <a:ext cx="1952766" cy="3305586"/>
          </a:xfrm>
          <a:prstGeom prst="rect">
            <a:avLst/>
          </a:prstGeom>
        </p:spPr>
      </p:pic>
      <p:pic>
        <p:nvPicPr>
          <p:cNvPr id="7" name="Picture 6">
            <a:extLst>
              <a:ext uri="{FF2B5EF4-FFF2-40B4-BE49-F238E27FC236}">
                <a16:creationId xmlns="" xmlns:a16="http://schemas.microsoft.com/office/drawing/2014/main" id="{4C2C6ADC-D2F9-C845-F236-BF8294F0D140}"/>
              </a:ext>
            </a:extLst>
          </p:cNvPr>
          <p:cNvPicPr>
            <a:picLocks noChangeAspect="1"/>
          </p:cNvPicPr>
          <p:nvPr/>
        </p:nvPicPr>
        <p:blipFill>
          <a:blip r:embed="rId4"/>
          <a:stretch>
            <a:fillRect/>
          </a:stretch>
        </p:blipFill>
        <p:spPr>
          <a:xfrm>
            <a:off x="8876051" y="98217"/>
            <a:ext cx="2562920" cy="3305585"/>
          </a:xfrm>
          <a:prstGeom prst="rect">
            <a:avLst/>
          </a:prstGeom>
        </p:spPr>
      </p:pic>
      <p:pic>
        <p:nvPicPr>
          <p:cNvPr id="5" name="Picture 4">
            <a:extLst>
              <a:ext uri="{FF2B5EF4-FFF2-40B4-BE49-F238E27FC236}">
                <a16:creationId xmlns="" xmlns:a16="http://schemas.microsoft.com/office/drawing/2014/main" id="{31DF1314-718B-CCCD-0717-91120B59F8E9}"/>
              </a:ext>
            </a:extLst>
          </p:cNvPr>
          <p:cNvPicPr>
            <a:picLocks noChangeAspect="1"/>
          </p:cNvPicPr>
          <p:nvPr/>
        </p:nvPicPr>
        <p:blipFill>
          <a:blip r:embed="rId5"/>
          <a:stretch>
            <a:fillRect/>
          </a:stretch>
        </p:blipFill>
        <p:spPr>
          <a:xfrm>
            <a:off x="5462652" y="3471286"/>
            <a:ext cx="3153368" cy="2522694"/>
          </a:xfrm>
          <a:prstGeom prst="rect">
            <a:avLst/>
          </a:prstGeom>
        </p:spPr>
      </p:pic>
      <p:pic>
        <p:nvPicPr>
          <p:cNvPr id="11" name="Picture 10">
            <a:extLst>
              <a:ext uri="{FF2B5EF4-FFF2-40B4-BE49-F238E27FC236}">
                <a16:creationId xmlns="" xmlns:a16="http://schemas.microsoft.com/office/drawing/2014/main" id="{F37E8834-2B00-148C-8A69-0794A3417CD9}"/>
              </a:ext>
            </a:extLst>
          </p:cNvPr>
          <p:cNvPicPr>
            <a:picLocks noChangeAspect="1"/>
          </p:cNvPicPr>
          <p:nvPr/>
        </p:nvPicPr>
        <p:blipFill>
          <a:blip r:embed="rId6"/>
          <a:stretch>
            <a:fillRect/>
          </a:stretch>
        </p:blipFill>
        <p:spPr>
          <a:xfrm>
            <a:off x="8720226" y="3683442"/>
            <a:ext cx="3317602" cy="2098382"/>
          </a:xfrm>
          <a:prstGeom prst="rect">
            <a:avLst/>
          </a:prstGeom>
        </p:spPr>
      </p:pic>
      <p:pic>
        <p:nvPicPr>
          <p:cNvPr id="6" name="Picture 5">
            <a:extLst>
              <a:ext uri="{FF2B5EF4-FFF2-40B4-BE49-F238E27FC236}">
                <a16:creationId xmlns="" xmlns:a16="http://schemas.microsoft.com/office/drawing/2014/main" id="{BDE56FAA-EB41-6EF5-E0AC-77FC1B273F31}"/>
              </a:ext>
            </a:extLst>
          </p:cNvPr>
          <p:cNvPicPr>
            <a:picLocks noChangeAspect="1"/>
          </p:cNvPicPr>
          <p:nvPr/>
        </p:nvPicPr>
        <p:blipFill>
          <a:blip r:embed="rId7"/>
          <a:stretch>
            <a:fillRect/>
          </a:stretch>
        </p:blipFill>
        <p:spPr>
          <a:xfrm>
            <a:off x="0" y="0"/>
            <a:ext cx="1806222" cy="1786730"/>
          </a:xfrm>
          <a:prstGeom prst="rect">
            <a:avLst/>
          </a:prstGeom>
        </p:spPr>
      </p:pic>
    </p:spTree>
    <p:extLst>
      <p:ext uri="{BB962C8B-B14F-4D97-AF65-F5344CB8AC3E}">
        <p14:creationId xmlns:p14="http://schemas.microsoft.com/office/powerpoint/2010/main" val="29363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A895C49E-3858-489D-84F7-5681C7ED028E}"/>
              </a:ext>
            </a:extLst>
          </p:cNvPr>
          <p:cNvGraphicFramePr>
            <a:graphicFrameLocks noGrp="1"/>
          </p:cNvGraphicFramePr>
          <p:nvPr>
            <p:ph idx="1"/>
            <p:extLst>
              <p:ext uri="{D42A27DB-BD31-4B8C-83A1-F6EECF244321}">
                <p14:modId xmlns:p14="http://schemas.microsoft.com/office/powerpoint/2010/main" val="3408446603"/>
              </p:ext>
            </p:extLst>
          </p:nvPr>
        </p:nvGraphicFramePr>
        <p:xfrm>
          <a:off x="-1849004" y="508957"/>
          <a:ext cx="15516878" cy="51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56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7394AE5-C968-46F4-BEB5-548C5618A78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4C825C0-2D22-4ED8-8099-70AE046450A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E8706AD4-D609-4E80-8840-233D161ED49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28E153A3-06EA-4D37-A67E-038F1831638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174ED66-21FA-43C8-BF7E-B8A75578023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117905CB-FE20-41F5-B71D-B21B8F16662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FB3E4735-27EB-4406-8961-7A3662718A2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5F5362EA-D063-4397-8B7C-C5C2C72C9F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2BFAE1-45D3-4B3B-81D2-0BF25FA84FB8}"/>
              </a:ext>
            </a:extLst>
          </p:cNvPr>
          <p:cNvSpPr>
            <a:spLocks noGrp="1"/>
          </p:cNvSpPr>
          <p:nvPr>
            <p:ph type="title"/>
          </p:nvPr>
        </p:nvSpPr>
        <p:spPr>
          <a:xfrm>
            <a:off x="517539" y="-46085"/>
            <a:ext cx="10515600" cy="1325563"/>
          </a:xfrm>
        </p:spPr>
        <p:txBody>
          <a:bodyPr/>
          <a:lstStyle/>
          <a:p>
            <a:r>
              <a:rPr lang="en-US" b="1" dirty="0">
                <a:latin typeface="Arial" panose="020B0604020202020204" pitchFamily="34" charset="0"/>
                <a:cs typeface="Arial" panose="020B0604020202020204" pitchFamily="34" charset="0"/>
              </a:rPr>
              <a:t>Laboratory Key Recommendations</a:t>
            </a:r>
          </a:p>
        </p:txBody>
      </p:sp>
      <p:sp>
        <p:nvSpPr>
          <p:cNvPr id="57" name="TextBox 56">
            <a:extLst>
              <a:ext uri="{FF2B5EF4-FFF2-40B4-BE49-F238E27FC236}">
                <a16:creationId xmlns="" xmlns:a16="http://schemas.microsoft.com/office/drawing/2014/main" id="{FCB1D167-D028-4B85-8282-AF73D8577191}"/>
              </a:ext>
            </a:extLst>
          </p:cNvPr>
          <p:cNvSpPr txBox="1"/>
          <p:nvPr/>
        </p:nvSpPr>
        <p:spPr>
          <a:xfrm>
            <a:off x="2006" y="6589106"/>
            <a:ext cx="6093994" cy="307777"/>
          </a:xfrm>
          <a:prstGeom prst="rect">
            <a:avLst/>
          </a:prstGeom>
          <a:noFill/>
        </p:spPr>
        <p:txBody>
          <a:bodyPr wrap="square">
            <a:spAutoFit/>
          </a:bodyPr>
          <a:lstStyle/>
          <a:p>
            <a:r>
              <a:rPr lang="en-US" sz="1400" dirty="0">
                <a:solidFill>
                  <a:schemeClr val="bg1"/>
                </a:solidFill>
              </a:rPr>
              <a:t>© Copyright </a:t>
            </a:r>
            <a:r>
              <a:rPr lang="en-US" sz="1400" b="1" dirty="0">
                <a:solidFill>
                  <a:schemeClr val="bg1"/>
                </a:solidFill>
              </a:rPr>
              <a:t>PresentationGO.com</a:t>
            </a:r>
            <a:r>
              <a:rPr lang="en-US" sz="1400" dirty="0">
                <a:solidFill>
                  <a:schemeClr val="bg1"/>
                </a:solidFill>
              </a:rPr>
              <a:t> </a:t>
            </a:r>
            <a:endParaRPr lang="en-GB" sz="1400" dirty="0">
              <a:solidFill>
                <a:schemeClr val="bg1"/>
              </a:solidFill>
            </a:endParaRPr>
          </a:p>
        </p:txBody>
      </p:sp>
      <p:graphicFrame>
        <p:nvGraphicFramePr>
          <p:cNvPr id="20" name="Diagram 19">
            <a:extLst>
              <a:ext uri="{FF2B5EF4-FFF2-40B4-BE49-F238E27FC236}">
                <a16:creationId xmlns="" xmlns:a16="http://schemas.microsoft.com/office/drawing/2014/main" id="{B5EFF24C-2577-49B6-343A-104F84A17B2D}"/>
              </a:ext>
            </a:extLst>
          </p:cNvPr>
          <p:cNvGraphicFramePr/>
          <p:nvPr/>
        </p:nvGraphicFramePr>
        <p:xfrm>
          <a:off x="870857" y="1001487"/>
          <a:ext cx="12834258"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 xmlns:a16="http://schemas.microsoft.com/office/drawing/2014/main" id="{55D47087-20EC-58F9-9C60-1F0E7D63A3EC}"/>
              </a:ext>
            </a:extLst>
          </p:cNvPr>
          <p:cNvPicPr>
            <a:picLocks noChangeAspect="1"/>
          </p:cNvPicPr>
          <p:nvPr/>
        </p:nvPicPr>
        <p:blipFill>
          <a:blip r:embed="rId8"/>
          <a:stretch>
            <a:fillRect/>
          </a:stretch>
        </p:blipFill>
        <p:spPr>
          <a:xfrm>
            <a:off x="277585" y="1903741"/>
            <a:ext cx="2327211" cy="3178629"/>
          </a:xfrm>
          <a:prstGeom prst="rect">
            <a:avLst/>
          </a:prstGeom>
        </p:spPr>
      </p:pic>
    </p:spTree>
    <p:extLst>
      <p:ext uri="{BB962C8B-B14F-4D97-AF65-F5344CB8AC3E}">
        <p14:creationId xmlns:p14="http://schemas.microsoft.com/office/powerpoint/2010/main" val="3230449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BD2152C6-97FF-BE09-DD76-4558470EAD8C}"/>
              </a:ext>
            </a:extLst>
          </p:cNvPr>
          <p:cNvGraphicFramePr/>
          <p:nvPr/>
        </p:nvGraphicFramePr>
        <p:xfrm>
          <a:off x="0" y="70944"/>
          <a:ext cx="12192000" cy="6787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205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D2CD59E-392A-4F51-B31E-1AC0DF887B5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E3D0B536-B847-45E5-92B4-8001710E97C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D869FFF2-3F1B-42A6-8367-68B1A33BAE6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B282F7F9-DDD1-4D9A-B759-A56FB2DAFE2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70FE801-9A09-4FD5-A3F4-17B266996EF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9B288BA8-5B19-4EC1-A553-C64F0205878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56A506C3-09EA-4A0A-8B67-E37CF79D3DF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2012E0F0-4D9F-4AD3-9423-BDC2C712131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6456FC16-6EEE-44CD-A69C-B7D8B54D1EA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72410638-ED44-4995-B21D-DFFC7E5F42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99373DC-70E7-3EAC-410F-B72E9536C384}"/>
              </a:ext>
            </a:extLst>
          </p:cNvPr>
          <p:cNvPicPr>
            <a:picLocks noChangeAspect="1"/>
          </p:cNvPicPr>
          <p:nvPr/>
        </p:nvPicPr>
        <p:blipFill>
          <a:blip r:embed="rId3"/>
          <a:stretch>
            <a:fillRect/>
          </a:stretch>
        </p:blipFill>
        <p:spPr>
          <a:xfrm>
            <a:off x="3138781" y="0"/>
            <a:ext cx="9053219" cy="6858000"/>
          </a:xfrm>
          <a:prstGeom prst="rect">
            <a:avLst/>
          </a:prstGeom>
        </p:spPr>
      </p:pic>
      <p:sp>
        <p:nvSpPr>
          <p:cNvPr id="17" name="TextBox 16">
            <a:extLst>
              <a:ext uri="{FF2B5EF4-FFF2-40B4-BE49-F238E27FC236}">
                <a16:creationId xmlns="" xmlns:a16="http://schemas.microsoft.com/office/drawing/2014/main" id="{7A4045B2-1C55-8274-42C8-0E97DB40AD28}"/>
              </a:ext>
            </a:extLst>
          </p:cNvPr>
          <p:cNvSpPr txBox="1"/>
          <p:nvPr/>
        </p:nvSpPr>
        <p:spPr>
          <a:xfrm>
            <a:off x="172406" y="159361"/>
            <a:ext cx="5932749" cy="1323439"/>
          </a:xfrm>
          <a:prstGeom prst="rect">
            <a:avLst/>
          </a:prstGeom>
          <a:noFill/>
        </p:spPr>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Laboratories under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pressure</a:t>
            </a:r>
          </a:p>
        </p:txBody>
      </p:sp>
      <p:sp>
        <p:nvSpPr>
          <p:cNvPr id="3" name="Oval 2">
            <a:extLst>
              <a:ext uri="{FF2B5EF4-FFF2-40B4-BE49-F238E27FC236}">
                <a16:creationId xmlns="" xmlns:a16="http://schemas.microsoft.com/office/drawing/2014/main" id="{6B9E48BA-5969-2EFE-5068-08F70B0DF14A}"/>
              </a:ext>
            </a:extLst>
          </p:cNvPr>
          <p:cNvSpPr/>
          <p:nvPr/>
        </p:nvSpPr>
        <p:spPr>
          <a:xfrm>
            <a:off x="6208587" y="150818"/>
            <a:ext cx="2862943" cy="10613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 xmlns:a16="http://schemas.microsoft.com/office/drawing/2014/main" id="{AA817B76-A2F3-A39A-223A-B9AD271B3AF8}"/>
              </a:ext>
            </a:extLst>
          </p:cNvPr>
          <p:cNvSpPr/>
          <p:nvPr/>
        </p:nvSpPr>
        <p:spPr>
          <a:xfrm>
            <a:off x="9071530" y="1078429"/>
            <a:ext cx="2862943" cy="10613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 xmlns:a16="http://schemas.microsoft.com/office/drawing/2014/main" id="{867AB190-E134-1FE1-54C4-6063ABA1082D}"/>
              </a:ext>
            </a:extLst>
          </p:cNvPr>
          <p:cNvSpPr/>
          <p:nvPr/>
        </p:nvSpPr>
        <p:spPr>
          <a:xfrm>
            <a:off x="9942388" y="2471395"/>
            <a:ext cx="2133600" cy="11919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 xmlns:a16="http://schemas.microsoft.com/office/drawing/2014/main" id="{B98EE45C-A982-A702-2A76-E49644101D72}"/>
              </a:ext>
            </a:extLst>
          </p:cNvPr>
          <p:cNvSpPr/>
          <p:nvPr/>
        </p:nvSpPr>
        <p:spPr>
          <a:xfrm>
            <a:off x="9797141" y="4187563"/>
            <a:ext cx="2394859" cy="10613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 xmlns:a16="http://schemas.microsoft.com/office/drawing/2014/main" id="{2767F76F-C704-B44C-046D-5EB7A780194D}"/>
              </a:ext>
            </a:extLst>
          </p:cNvPr>
          <p:cNvSpPr/>
          <p:nvPr/>
        </p:nvSpPr>
        <p:spPr>
          <a:xfrm>
            <a:off x="7745203" y="5645844"/>
            <a:ext cx="2862943" cy="10613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 xmlns:a16="http://schemas.microsoft.com/office/drawing/2014/main" id="{156CB95F-A5A7-981C-28E6-A803B622B6E8}"/>
              </a:ext>
            </a:extLst>
          </p:cNvPr>
          <p:cNvSpPr/>
          <p:nvPr/>
        </p:nvSpPr>
        <p:spPr>
          <a:xfrm>
            <a:off x="4882260" y="5723563"/>
            <a:ext cx="2862943" cy="10613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 xmlns:a16="http://schemas.microsoft.com/office/drawing/2014/main" id="{5D316C2D-C327-543B-3251-C55968010B57}"/>
              </a:ext>
            </a:extLst>
          </p:cNvPr>
          <p:cNvSpPr/>
          <p:nvPr/>
        </p:nvSpPr>
        <p:spPr>
          <a:xfrm>
            <a:off x="3029959" y="4200775"/>
            <a:ext cx="2862943" cy="13234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 xmlns:a16="http://schemas.microsoft.com/office/drawing/2014/main" id="{BB33532E-32FE-FCF1-15B5-E27083137D6A}"/>
              </a:ext>
            </a:extLst>
          </p:cNvPr>
          <p:cNvSpPr/>
          <p:nvPr/>
        </p:nvSpPr>
        <p:spPr>
          <a:xfrm>
            <a:off x="2786759" y="2471395"/>
            <a:ext cx="2862943" cy="10613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 xmlns:a16="http://schemas.microsoft.com/office/drawing/2014/main" id="{2122CC36-E326-6630-330B-7ECA4874AEED}"/>
              </a:ext>
            </a:extLst>
          </p:cNvPr>
          <p:cNvSpPr/>
          <p:nvPr/>
        </p:nvSpPr>
        <p:spPr>
          <a:xfrm>
            <a:off x="3605919" y="880836"/>
            <a:ext cx="2862943" cy="11605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red gauge">
            <a:extLst>
              <a:ext uri="{FF2B5EF4-FFF2-40B4-BE49-F238E27FC236}">
                <a16:creationId xmlns="" xmlns:a16="http://schemas.microsoft.com/office/drawing/2014/main" id="{03926D32-2CC2-1DE3-3DDB-FB6F9104E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814" y="815282"/>
            <a:ext cx="5519057" cy="551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97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166F0B0-B618-EDE3-7160-5C25C6FFE045}"/>
              </a:ext>
            </a:extLst>
          </p:cNvPr>
          <p:cNvPicPr>
            <a:picLocks noChangeAspect="1"/>
          </p:cNvPicPr>
          <p:nvPr/>
        </p:nvPicPr>
        <p:blipFill>
          <a:blip r:embed="rId3"/>
          <a:stretch>
            <a:fillRect/>
          </a:stretch>
        </p:blipFill>
        <p:spPr>
          <a:xfrm>
            <a:off x="1053063" y="0"/>
            <a:ext cx="10085871" cy="6858000"/>
          </a:xfrm>
          <a:prstGeom prst="rect">
            <a:avLst/>
          </a:prstGeom>
        </p:spPr>
      </p:pic>
      <p:sp>
        <p:nvSpPr>
          <p:cNvPr id="2" name="Rectangle 1">
            <a:extLst>
              <a:ext uri="{FF2B5EF4-FFF2-40B4-BE49-F238E27FC236}">
                <a16:creationId xmlns="" xmlns:a16="http://schemas.microsoft.com/office/drawing/2014/main" id="{CB2CCC03-706F-9462-53B9-1991C2322A6F}"/>
              </a:ext>
            </a:extLst>
          </p:cNvPr>
          <p:cNvSpPr/>
          <p:nvPr/>
        </p:nvSpPr>
        <p:spPr>
          <a:xfrm>
            <a:off x="3048000" y="2167467"/>
            <a:ext cx="7371644" cy="395111"/>
          </a:xfrm>
          <a:prstGeom prst="rect">
            <a:avLst/>
          </a:prstGeom>
          <a:noFill/>
          <a:ln w="57150">
            <a:solidFill>
              <a:srgbClr val="31C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 xmlns:a16="http://schemas.microsoft.com/office/drawing/2014/main" id="{9711532A-ED95-82FE-1699-F5F2FE874FC9}"/>
              </a:ext>
            </a:extLst>
          </p:cNvPr>
          <p:cNvSpPr/>
          <p:nvPr/>
        </p:nvSpPr>
        <p:spPr>
          <a:xfrm>
            <a:off x="4854222" y="688622"/>
            <a:ext cx="5565422" cy="395111"/>
          </a:xfrm>
          <a:prstGeom prst="rect">
            <a:avLst/>
          </a:prstGeom>
          <a:noFill/>
          <a:ln w="57150">
            <a:solidFill>
              <a:srgbClr val="31C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 xmlns:a16="http://schemas.microsoft.com/office/drawing/2014/main" id="{5235899C-CD1F-8440-B173-05A7B5AF9E74}"/>
              </a:ext>
            </a:extLst>
          </p:cNvPr>
          <p:cNvSpPr/>
          <p:nvPr/>
        </p:nvSpPr>
        <p:spPr>
          <a:xfrm>
            <a:off x="3849511" y="5971822"/>
            <a:ext cx="6570133" cy="395111"/>
          </a:xfrm>
          <a:prstGeom prst="rect">
            <a:avLst/>
          </a:prstGeom>
          <a:noFill/>
          <a:ln w="57150">
            <a:solidFill>
              <a:srgbClr val="31C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 xmlns:a16="http://schemas.microsoft.com/office/drawing/2014/main" id="{478BAFC9-6C06-D751-B4BF-3F3037C76FBC}"/>
              </a:ext>
            </a:extLst>
          </p:cNvPr>
          <p:cNvSpPr/>
          <p:nvPr/>
        </p:nvSpPr>
        <p:spPr>
          <a:xfrm>
            <a:off x="3443111" y="4492977"/>
            <a:ext cx="6976533" cy="395111"/>
          </a:xfrm>
          <a:prstGeom prst="rect">
            <a:avLst/>
          </a:prstGeom>
          <a:noFill/>
          <a:ln w="57150">
            <a:solidFill>
              <a:srgbClr val="31C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73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0154215-E10E-8B97-9B53-5A6E326154E4}"/>
              </a:ext>
            </a:extLst>
          </p:cNvPr>
          <p:cNvPicPr>
            <a:picLocks noChangeAspect="1"/>
          </p:cNvPicPr>
          <p:nvPr/>
        </p:nvPicPr>
        <p:blipFill>
          <a:blip r:embed="rId3"/>
          <a:stretch>
            <a:fillRect/>
          </a:stretch>
        </p:blipFill>
        <p:spPr>
          <a:xfrm>
            <a:off x="383822" y="1695288"/>
            <a:ext cx="3062223" cy="2944445"/>
          </a:xfrm>
          <a:prstGeom prst="rect">
            <a:avLst/>
          </a:prstGeom>
        </p:spPr>
      </p:pic>
      <p:pic>
        <p:nvPicPr>
          <p:cNvPr id="1026" name="Picture 2">
            <a:extLst>
              <a:ext uri="{FF2B5EF4-FFF2-40B4-BE49-F238E27FC236}">
                <a16:creationId xmlns="" xmlns:a16="http://schemas.microsoft.com/office/drawing/2014/main" id="{6C404DB7-7D4F-1FA3-D135-CB92EC26195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84207" y="282692"/>
            <a:ext cx="6731338" cy="22381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1B1D33B3-2FDD-9160-32C5-532868A8B383}"/>
              </a:ext>
            </a:extLst>
          </p:cNvPr>
          <p:cNvPicPr>
            <a:picLocks noChangeAspect="1"/>
          </p:cNvPicPr>
          <p:nvPr/>
        </p:nvPicPr>
        <p:blipFill>
          <a:blip r:embed="rId5"/>
          <a:stretch>
            <a:fillRect/>
          </a:stretch>
        </p:blipFill>
        <p:spPr>
          <a:xfrm>
            <a:off x="3781778" y="3085848"/>
            <a:ext cx="8026400" cy="2802671"/>
          </a:xfrm>
          <a:prstGeom prst="rect">
            <a:avLst/>
          </a:prstGeom>
        </p:spPr>
      </p:pic>
      <p:cxnSp>
        <p:nvCxnSpPr>
          <p:cNvPr id="7" name="Straight Connector 6">
            <a:extLst>
              <a:ext uri="{FF2B5EF4-FFF2-40B4-BE49-F238E27FC236}">
                <a16:creationId xmlns="" xmlns:a16="http://schemas.microsoft.com/office/drawing/2014/main" id="{5830E0AD-3FA7-FD74-7014-5B86EF80F3E8}"/>
              </a:ext>
            </a:extLst>
          </p:cNvPr>
          <p:cNvCxnSpPr/>
          <p:nvPr/>
        </p:nvCxnSpPr>
        <p:spPr>
          <a:xfrm>
            <a:off x="3657600" y="1401777"/>
            <a:ext cx="0" cy="3971734"/>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05AEF17D-0F8A-12F9-8823-1E7EA942B840}"/>
              </a:ext>
            </a:extLst>
          </p:cNvPr>
          <p:cNvCxnSpPr>
            <a:cxnSpLocks/>
          </p:cNvCxnSpPr>
          <p:nvPr/>
        </p:nvCxnSpPr>
        <p:spPr>
          <a:xfrm>
            <a:off x="4941711" y="2891911"/>
            <a:ext cx="5706534" cy="0"/>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375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EDDBB197-D710-4A4F-A9CA-FD2177498B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975D1CFA-2CDB-4B64-BD9F-85744E8DA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CE591A45-4388-EB49-2CB6-21F3BF22A41A}"/>
              </a:ext>
            </a:extLst>
          </p:cNvPr>
          <p:cNvSpPr txBox="1"/>
          <p:nvPr/>
        </p:nvSpPr>
        <p:spPr>
          <a:xfrm>
            <a:off x="804672" y="575734"/>
            <a:ext cx="4977578" cy="2853266"/>
          </a:xfrm>
          <a:prstGeom prst="rect">
            <a:avLst/>
          </a:prstGeom>
        </p:spPr>
        <p:txBody>
          <a:bodyPr vert="horz" lIns="91440" tIns="45720" rIns="91440" bIns="45720" rtlCol="0" anchor="ctr">
            <a:normAutofit/>
          </a:bodyPr>
          <a:lstStyle/>
          <a:p>
            <a:pPr>
              <a:lnSpc>
                <a:spcPct val="90000"/>
              </a:lnSpc>
              <a:spcAft>
                <a:spcPts val="600"/>
              </a:spcAft>
            </a:pPr>
            <a:r>
              <a:rPr lang="en-US" sz="3200" b="1" i="1" dirty="0">
                <a:solidFill>
                  <a:schemeClr val="tx2"/>
                </a:solidFill>
                <a:latin typeface="Arial" panose="020B0604020202020204" pitchFamily="34" charset="0"/>
                <a:cs typeface="Arial" panose="020B0604020202020204" pitchFamily="34" charset="0"/>
              </a:rPr>
              <a:t>“People ignore designs that ignore people</a:t>
            </a:r>
            <a:r>
              <a:rPr lang="en-US" sz="3200" b="1" dirty="0">
                <a:solidFill>
                  <a:schemeClr val="tx2"/>
                </a:solidFill>
                <a:latin typeface="Arial" panose="020B0604020202020204" pitchFamily="34" charset="0"/>
                <a:cs typeface="Arial" panose="020B0604020202020204" pitchFamily="34" charset="0"/>
              </a:rPr>
              <a:t>”</a:t>
            </a:r>
          </a:p>
          <a:p>
            <a:pPr>
              <a:lnSpc>
                <a:spcPct val="90000"/>
              </a:lnSpc>
              <a:spcAft>
                <a:spcPts val="600"/>
              </a:spcAft>
            </a:pPr>
            <a:r>
              <a:rPr lang="en-US" sz="3200" b="1" dirty="0">
                <a:solidFill>
                  <a:schemeClr val="tx2"/>
                </a:solidFill>
                <a:latin typeface="Arial" panose="020B0604020202020204" pitchFamily="34" charset="0"/>
                <a:cs typeface="Arial" panose="020B0604020202020204" pitchFamily="34" charset="0"/>
              </a:rPr>
              <a:t> –Frank </a:t>
            </a:r>
            <a:r>
              <a:rPr lang="en-US" sz="3200" b="1" dirty="0" err="1">
                <a:solidFill>
                  <a:schemeClr val="tx2"/>
                </a:solidFill>
                <a:latin typeface="Arial" panose="020B0604020202020204" pitchFamily="34" charset="0"/>
                <a:cs typeface="Arial" panose="020B0604020202020204" pitchFamily="34" charset="0"/>
              </a:rPr>
              <a:t>Chimero</a:t>
            </a:r>
            <a:endParaRPr lang="en-US" sz="3200" b="1" dirty="0">
              <a:solidFill>
                <a:schemeClr val="tx2"/>
              </a:solidFill>
              <a:latin typeface="Arial" panose="020B0604020202020204" pitchFamily="34" charset="0"/>
              <a:cs typeface="Arial" panose="020B0604020202020204" pitchFamily="34" charset="0"/>
            </a:endParaRPr>
          </a:p>
          <a:p>
            <a:pPr>
              <a:lnSpc>
                <a:spcPct val="90000"/>
              </a:lnSpc>
              <a:spcAft>
                <a:spcPts val="600"/>
              </a:spcAft>
            </a:pPr>
            <a:endParaRPr lang="en-US" sz="3200" b="1" dirty="0">
              <a:solidFill>
                <a:schemeClr val="tx2"/>
              </a:solidFill>
              <a:latin typeface="Arial" panose="020B0604020202020204" pitchFamily="34" charset="0"/>
              <a:cs typeface="Arial" panose="020B0604020202020204" pitchFamily="34" charset="0"/>
            </a:endParaRPr>
          </a:p>
        </p:txBody>
      </p:sp>
      <p:grpSp>
        <p:nvGrpSpPr>
          <p:cNvPr id="13" name="Group 12">
            <a:extLst>
              <a:ext uri="{FF2B5EF4-FFF2-40B4-BE49-F238E27FC236}">
                <a16:creationId xmlns="" xmlns:a16="http://schemas.microsoft.com/office/drawing/2014/main" id="{25EE5136-01F1-466C-962D-BA9B4C6757A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6369897" y="0"/>
            <a:ext cx="5822103" cy="6685267"/>
            <a:chOff x="6357228" y="0"/>
            <a:chExt cx="5822103" cy="6685267"/>
          </a:xfrm>
        </p:grpSpPr>
        <p:sp>
          <p:nvSpPr>
            <p:cNvPr id="14" name="Freeform: Shape 13">
              <a:extLst>
                <a:ext uri="{FF2B5EF4-FFF2-40B4-BE49-F238E27FC236}">
                  <a16:creationId xmlns="" xmlns:a16="http://schemas.microsoft.com/office/drawing/2014/main" id="{E11D3AD4-AF9B-4EB5-8C7B-C45D173B4B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 xmlns:a16="http://schemas.microsoft.com/office/drawing/2014/main" id="{15102EBE-A80F-4CFF-B1DD-941EF9728B5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 xmlns:a16="http://schemas.microsoft.com/office/drawing/2014/main" id="{EC18CE1F-9DF1-47AF-9E66-6CE348AC233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 xmlns:a16="http://schemas.microsoft.com/office/drawing/2014/main" id="{5BD26A8C-8D1D-41E6-A71E-FE9AC75F3F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Graphic 5" descr="Pens and rulers">
            <a:extLst>
              <a:ext uri="{FF2B5EF4-FFF2-40B4-BE49-F238E27FC236}">
                <a16:creationId xmlns="" xmlns:a16="http://schemas.microsoft.com/office/drawing/2014/main" id="{7475A616-C7F0-FC10-601B-1BA56E41D6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121726" y="2232426"/>
            <a:ext cx="3620021" cy="2413347"/>
          </a:xfrm>
          <a:prstGeom prst="rect">
            <a:avLst/>
          </a:prstGeom>
        </p:spPr>
      </p:pic>
      <p:sp>
        <p:nvSpPr>
          <p:cNvPr id="5" name="TextBox 4">
            <a:extLst>
              <a:ext uri="{FF2B5EF4-FFF2-40B4-BE49-F238E27FC236}">
                <a16:creationId xmlns="" xmlns:a16="http://schemas.microsoft.com/office/drawing/2014/main" id="{470BADBC-5CE3-54E3-8D33-6567F37E58A7}"/>
              </a:ext>
            </a:extLst>
          </p:cNvPr>
          <p:cNvSpPr txBox="1"/>
          <p:nvPr/>
        </p:nvSpPr>
        <p:spPr>
          <a:xfrm>
            <a:off x="804672" y="3342632"/>
            <a:ext cx="4478528" cy="2828467"/>
          </a:xfrm>
          <a:prstGeom prst="rect">
            <a:avLst/>
          </a:prstGeom>
          <a:noFill/>
        </p:spPr>
        <p:txBody>
          <a:bodyPr wrap="square">
            <a:spAutoFit/>
          </a:bodyPr>
          <a:lstStyle/>
          <a:p>
            <a:pPr>
              <a:lnSpc>
                <a:spcPct val="90000"/>
              </a:lnSpc>
              <a:spcAft>
                <a:spcPts val="600"/>
              </a:spcAft>
            </a:pPr>
            <a:r>
              <a:rPr lang="en-US" sz="3200" b="1" i="1" dirty="0">
                <a:solidFill>
                  <a:schemeClr val="tx2"/>
                </a:solidFill>
                <a:latin typeface="Arial" panose="020B0604020202020204" pitchFamily="34" charset="0"/>
                <a:cs typeface="Arial" panose="020B0604020202020204" pitchFamily="34" charset="0"/>
              </a:rPr>
              <a:t>“Good design is like a refrigerator, when it works no one notices, but when it doesn’t, it sure stinks”</a:t>
            </a:r>
          </a:p>
          <a:p>
            <a:pPr>
              <a:lnSpc>
                <a:spcPct val="90000"/>
              </a:lnSpc>
              <a:spcAft>
                <a:spcPts val="600"/>
              </a:spcAft>
            </a:pPr>
            <a:r>
              <a:rPr lang="en-US" sz="3200" b="1" dirty="0">
                <a:solidFill>
                  <a:schemeClr val="tx2"/>
                </a:solidFill>
                <a:latin typeface="Arial" panose="020B0604020202020204" pitchFamily="34" charset="0"/>
                <a:cs typeface="Arial" panose="020B0604020202020204" pitchFamily="34" charset="0"/>
              </a:rPr>
              <a:t> – Irene Au </a:t>
            </a:r>
          </a:p>
        </p:txBody>
      </p:sp>
    </p:spTree>
    <p:extLst>
      <p:ext uri="{BB962C8B-B14F-4D97-AF65-F5344CB8AC3E}">
        <p14:creationId xmlns:p14="http://schemas.microsoft.com/office/powerpoint/2010/main" val="42230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AE06BE0-06CC-A3A8-6F5F-C7DDA86BB761}"/>
              </a:ext>
            </a:extLst>
          </p:cNvPr>
          <p:cNvPicPr>
            <a:picLocks noChangeAspect="1"/>
          </p:cNvPicPr>
          <p:nvPr/>
        </p:nvPicPr>
        <p:blipFill>
          <a:blip r:embed="rId2"/>
          <a:stretch>
            <a:fillRect/>
          </a:stretch>
        </p:blipFill>
        <p:spPr>
          <a:xfrm>
            <a:off x="2489402" y="0"/>
            <a:ext cx="7213195" cy="6858000"/>
          </a:xfrm>
          <a:prstGeom prst="rect">
            <a:avLst/>
          </a:prstGeom>
        </p:spPr>
      </p:pic>
    </p:spTree>
    <p:extLst>
      <p:ext uri="{BB962C8B-B14F-4D97-AF65-F5344CB8AC3E}">
        <p14:creationId xmlns:p14="http://schemas.microsoft.com/office/powerpoint/2010/main" val="418828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EEEE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0EBE75B-ED7B-FE8F-4702-8BACF167340F}"/>
              </a:ext>
            </a:extLst>
          </p:cNvPr>
          <p:cNvPicPr>
            <a:picLocks noChangeAspect="1"/>
          </p:cNvPicPr>
          <p:nvPr/>
        </p:nvPicPr>
        <p:blipFill>
          <a:blip r:embed="rId3"/>
          <a:stretch>
            <a:fillRect/>
          </a:stretch>
        </p:blipFill>
        <p:spPr>
          <a:xfrm>
            <a:off x="1" y="0"/>
            <a:ext cx="9950116" cy="6865580"/>
          </a:xfrm>
          <a:prstGeom prst="rect">
            <a:avLst/>
          </a:prstGeom>
        </p:spPr>
      </p:pic>
      <p:sp>
        <p:nvSpPr>
          <p:cNvPr id="3" name="Oval 2">
            <a:extLst>
              <a:ext uri="{FF2B5EF4-FFF2-40B4-BE49-F238E27FC236}">
                <a16:creationId xmlns="" xmlns:a16="http://schemas.microsoft.com/office/drawing/2014/main" id="{4BA8755F-62A0-D921-5B66-9D59AE43E64C}"/>
              </a:ext>
            </a:extLst>
          </p:cNvPr>
          <p:cNvSpPr/>
          <p:nvPr/>
        </p:nvSpPr>
        <p:spPr>
          <a:xfrm>
            <a:off x="4244622" y="3206044"/>
            <a:ext cx="5159022" cy="3567289"/>
          </a:xfrm>
          <a:prstGeom prst="ellipse">
            <a:avLst/>
          </a:prstGeom>
          <a:noFill/>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Oval 4">
            <a:extLst>
              <a:ext uri="{FF2B5EF4-FFF2-40B4-BE49-F238E27FC236}">
                <a16:creationId xmlns="" xmlns:a16="http://schemas.microsoft.com/office/drawing/2014/main" id="{5467514C-AF6D-AD73-B2BA-440BEDA87D04}"/>
              </a:ext>
            </a:extLst>
          </p:cNvPr>
          <p:cNvSpPr/>
          <p:nvPr/>
        </p:nvSpPr>
        <p:spPr>
          <a:xfrm>
            <a:off x="3810000" y="93134"/>
            <a:ext cx="5159022" cy="3567289"/>
          </a:xfrm>
          <a:prstGeom prst="ellipse">
            <a:avLst/>
          </a:prstGeom>
          <a:noFill/>
          <a:ln w="762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66720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 xmlns:a16="http://schemas.microsoft.com/office/drawing/2014/main" id="{80408192-A020-1078-3CE6-C41C19954423}"/>
              </a:ext>
            </a:extLst>
          </p:cNvPr>
          <p:cNvSpPr/>
          <p:nvPr/>
        </p:nvSpPr>
        <p:spPr>
          <a:xfrm>
            <a:off x="1500371" y="1235348"/>
            <a:ext cx="9133762" cy="9052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2" y="10800"/>
                </a:lnTo>
                <a:lnTo>
                  <a:pt x="0" y="21600"/>
                </a:lnTo>
                <a:lnTo>
                  <a:pt x="21600" y="21600"/>
                </a:lnTo>
                <a:lnTo>
                  <a:pt x="19413" y="0"/>
                </a:lnTo>
                <a:close/>
              </a:path>
            </a:pathLst>
          </a:custGeom>
          <a:solidFill>
            <a:schemeClr val="accent2">
              <a:lumMod val="40000"/>
              <a:lumOff val="6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3" name="Shape">
            <a:extLst>
              <a:ext uri="{FF2B5EF4-FFF2-40B4-BE49-F238E27FC236}">
                <a16:creationId xmlns="" xmlns:a16="http://schemas.microsoft.com/office/drawing/2014/main" id="{B9BABB2D-B606-281D-8A74-F3F948714FF9}"/>
              </a:ext>
            </a:extLst>
          </p:cNvPr>
          <p:cNvSpPr/>
          <p:nvPr/>
        </p:nvSpPr>
        <p:spPr>
          <a:xfrm>
            <a:off x="2085647" y="2196171"/>
            <a:ext cx="9502929" cy="9052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96" y="10800"/>
                </a:lnTo>
                <a:lnTo>
                  <a:pt x="0" y="21600"/>
                </a:lnTo>
                <a:lnTo>
                  <a:pt x="21600" y="21600"/>
                </a:lnTo>
                <a:lnTo>
                  <a:pt x="19407" y="0"/>
                </a:lnTo>
                <a:close/>
              </a:path>
            </a:pathLst>
          </a:custGeom>
          <a:solidFill>
            <a:schemeClr val="bg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4" name="Shape">
            <a:extLst>
              <a:ext uri="{FF2B5EF4-FFF2-40B4-BE49-F238E27FC236}">
                <a16:creationId xmlns="" xmlns:a16="http://schemas.microsoft.com/office/drawing/2014/main" id="{285DC51B-8EF3-C0E3-D26D-73F2E9BFD02E}"/>
              </a:ext>
            </a:extLst>
          </p:cNvPr>
          <p:cNvSpPr/>
          <p:nvPr/>
        </p:nvSpPr>
        <p:spPr>
          <a:xfrm>
            <a:off x="2758734" y="3156994"/>
            <a:ext cx="9308790" cy="905256"/>
          </a:xfrm>
          <a:custGeom>
            <a:avLst/>
            <a:gdLst/>
            <a:ahLst/>
            <a:cxnLst>
              <a:cxn ang="0">
                <a:pos x="wd2" y="hd2"/>
              </a:cxn>
              <a:cxn ang="5400000">
                <a:pos x="wd2" y="hd2"/>
              </a:cxn>
              <a:cxn ang="10800000">
                <a:pos x="wd2" y="hd2"/>
              </a:cxn>
              <a:cxn ang="16200000">
                <a:pos x="wd2" y="hd2"/>
              </a:cxn>
            </a:cxnLst>
            <a:rect l="0" t="0" r="r" b="b"/>
            <a:pathLst>
              <a:path w="21600" h="21600" extrusionOk="0">
                <a:moveTo>
                  <a:pt x="20443" y="0"/>
                </a:moveTo>
                <a:lnTo>
                  <a:pt x="0" y="0"/>
                </a:lnTo>
                <a:lnTo>
                  <a:pt x="1157" y="10800"/>
                </a:lnTo>
                <a:lnTo>
                  <a:pt x="0" y="21600"/>
                </a:lnTo>
                <a:lnTo>
                  <a:pt x="20443" y="21600"/>
                </a:lnTo>
                <a:lnTo>
                  <a:pt x="21600" y="10800"/>
                </a:lnTo>
                <a:close/>
              </a:path>
            </a:pathLst>
          </a:custGeom>
          <a:solidFill>
            <a:schemeClr val="accent5">
              <a:lumMod val="40000"/>
              <a:lumOff val="6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5" name="Shape">
            <a:extLst>
              <a:ext uri="{FF2B5EF4-FFF2-40B4-BE49-F238E27FC236}">
                <a16:creationId xmlns="" xmlns:a16="http://schemas.microsoft.com/office/drawing/2014/main" id="{61644D66-C905-09CB-F765-A066E086BAC2}"/>
              </a:ext>
            </a:extLst>
          </p:cNvPr>
          <p:cNvSpPr/>
          <p:nvPr/>
        </p:nvSpPr>
        <p:spPr>
          <a:xfrm>
            <a:off x="2083963" y="4117817"/>
            <a:ext cx="9504613" cy="905256"/>
          </a:xfrm>
          <a:custGeom>
            <a:avLst/>
            <a:gdLst/>
            <a:ahLst/>
            <a:cxnLst>
              <a:cxn ang="0">
                <a:pos x="wd2" y="hd2"/>
              </a:cxn>
              <a:cxn ang="5400000">
                <a:pos x="wd2" y="hd2"/>
              </a:cxn>
              <a:cxn ang="10800000">
                <a:pos x="wd2" y="hd2"/>
              </a:cxn>
              <a:cxn ang="16200000">
                <a:pos x="wd2" y="hd2"/>
              </a:cxn>
            </a:cxnLst>
            <a:rect l="0" t="0" r="r" b="b"/>
            <a:pathLst>
              <a:path w="21600" h="21600" extrusionOk="0">
                <a:moveTo>
                  <a:pt x="1096" y="10800"/>
                </a:moveTo>
                <a:lnTo>
                  <a:pt x="0" y="21600"/>
                </a:lnTo>
                <a:lnTo>
                  <a:pt x="19409" y="21600"/>
                </a:lnTo>
                <a:lnTo>
                  <a:pt x="21600" y="0"/>
                </a:lnTo>
                <a:lnTo>
                  <a:pt x="0" y="0"/>
                </a:lnTo>
                <a:close/>
              </a:path>
            </a:pathLst>
          </a:custGeom>
          <a:solidFill>
            <a:schemeClr val="accent6">
              <a:lumMod val="40000"/>
              <a:lumOff val="6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6" name="Shape">
            <a:extLst>
              <a:ext uri="{FF2B5EF4-FFF2-40B4-BE49-F238E27FC236}">
                <a16:creationId xmlns="" xmlns:a16="http://schemas.microsoft.com/office/drawing/2014/main" id="{152B143C-26D4-5DFE-8075-ACE199C6A48E}"/>
              </a:ext>
            </a:extLst>
          </p:cNvPr>
          <p:cNvSpPr/>
          <p:nvPr/>
        </p:nvSpPr>
        <p:spPr>
          <a:xfrm>
            <a:off x="1502054" y="5078640"/>
            <a:ext cx="9132079" cy="905256"/>
          </a:xfrm>
          <a:custGeom>
            <a:avLst/>
            <a:gdLst/>
            <a:ahLst/>
            <a:cxnLst>
              <a:cxn ang="0">
                <a:pos x="wd2" y="hd2"/>
              </a:cxn>
              <a:cxn ang="5400000">
                <a:pos x="wd2" y="hd2"/>
              </a:cxn>
              <a:cxn ang="10800000">
                <a:pos x="wd2" y="hd2"/>
              </a:cxn>
              <a:cxn ang="16200000">
                <a:pos x="wd2" y="hd2"/>
              </a:cxn>
            </a:cxnLst>
            <a:rect l="0" t="0" r="r" b="b"/>
            <a:pathLst>
              <a:path w="21600" h="21600" extrusionOk="0">
                <a:moveTo>
                  <a:pt x="1093" y="10800"/>
                </a:moveTo>
                <a:lnTo>
                  <a:pt x="0" y="21600"/>
                </a:lnTo>
                <a:lnTo>
                  <a:pt x="19411" y="21600"/>
                </a:lnTo>
                <a:lnTo>
                  <a:pt x="21600" y="0"/>
                </a:lnTo>
                <a:lnTo>
                  <a:pt x="0" y="0"/>
                </a:lnTo>
                <a:close/>
              </a:path>
            </a:pathLst>
          </a:custGeom>
          <a:solidFill>
            <a:schemeClr val="accent4">
              <a:lumMod val="40000"/>
              <a:lumOff val="6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pic>
        <p:nvPicPr>
          <p:cNvPr id="7" name="Graphic 33" descr="Decision chart with solid fill">
            <a:extLst>
              <a:ext uri="{FF2B5EF4-FFF2-40B4-BE49-F238E27FC236}">
                <a16:creationId xmlns="" xmlns:a16="http://schemas.microsoft.com/office/drawing/2014/main" id="{E46558F2-5F69-1101-5986-F79AAD9186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1827321" y="3353681"/>
            <a:ext cx="640080" cy="640080"/>
          </a:xfrm>
          <a:prstGeom prst="rect">
            <a:avLst/>
          </a:prstGeom>
        </p:spPr>
      </p:pic>
      <p:pic>
        <p:nvPicPr>
          <p:cNvPr id="8" name="Graphic 34" descr="Checklist with solid fill">
            <a:extLst>
              <a:ext uri="{FF2B5EF4-FFF2-40B4-BE49-F238E27FC236}">
                <a16:creationId xmlns="" xmlns:a16="http://schemas.microsoft.com/office/drawing/2014/main" id="{67731A5B-C0A5-CDDB-B41A-260FE87955B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485869" y="5211228"/>
            <a:ext cx="640080" cy="640080"/>
          </a:xfrm>
          <a:prstGeom prst="rect">
            <a:avLst/>
          </a:prstGeom>
        </p:spPr>
      </p:pic>
      <p:pic>
        <p:nvPicPr>
          <p:cNvPr id="9" name="Graphic 35" descr="Teacher with solid fill">
            <a:extLst>
              <a:ext uri="{FF2B5EF4-FFF2-40B4-BE49-F238E27FC236}">
                <a16:creationId xmlns="" xmlns:a16="http://schemas.microsoft.com/office/drawing/2014/main" id="{3CF2ED7F-33F9-2576-9106-9832050A9A0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1110439" y="4250405"/>
            <a:ext cx="640080" cy="640080"/>
          </a:xfrm>
          <a:prstGeom prst="rect">
            <a:avLst/>
          </a:prstGeom>
        </p:spPr>
      </p:pic>
      <p:pic>
        <p:nvPicPr>
          <p:cNvPr id="10" name="Graphic 36" descr="Laptop with solid fill">
            <a:extLst>
              <a:ext uri="{FF2B5EF4-FFF2-40B4-BE49-F238E27FC236}">
                <a16:creationId xmlns="" xmlns:a16="http://schemas.microsoft.com/office/drawing/2014/main" id="{27EA88D5-3BBC-DFC7-6938-BD9D960C383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p:blipFill>
        <p:spPr>
          <a:xfrm>
            <a:off x="1067207" y="2295696"/>
            <a:ext cx="640080" cy="640080"/>
          </a:xfrm>
          <a:prstGeom prst="rect">
            <a:avLst/>
          </a:prstGeom>
        </p:spPr>
      </p:pic>
      <p:pic>
        <p:nvPicPr>
          <p:cNvPr id="11" name="Graphic 37" descr="Workflow with solid fill">
            <a:extLst>
              <a:ext uri="{FF2B5EF4-FFF2-40B4-BE49-F238E27FC236}">
                <a16:creationId xmlns="" xmlns:a16="http://schemas.microsoft.com/office/drawing/2014/main" id="{E63F3058-FBA2-1807-3A04-F139511CF5B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p:blipFill>
        <p:spPr>
          <a:xfrm>
            <a:off x="490350" y="1310033"/>
            <a:ext cx="640080" cy="640080"/>
          </a:xfrm>
          <a:prstGeom prst="rect">
            <a:avLst/>
          </a:prstGeom>
        </p:spPr>
      </p:pic>
      <p:sp>
        <p:nvSpPr>
          <p:cNvPr id="12" name="Shape">
            <a:extLst>
              <a:ext uri="{FF2B5EF4-FFF2-40B4-BE49-F238E27FC236}">
                <a16:creationId xmlns="" xmlns:a16="http://schemas.microsoft.com/office/drawing/2014/main" id="{B9E021A4-0547-C633-7452-65574D137671}"/>
              </a:ext>
            </a:extLst>
          </p:cNvPr>
          <p:cNvSpPr/>
          <p:nvPr/>
        </p:nvSpPr>
        <p:spPr>
          <a:xfrm>
            <a:off x="490350" y="5144643"/>
            <a:ext cx="1386692" cy="777058"/>
          </a:xfrm>
          <a:custGeom>
            <a:avLst/>
            <a:gdLst/>
            <a:ahLst/>
            <a:cxnLst>
              <a:cxn ang="0">
                <a:pos x="wd2" y="hd2"/>
              </a:cxn>
              <a:cxn ang="5400000">
                <a:pos x="wd2" y="hd2"/>
              </a:cxn>
              <a:cxn ang="10800000">
                <a:pos x="wd2" y="hd2"/>
              </a:cxn>
              <a:cxn ang="16200000">
                <a:pos x="wd2" y="hd2"/>
              </a:cxn>
            </a:cxnLst>
            <a:rect l="0" t="0" r="r" b="b"/>
            <a:pathLst>
              <a:path w="21600" h="21600" extrusionOk="0">
                <a:moveTo>
                  <a:pt x="14786" y="0"/>
                </a:moveTo>
                <a:lnTo>
                  <a:pt x="1139" y="0"/>
                </a:lnTo>
                <a:lnTo>
                  <a:pt x="0" y="1818"/>
                </a:lnTo>
                <a:lnTo>
                  <a:pt x="11118" y="1818"/>
                </a:lnTo>
                <a:lnTo>
                  <a:pt x="16794" y="10800"/>
                </a:lnTo>
                <a:lnTo>
                  <a:pt x="11118" y="19765"/>
                </a:lnTo>
                <a:lnTo>
                  <a:pt x="0" y="19765"/>
                </a:lnTo>
                <a:lnTo>
                  <a:pt x="1139" y="21600"/>
                </a:lnTo>
                <a:lnTo>
                  <a:pt x="14786" y="21600"/>
                </a:lnTo>
                <a:lnTo>
                  <a:pt x="21600" y="10800"/>
                </a:lnTo>
                <a:close/>
              </a:path>
            </a:pathLst>
          </a:custGeom>
          <a:solidFill>
            <a:schemeClr val="accent4">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13" name="Shape">
            <a:extLst>
              <a:ext uri="{FF2B5EF4-FFF2-40B4-BE49-F238E27FC236}">
                <a16:creationId xmlns="" xmlns:a16="http://schemas.microsoft.com/office/drawing/2014/main" id="{11333876-11C6-5FE8-E62F-4CE0C1CB8744}"/>
              </a:ext>
            </a:extLst>
          </p:cNvPr>
          <p:cNvSpPr/>
          <p:nvPr/>
        </p:nvSpPr>
        <p:spPr>
          <a:xfrm>
            <a:off x="490350" y="1269151"/>
            <a:ext cx="1400194" cy="809258"/>
          </a:xfrm>
          <a:custGeom>
            <a:avLst/>
            <a:gdLst/>
            <a:ahLst/>
            <a:cxnLst>
              <a:cxn ang="0">
                <a:pos x="wd2" y="hd2"/>
              </a:cxn>
              <a:cxn ang="5400000">
                <a:pos x="wd2" y="hd2"/>
              </a:cxn>
              <a:cxn ang="10800000">
                <a:pos x="wd2" y="hd2"/>
              </a:cxn>
              <a:cxn ang="16200000">
                <a:pos x="wd2" y="hd2"/>
              </a:cxn>
            </a:cxnLst>
            <a:rect l="0" t="0" r="r" b="b"/>
            <a:pathLst>
              <a:path w="21600" h="21600" extrusionOk="0">
                <a:moveTo>
                  <a:pt x="14786" y="0"/>
                </a:moveTo>
                <a:lnTo>
                  <a:pt x="1139" y="0"/>
                </a:lnTo>
                <a:lnTo>
                  <a:pt x="0" y="1819"/>
                </a:lnTo>
                <a:lnTo>
                  <a:pt x="11118" y="1819"/>
                </a:lnTo>
                <a:lnTo>
                  <a:pt x="16794" y="10791"/>
                </a:lnTo>
                <a:lnTo>
                  <a:pt x="11118" y="19781"/>
                </a:lnTo>
                <a:lnTo>
                  <a:pt x="0" y="19781"/>
                </a:lnTo>
                <a:lnTo>
                  <a:pt x="1139" y="21600"/>
                </a:lnTo>
                <a:lnTo>
                  <a:pt x="14786" y="21600"/>
                </a:lnTo>
                <a:lnTo>
                  <a:pt x="21600" y="10791"/>
                </a:lnTo>
                <a:close/>
              </a:path>
            </a:pathLst>
          </a:custGeom>
          <a:solidFill>
            <a:schemeClr val="accent2">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14" name="Shape">
            <a:extLst>
              <a:ext uri="{FF2B5EF4-FFF2-40B4-BE49-F238E27FC236}">
                <a16:creationId xmlns="" xmlns:a16="http://schemas.microsoft.com/office/drawing/2014/main" id="{F63B25C5-445B-C0D6-D533-6B9A117D5BAA}"/>
              </a:ext>
            </a:extLst>
          </p:cNvPr>
          <p:cNvSpPr/>
          <p:nvPr/>
        </p:nvSpPr>
        <p:spPr>
          <a:xfrm>
            <a:off x="1067207" y="2216258"/>
            <a:ext cx="1400194" cy="822974"/>
          </a:xfrm>
          <a:custGeom>
            <a:avLst/>
            <a:gdLst/>
            <a:ahLst/>
            <a:cxnLst>
              <a:cxn ang="0">
                <a:pos x="wd2" y="hd2"/>
              </a:cxn>
              <a:cxn ang="5400000">
                <a:pos x="wd2" y="hd2"/>
              </a:cxn>
              <a:cxn ang="10800000">
                <a:pos x="wd2" y="hd2"/>
              </a:cxn>
              <a:cxn ang="16200000">
                <a:pos x="wd2" y="hd2"/>
              </a:cxn>
            </a:cxnLst>
            <a:rect l="0" t="0" r="r" b="b"/>
            <a:pathLst>
              <a:path w="21600" h="21600" extrusionOk="0">
                <a:moveTo>
                  <a:pt x="14786" y="0"/>
                </a:moveTo>
                <a:lnTo>
                  <a:pt x="1158" y="0"/>
                </a:lnTo>
                <a:lnTo>
                  <a:pt x="0" y="1818"/>
                </a:lnTo>
                <a:lnTo>
                  <a:pt x="11138" y="1818"/>
                </a:lnTo>
                <a:lnTo>
                  <a:pt x="16794" y="10800"/>
                </a:lnTo>
                <a:lnTo>
                  <a:pt x="11138" y="19765"/>
                </a:lnTo>
                <a:lnTo>
                  <a:pt x="0" y="19765"/>
                </a:lnTo>
                <a:lnTo>
                  <a:pt x="1158" y="21600"/>
                </a:lnTo>
                <a:lnTo>
                  <a:pt x="14786" y="21600"/>
                </a:lnTo>
                <a:lnTo>
                  <a:pt x="21600" y="10800"/>
                </a:lnTo>
                <a:close/>
              </a:path>
            </a:pathLst>
          </a:custGeom>
          <a:solidFill>
            <a:schemeClr val="accent3">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15" name="Shape">
            <a:extLst>
              <a:ext uri="{FF2B5EF4-FFF2-40B4-BE49-F238E27FC236}">
                <a16:creationId xmlns="" xmlns:a16="http://schemas.microsoft.com/office/drawing/2014/main" id="{FB0C8FFC-82BD-8648-7582-CF499DF737C8}"/>
              </a:ext>
            </a:extLst>
          </p:cNvPr>
          <p:cNvSpPr/>
          <p:nvPr/>
        </p:nvSpPr>
        <p:spPr>
          <a:xfrm>
            <a:off x="1067208" y="4154581"/>
            <a:ext cx="1386692" cy="806297"/>
          </a:xfrm>
          <a:custGeom>
            <a:avLst/>
            <a:gdLst/>
            <a:ahLst/>
            <a:cxnLst>
              <a:cxn ang="0">
                <a:pos x="wd2" y="hd2"/>
              </a:cxn>
              <a:cxn ang="5400000">
                <a:pos x="wd2" y="hd2"/>
              </a:cxn>
              <a:cxn ang="10800000">
                <a:pos x="wd2" y="hd2"/>
              </a:cxn>
              <a:cxn ang="16200000">
                <a:pos x="wd2" y="hd2"/>
              </a:cxn>
            </a:cxnLst>
            <a:rect l="0" t="0" r="r" b="b"/>
            <a:pathLst>
              <a:path w="21600" h="21600" extrusionOk="0">
                <a:moveTo>
                  <a:pt x="14786" y="0"/>
                </a:moveTo>
                <a:lnTo>
                  <a:pt x="1158" y="0"/>
                </a:lnTo>
                <a:lnTo>
                  <a:pt x="0" y="1819"/>
                </a:lnTo>
                <a:lnTo>
                  <a:pt x="11138" y="1819"/>
                </a:lnTo>
                <a:lnTo>
                  <a:pt x="16794" y="10809"/>
                </a:lnTo>
                <a:lnTo>
                  <a:pt x="11138" y="19781"/>
                </a:lnTo>
                <a:lnTo>
                  <a:pt x="0" y="19781"/>
                </a:lnTo>
                <a:lnTo>
                  <a:pt x="1158" y="21600"/>
                </a:lnTo>
                <a:lnTo>
                  <a:pt x="14786" y="21600"/>
                </a:lnTo>
                <a:lnTo>
                  <a:pt x="21600" y="10809"/>
                </a:lnTo>
                <a:close/>
              </a:path>
            </a:pathLst>
          </a:custGeom>
          <a:solidFill>
            <a:schemeClr val="accent6">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16" name="Shape">
            <a:extLst>
              <a:ext uri="{FF2B5EF4-FFF2-40B4-BE49-F238E27FC236}">
                <a16:creationId xmlns="" xmlns:a16="http://schemas.microsoft.com/office/drawing/2014/main" id="{7CD6C38A-898E-0AAE-7AFA-1DB83322ABE4}"/>
              </a:ext>
            </a:extLst>
          </p:cNvPr>
          <p:cNvSpPr/>
          <p:nvPr/>
        </p:nvSpPr>
        <p:spPr>
          <a:xfrm>
            <a:off x="1641819" y="3227638"/>
            <a:ext cx="1546705" cy="806296"/>
          </a:xfrm>
          <a:custGeom>
            <a:avLst/>
            <a:gdLst/>
            <a:ahLst/>
            <a:cxnLst>
              <a:cxn ang="0">
                <a:pos x="wd2" y="hd2"/>
              </a:cxn>
              <a:cxn ang="5400000">
                <a:pos x="wd2" y="hd2"/>
              </a:cxn>
              <a:cxn ang="10800000">
                <a:pos x="wd2" y="hd2"/>
              </a:cxn>
              <a:cxn ang="16200000">
                <a:pos x="wd2" y="hd2"/>
              </a:cxn>
            </a:cxnLst>
            <a:rect l="0" t="0" r="r" b="b"/>
            <a:pathLst>
              <a:path w="21600" h="21600" extrusionOk="0">
                <a:moveTo>
                  <a:pt x="14786" y="0"/>
                </a:moveTo>
                <a:lnTo>
                  <a:pt x="1158" y="0"/>
                </a:lnTo>
                <a:lnTo>
                  <a:pt x="0" y="1818"/>
                </a:lnTo>
                <a:lnTo>
                  <a:pt x="11331" y="1818"/>
                </a:lnTo>
                <a:lnTo>
                  <a:pt x="17006" y="10800"/>
                </a:lnTo>
                <a:lnTo>
                  <a:pt x="11331" y="19765"/>
                </a:lnTo>
                <a:lnTo>
                  <a:pt x="0" y="19765"/>
                </a:lnTo>
                <a:lnTo>
                  <a:pt x="1158" y="21600"/>
                </a:lnTo>
                <a:lnTo>
                  <a:pt x="14786" y="21600"/>
                </a:lnTo>
                <a:lnTo>
                  <a:pt x="21600" y="10800"/>
                </a:lnTo>
                <a:close/>
              </a:path>
            </a:pathLst>
          </a:custGeom>
          <a:solidFill>
            <a:schemeClr val="accent5">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grpSp>
        <p:nvGrpSpPr>
          <p:cNvPr id="17" name="Group 16">
            <a:extLst>
              <a:ext uri="{FF2B5EF4-FFF2-40B4-BE49-F238E27FC236}">
                <a16:creationId xmlns="" xmlns:a16="http://schemas.microsoft.com/office/drawing/2014/main" id="{4A667B04-F608-FEE9-0251-24E1E803F139}"/>
              </a:ext>
            </a:extLst>
          </p:cNvPr>
          <p:cNvGrpSpPr/>
          <p:nvPr/>
        </p:nvGrpSpPr>
        <p:grpSpPr>
          <a:xfrm>
            <a:off x="2063077" y="1192474"/>
            <a:ext cx="8238379" cy="921211"/>
            <a:chOff x="8921977" y="1473581"/>
            <a:chExt cx="2926080" cy="1238463"/>
          </a:xfrm>
        </p:grpSpPr>
        <p:sp>
          <p:nvSpPr>
            <p:cNvPr id="30" name="TextBox 72">
              <a:extLst>
                <a:ext uri="{FF2B5EF4-FFF2-40B4-BE49-F238E27FC236}">
                  <a16:creationId xmlns="" xmlns:a16="http://schemas.microsoft.com/office/drawing/2014/main" id="{5A380C4C-FB1F-E947-641C-CCBFDDE183EE}"/>
                </a:ext>
              </a:extLst>
            </p:cNvPr>
            <p:cNvSpPr txBox="1"/>
            <p:nvPr/>
          </p:nvSpPr>
          <p:spPr>
            <a:xfrm>
              <a:off x="8921977" y="1473581"/>
              <a:ext cx="2926080" cy="496524"/>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a:t>Process</a:t>
              </a:r>
              <a:endParaRPr lang="en-US" sz="1600" b="1" noProof="1"/>
            </a:p>
          </p:txBody>
        </p:sp>
        <p:sp>
          <p:nvSpPr>
            <p:cNvPr id="31" name="TextBox 73">
              <a:extLst>
                <a:ext uri="{FF2B5EF4-FFF2-40B4-BE49-F238E27FC236}">
                  <a16:creationId xmlns="" xmlns:a16="http://schemas.microsoft.com/office/drawing/2014/main" id="{802BC380-9279-7804-98C6-C2040A6A425E}"/>
                </a:ext>
              </a:extLst>
            </p:cNvPr>
            <p:cNvSpPr txBox="1"/>
            <p:nvPr/>
          </p:nvSpPr>
          <p:spPr>
            <a:xfrm>
              <a:off x="8921977" y="1925881"/>
              <a:ext cx="2926080" cy="78616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0000"/>
                </a:lnSpc>
                <a:buNone/>
              </a:pPr>
              <a:r>
                <a:rPr lang="en-GB" sz="1600" dirty="0">
                  <a:latin typeface="Arial" panose="020B0604020202020204" pitchFamily="34" charset="0"/>
                  <a:cs typeface="Arial" panose="020B0604020202020204" pitchFamily="34" charset="0"/>
                </a:rPr>
                <a:t>As simple as possible, as complex as necessary, fail-safes and barriers (visual and physical) to error, check points for safety, reviewed for fitness for purpose</a:t>
              </a:r>
            </a:p>
          </p:txBody>
        </p:sp>
      </p:grpSp>
      <p:grpSp>
        <p:nvGrpSpPr>
          <p:cNvPr id="18" name="Group 17">
            <a:extLst>
              <a:ext uri="{FF2B5EF4-FFF2-40B4-BE49-F238E27FC236}">
                <a16:creationId xmlns="" xmlns:a16="http://schemas.microsoft.com/office/drawing/2014/main" id="{51F46B41-549A-D802-EA45-762D192649F7}"/>
              </a:ext>
            </a:extLst>
          </p:cNvPr>
          <p:cNvGrpSpPr/>
          <p:nvPr/>
        </p:nvGrpSpPr>
        <p:grpSpPr>
          <a:xfrm>
            <a:off x="2619022" y="2240024"/>
            <a:ext cx="8166394" cy="909882"/>
            <a:chOff x="8921977" y="1600774"/>
            <a:chExt cx="2926080" cy="909882"/>
          </a:xfrm>
        </p:grpSpPr>
        <p:sp>
          <p:nvSpPr>
            <p:cNvPr id="28" name="TextBox 75">
              <a:extLst>
                <a:ext uri="{FF2B5EF4-FFF2-40B4-BE49-F238E27FC236}">
                  <a16:creationId xmlns="" xmlns:a16="http://schemas.microsoft.com/office/drawing/2014/main" id="{F1336651-04EA-6D21-7D40-047C821C0D4D}"/>
                </a:ext>
              </a:extLst>
            </p:cNvPr>
            <p:cNvSpPr txBox="1"/>
            <p:nvPr/>
          </p:nvSpPr>
          <p:spPr>
            <a:xfrm>
              <a:off x="8921977" y="1600774"/>
              <a:ext cx="2926080"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a:t>LIMS and Automation</a:t>
              </a:r>
            </a:p>
          </p:txBody>
        </p:sp>
        <p:sp>
          <p:nvSpPr>
            <p:cNvPr id="29" name="TextBox 76">
              <a:extLst>
                <a:ext uri="{FF2B5EF4-FFF2-40B4-BE49-F238E27FC236}">
                  <a16:creationId xmlns="" xmlns:a16="http://schemas.microsoft.com/office/drawing/2014/main" id="{AEB9C250-3FE3-BC69-823C-48C6B741376E}"/>
                </a:ext>
              </a:extLst>
            </p:cNvPr>
            <p:cNvSpPr txBox="1"/>
            <p:nvPr/>
          </p:nvSpPr>
          <p:spPr>
            <a:xfrm>
              <a:off x="8921977" y="1925881"/>
              <a:ext cx="2926080" cy="58477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0000"/>
                </a:lnSpc>
              </a:pPr>
              <a:r>
                <a:rPr lang="en-GB" sz="1600" dirty="0">
                  <a:latin typeface="Arial" panose="020B0604020202020204" pitchFamily="34" charset="0"/>
                  <a:cs typeface="Arial" panose="020B0604020202020204" pitchFamily="34" charset="0"/>
                </a:rPr>
                <a:t>Functionality utilised to its full potential, appropriate rules and meaningful alerts, not easily overridden with audit trail of override reasons</a:t>
              </a:r>
            </a:p>
          </p:txBody>
        </p:sp>
      </p:grpSp>
      <p:grpSp>
        <p:nvGrpSpPr>
          <p:cNvPr id="19" name="Group 18">
            <a:extLst>
              <a:ext uri="{FF2B5EF4-FFF2-40B4-BE49-F238E27FC236}">
                <a16:creationId xmlns="" xmlns:a16="http://schemas.microsoft.com/office/drawing/2014/main" id="{A47BE161-5032-6E75-EE91-386CCA428818}"/>
              </a:ext>
            </a:extLst>
          </p:cNvPr>
          <p:cNvGrpSpPr/>
          <p:nvPr/>
        </p:nvGrpSpPr>
        <p:grpSpPr>
          <a:xfrm>
            <a:off x="3328289" y="3200847"/>
            <a:ext cx="7946256" cy="909882"/>
            <a:chOff x="8921977" y="1600774"/>
            <a:chExt cx="2926080" cy="909882"/>
          </a:xfrm>
        </p:grpSpPr>
        <p:sp>
          <p:nvSpPr>
            <p:cNvPr id="26" name="TextBox 78">
              <a:extLst>
                <a:ext uri="{FF2B5EF4-FFF2-40B4-BE49-F238E27FC236}">
                  <a16:creationId xmlns="" xmlns:a16="http://schemas.microsoft.com/office/drawing/2014/main" id="{AB9BD26F-F365-8CEC-3386-6AD36117BDBA}"/>
                </a:ext>
              </a:extLst>
            </p:cNvPr>
            <p:cNvSpPr txBox="1"/>
            <p:nvPr/>
          </p:nvSpPr>
          <p:spPr>
            <a:xfrm>
              <a:off x="8921977" y="1600774"/>
              <a:ext cx="2926080"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a:t>SOP’s</a:t>
              </a:r>
            </a:p>
          </p:txBody>
        </p:sp>
        <p:sp>
          <p:nvSpPr>
            <p:cNvPr id="27" name="TextBox 79">
              <a:extLst>
                <a:ext uri="{FF2B5EF4-FFF2-40B4-BE49-F238E27FC236}">
                  <a16:creationId xmlns="" xmlns:a16="http://schemas.microsoft.com/office/drawing/2014/main" id="{84993F98-A1CC-B607-4F8C-C4F5720CB9E6}"/>
                </a:ext>
              </a:extLst>
            </p:cNvPr>
            <p:cNvSpPr txBox="1"/>
            <p:nvPr/>
          </p:nvSpPr>
          <p:spPr>
            <a:xfrm>
              <a:off x="8921977" y="1925881"/>
              <a:ext cx="2926080" cy="58477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0000"/>
                </a:lnSpc>
              </a:pPr>
              <a:r>
                <a:rPr lang="en-GB" sz="1600" dirty="0">
                  <a:latin typeface="Arial" panose="020B0604020202020204" pitchFamily="34" charset="0"/>
                  <a:cs typeface="Arial" panose="020B0604020202020204" pitchFamily="34" charset="0"/>
                </a:rPr>
                <a:t>Clear and concise instructions, clear escalation pathways and instructions for discrepancies, regular review and updates</a:t>
              </a:r>
            </a:p>
          </p:txBody>
        </p:sp>
      </p:grpSp>
      <p:grpSp>
        <p:nvGrpSpPr>
          <p:cNvPr id="20" name="Group 19">
            <a:extLst>
              <a:ext uri="{FF2B5EF4-FFF2-40B4-BE49-F238E27FC236}">
                <a16:creationId xmlns="" xmlns:a16="http://schemas.microsoft.com/office/drawing/2014/main" id="{E003ECB2-6224-FF0D-C1B7-82DD02250CAD}"/>
              </a:ext>
            </a:extLst>
          </p:cNvPr>
          <p:cNvGrpSpPr/>
          <p:nvPr/>
        </p:nvGrpSpPr>
        <p:grpSpPr>
          <a:xfrm>
            <a:off x="2619022" y="4161670"/>
            <a:ext cx="8166394" cy="909882"/>
            <a:chOff x="8921977" y="1600774"/>
            <a:chExt cx="2926080" cy="909882"/>
          </a:xfrm>
        </p:grpSpPr>
        <p:sp>
          <p:nvSpPr>
            <p:cNvPr id="24" name="TextBox 81">
              <a:extLst>
                <a:ext uri="{FF2B5EF4-FFF2-40B4-BE49-F238E27FC236}">
                  <a16:creationId xmlns="" xmlns:a16="http://schemas.microsoft.com/office/drawing/2014/main" id="{500FD44A-1BC0-7292-0953-3486A5FB105D}"/>
                </a:ext>
              </a:extLst>
            </p:cNvPr>
            <p:cNvSpPr txBox="1"/>
            <p:nvPr/>
          </p:nvSpPr>
          <p:spPr>
            <a:xfrm>
              <a:off x="8921977" y="1600774"/>
              <a:ext cx="2926080"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a:t>Training</a:t>
              </a:r>
            </a:p>
          </p:txBody>
        </p:sp>
        <p:sp>
          <p:nvSpPr>
            <p:cNvPr id="25" name="TextBox 82">
              <a:extLst>
                <a:ext uri="{FF2B5EF4-FFF2-40B4-BE49-F238E27FC236}">
                  <a16:creationId xmlns="" xmlns:a16="http://schemas.microsoft.com/office/drawing/2014/main" id="{6EE63156-C932-5760-0750-1BD5E4DBE565}"/>
                </a:ext>
              </a:extLst>
            </p:cNvPr>
            <p:cNvSpPr txBox="1"/>
            <p:nvPr/>
          </p:nvSpPr>
          <p:spPr>
            <a:xfrm>
              <a:off x="8921977" y="1925881"/>
              <a:ext cx="2926080" cy="58477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0000"/>
                </a:lnSpc>
              </a:pPr>
              <a:r>
                <a:rPr lang="en-GB" sz="1600" dirty="0">
                  <a:latin typeface="Arial" panose="020B0604020202020204" pitchFamily="34" charset="0"/>
                  <a:cs typeface="Arial" panose="020B0604020202020204" pitchFamily="34" charset="0"/>
                </a:rPr>
                <a:t>Planned and delivered to all relevant staff, clear learning outcomes, follow up for learning assurance/ regular sessions</a:t>
              </a:r>
            </a:p>
          </p:txBody>
        </p:sp>
      </p:grpSp>
      <p:grpSp>
        <p:nvGrpSpPr>
          <p:cNvPr id="21" name="Group 20">
            <a:extLst>
              <a:ext uri="{FF2B5EF4-FFF2-40B4-BE49-F238E27FC236}">
                <a16:creationId xmlns="" xmlns:a16="http://schemas.microsoft.com/office/drawing/2014/main" id="{341CE365-E736-3938-B9C7-A007FC583DE7}"/>
              </a:ext>
            </a:extLst>
          </p:cNvPr>
          <p:cNvGrpSpPr/>
          <p:nvPr/>
        </p:nvGrpSpPr>
        <p:grpSpPr>
          <a:xfrm>
            <a:off x="1935628" y="5122493"/>
            <a:ext cx="8009883" cy="909882"/>
            <a:chOff x="8921977" y="1600774"/>
            <a:chExt cx="2926080" cy="909882"/>
          </a:xfrm>
        </p:grpSpPr>
        <p:sp>
          <p:nvSpPr>
            <p:cNvPr id="22" name="TextBox 84">
              <a:extLst>
                <a:ext uri="{FF2B5EF4-FFF2-40B4-BE49-F238E27FC236}">
                  <a16:creationId xmlns="" xmlns:a16="http://schemas.microsoft.com/office/drawing/2014/main" id="{DD31D6E5-C726-9ABA-E969-F51599A9112A}"/>
                </a:ext>
              </a:extLst>
            </p:cNvPr>
            <p:cNvSpPr txBox="1"/>
            <p:nvPr/>
          </p:nvSpPr>
          <p:spPr>
            <a:xfrm>
              <a:off x="8921977" y="1600774"/>
              <a:ext cx="2926080" cy="36933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noProof="1"/>
                <a:t>Checklists</a:t>
              </a:r>
            </a:p>
          </p:txBody>
        </p:sp>
        <p:sp>
          <p:nvSpPr>
            <p:cNvPr id="23" name="TextBox 85">
              <a:extLst>
                <a:ext uri="{FF2B5EF4-FFF2-40B4-BE49-F238E27FC236}">
                  <a16:creationId xmlns="" xmlns:a16="http://schemas.microsoft.com/office/drawing/2014/main" id="{9B1F4AAA-8A20-A41B-03A3-3C35451AC8C5}"/>
                </a:ext>
              </a:extLst>
            </p:cNvPr>
            <p:cNvSpPr txBox="1"/>
            <p:nvPr/>
          </p:nvSpPr>
          <p:spPr>
            <a:xfrm>
              <a:off x="8921977" y="1925881"/>
              <a:ext cx="2926080" cy="58477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00000"/>
                </a:lnSpc>
              </a:pPr>
              <a:r>
                <a:rPr lang="en-GB" sz="1600" dirty="0">
                  <a:latin typeface="Arial" panose="020B0604020202020204" pitchFamily="34" charset="0"/>
                  <a:cs typeface="Arial" panose="020B0604020202020204" pitchFamily="34" charset="0"/>
                </a:rPr>
                <a:t>Clear purpose for design, utilise best practice, succinct reminder not an explanation of process, clear pause points for use</a:t>
              </a:r>
            </a:p>
          </p:txBody>
        </p:sp>
      </p:grpSp>
      <p:sp>
        <p:nvSpPr>
          <p:cNvPr id="32" name="Title 1">
            <a:extLst>
              <a:ext uri="{FF2B5EF4-FFF2-40B4-BE49-F238E27FC236}">
                <a16:creationId xmlns="" xmlns:a16="http://schemas.microsoft.com/office/drawing/2014/main" id="{B4C7A092-2F46-7F3B-1496-955B0DEDC7BB}"/>
              </a:ext>
            </a:extLst>
          </p:cNvPr>
          <p:cNvSpPr txBox="1">
            <a:spLocks/>
          </p:cNvSpPr>
          <p:nvPr/>
        </p:nvSpPr>
        <p:spPr>
          <a:xfrm>
            <a:off x="0" y="-635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latin typeface="Arial" panose="020B0604020202020204" pitchFamily="34" charset="0"/>
                <a:cs typeface="Arial" panose="020B0604020202020204" pitchFamily="34" charset="0"/>
              </a:rPr>
              <a:t>Effective Interventions</a:t>
            </a:r>
            <a:endParaRPr lang="en-GB"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 xmlns:a16="http://schemas.microsoft.com/office/drawing/2014/main" id="{F5BA1ADE-AE45-8215-D8EF-8D15654D4812}"/>
              </a:ext>
            </a:extLst>
          </p:cNvPr>
          <p:cNvSpPr txBox="1"/>
          <p:nvPr/>
        </p:nvSpPr>
        <p:spPr>
          <a:xfrm>
            <a:off x="2006" y="6589106"/>
            <a:ext cx="6093994" cy="307777"/>
          </a:xfrm>
          <a:prstGeom prst="rect">
            <a:avLst/>
          </a:prstGeom>
          <a:noFill/>
        </p:spPr>
        <p:txBody>
          <a:bodyPr wrap="square">
            <a:spAutoFit/>
          </a:bodyPr>
          <a:lstStyle/>
          <a:p>
            <a:r>
              <a:rPr lang="en-US" sz="1400" dirty="0">
                <a:solidFill>
                  <a:schemeClr val="bg1"/>
                </a:solidFill>
              </a:rPr>
              <a:t>© Copyright </a:t>
            </a:r>
            <a:r>
              <a:rPr lang="en-US" sz="1400" b="1" dirty="0">
                <a:solidFill>
                  <a:schemeClr val="bg1"/>
                </a:solidFill>
              </a:rPr>
              <a:t>PresentationGO.com</a:t>
            </a:r>
            <a:r>
              <a:rPr lang="en-US" sz="1400" dirty="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187312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D3789A-8093-468E-A260-9F97D569A696}"/>
              </a:ext>
            </a:extLst>
          </p:cNvPr>
          <p:cNvSpPr>
            <a:spLocks noGrp="1"/>
          </p:cNvSpPr>
          <p:nvPr>
            <p:ph type="title" idx="4294967295"/>
          </p:nvPr>
        </p:nvSpPr>
        <p:spPr>
          <a:xfrm>
            <a:off x="293511" y="151167"/>
            <a:ext cx="3905956" cy="2388834"/>
          </a:xfrm>
        </p:spPr>
        <p:txBody>
          <a:bodyPr anchor="ctr">
            <a:normAutofit/>
          </a:bodyPr>
          <a:lstStyle/>
          <a:p>
            <a:r>
              <a:rPr lang="en-GB" b="1" dirty="0">
                <a:latin typeface="Arial" panose="020B0604020202020204" pitchFamily="34" charset="0"/>
                <a:cs typeface="Arial" panose="020B0604020202020204" pitchFamily="34" charset="0"/>
              </a:rPr>
              <a:t>Review the effectiveness</a:t>
            </a:r>
          </a:p>
        </p:txBody>
      </p:sp>
      <p:graphicFrame>
        <p:nvGraphicFramePr>
          <p:cNvPr id="5" name="Content Placeholder 2">
            <a:extLst>
              <a:ext uri="{FF2B5EF4-FFF2-40B4-BE49-F238E27FC236}">
                <a16:creationId xmlns="" xmlns:a16="http://schemas.microsoft.com/office/drawing/2014/main" id="{4CBB94FA-421A-4E5F-AD0F-6A9A6E4D70B4}"/>
              </a:ext>
            </a:extLst>
          </p:cNvPr>
          <p:cNvGraphicFramePr>
            <a:graphicFrameLocks noGrp="1"/>
          </p:cNvGraphicFramePr>
          <p:nvPr>
            <p:ph idx="4294967295"/>
          </p:nvPr>
        </p:nvGraphicFramePr>
        <p:xfrm>
          <a:off x="4763911" y="400932"/>
          <a:ext cx="6807200" cy="5540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 xmlns:a16="http://schemas.microsoft.com/office/drawing/2014/main" id="{551B4DAB-1264-2A0B-5204-104CB8EA4614}"/>
              </a:ext>
            </a:extLst>
          </p:cNvPr>
          <p:cNvPicPr>
            <a:picLocks noChangeAspect="1"/>
          </p:cNvPicPr>
          <p:nvPr/>
        </p:nvPicPr>
        <p:blipFill>
          <a:blip r:embed="rId8"/>
          <a:stretch>
            <a:fillRect/>
          </a:stretch>
        </p:blipFill>
        <p:spPr>
          <a:xfrm>
            <a:off x="620889" y="2839212"/>
            <a:ext cx="3578578" cy="3578578"/>
          </a:xfrm>
          <a:prstGeom prst="rect">
            <a:avLst/>
          </a:prstGeom>
        </p:spPr>
      </p:pic>
    </p:spTree>
    <p:extLst>
      <p:ext uri="{BB962C8B-B14F-4D97-AF65-F5344CB8AC3E}">
        <p14:creationId xmlns:p14="http://schemas.microsoft.com/office/powerpoint/2010/main" val="97253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4EEDFD1-CF25-D45F-CE02-BC23EFD323A4}"/>
              </a:ext>
            </a:extLst>
          </p:cNvPr>
          <p:cNvSpPr/>
          <p:nvPr/>
        </p:nvSpPr>
        <p:spPr>
          <a:xfrm>
            <a:off x="3834243" y="2367289"/>
            <a:ext cx="1828800" cy="152359"/>
          </a:xfrm>
          <a:prstGeom prst="rect">
            <a:avLst/>
          </a:prstGeom>
          <a:solidFill>
            <a:srgbClr val="26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Oval 6">
            <a:extLst>
              <a:ext uri="{FF2B5EF4-FFF2-40B4-BE49-F238E27FC236}">
                <a16:creationId xmlns="" xmlns:a16="http://schemas.microsoft.com/office/drawing/2014/main" id="{60667E7C-CF14-960C-7D7B-A59FFBA81929}"/>
              </a:ext>
            </a:extLst>
          </p:cNvPr>
          <p:cNvSpPr/>
          <p:nvPr/>
        </p:nvSpPr>
        <p:spPr>
          <a:xfrm>
            <a:off x="2277564" y="1631413"/>
            <a:ext cx="1624110" cy="1624110"/>
          </a:xfrm>
          <a:prstGeom prst="ellipse">
            <a:avLst/>
          </a:prstGeom>
          <a:solidFill>
            <a:srgbClr val="2684C4"/>
          </a:solidFill>
          <a:ln>
            <a:solidFill>
              <a:srgbClr val="2684C4"/>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p>
        </p:txBody>
      </p:sp>
      <p:sp>
        <p:nvSpPr>
          <p:cNvPr id="12" name="Rectangle 11">
            <a:extLst>
              <a:ext uri="{FF2B5EF4-FFF2-40B4-BE49-F238E27FC236}">
                <a16:creationId xmlns="" xmlns:a16="http://schemas.microsoft.com/office/drawing/2014/main" id="{BEE1E48B-7367-45DD-9D46-45C75919933B}"/>
              </a:ext>
            </a:extLst>
          </p:cNvPr>
          <p:cNvSpPr/>
          <p:nvPr/>
        </p:nvSpPr>
        <p:spPr>
          <a:xfrm>
            <a:off x="3834243" y="4420234"/>
            <a:ext cx="1828800" cy="152359"/>
          </a:xfrm>
          <a:prstGeom prst="rect">
            <a:avLst/>
          </a:prstGeom>
          <a:solidFill>
            <a:srgbClr val="44B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Oval 7">
            <a:extLst>
              <a:ext uri="{FF2B5EF4-FFF2-40B4-BE49-F238E27FC236}">
                <a16:creationId xmlns="" xmlns:a16="http://schemas.microsoft.com/office/drawing/2014/main" id="{6A98181E-3A17-2871-DCF2-70FDA3D565A1}"/>
              </a:ext>
            </a:extLst>
          </p:cNvPr>
          <p:cNvSpPr/>
          <p:nvPr/>
        </p:nvSpPr>
        <p:spPr>
          <a:xfrm>
            <a:off x="2277564" y="3684358"/>
            <a:ext cx="1624110" cy="1624110"/>
          </a:xfrm>
          <a:prstGeom prst="ellipse">
            <a:avLst/>
          </a:prstGeom>
          <a:solidFill>
            <a:srgbClr val="44B994"/>
          </a:solidFill>
          <a:ln>
            <a:solidFill>
              <a:srgbClr val="44B994"/>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a:p>
        </p:txBody>
      </p:sp>
      <p:sp>
        <p:nvSpPr>
          <p:cNvPr id="13" name="Rectangle 12">
            <a:extLst>
              <a:ext uri="{FF2B5EF4-FFF2-40B4-BE49-F238E27FC236}">
                <a16:creationId xmlns="" xmlns:a16="http://schemas.microsoft.com/office/drawing/2014/main" id="{809828B6-348E-826F-DC10-8A86C3FFF45C}"/>
              </a:ext>
            </a:extLst>
          </p:cNvPr>
          <p:cNvSpPr/>
          <p:nvPr/>
        </p:nvSpPr>
        <p:spPr>
          <a:xfrm>
            <a:off x="6528958" y="2367289"/>
            <a:ext cx="1828800" cy="152359"/>
          </a:xfrm>
          <a:prstGeom prst="rect">
            <a:avLst/>
          </a:prstGeom>
          <a:solidFill>
            <a:srgbClr val="3F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Oval 8">
            <a:extLst>
              <a:ext uri="{FF2B5EF4-FFF2-40B4-BE49-F238E27FC236}">
                <a16:creationId xmlns="" xmlns:a16="http://schemas.microsoft.com/office/drawing/2014/main" id="{6D4CEF88-BB95-E729-64E8-516B53BEA6DD}"/>
              </a:ext>
            </a:extLst>
          </p:cNvPr>
          <p:cNvSpPr/>
          <p:nvPr/>
        </p:nvSpPr>
        <p:spPr>
          <a:xfrm>
            <a:off x="8290327" y="1631413"/>
            <a:ext cx="1624110" cy="1624110"/>
          </a:xfrm>
          <a:prstGeom prst="ellipse">
            <a:avLst/>
          </a:prstGeom>
          <a:solidFill>
            <a:srgbClr val="3F8958"/>
          </a:solidFill>
          <a:ln>
            <a:solidFill>
              <a:srgbClr val="3F8958"/>
            </a:soli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000"/>
          </a:p>
        </p:txBody>
      </p:sp>
      <p:sp>
        <p:nvSpPr>
          <p:cNvPr id="14" name="Rectangle 13">
            <a:extLst>
              <a:ext uri="{FF2B5EF4-FFF2-40B4-BE49-F238E27FC236}">
                <a16:creationId xmlns="" xmlns:a16="http://schemas.microsoft.com/office/drawing/2014/main" id="{377FBFA7-ADA0-E6DF-3B55-FB323BBFA2C0}"/>
              </a:ext>
            </a:extLst>
          </p:cNvPr>
          <p:cNvSpPr/>
          <p:nvPr/>
        </p:nvSpPr>
        <p:spPr>
          <a:xfrm>
            <a:off x="6528958" y="4420234"/>
            <a:ext cx="1828800" cy="152359"/>
          </a:xfrm>
          <a:prstGeom prst="rect">
            <a:avLst/>
          </a:prstGeom>
          <a:solidFill>
            <a:srgbClr val="31CA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Oval 9">
            <a:extLst>
              <a:ext uri="{FF2B5EF4-FFF2-40B4-BE49-F238E27FC236}">
                <a16:creationId xmlns="" xmlns:a16="http://schemas.microsoft.com/office/drawing/2014/main" id="{CD365B6E-7BA8-B4FF-5017-8C6140F69EC0}"/>
              </a:ext>
            </a:extLst>
          </p:cNvPr>
          <p:cNvSpPr/>
          <p:nvPr/>
        </p:nvSpPr>
        <p:spPr>
          <a:xfrm>
            <a:off x="8290327" y="3684358"/>
            <a:ext cx="1624110" cy="1624110"/>
          </a:xfrm>
          <a:prstGeom prst="ellipse">
            <a:avLst/>
          </a:prstGeom>
          <a:solidFill>
            <a:srgbClr val="31CAD0"/>
          </a:solidFill>
          <a:ln>
            <a:solidFill>
              <a:srgbClr val="31CAD0"/>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000"/>
          </a:p>
        </p:txBody>
      </p:sp>
      <p:sp>
        <p:nvSpPr>
          <p:cNvPr id="3" name="Oval 2">
            <a:extLst>
              <a:ext uri="{FF2B5EF4-FFF2-40B4-BE49-F238E27FC236}">
                <a16:creationId xmlns="" xmlns:a16="http://schemas.microsoft.com/office/drawing/2014/main" id="{7000DEFD-9A31-782D-D19F-3AF183A9266E}"/>
              </a:ext>
            </a:extLst>
          </p:cNvPr>
          <p:cNvSpPr/>
          <p:nvPr/>
        </p:nvSpPr>
        <p:spPr>
          <a:xfrm>
            <a:off x="4257472" y="1631413"/>
            <a:ext cx="3677055" cy="3677055"/>
          </a:xfrm>
          <a:prstGeom prst="ellipse">
            <a:avLst/>
          </a:prstGeom>
          <a:solidFill>
            <a:srgbClr val="26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Oval 3">
            <a:extLst>
              <a:ext uri="{FF2B5EF4-FFF2-40B4-BE49-F238E27FC236}">
                <a16:creationId xmlns="" xmlns:a16="http://schemas.microsoft.com/office/drawing/2014/main" id="{B2A992A6-6F6B-AA7E-E108-2319CCEA4094}"/>
              </a:ext>
            </a:extLst>
          </p:cNvPr>
          <p:cNvSpPr/>
          <p:nvPr/>
        </p:nvSpPr>
        <p:spPr>
          <a:xfrm>
            <a:off x="4604426" y="1978367"/>
            <a:ext cx="2983147" cy="2983147"/>
          </a:xfrm>
          <a:prstGeom prst="ellipse">
            <a:avLst/>
          </a:prstGeom>
          <a:solidFill>
            <a:srgbClr val="3F8958"/>
          </a:solidFill>
          <a:ln>
            <a:noFill/>
          </a:ln>
          <a:effectLst>
            <a:innerShdw blurRad="152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Oval 4">
            <a:extLst>
              <a:ext uri="{FF2B5EF4-FFF2-40B4-BE49-F238E27FC236}">
                <a16:creationId xmlns="" xmlns:a16="http://schemas.microsoft.com/office/drawing/2014/main" id="{CABA43FB-EF3A-55D3-870C-37B82FB21562}"/>
              </a:ext>
            </a:extLst>
          </p:cNvPr>
          <p:cNvSpPr/>
          <p:nvPr/>
        </p:nvSpPr>
        <p:spPr>
          <a:xfrm>
            <a:off x="4950769" y="2324710"/>
            <a:ext cx="2290460" cy="2290460"/>
          </a:xfrm>
          <a:prstGeom prst="ellipse">
            <a:avLst/>
          </a:prstGeom>
          <a:solidFill>
            <a:srgbClr val="44B994"/>
          </a:solidFill>
          <a:ln>
            <a:noFill/>
          </a:ln>
          <a:effectLst>
            <a:innerShdw blurRad="152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Oval 5">
            <a:extLst>
              <a:ext uri="{FF2B5EF4-FFF2-40B4-BE49-F238E27FC236}">
                <a16:creationId xmlns="" xmlns:a16="http://schemas.microsoft.com/office/drawing/2014/main" id="{C87F118A-EF4B-B22D-6F64-7B969708732A}"/>
              </a:ext>
            </a:extLst>
          </p:cNvPr>
          <p:cNvSpPr/>
          <p:nvPr/>
        </p:nvSpPr>
        <p:spPr>
          <a:xfrm>
            <a:off x="5297114" y="2671055"/>
            <a:ext cx="1597770" cy="1597770"/>
          </a:xfrm>
          <a:prstGeom prst="ellipse">
            <a:avLst/>
          </a:prstGeom>
          <a:solidFill>
            <a:srgbClr val="31CAD0"/>
          </a:solidFill>
          <a:ln>
            <a:noFill/>
          </a:ln>
          <a:effectLst>
            <a:innerShdw blurRad="152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cap="all" dirty="0"/>
              <a:t>Lorem Ipsum</a:t>
            </a:r>
          </a:p>
        </p:txBody>
      </p:sp>
      <p:sp>
        <p:nvSpPr>
          <p:cNvPr id="17" name="TextBox 16">
            <a:extLst>
              <a:ext uri="{FF2B5EF4-FFF2-40B4-BE49-F238E27FC236}">
                <a16:creationId xmlns="" xmlns:a16="http://schemas.microsoft.com/office/drawing/2014/main" id="{7E4D84BF-F5D3-FF97-3C49-0D8B377AF9D0}"/>
              </a:ext>
            </a:extLst>
          </p:cNvPr>
          <p:cNvSpPr txBox="1"/>
          <p:nvPr/>
        </p:nvSpPr>
        <p:spPr>
          <a:xfrm>
            <a:off x="467850" y="438322"/>
            <a:ext cx="3449676" cy="1015663"/>
          </a:xfrm>
          <a:prstGeom prst="rect">
            <a:avLst/>
          </a:prstGeom>
          <a:noFill/>
        </p:spPr>
        <p:txBody>
          <a:bodyPr wrap="square" lIns="0" rIns="0" rtlCol="0" anchor="b">
            <a:spAutoFit/>
          </a:bodyPr>
          <a:lstStyle/>
          <a:p>
            <a:pPr lvl="0"/>
            <a:r>
              <a:rPr lang="en-GB" sz="2000" b="1" dirty="0">
                <a:solidFill>
                  <a:srgbClr val="2684C4"/>
                </a:solidFill>
                <a:latin typeface="Arial" panose="020B0604020202020204" pitchFamily="34" charset="0"/>
                <a:cs typeface="Arial" panose="020B0604020202020204" pitchFamily="34" charset="0"/>
              </a:rPr>
              <a:t>Transfusion reactions and adverse events from whole UK</a:t>
            </a:r>
          </a:p>
        </p:txBody>
      </p:sp>
      <p:sp>
        <p:nvSpPr>
          <p:cNvPr id="23" name="TextBox 22">
            <a:extLst>
              <a:ext uri="{FF2B5EF4-FFF2-40B4-BE49-F238E27FC236}">
                <a16:creationId xmlns="" xmlns:a16="http://schemas.microsoft.com/office/drawing/2014/main" id="{23E4714B-6EA0-B3FE-1E63-AC465EF9F061}"/>
              </a:ext>
            </a:extLst>
          </p:cNvPr>
          <p:cNvSpPr txBox="1"/>
          <p:nvPr/>
        </p:nvSpPr>
        <p:spPr>
          <a:xfrm>
            <a:off x="7881928" y="329939"/>
            <a:ext cx="4065016" cy="1323439"/>
          </a:xfrm>
          <a:prstGeom prst="rect">
            <a:avLst/>
          </a:prstGeom>
          <a:solidFill>
            <a:schemeClr val="bg1"/>
          </a:solidFill>
        </p:spPr>
        <p:txBody>
          <a:bodyPr wrap="square" lIns="0" rIns="0" rtlCol="0" anchor="b">
            <a:spAutoFit/>
          </a:bodyPr>
          <a:lstStyle/>
          <a:p>
            <a:pPr lvl="0" algn="r"/>
            <a:r>
              <a:rPr lang="en-GB" sz="2000" b="1" dirty="0">
                <a:solidFill>
                  <a:srgbClr val="44B994"/>
                </a:solidFill>
                <a:latin typeface="Arial" panose="020B0604020202020204" pitchFamily="34" charset="0"/>
                <a:cs typeface="Arial" panose="020B0604020202020204" pitchFamily="34" charset="0"/>
              </a:rPr>
              <a:t>All components, anti-D immunoglobulin and prothrombin complex concentrates</a:t>
            </a:r>
            <a:endParaRPr lang="en-GB" sz="2000" b="1" dirty="0">
              <a:solidFill>
                <a:srgbClr val="44B994"/>
              </a:solidFill>
            </a:endParaRPr>
          </a:p>
        </p:txBody>
      </p:sp>
      <p:sp>
        <p:nvSpPr>
          <p:cNvPr id="26" name="TextBox 25">
            <a:extLst>
              <a:ext uri="{FF2B5EF4-FFF2-40B4-BE49-F238E27FC236}">
                <a16:creationId xmlns="" xmlns:a16="http://schemas.microsoft.com/office/drawing/2014/main" id="{5DB4718D-D50B-8371-6A78-6165AC41F4A6}"/>
              </a:ext>
            </a:extLst>
          </p:cNvPr>
          <p:cNvSpPr txBox="1"/>
          <p:nvPr/>
        </p:nvSpPr>
        <p:spPr>
          <a:xfrm>
            <a:off x="467850" y="4800636"/>
            <a:ext cx="1809713" cy="1015663"/>
          </a:xfrm>
          <a:prstGeom prst="rect">
            <a:avLst/>
          </a:prstGeom>
          <a:noFill/>
        </p:spPr>
        <p:txBody>
          <a:bodyPr wrap="square" lIns="0" rIns="0" rtlCol="0" anchor="b">
            <a:spAutoFit/>
          </a:bodyPr>
          <a:lstStyle/>
          <a:p>
            <a:pPr lvl="0"/>
            <a:r>
              <a:rPr lang="en-GB" sz="2000" b="1" dirty="0">
                <a:solidFill>
                  <a:srgbClr val="3F8958"/>
                </a:solidFill>
                <a:latin typeface="Arial" panose="020B0604020202020204" pitchFamily="34" charset="0"/>
                <a:cs typeface="Arial" panose="020B0604020202020204" pitchFamily="34" charset="0"/>
              </a:rPr>
              <a:t>Transfusion community expert input</a:t>
            </a:r>
          </a:p>
        </p:txBody>
      </p:sp>
      <p:sp>
        <p:nvSpPr>
          <p:cNvPr id="29" name="TextBox 28">
            <a:extLst>
              <a:ext uri="{FF2B5EF4-FFF2-40B4-BE49-F238E27FC236}">
                <a16:creationId xmlns="" xmlns:a16="http://schemas.microsoft.com/office/drawing/2014/main" id="{60EFACE0-000F-FC09-69CA-FFF476295649}"/>
              </a:ext>
            </a:extLst>
          </p:cNvPr>
          <p:cNvSpPr txBox="1"/>
          <p:nvPr/>
        </p:nvSpPr>
        <p:spPr>
          <a:xfrm>
            <a:off x="9559581" y="5278602"/>
            <a:ext cx="2439962" cy="707886"/>
          </a:xfrm>
          <a:prstGeom prst="rect">
            <a:avLst/>
          </a:prstGeom>
          <a:noFill/>
        </p:spPr>
        <p:txBody>
          <a:bodyPr wrap="square" lIns="0" rIns="0" rtlCol="0" anchor="b">
            <a:spAutoFit/>
          </a:bodyPr>
          <a:lstStyle/>
          <a:p>
            <a:pPr algn="r"/>
            <a:r>
              <a:rPr lang="en-GB" sz="2000" b="1" noProof="1">
                <a:solidFill>
                  <a:srgbClr val="28A8AE"/>
                </a:solidFill>
                <a:latin typeface="Arial" panose="020B0604020202020204" pitchFamily="34" charset="0"/>
                <a:cs typeface="Arial" panose="020B0604020202020204" pitchFamily="34" charset="0"/>
              </a:rPr>
              <a:t>Recommendations and education</a:t>
            </a:r>
            <a:endParaRPr lang="en-US" sz="2000" b="1" noProof="1">
              <a:solidFill>
                <a:srgbClr val="28A8AE"/>
              </a:solidFill>
              <a:latin typeface="Arial" panose="020B0604020202020204" pitchFamily="34" charset="0"/>
              <a:cs typeface="Arial" panose="020B0604020202020204" pitchFamily="34" charset="0"/>
            </a:endParaRPr>
          </a:p>
        </p:txBody>
      </p:sp>
      <p:pic>
        <p:nvPicPr>
          <p:cNvPr id="31" name="Graphic 30" descr="Users">
            <a:extLst>
              <a:ext uri="{FF2B5EF4-FFF2-40B4-BE49-F238E27FC236}">
                <a16:creationId xmlns="" xmlns:a16="http://schemas.microsoft.com/office/drawing/2014/main" id="{F0DA26E3-9B8D-F0C3-25FF-1D60326BE3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594912" y="4097770"/>
            <a:ext cx="914400" cy="914400"/>
          </a:xfrm>
          <a:prstGeom prst="rect">
            <a:avLst/>
          </a:prstGeom>
        </p:spPr>
      </p:pic>
      <p:pic>
        <p:nvPicPr>
          <p:cNvPr id="32" name="Graphic 31" descr="Puzzle">
            <a:extLst>
              <a:ext uri="{FF2B5EF4-FFF2-40B4-BE49-F238E27FC236}">
                <a16:creationId xmlns="" xmlns:a16="http://schemas.microsoft.com/office/drawing/2014/main" id="{040A1B68-08B2-F2BE-EBEF-F440BF9D749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645182" y="4039213"/>
            <a:ext cx="914400" cy="914400"/>
          </a:xfrm>
          <a:prstGeom prst="rect">
            <a:avLst/>
          </a:prstGeom>
          <a:effectLst>
            <a:outerShdw blurRad="50800" dist="38100" dir="2700000" algn="tl" rotWithShape="0">
              <a:prstClr val="black">
                <a:alpha val="40000"/>
              </a:prstClr>
            </a:outerShdw>
          </a:effectLst>
        </p:spPr>
      </p:pic>
      <p:pic>
        <p:nvPicPr>
          <p:cNvPr id="33" name="Graphic 32" descr="IV with solid fill">
            <a:extLst>
              <a:ext uri="{FF2B5EF4-FFF2-40B4-BE49-F238E27FC236}">
                <a16:creationId xmlns="" xmlns:a16="http://schemas.microsoft.com/office/drawing/2014/main" id="{8B20A792-80B5-3DB1-FBD4-370E8E4FD90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8645181" y="1978367"/>
            <a:ext cx="914400" cy="914400"/>
          </a:xfrm>
          <a:prstGeom prst="rect">
            <a:avLst/>
          </a:prstGeom>
        </p:spPr>
      </p:pic>
      <p:pic>
        <p:nvPicPr>
          <p:cNvPr id="34" name="Graphic 33" descr="Hospital with solid fill">
            <a:extLst>
              <a:ext uri="{FF2B5EF4-FFF2-40B4-BE49-F238E27FC236}">
                <a16:creationId xmlns="" xmlns:a16="http://schemas.microsoft.com/office/drawing/2014/main" id="{4E784044-9ABF-3191-B60A-9780CDA491D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p:blipFill>
        <p:spPr>
          <a:xfrm>
            <a:off x="2632419" y="1986268"/>
            <a:ext cx="914400" cy="914400"/>
          </a:xfrm>
          <a:prstGeom prst="rect">
            <a:avLst/>
          </a:prstGeom>
        </p:spPr>
      </p:pic>
      <p:pic>
        <p:nvPicPr>
          <p:cNvPr id="21" name="Picture 20">
            <a:extLst>
              <a:ext uri="{FF2B5EF4-FFF2-40B4-BE49-F238E27FC236}">
                <a16:creationId xmlns="" xmlns:a16="http://schemas.microsoft.com/office/drawing/2014/main" id="{7E4402A0-785A-7539-B5C0-1D750CE345E1}"/>
              </a:ext>
            </a:extLst>
          </p:cNvPr>
          <p:cNvPicPr>
            <a:picLocks noChangeAspect="1"/>
          </p:cNvPicPr>
          <p:nvPr/>
        </p:nvPicPr>
        <p:blipFill>
          <a:blip r:embed="rId11"/>
          <a:stretch>
            <a:fillRect/>
          </a:stretch>
        </p:blipFill>
        <p:spPr>
          <a:xfrm>
            <a:off x="5443537" y="3043237"/>
            <a:ext cx="1304925" cy="771525"/>
          </a:xfrm>
          <a:prstGeom prst="rect">
            <a:avLst/>
          </a:prstGeom>
        </p:spPr>
      </p:pic>
    </p:spTree>
    <p:extLst>
      <p:ext uri="{BB962C8B-B14F-4D97-AF65-F5344CB8AC3E}">
        <p14:creationId xmlns:p14="http://schemas.microsoft.com/office/powerpoint/2010/main" val="401944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animBg="1"/>
      <p:bldP spid="26"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BD2152C6-97FF-BE09-DD76-4558470EAD8C}"/>
              </a:ext>
            </a:extLst>
          </p:cNvPr>
          <p:cNvGraphicFramePr/>
          <p:nvPr>
            <p:extLst>
              <p:ext uri="{D42A27DB-BD31-4B8C-83A1-F6EECF244321}">
                <p14:modId xmlns:p14="http://schemas.microsoft.com/office/powerpoint/2010/main" val="505292372"/>
              </p:ext>
            </p:extLst>
          </p:nvPr>
        </p:nvGraphicFramePr>
        <p:xfrm>
          <a:off x="0" y="70945"/>
          <a:ext cx="12037357" cy="6716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62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D2CD59E-392A-4F51-B31E-1AC0DF887B5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E3D0B536-B847-45E5-92B4-8001710E97C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D869FFF2-3F1B-42A6-8367-68B1A33BAE6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B282F7F9-DDD1-4D9A-B759-A56FB2DAFE2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70FE801-9A09-4FD5-A3F4-17B266996EF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9B288BA8-5B19-4EC1-A553-C64F0205878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56A506C3-09EA-4A0A-8B67-E37CF79D3DF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2012E0F0-4D9F-4AD3-9423-BDC2C712131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6456FC16-6EEE-44CD-A69C-B7D8B54D1EA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72410638-ED44-4995-B21D-DFFC7E5F42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inbow over valley">
            <a:extLst>
              <a:ext uri="{FF2B5EF4-FFF2-40B4-BE49-F238E27FC236}">
                <a16:creationId xmlns="" xmlns:a16="http://schemas.microsoft.com/office/drawing/2014/main" id="{D477668D-B12D-6749-E7F9-4AA91AB38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7509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C6CF45-635E-942A-506E-C4A994362797}"/>
              </a:ext>
            </a:extLst>
          </p:cNvPr>
          <p:cNvSpPr>
            <a:spLocks noGrp="1"/>
          </p:cNvSpPr>
          <p:nvPr>
            <p:ph type="title" idx="4294967295"/>
          </p:nvPr>
        </p:nvSpPr>
        <p:spPr>
          <a:xfrm>
            <a:off x="0" y="18574"/>
            <a:ext cx="10515600" cy="1325562"/>
          </a:xfrm>
        </p:spPr>
        <p:txBody>
          <a:bodyPr>
            <a:normAutofit/>
          </a:bodyPr>
          <a:lstStyle/>
          <a:p>
            <a:r>
              <a:rPr lang="en-GB" b="1" dirty="0">
                <a:latin typeface="Arial" panose="020B0604020202020204" pitchFamily="34" charset="0"/>
                <a:cs typeface="Arial" panose="020B0604020202020204" pitchFamily="34" charset="0"/>
              </a:rPr>
              <a:t>Learning from everyday work </a:t>
            </a:r>
            <a:r>
              <a:rPr lang="en-GB" sz="4400" b="1" dirty="0">
                <a:effectLst/>
                <a:latin typeface="Arial" panose="020B0604020202020204" pitchFamily="34" charset="0"/>
                <a:ea typeface="Calibri" panose="020F0502020204030204" pitchFamily="34" charset="0"/>
                <a:cs typeface="Arial" panose="020B0604020202020204" pitchFamily="34" charset="0"/>
              </a:rPr>
              <a:t>(Sharrock 2020)</a:t>
            </a:r>
            <a:endParaRPr lang="en-GB" b="1" dirty="0">
              <a:latin typeface="Arial" panose="020B0604020202020204" pitchFamily="34" charset="0"/>
              <a:cs typeface="Arial" panose="020B0604020202020204" pitchFamily="34" charset="0"/>
            </a:endParaRPr>
          </a:p>
        </p:txBody>
      </p:sp>
      <p:sp>
        <p:nvSpPr>
          <p:cNvPr id="46" name="TextBox 16">
            <a:extLst>
              <a:ext uri="{FF2B5EF4-FFF2-40B4-BE49-F238E27FC236}">
                <a16:creationId xmlns="" xmlns:a16="http://schemas.microsoft.com/office/drawing/2014/main" id="{F95DB830-C298-7BBC-8C6C-DDAAD7C1A33E}"/>
              </a:ext>
            </a:extLst>
          </p:cNvPr>
          <p:cNvSpPr txBox="1"/>
          <p:nvPr/>
        </p:nvSpPr>
        <p:spPr>
          <a:xfrm>
            <a:off x="8938597" y="3615107"/>
            <a:ext cx="2926080"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cap="all" noProof="1">
                <a:solidFill>
                  <a:schemeClr val="accent4">
                    <a:lumMod val="50000"/>
                  </a:schemeClr>
                </a:solidFill>
              </a:rPr>
              <a:t>Involves everyone</a:t>
            </a:r>
          </a:p>
        </p:txBody>
      </p:sp>
      <p:sp>
        <p:nvSpPr>
          <p:cNvPr id="44" name="TextBox 22">
            <a:extLst>
              <a:ext uri="{FF2B5EF4-FFF2-40B4-BE49-F238E27FC236}">
                <a16:creationId xmlns="" xmlns:a16="http://schemas.microsoft.com/office/drawing/2014/main" id="{CC9AC168-AB20-5194-19A3-5D3F9FCB78B7}"/>
              </a:ext>
            </a:extLst>
          </p:cNvPr>
          <p:cNvSpPr txBox="1"/>
          <p:nvPr/>
        </p:nvSpPr>
        <p:spPr>
          <a:xfrm>
            <a:off x="8927481" y="2455010"/>
            <a:ext cx="2926080"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cap="all" noProof="1">
                <a:solidFill>
                  <a:schemeClr val="accent6">
                    <a:lumMod val="75000"/>
                  </a:schemeClr>
                </a:solidFill>
              </a:rPr>
              <a:t>See slow changes</a:t>
            </a:r>
          </a:p>
        </p:txBody>
      </p:sp>
      <p:sp>
        <p:nvSpPr>
          <p:cNvPr id="42" name="TextBox 79">
            <a:extLst>
              <a:ext uri="{FF2B5EF4-FFF2-40B4-BE49-F238E27FC236}">
                <a16:creationId xmlns="" xmlns:a16="http://schemas.microsoft.com/office/drawing/2014/main" id="{7CF36F25-C443-D26F-67F0-29153BB71F94}"/>
              </a:ext>
            </a:extLst>
          </p:cNvPr>
          <p:cNvSpPr txBox="1"/>
          <p:nvPr/>
        </p:nvSpPr>
        <p:spPr>
          <a:xfrm>
            <a:off x="340314" y="2841360"/>
            <a:ext cx="2926080" cy="83099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b="1" cap="all" noProof="1">
                <a:solidFill>
                  <a:schemeClr val="accent2">
                    <a:lumMod val="75000"/>
                  </a:schemeClr>
                </a:solidFill>
              </a:rPr>
              <a:t>Doesn’t require unwanted events</a:t>
            </a:r>
          </a:p>
        </p:txBody>
      </p:sp>
      <p:sp>
        <p:nvSpPr>
          <p:cNvPr id="40" name="TextBox 82">
            <a:extLst>
              <a:ext uri="{FF2B5EF4-FFF2-40B4-BE49-F238E27FC236}">
                <a16:creationId xmlns="" xmlns:a16="http://schemas.microsoft.com/office/drawing/2014/main" id="{87CBDEA5-07DF-AA34-1889-0D80094841B3}"/>
              </a:ext>
            </a:extLst>
          </p:cNvPr>
          <p:cNvSpPr txBox="1"/>
          <p:nvPr/>
        </p:nvSpPr>
        <p:spPr>
          <a:xfrm>
            <a:off x="327323" y="1399241"/>
            <a:ext cx="2926080" cy="120032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b="1" cap="all" noProof="1">
                <a:solidFill>
                  <a:schemeClr val="accent5"/>
                </a:solidFill>
              </a:rPr>
              <a:t>Improves Performance and wellbeing</a:t>
            </a:r>
          </a:p>
        </p:txBody>
      </p:sp>
      <p:grpSp>
        <p:nvGrpSpPr>
          <p:cNvPr id="8" name="Group 7">
            <a:extLst>
              <a:ext uri="{FF2B5EF4-FFF2-40B4-BE49-F238E27FC236}">
                <a16:creationId xmlns="" xmlns:a16="http://schemas.microsoft.com/office/drawing/2014/main" id="{135675FF-0409-60C7-892C-AA155F023BBD}"/>
              </a:ext>
            </a:extLst>
          </p:cNvPr>
          <p:cNvGrpSpPr/>
          <p:nvPr/>
        </p:nvGrpSpPr>
        <p:grpSpPr>
          <a:xfrm>
            <a:off x="3539139" y="1243467"/>
            <a:ext cx="5113721" cy="4857779"/>
            <a:chOff x="3539139" y="1155685"/>
            <a:chExt cx="5113721" cy="4857779"/>
          </a:xfrm>
        </p:grpSpPr>
        <p:sp>
          <p:nvSpPr>
            <p:cNvPr id="17" name="Rectangle">
              <a:extLst>
                <a:ext uri="{FF2B5EF4-FFF2-40B4-BE49-F238E27FC236}">
                  <a16:creationId xmlns="" xmlns:a16="http://schemas.microsoft.com/office/drawing/2014/main" id="{5DF41AE5-9A81-E2B6-2D6F-F2E47583D5A7}"/>
                </a:ext>
              </a:extLst>
            </p:cNvPr>
            <p:cNvSpPr/>
            <p:nvPr/>
          </p:nvSpPr>
          <p:spPr>
            <a:xfrm>
              <a:off x="5927930" y="4636493"/>
              <a:ext cx="341256" cy="1375263"/>
            </a:xfrm>
            <a:prstGeom prst="rect">
              <a:avLst/>
            </a:prstGeom>
            <a:solidFill>
              <a:schemeClr val="bg1">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18" name="Freeform: Shape 17">
              <a:extLst>
                <a:ext uri="{FF2B5EF4-FFF2-40B4-BE49-F238E27FC236}">
                  <a16:creationId xmlns="" xmlns:a16="http://schemas.microsoft.com/office/drawing/2014/main" id="{43E28366-7358-05FD-951E-7070D2410C2C}"/>
                </a:ext>
              </a:extLst>
            </p:cNvPr>
            <p:cNvSpPr/>
            <p:nvPr/>
          </p:nvSpPr>
          <p:spPr>
            <a:xfrm>
              <a:off x="5927930" y="4767157"/>
              <a:ext cx="341256" cy="1182770"/>
            </a:xfrm>
            <a:custGeom>
              <a:avLst/>
              <a:gdLst>
                <a:gd name="connsiteX0" fmla="*/ 341256 w 341256"/>
                <a:gd name="connsiteY0" fmla="*/ 0 h 1182770"/>
                <a:gd name="connsiteX1" fmla="*/ 341256 w 341256"/>
                <a:gd name="connsiteY1" fmla="*/ 1182770 h 1182770"/>
                <a:gd name="connsiteX2" fmla="*/ 0 w 341256"/>
                <a:gd name="connsiteY2" fmla="*/ 174062 h 1182770"/>
                <a:gd name="connsiteX3" fmla="*/ 0 w 341256"/>
                <a:gd name="connsiteY3" fmla="*/ 1 h 1182770"/>
              </a:gdLst>
              <a:ahLst/>
              <a:cxnLst>
                <a:cxn ang="0">
                  <a:pos x="connsiteX0" y="connsiteY0"/>
                </a:cxn>
                <a:cxn ang="0">
                  <a:pos x="connsiteX1" y="connsiteY1"/>
                </a:cxn>
                <a:cxn ang="0">
                  <a:pos x="connsiteX2" y="connsiteY2"/>
                </a:cxn>
                <a:cxn ang="0">
                  <a:pos x="connsiteX3" y="connsiteY3"/>
                </a:cxn>
              </a:cxnLst>
              <a:rect l="l" t="t" r="r" b="b"/>
              <a:pathLst>
                <a:path w="341256" h="1182770">
                  <a:moveTo>
                    <a:pt x="341256" y="0"/>
                  </a:moveTo>
                  <a:lnTo>
                    <a:pt x="341256" y="1182770"/>
                  </a:lnTo>
                  <a:lnTo>
                    <a:pt x="0" y="174062"/>
                  </a:lnTo>
                  <a:lnTo>
                    <a:pt x="0" y="1"/>
                  </a:lnTo>
                  <a:close/>
                </a:path>
              </a:pathLst>
            </a:custGeom>
            <a:solidFill>
              <a:schemeClr val="tx1">
                <a:lumMod val="75000"/>
                <a:lumOff val="25000"/>
                <a:alpha val="16000"/>
              </a:schemeClr>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000">
                <a:solidFill>
                  <a:srgbClr val="FFFFFF"/>
                </a:solidFill>
              </a:endParaRPr>
            </a:p>
          </p:txBody>
        </p:sp>
        <p:sp>
          <p:nvSpPr>
            <p:cNvPr id="19" name="Shape">
              <a:extLst>
                <a:ext uri="{FF2B5EF4-FFF2-40B4-BE49-F238E27FC236}">
                  <a16:creationId xmlns="" xmlns:a16="http://schemas.microsoft.com/office/drawing/2014/main" id="{FDE29F94-432D-D5A3-B118-488A5A27615C}"/>
                </a:ext>
              </a:extLst>
            </p:cNvPr>
            <p:cNvSpPr/>
            <p:nvPr/>
          </p:nvSpPr>
          <p:spPr>
            <a:xfrm>
              <a:off x="4852974" y="4636493"/>
              <a:ext cx="2503115" cy="1376971"/>
            </a:xfrm>
            <a:custGeom>
              <a:avLst/>
              <a:gdLst/>
              <a:ahLst/>
              <a:cxnLst>
                <a:cxn ang="0">
                  <a:pos x="wd2" y="hd2"/>
                </a:cxn>
                <a:cxn ang="5400000">
                  <a:pos x="wd2" y="hd2"/>
                </a:cxn>
                <a:cxn ang="10800000">
                  <a:pos x="wd2" y="hd2"/>
                </a:cxn>
                <a:cxn ang="16200000">
                  <a:pos x="wd2" y="hd2"/>
                </a:cxn>
              </a:cxnLst>
              <a:rect l="0" t="0" r="r" b="b"/>
              <a:pathLst>
                <a:path w="21600" h="21600" extrusionOk="0">
                  <a:moveTo>
                    <a:pt x="18655" y="21600"/>
                  </a:moveTo>
                  <a:lnTo>
                    <a:pt x="21600" y="21600"/>
                  </a:lnTo>
                  <a:lnTo>
                    <a:pt x="17139" y="0"/>
                  </a:lnTo>
                  <a:lnTo>
                    <a:pt x="14194" y="0"/>
                  </a:lnTo>
                  <a:lnTo>
                    <a:pt x="15872" y="8137"/>
                  </a:lnTo>
                  <a:lnTo>
                    <a:pt x="5728" y="8137"/>
                  </a:lnTo>
                  <a:lnTo>
                    <a:pt x="7406" y="0"/>
                  </a:lnTo>
                  <a:lnTo>
                    <a:pt x="4461" y="0"/>
                  </a:lnTo>
                  <a:lnTo>
                    <a:pt x="0" y="21600"/>
                  </a:lnTo>
                  <a:lnTo>
                    <a:pt x="2930" y="21600"/>
                  </a:lnTo>
                  <a:lnTo>
                    <a:pt x="4609" y="13463"/>
                  </a:lnTo>
                  <a:lnTo>
                    <a:pt x="16977" y="13463"/>
                  </a:lnTo>
                  <a:close/>
                </a:path>
              </a:pathLst>
            </a:custGeom>
            <a:solidFill>
              <a:schemeClr val="bg1">
                <a:lumMod val="8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20" name="Shape">
              <a:extLst>
                <a:ext uri="{FF2B5EF4-FFF2-40B4-BE49-F238E27FC236}">
                  <a16:creationId xmlns="" xmlns:a16="http://schemas.microsoft.com/office/drawing/2014/main" id="{BD37A5CE-9DA8-0DD9-EE16-C4F98AF9450C}"/>
                </a:ext>
              </a:extLst>
            </p:cNvPr>
            <p:cNvSpPr/>
            <p:nvPr/>
          </p:nvSpPr>
          <p:spPr>
            <a:xfrm>
              <a:off x="3539139" y="1462815"/>
              <a:ext cx="2554303" cy="10203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314" y="21600"/>
                  </a:lnTo>
                  <a:cubicBezTo>
                    <a:pt x="1933" y="21600"/>
                    <a:pt x="0" y="16760"/>
                    <a:pt x="0" y="10800"/>
                  </a:cubicBezTo>
                  <a:lnTo>
                    <a:pt x="0" y="10800"/>
                  </a:lnTo>
                  <a:cubicBezTo>
                    <a:pt x="0" y="4840"/>
                    <a:pt x="1933" y="0"/>
                    <a:pt x="4314" y="0"/>
                  </a:cubicBezTo>
                  <a:lnTo>
                    <a:pt x="21600" y="0"/>
                  </a:lnTo>
                  <a:lnTo>
                    <a:pt x="21600" y="21600"/>
                  </a:lnTo>
                  <a:close/>
                </a:path>
              </a:pathLst>
            </a:custGeom>
            <a:solidFill>
              <a:schemeClr val="accent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21" name="Shape">
              <a:extLst>
                <a:ext uri="{FF2B5EF4-FFF2-40B4-BE49-F238E27FC236}">
                  <a16:creationId xmlns="" xmlns:a16="http://schemas.microsoft.com/office/drawing/2014/main" id="{F3F8C925-D8A1-3B02-6FA8-234384767F96}"/>
                </a:ext>
              </a:extLst>
            </p:cNvPr>
            <p:cNvSpPr/>
            <p:nvPr/>
          </p:nvSpPr>
          <p:spPr>
            <a:xfrm>
              <a:off x="3539139" y="3783354"/>
              <a:ext cx="2554303" cy="10203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314" y="21600"/>
                  </a:lnTo>
                  <a:cubicBezTo>
                    <a:pt x="1933" y="21600"/>
                    <a:pt x="0" y="16760"/>
                    <a:pt x="0" y="10800"/>
                  </a:cubicBezTo>
                  <a:lnTo>
                    <a:pt x="0" y="10800"/>
                  </a:lnTo>
                  <a:cubicBezTo>
                    <a:pt x="0" y="4840"/>
                    <a:pt x="1933" y="0"/>
                    <a:pt x="4314" y="0"/>
                  </a:cubicBezTo>
                  <a:lnTo>
                    <a:pt x="21600" y="0"/>
                  </a:lnTo>
                  <a:lnTo>
                    <a:pt x="21600" y="21600"/>
                  </a:lnTo>
                  <a:close/>
                </a:path>
              </a:pathLst>
            </a:cu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22" name="Shape">
              <a:extLst>
                <a:ext uri="{FF2B5EF4-FFF2-40B4-BE49-F238E27FC236}">
                  <a16:creationId xmlns="" xmlns:a16="http://schemas.microsoft.com/office/drawing/2014/main" id="{3CF92E37-13D9-9ACD-0DD4-82DBB5318354}"/>
                </a:ext>
              </a:extLst>
            </p:cNvPr>
            <p:cNvSpPr/>
            <p:nvPr/>
          </p:nvSpPr>
          <p:spPr>
            <a:xfrm>
              <a:off x="3539139" y="2623085"/>
              <a:ext cx="2554303" cy="102035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314" y="21600"/>
                  </a:lnTo>
                  <a:cubicBezTo>
                    <a:pt x="1933" y="21600"/>
                    <a:pt x="0" y="16760"/>
                    <a:pt x="0" y="10800"/>
                  </a:cubicBezTo>
                  <a:lnTo>
                    <a:pt x="0" y="10800"/>
                  </a:lnTo>
                  <a:cubicBezTo>
                    <a:pt x="0" y="4840"/>
                    <a:pt x="1933" y="0"/>
                    <a:pt x="4314" y="0"/>
                  </a:cubicBezTo>
                  <a:lnTo>
                    <a:pt x="21600" y="0"/>
                  </a:lnTo>
                  <a:lnTo>
                    <a:pt x="21600" y="21600"/>
                  </a:lnTo>
                  <a:close/>
                </a:path>
              </a:pathLst>
            </a:custGeom>
            <a:solidFill>
              <a:schemeClr val="accent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23" name="Shape">
              <a:extLst>
                <a:ext uri="{FF2B5EF4-FFF2-40B4-BE49-F238E27FC236}">
                  <a16:creationId xmlns="" xmlns:a16="http://schemas.microsoft.com/office/drawing/2014/main" id="{B20D0F4B-2A4B-C683-6F95-36ED530A78C3}"/>
                </a:ext>
              </a:extLst>
            </p:cNvPr>
            <p:cNvSpPr/>
            <p:nvPr/>
          </p:nvSpPr>
          <p:spPr>
            <a:xfrm>
              <a:off x="6098557" y="2025887"/>
              <a:ext cx="2554303" cy="1022059"/>
            </a:xfrm>
            <a:custGeom>
              <a:avLst/>
              <a:gdLst/>
              <a:ahLst/>
              <a:cxnLst>
                <a:cxn ang="0">
                  <a:pos x="wd2" y="hd2"/>
                </a:cxn>
                <a:cxn ang="5400000">
                  <a:pos x="wd2" y="hd2"/>
                </a:cxn>
                <a:cxn ang="10800000">
                  <a:pos x="wd2" y="hd2"/>
                </a:cxn>
                <a:cxn ang="16200000">
                  <a:pos x="wd2" y="hd2"/>
                </a:cxn>
              </a:cxnLst>
              <a:rect l="0" t="0" r="r" b="b"/>
              <a:pathLst>
                <a:path w="21600" h="21600" extrusionOk="0">
                  <a:moveTo>
                    <a:pt x="17286" y="21600"/>
                  </a:moveTo>
                  <a:lnTo>
                    <a:pt x="0" y="21600"/>
                  </a:lnTo>
                  <a:lnTo>
                    <a:pt x="0" y="0"/>
                  </a:lnTo>
                  <a:lnTo>
                    <a:pt x="17286" y="0"/>
                  </a:lnTo>
                  <a:cubicBezTo>
                    <a:pt x="19667" y="0"/>
                    <a:pt x="21600" y="4832"/>
                    <a:pt x="21600" y="10782"/>
                  </a:cubicBezTo>
                  <a:lnTo>
                    <a:pt x="21600" y="10782"/>
                  </a:lnTo>
                  <a:cubicBezTo>
                    <a:pt x="21600" y="16732"/>
                    <a:pt x="19667" y="21600"/>
                    <a:pt x="17286" y="21600"/>
                  </a:cubicBezTo>
                  <a:close/>
                </a:path>
              </a:pathLst>
            </a:cu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24" name="Shape">
              <a:extLst>
                <a:ext uri="{FF2B5EF4-FFF2-40B4-BE49-F238E27FC236}">
                  <a16:creationId xmlns="" xmlns:a16="http://schemas.microsoft.com/office/drawing/2014/main" id="{C876F292-7129-78EC-08CE-6C350BB77576}"/>
                </a:ext>
              </a:extLst>
            </p:cNvPr>
            <p:cNvSpPr/>
            <p:nvPr/>
          </p:nvSpPr>
          <p:spPr>
            <a:xfrm>
              <a:off x="6098557" y="3186156"/>
              <a:ext cx="2554303" cy="1022059"/>
            </a:xfrm>
            <a:custGeom>
              <a:avLst/>
              <a:gdLst/>
              <a:ahLst/>
              <a:cxnLst>
                <a:cxn ang="0">
                  <a:pos x="wd2" y="hd2"/>
                </a:cxn>
                <a:cxn ang="5400000">
                  <a:pos x="wd2" y="hd2"/>
                </a:cxn>
                <a:cxn ang="10800000">
                  <a:pos x="wd2" y="hd2"/>
                </a:cxn>
                <a:cxn ang="16200000">
                  <a:pos x="wd2" y="hd2"/>
                </a:cxn>
              </a:cxnLst>
              <a:rect l="0" t="0" r="r" b="b"/>
              <a:pathLst>
                <a:path w="21600" h="21600" extrusionOk="0">
                  <a:moveTo>
                    <a:pt x="17286" y="21600"/>
                  </a:moveTo>
                  <a:lnTo>
                    <a:pt x="0" y="21600"/>
                  </a:lnTo>
                  <a:lnTo>
                    <a:pt x="0" y="0"/>
                  </a:lnTo>
                  <a:lnTo>
                    <a:pt x="17286" y="0"/>
                  </a:lnTo>
                  <a:cubicBezTo>
                    <a:pt x="19667" y="0"/>
                    <a:pt x="21600" y="4832"/>
                    <a:pt x="21600" y="10782"/>
                  </a:cubicBezTo>
                  <a:lnTo>
                    <a:pt x="21600" y="10782"/>
                  </a:lnTo>
                  <a:cubicBezTo>
                    <a:pt x="21600" y="16768"/>
                    <a:pt x="19667" y="21600"/>
                    <a:pt x="17286" y="21600"/>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25" name="Freeform: Shape 24">
              <a:extLst>
                <a:ext uri="{FF2B5EF4-FFF2-40B4-BE49-F238E27FC236}">
                  <a16:creationId xmlns="" xmlns:a16="http://schemas.microsoft.com/office/drawing/2014/main" id="{071720DA-B5E8-21F2-3CCD-3564B313791F}"/>
                </a:ext>
              </a:extLst>
            </p:cNvPr>
            <p:cNvSpPr/>
            <p:nvPr/>
          </p:nvSpPr>
          <p:spPr>
            <a:xfrm>
              <a:off x="4365807" y="1462815"/>
              <a:ext cx="1727635" cy="1020352"/>
            </a:xfrm>
            <a:custGeom>
              <a:avLst/>
              <a:gdLst>
                <a:gd name="connsiteX0" fmla="*/ 931142 w 1727635"/>
                <a:gd name="connsiteY0" fmla="*/ 0 h 1020352"/>
                <a:gd name="connsiteX1" fmla="*/ 1727635 w 1727635"/>
                <a:gd name="connsiteY1" fmla="*/ 0 h 1020352"/>
                <a:gd name="connsiteX2" fmla="*/ 1727635 w 1727635"/>
                <a:gd name="connsiteY2" fmla="*/ 1020352 h 1020352"/>
                <a:gd name="connsiteX3" fmla="*/ 0 w 1727635"/>
                <a:gd name="connsiteY3" fmla="*/ 1020352 h 1020352"/>
                <a:gd name="connsiteX4" fmla="*/ 25395 w 1727635"/>
                <a:gd name="connsiteY4" fmla="*/ 950966 h 1020352"/>
                <a:gd name="connsiteX5" fmla="*/ 855280 w 1727635"/>
                <a:gd name="connsiteY5" fmla="*/ 36544 h 1020352"/>
                <a:gd name="connsiteX6" fmla="*/ 931142 w 1727635"/>
                <a:gd name="connsiteY6" fmla="*/ 0 h 10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7635" h="1020352">
                  <a:moveTo>
                    <a:pt x="931142" y="0"/>
                  </a:moveTo>
                  <a:lnTo>
                    <a:pt x="1727635" y="0"/>
                  </a:lnTo>
                  <a:lnTo>
                    <a:pt x="1727635" y="1020352"/>
                  </a:lnTo>
                  <a:lnTo>
                    <a:pt x="0" y="1020352"/>
                  </a:lnTo>
                  <a:lnTo>
                    <a:pt x="25395" y="950966"/>
                  </a:lnTo>
                  <a:cubicBezTo>
                    <a:pt x="190632" y="560300"/>
                    <a:pt x="485134" y="237620"/>
                    <a:pt x="855280" y="36544"/>
                  </a:cubicBezTo>
                  <a:lnTo>
                    <a:pt x="931142" y="0"/>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000">
                <a:solidFill>
                  <a:srgbClr val="FFFFFF"/>
                </a:solidFill>
              </a:endParaRPr>
            </a:p>
          </p:txBody>
        </p:sp>
        <p:sp>
          <p:nvSpPr>
            <p:cNvPr id="26" name="Freeform: Shape 25">
              <a:extLst>
                <a:ext uri="{FF2B5EF4-FFF2-40B4-BE49-F238E27FC236}">
                  <a16:creationId xmlns="" xmlns:a16="http://schemas.microsoft.com/office/drawing/2014/main" id="{96DC6971-4645-25D0-AFEA-511D3A3FD4DA}"/>
                </a:ext>
              </a:extLst>
            </p:cNvPr>
            <p:cNvSpPr/>
            <p:nvPr/>
          </p:nvSpPr>
          <p:spPr>
            <a:xfrm>
              <a:off x="6098557" y="2025887"/>
              <a:ext cx="1873231" cy="1022059"/>
            </a:xfrm>
            <a:custGeom>
              <a:avLst/>
              <a:gdLst>
                <a:gd name="connsiteX0" fmla="*/ 0 w 1873231"/>
                <a:gd name="connsiteY0" fmla="*/ 0 h 1022059"/>
                <a:gd name="connsiteX1" fmla="*/ 1506165 w 1873231"/>
                <a:gd name="connsiteY1" fmla="*/ 0 h 1022059"/>
                <a:gd name="connsiteX2" fmla="*/ 1559211 w 1873231"/>
                <a:gd name="connsiteY2" fmla="*/ 70938 h 1022059"/>
                <a:gd name="connsiteX3" fmla="*/ 1868250 w 1873231"/>
                <a:gd name="connsiteY3" fmla="*/ 923420 h 1022059"/>
                <a:gd name="connsiteX4" fmla="*/ 1873231 w 1873231"/>
                <a:gd name="connsiteY4" fmla="*/ 1022059 h 1022059"/>
                <a:gd name="connsiteX5" fmla="*/ 0 w 1873231"/>
                <a:gd name="connsiteY5" fmla="*/ 1022059 h 1022059"/>
                <a:gd name="connsiteX6" fmla="*/ 0 w 1873231"/>
                <a:gd name="connsiteY6" fmla="*/ 0 h 102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231" h="1022059">
                  <a:moveTo>
                    <a:pt x="0" y="0"/>
                  </a:moveTo>
                  <a:lnTo>
                    <a:pt x="1506165" y="0"/>
                  </a:lnTo>
                  <a:lnTo>
                    <a:pt x="1559211" y="70938"/>
                  </a:lnTo>
                  <a:cubicBezTo>
                    <a:pt x="1726873" y="319109"/>
                    <a:pt x="1836399" y="609783"/>
                    <a:pt x="1868250" y="923420"/>
                  </a:cubicBezTo>
                  <a:lnTo>
                    <a:pt x="1873231" y="1022059"/>
                  </a:lnTo>
                  <a:lnTo>
                    <a:pt x="0" y="1022059"/>
                  </a:lnTo>
                  <a:lnTo>
                    <a:pt x="0" y="0"/>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000">
                <a:solidFill>
                  <a:srgbClr val="FFFFFF"/>
                </a:solidFill>
              </a:endParaRPr>
            </a:p>
          </p:txBody>
        </p:sp>
        <p:sp>
          <p:nvSpPr>
            <p:cNvPr id="27" name="Freeform: Shape 26">
              <a:extLst>
                <a:ext uri="{FF2B5EF4-FFF2-40B4-BE49-F238E27FC236}">
                  <a16:creationId xmlns="" xmlns:a16="http://schemas.microsoft.com/office/drawing/2014/main" id="{5D01877A-999F-58D1-E089-D962A9AD756D}"/>
                </a:ext>
              </a:extLst>
            </p:cNvPr>
            <p:cNvSpPr/>
            <p:nvPr/>
          </p:nvSpPr>
          <p:spPr>
            <a:xfrm>
              <a:off x="4244567" y="2623085"/>
              <a:ext cx="1848875" cy="1020352"/>
            </a:xfrm>
            <a:custGeom>
              <a:avLst/>
              <a:gdLst>
                <a:gd name="connsiteX0" fmla="*/ 74152 w 1848875"/>
                <a:gd name="connsiteY0" fmla="*/ 0 h 1020352"/>
                <a:gd name="connsiteX1" fmla="*/ 1848875 w 1848875"/>
                <a:gd name="connsiteY1" fmla="*/ 0 h 1020352"/>
                <a:gd name="connsiteX2" fmla="*/ 1848875 w 1848875"/>
                <a:gd name="connsiteY2" fmla="*/ 1020352 h 1020352"/>
                <a:gd name="connsiteX3" fmla="*/ 70641 w 1848875"/>
                <a:gd name="connsiteY3" fmla="*/ 1020352 h 1020352"/>
                <a:gd name="connsiteX4" fmla="*/ 37909 w 1848875"/>
                <a:gd name="connsiteY4" fmla="*/ 893055 h 1020352"/>
                <a:gd name="connsiteX5" fmla="*/ 0 w 1848875"/>
                <a:gd name="connsiteY5" fmla="*/ 517003 h 1020352"/>
                <a:gd name="connsiteX6" fmla="*/ 37909 w 1848875"/>
                <a:gd name="connsiteY6" fmla="*/ 140951 h 1020352"/>
                <a:gd name="connsiteX7" fmla="*/ 74152 w 1848875"/>
                <a:gd name="connsiteY7" fmla="*/ 0 h 10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875" h="1020352">
                  <a:moveTo>
                    <a:pt x="74152" y="0"/>
                  </a:moveTo>
                  <a:lnTo>
                    <a:pt x="1848875" y="0"/>
                  </a:lnTo>
                  <a:lnTo>
                    <a:pt x="1848875" y="1020352"/>
                  </a:lnTo>
                  <a:lnTo>
                    <a:pt x="70641" y="1020352"/>
                  </a:lnTo>
                  <a:lnTo>
                    <a:pt x="37909" y="893055"/>
                  </a:lnTo>
                  <a:cubicBezTo>
                    <a:pt x="13053" y="771587"/>
                    <a:pt x="0" y="645819"/>
                    <a:pt x="0" y="517003"/>
                  </a:cubicBezTo>
                  <a:cubicBezTo>
                    <a:pt x="0" y="388187"/>
                    <a:pt x="13053" y="262420"/>
                    <a:pt x="37909" y="140951"/>
                  </a:cubicBezTo>
                  <a:lnTo>
                    <a:pt x="74152" y="0"/>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000">
                <a:solidFill>
                  <a:srgbClr val="FFFFFF"/>
                </a:solidFill>
              </a:endParaRPr>
            </a:p>
          </p:txBody>
        </p:sp>
        <p:sp>
          <p:nvSpPr>
            <p:cNvPr id="28" name="Freeform: Shape 27">
              <a:extLst>
                <a:ext uri="{FF2B5EF4-FFF2-40B4-BE49-F238E27FC236}">
                  <a16:creationId xmlns="" xmlns:a16="http://schemas.microsoft.com/office/drawing/2014/main" id="{939B79BC-AD9A-27D5-0996-C247A8CC4A69}"/>
                </a:ext>
              </a:extLst>
            </p:cNvPr>
            <p:cNvSpPr/>
            <p:nvPr/>
          </p:nvSpPr>
          <p:spPr>
            <a:xfrm>
              <a:off x="6098557" y="3186156"/>
              <a:ext cx="1875558" cy="1022059"/>
            </a:xfrm>
            <a:custGeom>
              <a:avLst/>
              <a:gdLst>
                <a:gd name="connsiteX0" fmla="*/ 0 w 1875558"/>
                <a:gd name="connsiteY0" fmla="*/ 0 h 1022059"/>
                <a:gd name="connsiteX1" fmla="*/ 1875558 w 1875558"/>
                <a:gd name="connsiteY1" fmla="*/ 0 h 1022059"/>
                <a:gd name="connsiteX2" fmla="*/ 1868250 w 1875558"/>
                <a:gd name="connsiteY2" fmla="*/ 144713 h 1022059"/>
                <a:gd name="connsiteX3" fmla="*/ 1559211 w 1875558"/>
                <a:gd name="connsiteY3" fmla="*/ 997195 h 1022059"/>
                <a:gd name="connsiteX4" fmla="*/ 1540618 w 1875558"/>
                <a:gd name="connsiteY4" fmla="*/ 1022059 h 1022059"/>
                <a:gd name="connsiteX5" fmla="*/ 0 w 1875558"/>
                <a:gd name="connsiteY5" fmla="*/ 1022059 h 1022059"/>
                <a:gd name="connsiteX6" fmla="*/ 0 w 1875558"/>
                <a:gd name="connsiteY6" fmla="*/ 0 h 102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558" h="1022059">
                  <a:moveTo>
                    <a:pt x="0" y="0"/>
                  </a:moveTo>
                  <a:lnTo>
                    <a:pt x="1875558" y="0"/>
                  </a:lnTo>
                  <a:lnTo>
                    <a:pt x="1868250" y="144713"/>
                  </a:lnTo>
                  <a:cubicBezTo>
                    <a:pt x="1836399" y="458350"/>
                    <a:pt x="1726873" y="749024"/>
                    <a:pt x="1559211" y="997195"/>
                  </a:cubicBezTo>
                  <a:lnTo>
                    <a:pt x="1540618" y="1022059"/>
                  </a:lnTo>
                  <a:lnTo>
                    <a:pt x="0" y="1022059"/>
                  </a:lnTo>
                  <a:lnTo>
                    <a:pt x="0" y="0"/>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000">
                <a:solidFill>
                  <a:srgbClr val="FFFFFF"/>
                </a:solidFill>
              </a:endParaRPr>
            </a:p>
          </p:txBody>
        </p:sp>
        <p:sp>
          <p:nvSpPr>
            <p:cNvPr id="29" name="Freeform: Shape 28">
              <a:extLst>
                <a:ext uri="{FF2B5EF4-FFF2-40B4-BE49-F238E27FC236}">
                  <a16:creationId xmlns="" xmlns:a16="http://schemas.microsoft.com/office/drawing/2014/main" id="{9B9988EA-9542-9DA1-82EA-651777ADAAE1}"/>
                </a:ext>
              </a:extLst>
            </p:cNvPr>
            <p:cNvSpPr/>
            <p:nvPr/>
          </p:nvSpPr>
          <p:spPr>
            <a:xfrm>
              <a:off x="4360809" y="3783354"/>
              <a:ext cx="1732633" cy="1020352"/>
            </a:xfrm>
            <a:custGeom>
              <a:avLst/>
              <a:gdLst>
                <a:gd name="connsiteX0" fmla="*/ 0 w 1732633"/>
                <a:gd name="connsiteY0" fmla="*/ 0 h 1020352"/>
                <a:gd name="connsiteX1" fmla="*/ 1732633 w 1732633"/>
                <a:gd name="connsiteY1" fmla="*/ 0 h 1020352"/>
                <a:gd name="connsiteX2" fmla="*/ 1732633 w 1732633"/>
                <a:gd name="connsiteY2" fmla="*/ 1020352 h 1020352"/>
                <a:gd name="connsiteX3" fmla="*/ 907794 w 1732633"/>
                <a:gd name="connsiteY3" fmla="*/ 1020352 h 1020352"/>
                <a:gd name="connsiteX4" fmla="*/ 860278 w 1732633"/>
                <a:gd name="connsiteY4" fmla="*/ 997463 h 1020352"/>
                <a:gd name="connsiteX5" fmla="*/ 30393 w 1732633"/>
                <a:gd name="connsiteY5" fmla="*/ 83041 h 1020352"/>
                <a:gd name="connsiteX6" fmla="*/ 0 w 1732633"/>
                <a:gd name="connsiteY6" fmla="*/ 0 h 10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2633" h="1020352">
                  <a:moveTo>
                    <a:pt x="0" y="0"/>
                  </a:moveTo>
                  <a:lnTo>
                    <a:pt x="1732633" y="0"/>
                  </a:lnTo>
                  <a:lnTo>
                    <a:pt x="1732633" y="1020352"/>
                  </a:lnTo>
                  <a:lnTo>
                    <a:pt x="907794" y="1020352"/>
                  </a:lnTo>
                  <a:lnTo>
                    <a:pt x="860278" y="997463"/>
                  </a:lnTo>
                  <a:cubicBezTo>
                    <a:pt x="490132" y="796387"/>
                    <a:pt x="195630" y="473707"/>
                    <a:pt x="30393" y="83041"/>
                  </a:cubicBezTo>
                  <a:lnTo>
                    <a:pt x="0" y="0"/>
                  </a:ln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000">
                <a:solidFill>
                  <a:srgbClr val="FFFFFF"/>
                </a:solidFill>
              </a:endParaRPr>
            </a:p>
          </p:txBody>
        </p:sp>
        <p:sp>
          <p:nvSpPr>
            <p:cNvPr id="30" name="Circle">
              <a:extLst>
                <a:ext uri="{FF2B5EF4-FFF2-40B4-BE49-F238E27FC236}">
                  <a16:creationId xmlns="" xmlns:a16="http://schemas.microsoft.com/office/drawing/2014/main" id="{8D0EB9EC-41F0-39C6-2DBF-E134709A189F}"/>
                </a:ext>
              </a:extLst>
            </p:cNvPr>
            <p:cNvSpPr/>
            <p:nvPr/>
          </p:nvSpPr>
          <p:spPr>
            <a:xfrm>
              <a:off x="4375217" y="1411627"/>
              <a:ext cx="3439860" cy="3439860"/>
            </a:xfrm>
            <a:prstGeom prst="ellipse">
              <a:avLst/>
            </a:prstGeom>
            <a:solidFill>
              <a:srgbClr val="FFFFF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31" name="Shape">
              <a:extLst>
                <a:ext uri="{FF2B5EF4-FFF2-40B4-BE49-F238E27FC236}">
                  <a16:creationId xmlns="" xmlns:a16="http://schemas.microsoft.com/office/drawing/2014/main" id="{B66D1566-8D1F-364F-96F3-3D0BB853FB34}"/>
                </a:ext>
              </a:extLst>
            </p:cNvPr>
            <p:cNvSpPr/>
            <p:nvPr/>
          </p:nvSpPr>
          <p:spPr>
            <a:xfrm>
              <a:off x="5160105" y="2213578"/>
              <a:ext cx="1856439" cy="1856428"/>
            </a:xfrm>
            <a:custGeom>
              <a:avLst/>
              <a:gdLst/>
              <a:ahLst/>
              <a:cxnLst>
                <a:cxn ang="0">
                  <a:pos x="wd2" y="hd2"/>
                </a:cxn>
                <a:cxn ang="5400000">
                  <a:pos x="wd2" y="hd2"/>
                </a:cxn>
                <a:cxn ang="10800000">
                  <a:pos x="wd2" y="hd2"/>
                </a:cxn>
                <a:cxn ang="16200000">
                  <a:pos x="wd2" y="hd2"/>
                </a:cxn>
              </a:cxnLst>
              <a:rect l="0" t="0" r="r" b="b"/>
              <a:pathLst>
                <a:path w="21580" h="21600" extrusionOk="0">
                  <a:moveTo>
                    <a:pt x="10790" y="21600"/>
                  </a:moveTo>
                  <a:cubicBezTo>
                    <a:pt x="4840" y="21600"/>
                    <a:pt x="0" y="16756"/>
                    <a:pt x="0" y="10800"/>
                  </a:cubicBezTo>
                  <a:cubicBezTo>
                    <a:pt x="0" y="4844"/>
                    <a:pt x="4840" y="0"/>
                    <a:pt x="10790" y="0"/>
                  </a:cubicBezTo>
                  <a:cubicBezTo>
                    <a:pt x="16740" y="0"/>
                    <a:pt x="21580" y="4844"/>
                    <a:pt x="21580" y="10800"/>
                  </a:cubicBezTo>
                  <a:cubicBezTo>
                    <a:pt x="21600" y="16736"/>
                    <a:pt x="16760" y="21600"/>
                    <a:pt x="10790" y="21600"/>
                  </a:cubicBezTo>
                  <a:close/>
                  <a:moveTo>
                    <a:pt x="10790" y="2541"/>
                  </a:moveTo>
                  <a:cubicBezTo>
                    <a:pt x="6248" y="2541"/>
                    <a:pt x="2559" y="6234"/>
                    <a:pt x="2559" y="10780"/>
                  </a:cubicBezTo>
                  <a:cubicBezTo>
                    <a:pt x="2559" y="15326"/>
                    <a:pt x="6248" y="19019"/>
                    <a:pt x="10790" y="19019"/>
                  </a:cubicBezTo>
                  <a:cubicBezTo>
                    <a:pt x="15332" y="19019"/>
                    <a:pt x="19021" y="15326"/>
                    <a:pt x="19021" y="10780"/>
                  </a:cubicBezTo>
                  <a:cubicBezTo>
                    <a:pt x="19021" y="6234"/>
                    <a:pt x="15332" y="2541"/>
                    <a:pt x="10790" y="2541"/>
                  </a:cubicBezTo>
                  <a:close/>
                </a:path>
              </a:pathLst>
            </a:custGeom>
            <a:solidFill>
              <a:schemeClr val="accent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32" name="Shape">
              <a:extLst>
                <a:ext uri="{FF2B5EF4-FFF2-40B4-BE49-F238E27FC236}">
                  <a16:creationId xmlns="" xmlns:a16="http://schemas.microsoft.com/office/drawing/2014/main" id="{92B2D024-0741-1F17-F963-3518522F70DA}"/>
                </a:ext>
              </a:extLst>
            </p:cNvPr>
            <p:cNvSpPr/>
            <p:nvPr/>
          </p:nvSpPr>
          <p:spPr>
            <a:xfrm>
              <a:off x="4801787" y="1838196"/>
              <a:ext cx="2603784" cy="2603784"/>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1" y="21600"/>
                    <a:pt x="0" y="16759"/>
                    <a:pt x="0" y="10800"/>
                  </a:cubicBezTo>
                  <a:cubicBezTo>
                    <a:pt x="0" y="4841"/>
                    <a:pt x="4841" y="0"/>
                    <a:pt x="10800" y="0"/>
                  </a:cubicBezTo>
                  <a:cubicBezTo>
                    <a:pt x="16759" y="0"/>
                    <a:pt x="21600" y="4841"/>
                    <a:pt x="21600" y="10800"/>
                  </a:cubicBezTo>
                  <a:cubicBezTo>
                    <a:pt x="21600" y="16759"/>
                    <a:pt x="16759" y="21600"/>
                    <a:pt x="10800" y="21600"/>
                  </a:cubicBezTo>
                  <a:close/>
                  <a:moveTo>
                    <a:pt x="10800" y="1840"/>
                  </a:moveTo>
                  <a:cubicBezTo>
                    <a:pt x="5860" y="1840"/>
                    <a:pt x="1826" y="5860"/>
                    <a:pt x="1826" y="10814"/>
                  </a:cubicBezTo>
                  <a:cubicBezTo>
                    <a:pt x="1826" y="15768"/>
                    <a:pt x="5846" y="19788"/>
                    <a:pt x="10800" y="19788"/>
                  </a:cubicBezTo>
                  <a:cubicBezTo>
                    <a:pt x="15740" y="19788"/>
                    <a:pt x="19774" y="15768"/>
                    <a:pt x="19774" y="10814"/>
                  </a:cubicBezTo>
                  <a:cubicBezTo>
                    <a:pt x="19774" y="5860"/>
                    <a:pt x="15754" y="1840"/>
                    <a:pt x="10800" y="1840"/>
                  </a:cubicBezTo>
                  <a:close/>
                </a:path>
              </a:pathLst>
            </a:custGeom>
            <a:solidFill>
              <a:schemeClr val="accent6"/>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33" name="Shape">
              <a:extLst>
                <a:ext uri="{FF2B5EF4-FFF2-40B4-BE49-F238E27FC236}">
                  <a16:creationId xmlns="" xmlns:a16="http://schemas.microsoft.com/office/drawing/2014/main" id="{D6424F1C-A07A-ABF9-55CA-952F5996A594}"/>
                </a:ext>
              </a:extLst>
            </p:cNvPr>
            <p:cNvSpPr/>
            <p:nvPr/>
          </p:nvSpPr>
          <p:spPr>
            <a:xfrm>
              <a:off x="4426404" y="1462814"/>
              <a:ext cx="3354548" cy="335454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5" y="21600"/>
                    <a:pt x="0" y="16755"/>
                    <a:pt x="0" y="10800"/>
                  </a:cubicBezTo>
                  <a:cubicBezTo>
                    <a:pt x="0" y="4845"/>
                    <a:pt x="4845" y="0"/>
                    <a:pt x="10800" y="0"/>
                  </a:cubicBezTo>
                  <a:cubicBezTo>
                    <a:pt x="16755" y="0"/>
                    <a:pt x="21600" y="4845"/>
                    <a:pt x="21600" y="10800"/>
                  </a:cubicBezTo>
                  <a:cubicBezTo>
                    <a:pt x="21600" y="16755"/>
                    <a:pt x="16755" y="21600"/>
                    <a:pt x="10800" y="21600"/>
                  </a:cubicBezTo>
                  <a:close/>
                  <a:moveTo>
                    <a:pt x="10800" y="1428"/>
                  </a:moveTo>
                  <a:cubicBezTo>
                    <a:pt x="5636" y="1428"/>
                    <a:pt x="1428" y="5636"/>
                    <a:pt x="1428" y="10800"/>
                  </a:cubicBezTo>
                  <a:cubicBezTo>
                    <a:pt x="1428" y="15964"/>
                    <a:pt x="5636" y="20172"/>
                    <a:pt x="10800" y="20172"/>
                  </a:cubicBezTo>
                  <a:cubicBezTo>
                    <a:pt x="15964" y="20172"/>
                    <a:pt x="20172" y="15964"/>
                    <a:pt x="20172" y="10800"/>
                  </a:cubicBezTo>
                  <a:cubicBezTo>
                    <a:pt x="20172" y="5636"/>
                    <a:pt x="15975" y="1428"/>
                    <a:pt x="10800" y="1428"/>
                  </a:cubicBezTo>
                  <a:close/>
                </a:path>
              </a:pathLst>
            </a:custGeom>
            <a:solidFill>
              <a:schemeClr val="accent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34" name="Shape">
              <a:extLst>
                <a:ext uri="{FF2B5EF4-FFF2-40B4-BE49-F238E27FC236}">
                  <a16:creationId xmlns="" xmlns:a16="http://schemas.microsoft.com/office/drawing/2014/main" id="{A7E444AE-CA21-0FEA-296B-FAD1881AE942}"/>
                </a:ext>
              </a:extLst>
            </p:cNvPr>
            <p:cNvSpPr/>
            <p:nvPr/>
          </p:nvSpPr>
          <p:spPr>
            <a:xfrm>
              <a:off x="5569612" y="2606022"/>
              <a:ext cx="1054483" cy="105447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58" y="21600"/>
                    <a:pt x="0" y="16742"/>
                    <a:pt x="0" y="10800"/>
                  </a:cubicBezTo>
                  <a:cubicBezTo>
                    <a:pt x="0" y="4858"/>
                    <a:pt x="4858" y="0"/>
                    <a:pt x="10800" y="0"/>
                  </a:cubicBezTo>
                  <a:cubicBezTo>
                    <a:pt x="16742" y="0"/>
                    <a:pt x="21600" y="4858"/>
                    <a:pt x="21600" y="10800"/>
                  </a:cubicBezTo>
                  <a:cubicBezTo>
                    <a:pt x="21600" y="16777"/>
                    <a:pt x="16777" y="21600"/>
                    <a:pt x="10800" y="21600"/>
                  </a:cubicBezTo>
                  <a:close/>
                  <a:moveTo>
                    <a:pt x="10800" y="4544"/>
                  </a:moveTo>
                  <a:cubicBezTo>
                    <a:pt x="7340" y="4544"/>
                    <a:pt x="4544" y="7340"/>
                    <a:pt x="4544" y="10800"/>
                  </a:cubicBezTo>
                  <a:cubicBezTo>
                    <a:pt x="4544" y="14260"/>
                    <a:pt x="7340" y="17056"/>
                    <a:pt x="10800" y="17056"/>
                  </a:cubicBezTo>
                  <a:cubicBezTo>
                    <a:pt x="14260" y="17056"/>
                    <a:pt x="17056" y="14260"/>
                    <a:pt x="17056" y="10800"/>
                  </a:cubicBezTo>
                  <a:cubicBezTo>
                    <a:pt x="17091" y="7340"/>
                    <a:pt x="14260" y="4544"/>
                    <a:pt x="10800" y="4544"/>
                  </a:cubicBezTo>
                  <a:close/>
                </a:path>
              </a:pathLst>
            </a:custGeom>
            <a:solidFill>
              <a:schemeClr val="accent2"/>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35" name="Circle">
              <a:extLst>
                <a:ext uri="{FF2B5EF4-FFF2-40B4-BE49-F238E27FC236}">
                  <a16:creationId xmlns="" xmlns:a16="http://schemas.microsoft.com/office/drawing/2014/main" id="{E166734B-2F5F-F5C7-A1ED-4D12F75B7B6A}"/>
                </a:ext>
              </a:extLst>
            </p:cNvPr>
            <p:cNvSpPr/>
            <p:nvPr/>
          </p:nvSpPr>
          <p:spPr>
            <a:xfrm>
              <a:off x="5962056" y="2998466"/>
              <a:ext cx="266182" cy="266182"/>
            </a:xfrm>
            <a:prstGeom prst="ellipse">
              <a:avLst/>
            </a:prstGeom>
            <a:solidFill>
              <a:schemeClr val="accent5"/>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36" name="Shape">
              <a:extLst>
                <a:ext uri="{FF2B5EF4-FFF2-40B4-BE49-F238E27FC236}">
                  <a16:creationId xmlns="" xmlns:a16="http://schemas.microsoft.com/office/drawing/2014/main" id="{147BE0EA-2DE1-35F3-24C4-52E1E02222DC}"/>
                </a:ext>
              </a:extLst>
            </p:cNvPr>
            <p:cNvSpPr/>
            <p:nvPr/>
          </p:nvSpPr>
          <p:spPr>
            <a:xfrm>
              <a:off x="7446517" y="1155685"/>
              <a:ext cx="365213" cy="643467"/>
            </a:xfrm>
            <a:custGeom>
              <a:avLst/>
              <a:gdLst/>
              <a:ahLst/>
              <a:cxnLst>
                <a:cxn ang="0">
                  <a:pos x="wd2" y="hd2"/>
                </a:cxn>
                <a:cxn ang="5400000">
                  <a:pos x="wd2" y="hd2"/>
                </a:cxn>
                <a:cxn ang="10800000">
                  <a:pos x="wd2" y="hd2"/>
                </a:cxn>
                <a:cxn ang="16200000">
                  <a:pos x="wd2" y="hd2"/>
                </a:cxn>
              </a:cxnLst>
              <a:rect l="0" t="0" r="r" b="b"/>
              <a:pathLst>
                <a:path w="21504" h="21268" extrusionOk="0">
                  <a:moveTo>
                    <a:pt x="502" y="15854"/>
                  </a:moveTo>
                  <a:lnTo>
                    <a:pt x="0" y="21268"/>
                  </a:lnTo>
                  <a:lnTo>
                    <a:pt x="20696" y="9650"/>
                  </a:lnTo>
                  <a:lnTo>
                    <a:pt x="21500" y="965"/>
                  </a:lnTo>
                  <a:cubicBezTo>
                    <a:pt x="21600" y="119"/>
                    <a:pt x="19792" y="-332"/>
                    <a:pt x="18686" y="288"/>
                  </a:cubicBezTo>
                  <a:lnTo>
                    <a:pt x="8037" y="6267"/>
                  </a:lnTo>
                  <a:cubicBezTo>
                    <a:pt x="3516" y="8804"/>
                    <a:pt x="804" y="12188"/>
                    <a:pt x="502" y="15854"/>
                  </a:cubicBezTo>
                  <a:close/>
                </a:path>
              </a:pathLst>
            </a:custGeom>
            <a:solidFill>
              <a:srgbClr val="929497"/>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37" name="Shape">
              <a:extLst>
                <a:ext uri="{FF2B5EF4-FFF2-40B4-BE49-F238E27FC236}">
                  <a16:creationId xmlns="" xmlns:a16="http://schemas.microsoft.com/office/drawing/2014/main" id="{EBE89F0A-0574-DAE7-F5D0-CD01E1481610}"/>
                </a:ext>
              </a:extLst>
            </p:cNvPr>
            <p:cNvSpPr/>
            <p:nvPr/>
          </p:nvSpPr>
          <p:spPr>
            <a:xfrm>
              <a:off x="7446518" y="1428688"/>
              <a:ext cx="643467" cy="365216"/>
            </a:xfrm>
            <a:custGeom>
              <a:avLst/>
              <a:gdLst/>
              <a:ahLst/>
              <a:cxnLst>
                <a:cxn ang="0">
                  <a:pos x="wd2" y="hd2"/>
                </a:cxn>
                <a:cxn ang="5400000">
                  <a:pos x="wd2" y="hd2"/>
                </a:cxn>
                <a:cxn ang="10800000">
                  <a:pos x="wd2" y="hd2"/>
                </a:cxn>
                <a:cxn ang="16200000">
                  <a:pos x="wd2" y="hd2"/>
                </a:cxn>
              </a:cxnLst>
              <a:rect l="0" t="0" r="r" b="b"/>
              <a:pathLst>
                <a:path w="21268" h="21503" extrusionOk="0">
                  <a:moveTo>
                    <a:pt x="5414" y="21001"/>
                  </a:moveTo>
                  <a:lnTo>
                    <a:pt x="0" y="21503"/>
                  </a:lnTo>
                  <a:lnTo>
                    <a:pt x="11618" y="807"/>
                  </a:lnTo>
                  <a:lnTo>
                    <a:pt x="20303" y="4"/>
                  </a:lnTo>
                  <a:cubicBezTo>
                    <a:pt x="21149" y="-97"/>
                    <a:pt x="21600" y="1711"/>
                    <a:pt x="20980" y="2817"/>
                  </a:cubicBezTo>
                  <a:lnTo>
                    <a:pt x="15002" y="13466"/>
                  </a:lnTo>
                  <a:cubicBezTo>
                    <a:pt x="12464" y="17886"/>
                    <a:pt x="9023" y="20599"/>
                    <a:pt x="5414" y="21001"/>
                  </a:cubicBezTo>
                  <a:close/>
                </a:path>
              </a:pathLst>
            </a:custGeom>
            <a:solidFill>
              <a:srgbClr val="929497"/>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38" name="Shape">
              <a:extLst>
                <a:ext uri="{FF2B5EF4-FFF2-40B4-BE49-F238E27FC236}">
                  <a16:creationId xmlns="" xmlns:a16="http://schemas.microsoft.com/office/drawing/2014/main" id="{E7720342-C997-FDEB-A947-236A64173C0E}"/>
                </a:ext>
              </a:extLst>
            </p:cNvPr>
            <p:cNvSpPr/>
            <p:nvPr/>
          </p:nvSpPr>
          <p:spPr>
            <a:xfrm>
              <a:off x="6081494" y="1326313"/>
              <a:ext cx="1834678" cy="1834677"/>
            </a:xfrm>
            <a:custGeom>
              <a:avLst/>
              <a:gdLst/>
              <a:ahLst/>
              <a:cxnLst>
                <a:cxn ang="0">
                  <a:pos x="wd2" y="hd2"/>
                </a:cxn>
                <a:cxn ang="5400000">
                  <a:pos x="wd2" y="hd2"/>
                </a:cxn>
                <a:cxn ang="10800000">
                  <a:pos x="wd2" y="hd2"/>
                </a:cxn>
                <a:cxn ang="16200000">
                  <a:pos x="wd2" y="hd2"/>
                </a:cxn>
              </a:cxnLst>
              <a:rect l="0" t="0" r="r" b="b"/>
              <a:pathLst>
                <a:path w="21565" h="21565" extrusionOk="0">
                  <a:moveTo>
                    <a:pt x="21244" y="180"/>
                  </a:moveTo>
                  <a:lnTo>
                    <a:pt x="20923" y="501"/>
                  </a:lnTo>
                  <a:lnTo>
                    <a:pt x="21084" y="662"/>
                  </a:lnTo>
                  <a:lnTo>
                    <a:pt x="21405" y="341"/>
                  </a:lnTo>
                  <a:lnTo>
                    <a:pt x="21565" y="501"/>
                  </a:lnTo>
                  <a:lnTo>
                    <a:pt x="607" y="21460"/>
                  </a:lnTo>
                  <a:cubicBezTo>
                    <a:pt x="466" y="21600"/>
                    <a:pt x="246" y="21600"/>
                    <a:pt x="105" y="21460"/>
                  </a:cubicBezTo>
                  <a:lnTo>
                    <a:pt x="105" y="21460"/>
                  </a:lnTo>
                  <a:cubicBezTo>
                    <a:pt x="-35" y="21319"/>
                    <a:pt x="-35" y="21099"/>
                    <a:pt x="105" y="20958"/>
                  </a:cubicBezTo>
                  <a:lnTo>
                    <a:pt x="21064" y="0"/>
                  </a:lnTo>
                  <a:lnTo>
                    <a:pt x="21244" y="180"/>
                  </a:lnTo>
                  <a:close/>
                </a:path>
              </a:pathLst>
            </a:custGeom>
            <a:solidFill>
              <a:srgbClr val="C8CACB"/>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a:p>
          </p:txBody>
        </p:sp>
        <p:sp>
          <p:nvSpPr>
            <p:cNvPr id="39" name="Shape">
              <a:extLst>
                <a:ext uri="{FF2B5EF4-FFF2-40B4-BE49-F238E27FC236}">
                  <a16:creationId xmlns="" xmlns:a16="http://schemas.microsoft.com/office/drawing/2014/main" id="{06E4667E-8046-C6DE-86B1-9DF35448B71F}"/>
                </a:ext>
              </a:extLst>
            </p:cNvPr>
            <p:cNvSpPr/>
            <p:nvPr/>
          </p:nvSpPr>
          <p:spPr>
            <a:xfrm>
              <a:off x="6081495" y="2281827"/>
              <a:ext cx="1489986" cy="886261"/>
            </a:xfrm>
            <a:custGeom>
              <a:avLst/>
              <a:gdLst/>
              <a:ahLst/>
              <a:cxnLst>
                <a:cxn ang="0">
                  <a:pos x="wd2" y="hd2"/>
                </a:cxn>
                <a:cxn ang="5400000">
                  <a:pos x="wd2" y="hd2"/>
                </a:cxn>
                <a:cxn ang="10800000">
                  <a:pos x="wd2" y="hd2"/>
                </a:cxn>
                <a:cxn ang="16200000">
                  <a:pos x="wd2" y="hd2"/>
                </a:cxn>
              </a:cxnLst>
              <a:rect l="0" t="0" r="r" b="b"/>
              <a:pathLst>
                <a:path w="21556" h="21493" extrusionOk="0">
                  <a:moveTo>
                    <a:pt x="203" y="20110"/>
                  </a:moveTo>
                  <a:lnTo>
                    <a:pt x="21112" y="0"/>
                  </a:lnTo>
                  <a:cubicBezTo>
                    <a:pt x="21260" y="414"/>
                    <a:pt x="21408" y="869"/>
                    <a:pt x="21556" y="1283"/>
                  </a:cubicBezTo>
                  <a:lnTo>
                    <a:pt x="647" y="21393"/>
                  </a:lnTo>
                  <a:cubicBezTo>
                    <a:pt x="425" y="21600"/>
                    <a:pt x="153" y="21476"/>
                    <a:pt x="55" y="21103"/>
                  </a:cubicBezTo>
                  <a:cubicBezTo>
                    <a:pt x="-44" y="20731"/>
                    <a:pt x="-19" y="20317"/>
                    <a:pt x="203" y="20110"/>
                  </a:cubicBezTo>
                  <a:close/>
                </a:path>
              </a:pathLst>
            </a:custGeom>
            <a:solidFill>
              <a:schemeClr val="tx1">
                <a:lumMod val="75000"/>
                <a:lumOff val="25000"/>
                <a:alpha val="25000"/>
              </a:schemeClr>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3000">
                <a:solidFill>
                  <a:srgbClr val="FFFFFF"/>
                </a:solidFill>
              </a:endParaRPr>
            </a:p>
          </p:txBody>
        </p:sp>
      </p:grpSp>
      <p:sp>
        <p:nvSpPr>
          <p:cNvPr id="15" name="TextBox 26">
            <a:extLst>
              <a:ext uri="{FF2B5EF4-FFF2-40B4-BE49-F238E27FC236}">
                <a16:creationId xmlns="" xmlns:a16="http://schemas.microsoft.com/office/drawing/2014/main" id="{F2890610-F7DF-723E-94A0-37DE9FBBB199}"/>
              </a:ext>
            </a:extLst>
          </p:cNvPr>
          <p:cNvSpPr txBox="1"/>
          <p:nvPr/>
        </p:nvSpPr>
        <p:spPr>
          <a:xfrm>
            <a:off x="327323" y="3965196"/>
            <a:ext cx="2926080" cy="83099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400" b="1" cap="all" noProof="1">
                <a:solidFill>
                  <a:schemeClr val="accent3">
                    <a:lumMod val="75000"/>
                  </a:schemeClr>
                </a:solidFill>
              </a:rPr>
              <a:t>Build on what’s strong</a:t>
            </a:r>
          </a:p>
        </p:txBody>
      </p:sp>
      <p:pic>
        <p:nvPicPr>
          <p:cNvPr id="10" name="Graphic 34" descr="Full Brick Wall with solid fill">
            <a:extLst>
              <a:ext uri="{FF2B5EF4-FFF2-40B4-BE49-F238E27FC236}">
                <a16:creationId xmlns="" xmlns:a16="http://schemas.microsoft.com/office/drawing/2014/main" id="{61347EE6-67A6-62F2-1F6F-CA902DC1262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p:blipFill>
        <p:spPr>
          <a:xfrm>
            <a:off x="3719093" y="4162874"/>
            <a:ext cx="494119" cy="494119"/>
          </a:xfrm>
          <a:prstGeom prst="rect">
            <a:avLst/>
          </a:prstGeom>
        </p:spPr>
      </p:pic>
      <p:pic>
        <p:nvPicPr>
          <p:cNvPr id="11" name="Graphic 35" descr="Cheers with solid fill">
            <a:extLst>
              <a:ext uri="{FF2B5EF4-FFF2-40B4-BE49-F238E27FC236}">
                <a16:creationId xmlns="" xmlns:a16="http://schemas.microsoft.com/office/drawing/2014/main" id="{7A5F738E-BC87-6728-E5EB-841B2F13B2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p:blipFill>
        <p:spPr>
          <a:xfrm>
            <a:off x="7975377" y="3582653"/>
            <a:ext cx="494119" cy="494119"/>
          </a:xfrm>
          <a:prstGeom prst="rect">
            <a:avLst/>
          </a:prstGeom>
        </p:spPr>
      </p:pic>
      <p:pic>
        <p:nvPicPr>
          <p:cNvPr id="12" name="Graphic 36" descr="Aspiration with solid fill">
            <a:extLst>
              <a:ext uri="{FF2B5EF4-FFF2-40B4-BE49-F238E27FC236}">
                <a16:creationId xmlns="" xmlns:a16="http://schemas.microsoft.com/office/drawing/2014/main" id="{1B1ADC4D-B820-5098-634E-21650215BE5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p:blipFill>
        <p:spPr>
          <a:xfrm>
            <a:off x="3719093" y="1842335"/>
            <a:ext cx="494119" cy="494119"/>
          </a:xfrm>
          <a:prstGeom prst="rect">
            <a:avLst/>
          </a:prstGeom>
        </p:spPr>
      </p:pic>
      <p:pic>
        <p:nvPicPr>
          <p:cNvPr id="13" name="Graphic 37" descr="Magnifying glass with solid fill">
            <a:extLst>
              <a:ext uri="{FF2B5EF4-FFF2-40B4-BE49-F238E27FC236}">
                <a16:creationId xmlns="" xmlns:a16="http://schemas.microsoft.com/office/drawing/2014/main" id="{3769D6FA-833D-FD24-E9AA-D97E03BC3DF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p:blipFill>
        <p:spPr>
          <a:xfrm>
            <a:off x="7975377" y="2422556"/>
            <a:ext cx="494119" cy="494119"/>
          </a:xfrm>
          <a:prstGeom prst="rect">
            <a:avLst/>
          </a:prstGeom>
        </p:spPr>
      </p:pic>
      <p:pic>
        <p:nvPicPr>
          <p:cNvPr id="14" name="Graphic 39" descr="Siren with solid fill">
            <a:extLst>
              <a:ext uri="{FF2B5EF4-FFF2-40B4-BE49-F238E27FC236}">
                <a16:creationId xmlns="" xmlns:a16="http://schemas.microsoft.com/office/drawing/2014/main" id="{4CBCC1C9-D0E4-9C85-7F2E-EEDD778E270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p:blipFill>
        <p:spPr>
          <a:xfrm>
            <a:off x="3719093" y="3002776"/>
            <a:ext cx="493776" cy="493776"/>
          </a:xfrm>
          <a:prstGeom prst="rect">
            <a:avLst/>
          </a:prstGeom>
        </p:spPr>
      </p:pic>
      <p:sp>
        <p:nvSpPr>
          <p:cNvPr id="5" name="TextBox 4">
            <a:extLst>
              <a:ext uri="{FF2B5EF4-FFF2-40B4-BE49-F238E27FC236}">
                <a16:creationId xmlns="" xmlns:a16="http://schemas.microsoft.com/office/drawing/2014/main" id="{EE6FDAAC-066E-BCA6-A339-C84A9F988381}"/>
              </a:ext>
            </a:extLst>
          </p:cNvPr>
          <p:cNvSpPr txBox="1"/>
          <p:nvPr/>
        </p:nvSpPr>
        <p:spPr>
          <a:xfrm>
            <a:off x="2006" y="6589106"/>
            <a:ext cx="6093994" cy="307777"/>
          </a:xfrm>
          <a:prstGeom prst="rect">
            <a:avLst/>
          </a:prstGeom>
          <a:noFill/>
        </p:spPr>
        <p:txBody>
          <a:bodyPr wrap="square">
            <a:spAutoFit/>
          </a:bodyPr>
          <a:lstStyle/>
          <a:p>
            <a:r>
              <a:rPr lang="en-US" sz="1400" dirty="0">
                <a:solidFill>
                  <a:schemeClr val="bg1"/>
                </a:solidFill>
              </a:rPr>
              <a:t>© Copyright </a:t>
            </a:r>
            <a:r>
              <a:rPr lang="en-US" sz="1400" b="1" dirty="0">
                <a:solidFill>
                  <a:schemeClr val="bg1"/>
                </a:solidFill>
              </a:rPr>
              <a:t>PresentationGO.com</a:t>
            </a:r>
            <a:r>
              <a:rPr lang="en-US" sz="1400" dirty="0">
                <a:solidFill>
                  <a:schemeClr val="bg1"/>
                </a:solidFill>
              </a:rPr>
              <a:t> </a:t>
            </a:r>
            <a:endParaRPr lang="en-GB" sz="1400" dirty="0">
              <a:solidFill>
                <a:schemeClr val="bg1"/>
              </a:solidFill>
            </a:endParaRPr>
          </a:p>
        </p:txBody>
      </p:sp>
    </p:spTree>
    <p:extLst>
      <p:ext uri="{BB962C8B-B14F-4D97-AF65-F5344CB8AC3E}">
        <p14:creationId xmlns:p14="http://schemas.microsoft.com/office/powerpoint/2010/main" val="15666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4" grpId="0"/>
      <p:bldP spid="42" grpId="0"/>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9D13EAFD-75D2-2E67-2349-6C2220F39846}"/>
              </a:ext>
            </a:extLst>
          </p:cNvPr>
          <p:cNvSpPr>
            <a:spLocks noGrp="1"/>
          </p:cNvSpPr>
          <p:nvPr>
            <p:ph type="title" idx="4294967295"/>
          </p:nvPr>
        </p:nvSpPr>
        <p:spPr>
          <a:xfrm>
            <a:off x="0" y="-230270"/>
            <a:ext cx="12192000" cy="1325563"/>
          </a:xfrm>
        </p:spPr>
        <p:txBody>
          <a:bodyPr/>
          <a:lstStyle/>
          <a:p>
            <a:r>
              <a:rPr lang="en-GB" b="1" dirty="0">
                <a:latin typeface="Arial" panose="020B0604020202020204" pitchFamily="34" charset="0"/>
                <a:cs typeface="Arial" panose="020B0604020202020204" pitchFamily="34" charset="0"/>
              </a:rPr>
              <a:t>Recognition improves morale/performance!</a:t>
            </a:r>
          </a:p>
        </p:txBody>
      </p:sp>
      <p:sp>
        <p:nvSpPr>
          <p:cNvPr id="14" name="Shape">
            <a:extLst>
              <a:ext uri="{FF2B5EF4-FFF2-40B4-BE49-F238E27FC236}">
                <a16:creationId xmlns="" xmlns:a16="http://schemas.microsoft.com/office/drawing/2014/main" id="{18053DAC-202D-3FE9-4B8F-49677CD804D7}"/>
              </a:ext>
            </a:extLst>
          </p:cNvPr>
          <p:cNvSpPr/>
          <p:nvPr/>
        </p:nvSpPr>
        <p:spPr>
          <a:xfrm>
            <a:off x="1526441" y="935059"/>
            <a:ext cx="2616229" cy="2045248"/>
          </a:xfrm>
          <a:custGeom>
            <a:avLst/>
            <a:gdLst/>
            <a:ahLst/>
            <a:cxnLst>
              <a:cxn ang="0">
                <a:pos x="wd2" y="hd2"/>
              </a:cxn>
              <a:cxn ang="5400000">
                <a:pos x="wd2" y="hd2"/>
              </a:cxn>
              <a:cxn ang="10800000">
                <a:pos x="wd2" y="hd2"/>
              </a:cxn>
              <a:cxn ang="16200000">
                <a:pos x="wd2" y="hd2"/>
              </a:cxn>
            </a:cxnLst>
            <a:rect l="0" t="0" r="r" b="b"/>
            <a:pathLst>
              <a:path w="21600" h="21600" extrusionOk="0">
                <a:moveTo>
                  <a:pt x="12776" y="17884"/>
                </a:moveTo>
                <a:cubicBezTo>
                  <a:pt x="12834" y="17966"/>
                  <a:pt x="12893" y="18048"/>
                  <a:pt x="12951" y="18143"/>
                </a:cubicBezTo>
                <a:cubicBezTo>
                  <a:pt x="12986" y="18184"/>
                  <a:pt x="13009" y="18238"/>
                  <a:pt x="13044" y="18279"/>
                </a:cubicBezTo>
                <a:cubicBezTo>
                  <a:pt x="13160" y="18456"/>
                  <a:pt x="13288" y="18619"/>
                  <a:pt x="13416" y="18783"/>
                </a:cubicBezTo>
                <a:cubicBezTo>
                  <a:pt x="13439" y="18810"/>
                  <a:pt x="13462" y="18837"/>
                  <a:pt x="13485" y="18864"/>
                </a:cubicBezTo>
                <a:cubicBezTo>
                  <a:pt x="13590" y="19000"/>
                  <a:pt x="13706" y="19136"/>
                  <a:pt x="13823" y="19259"/>
                </a:cubicBezTo>
                <a:cubicBezTo>
                  <a:pt x="13869" y="19313"/>
                  <a:pt x="13916" y="19354"/>
                  <a:pt x="13951" y="19409"/>
                </a:cubicBezTo>
                <a:cubicBezTo>
                  <a:pt x="14055" y="19518"/>
                  <a:pt x="14148" y="19626"/>
                  <a:pt x="14253" y="19722"/>
                </a:cubicBezTo>
                <a:cubicBezTo>
                  <a:pt x="14299" y="19763"/>
                  <a:pt x="14346" y="19817"/>
                  <a:pt x="14392" y="19858"/>
                </a:cubicBezTo>
                <a:cubicBezTo>
                  <a:pt x="14532" y="19994"/>
                  <a:pt x="14660" y="20116"/>
                  <a:pt x="14799" y="20239"/>
                </a:cubicBezTo>
                <a:cubicBezTo>
                  <a:pt x="14811" y="20253"/>
                  <a:pt x="14822" y="20266"/>
                  <a:pt x="14834" y="20266"/>
                </a:cubicBezTo>
                <a:cubicBezTo>
                  <a:pt x="14985" y="20402"/>
                  <a:pt x="15136" y="20525"/>
                  <a:pt x="15299" y="20647"/>
                </a:cubicBezTo>
                <a:cubicBezTo>
                  <a:pt x="15346" y="20688"/>
                  <a:pt x="15392" y="20715"/>
                  <a:pt x="15439" y="20756"/>
                </a:cubicBezTo>
                <a:cubicBezTo>
                  <a:pt x="15508" y="20811"/>
                  <a:pt x="15578" y="20865"/>
                  <a:pt x="15648" y="20906"/>
                </a:cubicBezTo>
                <a:cubicBezTo>
                  <a:pt x="14613" y="21369"/>
                  <a:pt x="13520" y="21600"/>
                  <a:pt x="12393" y="21600"/>
                </a:cubicBezTo>
                <a:lnTo>
                  <a:pt x="35" y="21600"/>
                </a:lnTo>
                <a:lnTo>
                  <a:pt x="35" y="17898"/>
                </a:lnTo>
                <a:lnTo>
                  <a:pt x="12393" y="17898"/>
                </a:lnTo>
                <a:cubicBezTo>
                  <a:pt x="12509" y="17912"/>
                  <a:pt x="12637" y="17898"/>
                  <a:pt x="12776" y="17884"/>
                </a:cubicBezTo>
                <a:close/>
                <a:moveTo>
                  <a:pt x="17194" y="15121"/>
                </a:moveTo>
                <a:cubicBezTo>
                  <a:pt x="17206" y="15135"/>
                  <a:pt x="17229" y="15162"/>
                  <a:pt x="17240" y="15176"/>
                </a:cubicBezTo>
                <a:cubicBezTo>
                  <a:pt x="17275" y="15217"/>
                  <a:pt x="17322" y="15257"/>
                  <a:pt x="17357" y="15312"/>
                </a:cubicBezTo>
                <a:cubicBezTo>
                  <a:pt x="17426" y="15394"/>
                  <a:pt x="17508" y="15462"/>
                  <a:pt x="17578" y="15543"/>
                </a:cubicBezTo>
                <a:cubicBezTo>
                  <a:pt x="17624" y="15584"/>
                  <a:pt x="17671" y="15625"/>
                  <a:pt x="17705" y="15666"/>
                </a:cubicBezTo>
                <a:cubicBezTo>
                  <a:pt x="17787" y="15734"/>
                  <a:pt x="17868" y="15802"/>
                  <a:pt x="17950" y="15870"/>
                </a:cubicBezTo>
                <a:cubicBezTo>
                  <a:pt x="17996" y="15911"/>
                  <a:pt x="18043" y="15938"/>
                  <a:pt x="18078" y="15979"/>
                </a:cubicBezTo>
                <a:cubicBezTo>
                  <a:pt x="18171" y="16047"/>
                  <a:pt x="18264" y="16115"/>
                  <a:pt x="18357" y="16169"/>
                </a:cubicBezTo>
                <a:cubicBezTo>
                  <a:pt x="18391" y="16197"/>
                  <a:pt x="18426" y="16210"/>
                  <a:pt x="18461" y="16237"/>
                </a:cubicBezTo>
                <a:cubicBezTo>
                  <a:pt x="18589" y="16319"/>
                  <a:pt x="18729" y="16387"/>
                  <a:pt x="18868" y="16455"/>
                </a:cubicBezTo>
                <a:cubicBezTo>
                  <a:pt x="18891" y="16469"/>
                  <a:pt x="18915" y="16469"/>
                  <a:pt x="18938" y="16482"/>
                </a:cubicBezTo>
                <a:cubicBezTo>
                  <a:pt x="19054" y="16537"/>
                  <a:pt x="19170" y="16578"/>
                  <a:pt x="19287" y="16632"/>
                </a:cubicBezTo>
                <a:cubicBezTo>
                  <a:pt x="19333" y="16646"/>
                  <a:pt x="19391" y="16659"/>
                  <a:pt x="19438" y="16687"/>
                </a:cubicBezTo>
                <a:cubicBezTo>
                  <a:pt x="19531" y="16714"/>
                  <a:pt x="19624" y="16741"/>
                  <a:pt x="19717" y="16768"/>
                </a:cubicBezTo>
                <a:cubicBezTo>
                  <a:pt x="19775" y="16782"/>
                  <a:pt x="19833" y="16795"/>
                  <a:pt x="19891" y="16809"/>
                </a:cubicBezTo>
                <a:cubicBezTo>
                  <a:pt x="19938" y="16823"/>
                  <a:pt x="19984" y="16823"/>
                  <a:pt x="20031" y="16836"/>
                </a:cubicBezTo>
                <a:cubicBezTo>
                  <a:pt x="21065" y="15053"/>
                  <a:pt x="21600" y="12971"/>
                  <a:pt x="21600" y="10807"/>
                </a:cubicBezTo>
                <a:cubicBezTo>
                  <a:pt x="21600" y="8547"/>
                  <a:pt x="21007" y="6370"/>
                  <a:pt x="19879" y="4532"/>
                </a:cubicBezTo>
                <a:cubicBezTo>
                  <a:pt x="18984" y="3062"/>
                  <a:pt x="17775" y="1865"/>
                  <a:pt x="16403" y="1089"/>
                </a:cubicBezTo>
                <a:cubicBezTo>
                  <a:pt x="15136" y="367"/>
                  <a:pt x="13776" y="0"/>
                  <a:pt x="12358" y="0"/>
                </a:cubicBezTo>
                <a:lnTo>
                  <a:pt x="0" y="0"/>
                </a:lnTo>
                <a:lnTo>
                  <a:pt x="0" y="3702"/>
                </a:lnTo>
                <a:lnTo>
                  <a:pt x="12358" y="3702"/>
                </a:lnTo>
                <a:cubicBezTo>
                  <a:pt x="12486" y="3702"/>
                  <a:pt x="12614" y="3716"/>
                  <a:pt x="12741" y="3716"/>
                </a:cubicBezTo>
                <a:lnTo>
                  <a:pt x="12741" y="3702"/>
                </a:lnTo>
                <a:lnTo>
                  <a:pt x="12997" y="3729"/>
                </a:lnTo>
                <a:cubicBezTo>
                  <a:pt x="14125" y="3865"/>
                  <a:pt x="15194" y="4383"/>
                  <a:pt x="16090" y="5199"/>
                </a:cubicBezTo>
                <a:cubicBezTo>
                  <a:pt x="16392" y="5471"/>
                  <a:pt x="16659" y="5771"/>
                  <a:pt x="16915" y="6111"/>
                </a:cubicBezTo>
                <a:lnTo>
                  <a:pt x="17171" y="6451"/>
                </a:lnTo>
                <a:lnTo>
                  <a:pt x="17159" y="6465"/>
                </a:lnTo>
                <a:cubicBezTo>
                  <a:pt x="17985" y="7717"/>
                  <a:pt x="18438" y="9242"/>
                  <a:pt x="18438" y="10807"/>
                </a:cubicBezTo>
                <a:cubicBezTo>
                  <a:pt x="18461" y="12358"/>
                  <a:pt x="18008" y="13883"/>
                  <a:pt x="17194" y="15121"/>
                </a:cubicBezTo>
                <a:close/>
              </a:path>
            </a:pathLst>
          </a:custGeom>
          <a:solidFill>
            <a:schemeClr val="bg1"/>
          </a:solidFill>
          <a:ln w="12700">
            <a:miter lim="400000"/>
          </a:ln>
          <a:effectLst>
            <a:outerShdw blurRad="50800" dist="38100" dir="2700000" algn="tl" rotWithShape="0">
              <a:prstClr val="black">
                <a:alpha val="25000"/>
              </a:prstClr>
            </a:outerShdw>
          </a:effectLst>
        </p:spPr>
        <p:txBody>
          <a:bodyPr lIns="38100" tIns="38100" rIns="38100" bIns="38100" anchor="ctr"/>
          <a:lstStyle/>
          <a:p>
            <a:pPr>
              <a:defRPr sz="3000">
                <a:solidFill>
                  <a:srgbClr val="FFFFFF"/>
                </a:solidFill>
              </a:defRPr>
            </a:pPr>
            <a:endParaRPr/>
          </a:p>
        </p:txBody>
      </p:sp>
      <p:sp>
        <p:nvSpPr>
          <p:cNvPr id="15" name="Shape">
            <a:extLst>
              <a:ext uri="{FF2B5EF4-FFF2-40B4-BE49-F238E27FC236}">
                <a16:creationId xmlns="" xmlns:a16="http://schemas.microsoft.com/office/drawing/2014/main" id="{01D1F290-E1FB-ADC3-C584-1F75FB66AE69}"/>
              </a:ext>
            </a:extLst>
          </p:cNvPr>
          <p:cNvSpPr/>
          <p:nvPr/>
        </p:nvSpPr>
        <p:spPr>
          <a:xfrm>
            <a:off x="2934529" y="935059"/>
            <a:ext cx="3790563" cy="2047824"/>
          </a:xfrm>
          <a:custGeom>
            <a:avLst/>
            <a:gdLst/>
            <a:ahLst/>
            <a:cxnLst>
              <a:cxn ang="0">
                <a:pos x="wd2" y="hd2"/>
              </a:cxn>
              <a:cxn ang="5400000">
                <a:pos x="wd2" y="hd2"/>
              </a:cxn>
              <a:cxn ang="10800000">
                <a:pos x="wd2" y="hd2"/>
              </a:cxn>
              <a:cxn ang="16200000">
                <a:pos x="wd2" y="hd2"/>
              </a:cxn>
            </a:cxnLst>
            <a:rect l="0" t="0" r="r" b="b"/>
            <a:pathLst>
              <a:path w="21600" h="21600" extrusionOk="0">
                <a:moveTo>
                  <a:pt x="6114" y="3697"/>
                </a:moveTo>
                <a:cubicBezTo>
                  <a:pt x="6074" y="3616"/>
                  <a:pt x="6034" y="3534"/>
                  <a:pt x="5994" y="3453"/>
                </a:cubicBezTo>
                <a:cubicBezTo>
                  <a:pt x="5970" y="3412"/>
                  <a:pt x="5954" y="3358"/>
                  <a:pt x="5930" y="3317"/>
                </a:cubicBezTo>
                <a:cubicBezTo>
                  <a:pt x="5849" y="3140"/>
                  <a:pt x="5761" y="2977"/>
                  <a:pt x="5673" y="2814"/>
                </a:cubicBezTo>
                <a:cubicBezTo>
                  <a:pt x="5657" y="2787"/>
                  <a:pt x="5641" y="2759"/>
                  <a:pt x="5625" y="2732"/>
                </a:cubicBezTo>
                <a:cubicBezTo>
                  <a:pt x="5552" y="2596"/>
                  <a:pt x="5472" y="2474"/>
                  <a:pt x="5400" y="2338"/>
                </a:cubicBezTo>
                <a:cubicBezTo>
                  <a:pt x="5368" y="2284"/>
                  <a:pt x="5336" y="2243"/>
                  <a:pt x="5304" y="2189"/>
                </a:cubicBezTo>
                <a:cubicBezTo>
                  <a:pt x="5239" y="2080"/>
                  <a:pt x="5167" y="1971"/>
                  <a:pt x="5095" y="1876"/>
                </a:cubicBezTo>
                <a:cubicBezTo>
                  <a:pt x="5063" y="1835"/>
                  <a:pt x="5031" y="1781"/>
                  <a:pt x="4999" y="1740"/>
                </a:cubicBezTo>
                <a:cubicBezTo>
                  <a:pt x="4902" y="1604"/>
                  <a:pt x="4814" y="1482"/>
                  <a:pt x="4718" y="1359"/>
                </a:cubicBezTo>
                <a:cubicBezTo>
                  <a:pt x="4710" y="1346"/>
                  <a:pt x="4702" y="1332"/>
                  <a:pt x="4694" y="1332"/>
                </a:cubicBezTo>
                <a:cubicBezTo>
                  <a:pt x="4590" y="1196"/>
                  <a:pt x="4485" y="1074"/>
                  <a:pt x="4373" y="952"/>
                </a:cubicBezTo>
                <a:cubicBezTo>
                  <a:pt x="4341" y="911"/>
                  <a:pt x="4309" y="884"/>
                  <a:pt x="4277" y="843"/>
                </a:cubicBezTo>
                <a:cubicBezTo>
                  <a:pt x="4228" y="788"/>
                  <a:pt x="4188" y="734"/>
                  <a:pt x="4140" y="693"/>
                </a:cubicBezTo>
                <a:cubicBezTo>
                  <a:pt x="4854" y="231"/>
                  <a:pt x="5609" y="0"/>
                  <a:pt x="6387" y="0"/>
                </a:cubicBezTo>
                <a:lnTo>
                  <a:pt x="15221" y="0"/>
                </a:lnTo>
                <a:cubicBezTo>
                  <a:pt x="16200" y="0"/>
                  <a:pt x="17139" y="367"/>
                  <a:pt x="18013" y="1087"/>
                </a:cubicBezTo>
                <a:cubicBezTo>
                  <a:pt x="18960" y="1876"/>
                  <a:pt x="19795" y="3072"/>
                  <a:pt x="20412" y="4527"/>
                </a:cubicBezTo>
                <a:cubicBezTo>
                  <a:pt x="21191" y="6375"/>
                  <a:pt x="21600" y="8537"/>
                  <a:pt x="21600" y="10793"/>
                </a:cubicBezTo>
                <a:cubicBezTo>
                  <a:pt x="21600" y="12955"/>
                  <a:pt x="21223" y="15021"/>
                  <a:pt x="20517" y="16815"/>
                </a:cubicBezTo>
                <a:cubicBezTo>
                  <a:pt x="20485" y="16802"/>
                  <a:pt x="20453" y="16802"/>
                  <a:pt x="20421" y="16788"/>
                </a:cubicBezTo>
                <a:cubicBezTo>
                  <a:pt x="20380" y="16774"/>
                  <a:pt x="20340" y="16761"/>
                  <a:pt x="20300" y="16747"/>
                </a:cubicBezTo>
                <a:cubicBezTo>
                  <a:pt x="20236" y="16720"/>
                  <a:pt x="20172" y="16693"/>
                  <a:pt x="20108" y="16666"/>
                </a:cubicBezTo>
                <a:cubicBezTo>
                  <a:pt x="20075" y="16652"/>
                  <a:pt x="20035" y="16638"/>
                  <a:pt x="20003" y="16611"/>
                </a:cubicBezTo>
                <a:cubicBezTo>
                  <a:pt x="19923" y="16570"/>
                  <a:pt x="19843" y="16516"/>
                  <a:pt x="19763" y="16462"/>
                </a:cubicBezTo>
                <a:cubicBezTo>
                  <a:pt x="19747" y="16448"/>
                  <a:pt x="19730" y="16434"/>
                  <a:pt x="19714" y="16434"/>
                </a:cubicBezTo>
                <a:cubicBezTo>
                  <a:pt x="19618" y="16367"/>
                  <a:pt x="19530" y="16299"/>
                  <a:pt x="19434" y="16217"/>
                </a:cubicBezTo>
                <a:cubicBezTo>
                  <a:pt x="19410" y="16190"/>
                  <a:pt x="19385" y="16163"/>
                  <a:pt x="19353" y="16149"/>
                </a:cubicBezTo>
                <a:cubicBezTo>
                  <a:pt x="19289" y="16095"/>
                  <a:pt x="19225" y="16027"/>
                  <a:pt x="19161" y="15959"/>
                </a:cubicBezTo>
                <a:cubicBezTo>
                  <a:pt x="19129" y="15918"/>
                  <a:pt x="19097" y="15891"/>
                  <a:pt x="19064" y="15850"/>
                </a:cubicBezTo>
                <a:cubicBezTo>
                  <a:pt x="19008" y="15782"/>
                  <a:pt x="18952" y="15728"/>
                  <a:pt x="18904" y="15660"/>
                </a:cubicBezTo>
                <a:cubicBezTo>
                  <a:pt x="18872" y="15619"/>
                  <a:pt x="18840" y="15578"/>
                  <a:pt x="18808" y="15537"/>
                </a:cubicBezTo>
                <a:cubicBezTo>
                  <a:pt x="18760" y="15469"/>
                  <a:pt x="18703" y="15388"/>
                  <a:pt x="18655" y="15320"/>
                </a:cubicBezTo>
                <a:cubicBezTo>
                  <a:pt x="18623" y="15279"/>
                  <a:pt x="18599" y="15238"/>
                  <a:pt x="18567" y="15184"/>
                </a:cubicBezTo>
                <a:cubicBezTo>
                  <a:pt x="18559" y="15170"/>
                  <a:pt x="18543" y="15143"/>
                  <a:pt x="18535" y="15130"/>
                </a:cubicBezTo>
                <a:cubicBezTo>
                  <a:pt x="19097" y="13893"/>
                  <a:pt x="19410" y="12370"/>
                  <a:pt x="19410" y="10807"/>
                </a:cubicBezTo>
                <a:cubicBezTo>
                  <a:pt x="19410" y="9230"/>
                  <a:pt x="19097" y="7707"/>
                  <a:pt x="18527" y="6470"/>
                </a:cubicBezTo>
                <a:lnTo>
                  <a:pt x="18535" y="6457"/>
                </a:lnTo>
                <a:lnTo>
                  <a:pt x="18358" y="6117"/>
                </a:lnTo>
                <a:cubicBezTo>
                  <a:pt x="18182" y="5777"/>
                  <a:pt x="17989" y="5478"/>
                  <a:pt x="17789" y="5206"/>
                </a:cubicBezTo>
                <a:cubicBezTo>
                  <a:pt x="17171" y="4391"/>
                  <a:pt x="16441" y="3874"/>
                  <a:pt x="15654" y="3738"/>
                </a:cubicBezTo>
                <a:lnTo>
                  <a:pt x="15478" y="3711"/>
                </a:lnTo>
                <a:lnTo>
                  <a:pt x="15478" y="3725"/>
                </a:lnTo>
                <a:cubicBezTo>
                  <a:pt x="15390" y="3711"/>
                  <a:pt x="15301" y="3711"/>
                  <a:pt x="15213" y="3711"/>
                </a:cubicBezTo>
                <a:lnTo>
                  <a:pt x="6379" y="3711"/>
                </a:lnTo>
                <a:cubicBezTo>
                  <a:pt x="6299" y="3684"/>
                  <a:pt x="6210" y="3684"/>
                  <a:pt x="6114" y="3697"/>
                </a:cubicBezTo>
                <a:close/>
                <a:moveTo>
                  <a:pt x="15221" y="21600"/>
                </a:moveTo>
                <a:cubicBezTo>
                  <a:pt x="15999" y="21600"/>
                  <a:pt x="16754" y="21369"/>
                  <a:pt x="17468" y="20907"/>
                </a:cubicBezTo>
                <a:cubicBezTo>
                  <a:pt x="17420" y="20852"/>
                  <a:pt x="17371" y="20812"/>
                  <a:pt x="17331" y="20757"/>
                </a:cubicBezTo>
                <a:cubicBezTo>
                  <a:pt x="17299" y="20716"/>
                  <a:pt x="17267" y="20689"/>
                  <a:pt x="17235" y="20648"/>
                </a:cubicBezTo>
                <a:cubicBezTo>
                  <a:pt x="17123" y="20526"/>
                  <a:pt x="17018" y="20404"/>
                  <a:pt x="16914" y="20268"/>
                </a:cubicBezTo>
                <a:cubicBezTo>
                  <a:pt x="16906" y="20254"/>
                  <a:pt x="16898" y="20241"/>
                  <a:pt x="16890" y="20241"/>
                </a:cubicBezTo>
                <a:cubicBezTo>
                  <a:pt x="16794" y="20118"/>
                  <a:pt x="16697" y="19996"/>
                  <a:pt x="16609" y="19860"/>
                </a:cubicBezTo>
                <a:cubicBezTo>
                  <a:pt x="16577" y="19819"/>
                  <a:pt x="16545" y="19765"/>
                  <a:pt x="16513" y="19724"/>
                </a:cubicBezTo>
                <a:cubicBezTo>
                  <a:pt x="16441" y="19615"/>
                  <a:pt x="16377" y="19520"/>
                  <a:pt x="16304" y="19411"/>
                </a:cubicBezTo>
                <a:cubicBezTo>
                  <a:pt x="16272" y="19357"/>
                  <a:pt x="16240" y="19316"/>
                  <a:pt x="16208" y="19262"/>
                </a:cubicBezTo>
                <a:cubicBezTo>
                  <a:pt x="16128" y="19140"/>
                  <a:pt x="16056" y="19004"/>
                  <a:pt x="15983" y="18868"/>
                </a:cubicBezTo>
                <a:cubicBezTo>
                  <a:pt x="15967" y="18841"/>
                  <a:pt x="15951" y="18813"/>
                  <a:pt x="15935" y="18773"/>
                </a:cubicBezTo>
                <a:cubicBezTo>
                  <a:pt x="15847" y="18609"/>
                  <a:pt x="15759" y="18446"/>
                  <a:pt x="15678" y="18270"/>
                </a:cubicBezTo>
                <a:cubicBezTo>
                  <a:pt x="15654" y="18215"/>
                  <a:pt x="15630" y="18174"/>
                  <a:pt x="15606" y="18120"/>
                </a:cubicBezTo>
                <a:cubicBezTo>
                  <a:pt x="15566" y="18039"/>
                  <a:pt x="15526" y="17957"/>
                  <a:pt x="15494" y="17875"/>
                </a:cubicBezTo>
                <a:cubicBezTo>
                  <a:pt x="15406" y="17889"/>
                  <a:pt x="15309" y="17889"/>
                  <a:pt x="15221" y="17889"/>
                </a:cubicBezTo>
                <a:lnTo>
                  <a:pt x="6387" y="17889"/>
                </a:lnTo>
                <a:cubicBezTo>
                  <a:pt x="6299" y="17889"/>
                  <a:pt x="6210" y="17875"/>
                  <a:pt x="6122" y="17875"/>
                </a:cubicBezTo>
                <a:lnTo>
                  <a:pt x="6122" y="17889"/>
                </a:lnTo>
                <a:lnTo>
                  <a:pt x="5946" y="17862"/>
                </a:lnTo>
                <a:cubicBezTo>
                  <a:pt x="4903" y="17671"/>
                  <a:pt x="3940" y="16829"/>
                  <a:pt x="3242" y="15483"/>
                </a:cubicBezTo>
                <a:lnTo>
                  <a:pt x="3065" y="15143"/>
                </a:lnTo>
                <a:lnTo>
                  <a:pt x="3073" y="15130"/>
                </a:lnTo>
                <a:cubicBezTo>
                  <a:pt x="2503" y="13879"/>
                  <a:pt x="2190" y="12356"/>
                  <a:pt x="2190" y="10793"/>
                </a:cubicBezTo>
                <a:cubicBezTo>
                  <a:pt x="2190" y="9230"/>
                  <a:pt x="2495" y="7708"/>
                  <a:pt x="3065" y="6470"/>
                </a:cubicBezTo>
                <a:cubicBezTo>
                  <a:pt x="3057" y="6457"/>
                  <a:pt x="3041" y="6430"/>
                  <a:pt x="3033" y="6416"/>
                </a:cubicBezTo>
                <a:cubicBezTo>
                  <a:pt x="3009" y="6375"/>
                  <a:pt x="2977" y="6321"/>
                  <a:pt x="2945" y="6280"/>
                </a:cubicBezTo>
                <a:cubicBezTo>
                  <a:pt x="2897" y="6199"/>
                  <a:pt x="2848" y="6131"/>
                  <a:pt x="2792" y="6063"/>
                </a:cubicBezTo>
                <a:cubicBezTo>
                  <a:pt x="2760" y="6022"/>
                  <a:pt x="2728" y="5981"/>
                  <a:pt x="2696" y="5940"/>
                </a:cubicBezTo>
                <a:cubicBezTo>
                  <a:pt x="2640" y="5872"/>
                  <a:pt x="2592" y="5804"/>
                  <a:pt x="2536" y="5750"/>
                </a:cubicBezTo>
                <a:cubicBezTo>
                  <a:pt x="2503" y="5709"/>
                  <a:pt x="2471" y="5682"/>
                  <a:pt x="2439" y="5641"/>
                </a:cubicBezTo>
                <a:cubicBezTo>
                  <a:pt x="2375" y="5573"/>
                  <a:pt x="2311" y="5519"/>
                  <a:pt x="2247" y="5451"/>
                </a:cubicBezTo>
                <a:cubicBezTo>
                  <a:pt x="2223" y="5424"/>
                  <a:pt x="2199" y="5397"/>
                  <a:pt x="2166" y="5383"/>
                </a:cubicBezTo>
                <a:cubicBezTo>
                  <a:pt x="2078" y="5301"/>
                  <a:pt x="1982" y="5233"/>
                  <a:pt x="1886" y="5166"/>
                </a:cubicBezTo>
                <a:cubicBezTo>
                  <a:pt x="1870" y="5152"/>
                  <a:pt x="1854" y="5138"/>
                  <a:pt x="1837" y="5138"/>
                </a:cubicBezTo>
                <a:cubicBezTo>
                  <a:pt x="1757" y="5084"/>
                  <a:pt x="1677" y="5043"/>
                  <a:pt x="1597" y="4989"/>
                </a:cubicBezTo>
                <a:cubicBezTo>
                  <a:pt x="1565" y="4975"/>
                  <a:pt x="1525" y="4962"/>
                  <a:pt x="1492" y="4934"/>
                </a:cubicBezTo>
                <a:cubicBezTo>
                  <a:pt x="1428" y="4907"/>
                  <a:pt x="1364" y="4880"/>
                  <a:pt x="1300" y="4853"/>
                </a:cubicBezTo>
                <a:cubicBezTo>
                  <a:pt x="1260" y="4839"/>
                  <a:pt x="1220" y="4826"/>
                  <a:pt x="1179" y="4812"/>
                </a:cubicBezTo>
                <a:cubicBezTo>
                  <a:pt x="1147" y="4798"/>
                  <a:pt x="1115" y="4798"/>
                  <a:pt x="1083" y="4785"/>
                </a:cubicBezTo>
                <a:cubicBezTo>
                  <a:pt x="369" y="6566"/>
                  <a:pt x="0" y="8645"/>
                  <a:pt x="0" y="10807"/>
                </a:cubicBezTo>
                <a:cubicBezTo>
                  <a:pt x="0" y="13063"/>
                  <a:pt x="409" y="15238"/>
                  <a:pt x="1188" y="17073"/>
                </a:cubicBezTo>
                <a:cubicBezTo>
                  <a:pt x="1805" y="18541"/>
                  <a:pt x="2640" y="19724"/>
                  <a:pt x="3587" y="20513"/>
                </a:cubicBezTo>
                <a:cubicBezTo>
                  <a:pt x="4461" y="21233"/>
                  <a:pt x="5400" y="21600"/>
                  <a:pt x="6379" y="21600"/>
                </a:cubicBezTo>
                <a:lnTo>
                  <a:pt x="15221" y="21600"/>
                </a:lnTo>
                <a:close/>
              </a:path>
            </a:pathLst>
          </a:custGeom>
          <a:solidFill>
            <a:schemeClr val="accent2"/>
          </a:solidFill>
          <a:ln w="12700">
            <a:miter lim="400000"/>
          </a:ln>
        </p:spPr>
        <p:txBody>
          <a:bodyPr lIns="38100" tIns="38100" rIns="38100" bIns="38100" anchor="ctr"/>
          <a:lstStyle/>
          <a:p>
            <a:pPr>
              <a:defRPr sz="3000">
                <a:solidFill>
                  <a:srgbClr val="FFFFFF"/>
                </a:solidFill>
              </a:defRPr>
            </a:pPr>
            <a:endParaRPr/>
          </a:p>
        </p:txBody>
      </p:sp>
      <p:sp>
        <p:nvSpPr>
          <p:cNvPr id="16" name="Shape">
            <a:extLst>
              <a:ext uri="{FF2B5EF4-FFF2-40B4-BE49-F238E27FC236}">
                <a16:creationId xmlns="" xmlns:a16="http://schemas.microsoft.com/office/drawing/2014/main" id="{84EFCFA9-F4B5-256D-07B7-FB3306605E7B}"/>
              </a:ext>
            </a:extLst>
          </p:cNvPr>
          <p:cNvSpPr/>
          <p:nvPr/>
        </p:nvSpPr>
        <p:spPr>
          <a:xfrm>
            <a:off x="8088126" y="935059"/>
            <a:ext cx="2617627" cy="2047824"/>
          </a:xfrm>
          <a:custGeom>
            <a:avLst/>
            <a:gdLst/>
            <a:ahLst/>
            <a:cxnLst>
              <a:cxn ang="0">
                <a:pos x="wd2" y="hd2"/>
              </a:cxn>
              <a:cxn ang="5400000">
                <a:pos x="wd2" y="hd2"/>
              </a:cxn>
              <a:cxn ang="10800000">
                <a:pos x="wd2" y="hd2"/>
              </a:cxn>
              <a:cxn ang="16200000">
                <a:pos x="wd2" y="hd2"/>
              </a:cxn>
            </a:cxnLst>
            <a:rect l="0" t="0" r="r" b="b"/>
            <a:pathLst>
              <a:path w="21600" h="21600" extrusionOk="0">
                <a:moveTo>
                  <a:pt x="8854" y="3711"/>
                </a:moveTo>
                <a:cubicBezTo>
                  <a:pt x="8796" y="3629"/>
                  <a:pt x="8738" y="3548"/>
                  <a:pt x="8680" y="3466"/>
                </a:cubicBezTo>
                <a:cubicBezTo>
                  <a:pt x="8645" y="3426"/>
                  <a:pt x="8621" y="3371"/>
                  <a:pt x="8587" y="3330"/>
                </a:cubicBezTo>
                <a:cubicBezTo>
                  <a:pt x="8470" y="3154"/>
                  <a:pt x="8343" y="2991"/>
                  <a:pt x="8215" y="2827"/>
                </a:cubicBezTo>
                <a:cubicBezTo>
                  <a:pt x="8192" y="2800"/>
                  <a:pt x="8168" y="2773"/>
                  <a:pt x="8145" y="2746"/>
                </a:cubicBezTo>
                <a:cubicBezTo>
                  <a:pt x="8040" y="2610"/>
                  <a:pt x="7924" y="2474"/>
                  <a:pt x="7808" y="2352"/>
                </a:cubicBezTo>
                <a:cubicBezTo>
                  <a:pt x="7762" y="2297"/>
                  <a:pt x="7715" y="2257"/>
                  <a:pt x="7680" y="2202"/>
                </a:cubicBezTo>
                <a:cubicBezTo>
                  <a:pt x="7576" y="2093"/>
                  <a:pt x="7483" y="1985"/>
                  <a:pt x="7378" y="1876"/>
                </a:cubicBezTo>
                <a:cubicBezTo>
                  <a:pt x="7332" y="1835"/>
                  <a:pt x="7285" y="1781"/>
                  <a:pt x="7250" y="1740"/>
                </a:cubicBezTo>
                <a:cubicBezTo>
                  <a:pt x="7111" y="1604"/>
                  <a:pt x="6972" y="1482"/>
                  <a:pt x="6832" y="1359"/>
                </a:cubicBezTo>
                <a:cubicBezTo>
                  <a:pt x="6820" y="1346"/>
                  <a:pt x="6809" y="1346"/>
                  <a:pt x="6797" y="1332"/>
                </a:cubicBezTo>
                <a:cubicBezTo>
                  <a:pt x="6646" y="1196"/>
                  <a:pt x="6495" y="1074"/>
                  <a:pt x="6332" y="952"/>
                </a:cubicBezTo>
                <a:cubicBezTo>
                  <a:pt x="6286" y="911"/>
                  <a:pt x="6240" y="884"/>
                  <a:pt x="6193" y="843"/>
                </a:cubicBezTo>
                <a:cubicBezTo>
                  <a:pt x="6123" y="788"/>
                  <a:pt x="6065" y="748"/>
                  <a:pt x="5995" y="693"/>
                </a:cubicBezTo>
                <a:cubicBezTo>
                  <a:pt x="7030" y="231"/>
                  <a:pt x="8122" y="0"/>
                  <a:pt x="9249" y="0"/>
                </a:cubicBezTo>
                <a:lnTo>
                  <a:pt x="21600" y="0"/>
                </a:lnTo>
                <a:lnTo>
                  <a:pt x="21600" y="3697"/>
                </a:lnTo>
                <a:lnTo>
                  <a:pt x="9249" y="3697"/>
                </a:lnTo>
                <a:cubicBezTo>
                  <a:pt x="9121" y="3697"/>
                  <a:pt x="8982" y="3697"/>
                  <a:pt x="8854" y="3711"/>
                </a:cubicBezTo>
                <a:close/>
                <a:moveTo>
                  <a:pt x="4439" y="6470"/>
                </a:moveTo>
                <a:cubicBezTo>
                  <a:pt x="4427" y="6457"/>
                  <a:pt x="4404" y="6430"/>
                  <a:pt x="4392" y="6416"/>
                </a:cubicBezTo>
                <a:cubicBezTo>
                  <a:pt x="4357" y="6375"/>
                  <a:pt x="4311" y="6335"/>
                  <a:pt x="4264" y="6280"/>
                </a:cubicBezTo>
                <a:cubicBezTo>
                  <a:pt x="4195" y="6199"/>
                  <a:pt x="4125" y="6131"/>
                  <a:pt x="4044" y="6063"/>
                </a:cubicBezTo>
                <a:cubicBezTo>
                  <a:pt x="3997" y="6022"/>
                  <a:pt x="3951" y="5981"/>
                  <a:pt x="3904" y="5940"/>
                </a:cubicBezTo>
                <a:cubicBezTo>
                  <a:pt x="3823" y="5872"/>
                  <a:pt x="3753" y="5804"/>
                  <a:pt x="3672" y="5750"/>
                </a:cubicBezTo>
                <a:cubicBezTo>
                  <a:pt x="3625" y="5709"/>
                  <a:pt x="3579" y="5682"/>
                  <a:pt x="3532" y="5641"/>
                </a:cubicBezTo>
                <a:cubicBezTo>
                  <a:pt x="3439" y="5573"/>
                  <a:pt x="3346" y="5519"/>
                  <a:pt x="3253" y="5451"/>
                </a:cubicBezTo>
                <a:cubicBezTo>
                  <a:pt x="3219" y="5424"/>
                  <a:pt x="3172" y="5397"/>
                  <a:pt x="3137" y="5369"/>
                </a:cubicBezTo>
                <a:cubicBezTo>
                  <a:pt x="3009" y="5288"/>
                  <a:pt x="2870" y="5220"/>
                  <a:pt x="2731" y="5152"/>
                </a:cubicBezTo>
                <a:cubicBezTo>
                  <a:pt x="2707" y="5138"/>
                  <a:pt x="2672" y="5125"/>
                  <a:pt x="2649" y="5125"/>
                </a:cubicBezTo>
                <a:cubicBezTo>
                  <a:pt x="2533" y="5070"/>
                  <a:pt x="2428" y="5030"/>
                  <a:pt x="2312" y="4989"/>
                </a:cubicBezTo>
                <a:cubicBezTo>
                  <a:pt x="2266" y="4975"/>
                  <a:pt x="2208" y="4962"/>
                  <a:pt x="2161" y="4934"/>
                </a:cubicBezTo>
                <a:cubicBezTo>
                  <a:pt x="2068" y="4907"/>
                  <a:pt x="1975" y="4880"/>
                  <a:pt x="1882" y="4853"/>
                </a:cubicBezTo>
                <a:cubicBezTo>
                  <a:pt x="1824" y="4839"/>
                  <a:pt x="1766" y="4826"/>
                  <a:pt x="1708" y="4812"/>
                </a:cubicBezTo>
                <a:cubicBezTo>
                  <a:pt x="1662" y="4798"/>
                  <a:pt x="1615" y="4798"/>
                  <a:pt x="1569" y="4785"/>
                </a:cubicBezTo>
                <a:cubicBezTo>
                  <a:pt x="534" y="6566"/>
                  <a:pt x="0" y="8645"/>
                  <a:pt x="0" y="10807"/>
                </a:cubicBezTo>
                <a:cubicBezTo>
                  <a:pt x="0" y="13063"/>
                  <a:pt x="593" y="15238"/>
                  <a:pt x="1720" y="17073"/>
                </a:cubicBezTo>
                <a:cubicBezTo>
                  <a:pt x="2614" y="18541"/>
                  <a:pt x="3823" y="19738"/>
                  <a:pt x="5194" y="20513"/>
                </a:cubicBezTo>
                <a:cubicBezTo>
                  <a:pt x="6460" y="21233"/>
                  <a:pt x="7820" y="21600"/>
                  <a:pt x="9237" y="21600"/>
                </a:cubicBezTo>
                <a:lnTo>
                  <a:pt x="21588" y="21600"/>
                </a:lnTo>
                <a:lnTo>
                  <a:pt x="21588" y="17903"/>
                </a:lnTo>
                <a:lnTo>
                  <a:pt x="9237" y="17903"/>
                </a:lnTo>
                <a:cubicBezTo>
                  <a:pt x="9109" y="17903"/>
                  <a:pt x="8982" y="17889"/>
                  <a:pt x="8854" y="17889"/>
                </a:cubicBezTo>
                <a:lnTo>
                  <a:pt x="8854" y="17903"/>
                </a:lnTo>
                <a:lnTo>
                  <a:pt x="8598" y="17875"/>
                </a:lnTo>
                <a:cubicBezTo>
                  <a:pt x="7088" y="17685"/>
                  <a:pt x="5693" y="16842"/>
                  <a:pt x="4682" y="15497"/>
                </a:cubicBezTo>
                <a:lnTo>
                  <a:pt x="4427" y="15157"/>
                </a:lnTo>
                <a:lnTo>
                  <a:pt x="4438" y="15143"/>
                </a:lnTo>
                <a:cubicBezTo>
                  <a:pt x="3613" y="13893"/>
                  <a:pt x="3160" y="12370"/>
                  <a:pt x="3160" y="10807"/>
                </a:cubicBezTo>
                <a:cubicBezTo>
                  <a:pt x="3172" y="9230"/>
                  <a:pt x="3614" y="7721"/>
                  <a:pt x="4439" y="6470"/>
                </a:cubicBezTo>
                <a:close/>
              </a:path>
            </a:pathLst>
          </a:custGeom>
          <a:solidFill>
            <a:schemeClr val="bg1"/>
          </a:solidFill>
          <a:ln w="12700">
            <a:miter lim="400000"/>
          </a:ln>
          <a:effectLst>
            <a:outerShdw blurRad="50800" dist="38100" dir="2700000" algn="tl" rotWithShape="0">
              <a:prstClr val="black">
                <a:alpha val="25000"/>
              </a:prstClr>
            </a:outerShdw>
          </a:effectLst>
        </p:spPr>
        <p:txBody>
          <a:bodyPr lIns="38100" tIns="38100" rIns="38100" bIns="38100" anchor="ctr"/>
          <a:lstStyle/>
          <a:p>
            <a:pPr>
              <a:defRPr sz="3000">
                <a:solidFill>
                  <a:srgbClr val="FFFFFF"/>
                </a:solidFill>
              </a:defRPr>
            </a:pPr>
            <a:endParaRPr/>
          </a:p>
        </p:txBody>
      </p:sp>
      <p:sp>
        <p:nvSpPr>
          <p:cNvPr id="17" name="Shape">
            <a:extLst>
              <a:ext uri="{FF2B5EF4-FFF2-40B4-BE49-F238E27FC236}">
                <a16:creationId xmlns="" xmlns:a16="http://schemas.microsoft.com/office/drawing/2014/main" id="{8814F3BA-E8D7-3FA6-13C6-6A1133F9FB60}"/>
              </a:ext>
            </a:extLst>
          </p:cNvPr>
          <p:cNvSpPr/>
          <p:nvPr/>
        </p:nvSpPr>
        <p:spPr>
          <a:xfrm>
            <a:off x="5511328" y="935060"/>
            <a:ext cx="3789164" cy="2049112"/>
          </a:xfrm>
          <a:custGeom>
            <a:avLst/>
            <a:gdLst/>
            <a:ahLst/>
            <a:cxnLst>
              <a:cxn ang="0">
                <a:pos x="wd2" y="hd2"/>
              </a:cxn>
              <a:cxn ang="5400000">
                <a:pos x="wd2" y="hd2"/>
              </a:cxn>
              <a:cxn ang="10800000">
                <a:pos x="wd2" y="hd2"/>
              </a:cxn>
              <a:cxn ang="16200000">
                <a:pos x="wd2" y="hd2"/>
              </a:cxn>
            </a:cxnLst>
            <a:rect l="0" t="0" r="r" b="b"/>
            <a:pathLst>
              <a:path w="21600" h="21600" extrusionOk="0">
                <a:moveTo>
                  <a:pt x="15492" y="17891"/>
                </a:moveTo>
                <a:cubicBezTo>
                  <a:pt x="15532" y="17973"/>
                  <a:pt x="15572" y="18054"/>
                  <a:pt x="15612" y="18136"/>
                </a:cubicBezTo>
                <a:cubicBezTo>
                  <a:pt x="15636" y="18177"/>
                  <a:pt x="15652" y="18231"/>
                  <a:pt x="15676" y="18272"/>
                </a:cubicBezTo>
                <a:cubicBezTo>
                  <a:pt x="15756" y="18448"/>
                  <a:pt x="15845" y="18611"/>
                  <a:pt x="15933" y="18774"/>
                </a:cubicBezTo>
                <a:cubicBezTo>
                  <a:pt x="15949" y="18801"/>
                  <a:pt x="15965" y="18829"/>
                  <a:pt x="15981" y="18856"/>
                </a:cubicBezTo>
                <a:cubicBezTo>
                  <a:pt x="16053" y="18992"/>
                  <a:pt x="16134" y="19128"/>
                  <a:pt x="16214" y="19250"/>
                </a:cubicBezTo>
                <a:cubicBezTo>
                  <a:pt x="16246" y="19304"/>
                  <a:pt x="16278" y="19345"/>
                  <a:pt x="16302" y="19399"/>
                </a:cubicBezTo>
                <a:cubicBezTo>
                  <a:pt x="16375" y="19508"/>
                  <a:pt x="16439" y="19617"/>
                  <a:pt x="16511" y="19725"/>
                </a:cubicBezTo>
                <a:cubicBezTo>
                  <a:pt x="16543" y="19766"/>
                  <a:pt x="16575" y="19820"/>
                  <a:pt x="16599" y="19861"/>
                </a:cubicBezTo>
                <a:cubicBezTo>
                  <a:pt x="16696" y="19997"/>
                  <a:pt x="16792" y="20119"/>
                  <a:pt x="16888" y="20242"/>
                </a:cubicBezTo>
                <a:cubicBezTo>
                  <a:pt x="16896" y="20255"/>
                  <a:pt x="16904" y="20255"/>
                  <a:pt x="16912" y="20269"/>
                </a:cubicBezTo>
                <a:cubicBezTo>
                  <a:pt x="17017" y="20405"/>
                  <a:pt x="17121" y="20527"/>
                  <a:pt x="17233" y="20649"/>
                </a:cubicBezTo>
                <a:cubicBezTo>
                  <a:pt x="17266" y="20690"/>
                  <a:pt x="17298" y="20717"/>
                  <a:pt x="17330" y="20758"/>
                </a:cubicBezTo>
                <a:cubicBezTo>
                  <a:pt x="17378" y="20812"/>
                  <a:pt x="17426" y="20866"/>
                  <a:pt x="17466" y="20907"/>
                </a:cubicBezTo>
                <a:cubicBezTo>
                  <a:pt x="16752" y="21369"/>
                  <a:pt x="15997" y="21600"/>
                  <a:pt x="15219" y="21600"/>
                </a:cubicBezTo>
                <a:lnTo>
                  <a:pt x="6381" y="21600"/>
                </a:lnTo>
                <a:cubicBezTo>
                  <a:pt x="5402" y="21600"/>
                  <a:pt x="4463" y="21233"/>
                  <a:pt x="3588" y="20513"/>
                </a:cubicBezTo>
                <a:cubicBezTo>
                  <a:pt x="2641" y="19725"/>
                  <a:pt x="1806" y="18530"/>
                  <a:pt x="1188" y="17076"/>
                </a:cubicBezTo>
                <a:cubicBezTo>
                  <a:pt x="409" y="15229"/>
                  <a:pt x="0" y="13069"/>
                  <a:pt x="0" y="10814"/>
                </a:cubicBezTo>
                <a:cubicBezTo>
                  <a:pt x="0" y="8654"/>
                  <a:pt x="377" y="6589"/>
                  <a:pt x="1084" y="4795"/>
                </a:cubicBezTo>
                <a:cubicBezTo>
                  <a:pt x="1116" y="4809"/>
                  <a:pt x="1148" y="4809"/>
                  <a:pt x="1180" y="4823"/>
                </a:cubicBezTo>
                <a:cubicBezTo>
                  <a:pt x="1220" y="4836"/>
                  <a:pt x="1260" y="4850"/>
                  <a:pt x="1300" y="4863"/>
                </a:cubicBezTo>
                <a:cubicBezTo>
                  <a:pt x="1365" y="4891"/>
                  <a:pt x="1429" y="4918"/>
                  <a:pt x="1493" y="4945"/>
                </a:cubicBezTo>
                <a:cubicBezTo>
                  <a:pt x="1525" y="4958"/>
                  <a:pt x="1565" y="4972"/>
                  <a:pt x="1597" y="4999"/>
                </a:cubicBezTo>
                <a:cubicBezTo>
                  <a:pt x="1678" y="5040"/>
                  <a:pt x="1758" y="5094"/>
                  <a:pt x="1830" y="5135"/>
                </a:cubicBezTo>
                <a:cubicBezTo>
                  <a:pt x="1846" y="5149"/>
                  <a:pt x="1870" y="5162"/>
                  <a:pt x="1886" y="5162"/>
                </a:cubicBezTo>
                <a:cubicBezTo>
                  <a:pt x="1983" y="5230"/>
                  <a:pt x="2071" y="5298"/>
                  <a:pt x="2167" y="5380"/>
                </a:cubicBezTo>
                <a:cubicBezTo>
                  <a:pt x="2191" y="5407"/>
                  <a:pt x="2223" y="5434"/>
                  <a:pt x="2247" y="5461"/>
                </a:cubicBezTo>
                <a:cubicBezTo>
                  <a:pt x="2312" y="5515"/>
                  <a:pt x="2376" y="5583"/>
                  <a:pt x="2440" y="5651"/>
                </a:cubicBezTo>
                <a:cubicBezTo>
                  <a:pt x="2472" y="5692"/>
                  <a:pt x="2504" y="5719"/>
                  <a:pt x="2536" y="5760"/>
                </a:cubicBezTo>
                <a:cubicBezTo>
                  <a:pt x="2593" y="5828"/>
                  <a:pt x="2649" y="5882"/>
                  <a:pt x="2697" y="5950"/>
                </a:cubicBezTo>
                <a:cubicBezTo>
                  <a:pt x="2729" y="5991"/>
                  <a:pt x="2761" y="6032"/>
                  <a:pt x="2793" y="6072"/>
                </a:cubicBezTo>
                <a:cubicBezTo>
                  <a:pt x="2841" y="6140"/>
                  <a:pt x="2898" y="6222"/>
                  <a:pt x="2946" y="6290"/>
                </a:cubicBezTo>
                <a:cubicBezTo>
                  <a:pt x="2978" y="6331"/>
                  <a:pt x="3002" y="6371"/>
                  <a:pt x="3034" y="6426"/>
                </a:cubicBezTo>
                <a:cubicBezTo>
                  <a:pt x="3042" y="6439"/>
                  <a:pt x="3058" y="6466"/>
                  <a:pt x="3066" y="6480"/>
                </a:cubicBezTo>
                <a:cubicBezTo>
                  <a:pt x="2504" y="7716"/>
                  <a:pt x="2191" y="9238"/>
                  <a:pt x="2191" y="10800"/>
                </a:cubicBezTo>
                <a:cubicBezTo>
                  <a:pt x="2191" y="12376"/>
                  <a:pt x="2504" y="13897"/>
                  <a:pt x="3074" y="15134"/>
                </a:cubicBezTo>
                <a:lnTo>
                  <a:pt x="3066" y="15147"/>
                </a:lnTo>
                <a:lnTo>
                  <a:pt x="3243" y="15487"/>
                </a:lnTo>
                <a:cubicBezTo>
                  <a:pt x="3853" y="16669"/>
                  <a:pt x="4672" y="17457"/>
                  <a:pt x="5562" y="17769"/>
                </a:cubicBezTo>
                <a:cubicBezTo>
                  <a:pt x="5691" y="17810"/>
                  <a:pt x="5819" y="17851"/>
                  <a:pt x="5948" y="17864"/>
                </a:cubicBezTo>
                <a:lnTo>
                  <a:pt x="6124" y="17891"/>
                </a:lnTo>
                <a:lnTo>
                  <a:pt x="6124" y="17878"/>
                </a:lnTo>
                <a:cubicBezTo>
                  <a:pt x="6213" y="17891"/>
                  <a:pt x="6309" y="17891"/>
                  <a:pt x="6389" y="17891"/>
                </a:cubicBezTo>
                <a:lnTo>
                  <a:pt x="15227" y="17891"/>
                </a:lnTo>
                <a:cubicBezTo>
                  <a:pt x="15307" y="17918"/>
                  <a:pt x="15395" y="17905"/>
                  <a:pt x="15492" y="17891"/>
                </a:cubicBezTo>
                <a:close/>
                <a:moveTo>
                  <a:pt x="6381" y="3709"/>
                </a:moveTo>
                <a:lnTo>
                  <a:pt x="15219" y="3709"/>
                </a:lnTo>
                <a:cubicBezTo>
                  <a:pt x="15307" y="3709"/>
                  <a:pt x="15395" y="3722"/>
                  <a:pt x="15484" y="3722"/>
                </a:cubicBezTo>
                <a:lnTo>
                  <a:pt x="15484" y="3709"/>
                </a:lnTo>
                <a:lnTo>
                  <a:pt x="15660" y="3736"/>
                </a:lnTo>
                <a:cubicBezTo>
                  <a:pt x="16439" y="3872"/>
                  <a:pt x="17177" y="4388"/>
                  <a:pt x="17795" y="5203"/>
                </a:cubicBezTo>
                <a:cubicBezTo>
                  <a:pt x="18004" y="5475"/>
                  <a:pt x="18189" y="5774"/>
                  <a:pt x="18365" y="6113"/>
                </a:cubicBezTo>
                <a:lnTo>
                  <a:pt x="18542" y="6453"/>
                </a:lnTo>
                <a:lnTo>
                  <a:pt x="18534" y="6466"/>
                </a:lnTo>
                <a:cubicBezTo>
                  <a:pt x="19104" y="7716"/>
                  <a:pt x="19417" y="9238"/>
                  <a:pt x="19417" y="10800"/>
                </a:cubicBezTo>
                <a:cubicBezTo>
                  <a:pt x="19417" y="12362"/>
                  <a:pt x="19112" y="13884"/>
                  <a:pt x="18542" y="15120"/>
                </a:cubicBezTo>
                <a:cubicBezTo>
                  <a:pt x="18550" y="15134"/>
                  <a:pt x="18566" y="15161"/>
                  <a:pt x="18574" y="15174"/>
                </a:cubicBezTo>
                <a:cubicBezTo>
                  <a:pt x="18598" y="15215"/>
                  <a:pt x="18630" y="15269"/>
                  <a:pt x="18662" y="15310"/>
                </a:cubicBezTo>
                <a:cubicBezTo>
                  <a:pt x="18710" y="15392"/>
                  <a:pt x="18759" y="15460"/>
                  <a:pt x="18815" y="15528"/>
                </a:cubicBezTo>
                <a:cubicBezTo>
                  <a:pt x="18847" y="15568"/>
                  <a:pt x="18879" y="15609"/>
                  <a:pt x="18911" y="15650"/>
                </a:cubicBezTo>
                <a:cubicBezTo>
                  <a:pt x="18967" y="15718"/>
                  <a:pt x="19015" y="15786"/>
                  <a:pt x="19072" y="15840"/>
                </a:cubicBezTo>
                <a:cubicBezTo>
                  <a:pt x="19104" y="15881"/>
                  <a:pt x="19136" y="15908"/>
                  <a:pt x="19168" y="15949"/>
                </a:cubicBezTo>
                <a:cubicBezTo>
                  <a:pt x="19232" y="16017"/>
                  <a:pt x="19296" y="16085"/>
                  <a:pt x="19361" y="16139"/>
                </a:cubicBezTo>
                <a:cubicBezTo>
                  <a:pt x="19385" y="16166"/>
                  <a:pt x="19409" y="16193"/>
                  <a:pt x="19433" y="16207"/>
                </a:cubicBezTo>
                <a:cubicBezTo>
                  <a:pt x="19521" y="16288"/>
                  <a:pt x="19617" y="16356"/>
                  <a:pt x="19714" y="16424"/>
                </a:cubicBezTo>
                <a:cubicBezTo>
                  <a:pt x="19730" y="16438"/>
                  <a:pt x="19746" y="16438"/>
                  <a:pt x="19762" y="16451"/>
                </a:cubicBezTo>
                <a:cubicBezTo>
                  <a:pt x="19842" y="16506"/>
                  <a:pt x="19922" y="16546"/>
                  <a:pt x="20003" y="16601"/>
                </a:cubicBezTo>
                <a:cubicBezTo>
                  <a:pt x="20035" y="16614"/>
                  <a:pt x="20075" y="16628"/>
                  <a:pt x="20107" y="16655"/>
                </a:cubicBezTo>
                <a:cubicBezTo>
                  <a:pt x="20171" y="16682"/>
                  <a:pt x="20235" y="16709"/>
                  <a:pt x="20300" y="16737"/>
                </a:cubicBezTo>
                <a:cubicBezTo>
                  <a:pt x="20340" y="16750"/>
                  <a:pt x="20380" y="16764"/>
                  <a:pt x="20420" y="16777"/>
                </a:cubicBezTo>
                <a:cubicBezTo>
                  <a:pt x="20452" y="16791"/>
                  <a:pt x="20484" y="16791"/>
                  <a:pt x="20516" y="16805"/>
                </a:cubicBezTo>
                <a:cubicBezTo>
                  <a:pt x="21231" y="15025"/>
                  <a:pt x="21600" y="12946"/>
                  <a:pt x="21600" y="10786"/>
                </a:cubicBezTo>
                <a:cubicBezTo>
                  <a:pt x="21600" y="8531"/>
                  <a:pt x="21191" y="6358"/>
                  <a:pt x="20412" y="4524"/>
                </a:cubicBezTo>
                <a:cubicBezTo>
                  <a:pt x="19794" y="3057"/>
                  <a:pt x="18959" y="1861"/>
                  <a:pt x="18012" y="1087"/>
                </a:cubicBezTo>
                <a:cubicBezTo>
                  <a:pt x="17137" y="367"/>
                  <a:pt x="16198" y="0"/>
                  <a:pt x="15219" y="0"/>
                </a:cubicBezTo>
                <a:lnTo>
                  <a:pt x="6381" y="0"/>
                </a:lnTo>
                <a:cubicBezTo>
                  <a:pt x="5603" y="0"/>
                  <a:pt x="4848" y="231"/>
                  <a:pt x="4134" y="693"/>
                </a:cubicBezTo>
                <a:cubicBezTo>
                  <a:pt x="4182" y="734"/>
                  <a:pt x="4222" y="788"/>
                  <a:pt x="4270" y="842"/>
                </a:cubicBezTo>
                <a:cubicBezTo>
                  <a:pt x="4302" y="883"/>
                  <a:pt x="4343" y="910"/>
                  <a:pt x="4375" y="951"/>
                </a:cubicBezTo>
                <a:cubicBezTo>
                  <a:pt x="4479" y="1073"/>
                  <a:pt x="4591" y="1195"/>
                  <a:pt x="4696" y="1331"/>
                </a:cubicBezTo>
                <a:cubicBezTo>
                  <a:pt x="4704" y="1345"/>
                  <a:pt x="4712" y="1358"/>
                  <a:pt x="4720" y="1358"/>
                </a:cubicBezTo>
                <a:cubicBezTo>
                  <a:pt x="4816" y="1481"/>
                  <a:pt x="4912" y="1603"/>
                  <a:pt x="5001" y="1739"/>
                </a:cubicBezTo>
                <a:cubicBezTo>
                  <a:pt x="5033" y="1780"/>
                  <a:pt x="5065" y="1834"/>
                  <a:pt x="5097" y="1875"/>
                </a:cubicBezTo>
                <a:cubicBezTo>
                  <a:pt x="5169" y="1983"/>
                  <a:pt x="5233" y="2078"/>
                  <a:pt x="5306" y="2187"/>
                </a:cubicBezTo>
                <a:cubicBezTo>
                  <a:pt x="5338" y="2242"/>
                  <a:pt x="5370" y="2282"/>
                  <a:pt x="5402" y="2337"/>
                </a:cubicBezTo>
                <a:cubicBezTo>
                  <a:pt x="5482" y="2459"/>
                  <a:pt x="5555" y="2595"/>
                  <a:pt x="5627" y="2731"/>
                </a:cubicBezTo>
                <a:cubicBezTo>
                  <a:pt x="5643" y="2758"/>
                  <a:pt x="5659" y="2785"/>
                  <a:pt x="5675" y="2812"/>
                </a:cubicBezTo>
                <a:cubicBezTo>
                  <a:pt x="5763" y="2975"/>
                  <a:pt x="5852" y="3138"/>
                  <a:pt x="5932" y="3315"/>
                </a:cubicBezTo>
                <a:cubicBezTo>
                  <a:pt x="5956" y="3355"/>
                  <a:pt x="5980" y="3410"/>
                  <a:pt x="5996" y="3451"/>
                </a:cubicBezTo>
                <a:cubicBezTo>
                  <a:pt x="6036" y="3532"/>
                  <a:pt x="6076" y="3614"/>
                  <a:pt x="6116" y="3695"/>
                </a:cubicBezTo>
                <a:cubicBezTo>
                  <a:pt x="6205" y="3709"/>
                  <a:pt x="6293" y="3709"/>
                  <a:pt x="6381" y="3709"/>
                </a:cubicBezTo>
                <a:close/>
              </a:path>
            </a:pathLst>
          </a:custGeom>
          <a:solidFill>
            <a:schemeClr val="accent3"/>
          </a:solidFill>
          <a:ln w="12700">
            <a:miter lim="400000"/>
          </a:ln>
        </p:spPr>
        <p:txBody>
          <a:bodyPr lIns="38100" tIns="38100" rIns="38100" bIns="38100" anchor="ctr"/>
          <a:lstStyle/>
          <a:p>
            <a:pPr>
              <a:defRPr sz="3000">
                <a:solidFill>
                  <a:srgbClr val="FFFFFF"/>
                </a:solidFill>
              </a:defRPr>
            </a:pPr>
            <a:endParaRPr/>
          </a:p>
        </p:txBody>
      </p:sp>
      <p:pic>
        <p:nvPicPr>
          <p:cNvPr id="18" name="Graphic 17" descr="Business Growth with solid fill">
            <a:extLst>
              <a:ext uri="{FF2B5EF4-FFF2-40B4-BE49-F238E27FC236}">
                <a16:creationId xmlns="" xmlns:a16="http://schemas.microsoft.com/office/drawing/2014/main" id="{B67BFA08-2D6F-B029-B681-0FC405DC9D0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6857652" y="1404548"/>
            <a:ext cx="1103539" cy="1103539"/>
          </a:xfrm>
          <a:prstGeom prst="rect">
            <a:avLst/>
          </a:prstGeom>
        </p:spPr>
      </p:pic>
      <p:pic>
        <p:nvPicPr>
          <p:cNvPr id="19" name="Graphic 18" descr="Aspiration with solid fill">
            <a:extLst>
              <a:ext uri="{FF2B5EF4-FFF2-40B4-BE49-F238E27FC236}">
                <a16:creationId xmlns="" xmlns:a16="http://schemas.microsoft.com/office/drawing/2014/main" id="{7F31D259-EE28-CCF3-1D16-D03958B172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p:blipFill>
        <p:spPr>
          <a:xfrm>
            <a:off x="4358651" y="1487970"/>
            <a:ext cx="936696" cy="936696"/>
          </a:xfrm>
          <a:prstGeom prst="rect">
            <a:avLst/>
          </a:prstGeom>
        </p:spPr>
      </p:pic>
      <p:grpSp>
        <p:nvGrpSpPr>
          <p:cNvPr id="20" name="Group 19">
            <a:extLst>
              <a:ext uri="{FF2B5EF4-FFF2-40B4-BE49-F238E27FC236}">
                <a16:creationId xmlns="" xmlns:a16="http://schemas.microsoft.com/office/drawing/2014/main" id="{E6F1B1C2-6D47-87D6-8E1B-FA535BEFF810}"/>
              </a:ext>
            </a:extLst>
          </p:cNvPr>
          <p:cNvGrpSpPr/>
          <p:nvPr/>
        </p:nvGrpSpPr>
        <p:grpSpPr>
          <a:xfrm>
            <a:off x="6096000" y="2937347"/>
            <a:ext cx="6093994" cy="3216832"/>
            <a:chOff x="8921977" y="1660996"/>
            <a:chExt cx="2926080" cy="1239737"/>
          </a:xfrm>
        </p:grpSpPr>
        <p:sp>
          <p:nvSpPr>
            <p:cNvPr id="21" name="TextBox 20">
              <a:extLst>
                <a:ext uri="{FF2B5EF4-FFF2-40B4-BE49-F238E27FC236}">
                  <a16:creationId xmlns="" xmlns:a16="http://schemas.microsoft.com/office/drawing/2014/main" id="{7662A650-4898-3549-B72B-456E522453DF}"/>
                </a:ext>
              </a:extLst>
            </p:cNvPr>
            <p:cNvSpPr txBox="1"/>
            <p:nvPr/>
          </p:nvSpPr>
          <p:spPr>
            <a:xfrm>
              <a:off x="8921977" y="1660996"/>
              <a:ext cx="2926080" cy="267394"/>
            </a:xfrm>
            <a:prstGeom prst="rect">
              <a:avLst/>
            </a:prstGeom>
            <a:noFill/>
          </p:spPr>
          <p:txBody>
            <a:bodyPr wrap="square" lIns="0" rIns="0" rtlCol="0" anchor="b">
              <a:spAutoFit/>
            </a:bodyPr>
            <a:lstStyle/>
            <a:p>
              <a:pPr algn="ctr"/>
              <a:r>
                <a:rPr lang="en-US" sz="2400" b="1" noProof="1">
                  <a:solidFill>
                    <a:schemeClr val="accent3">
                      <a:lumMod val="75000"/>
                    </a:schemeClr>
                  </a:solidFill>
                </a:rPr>
                <a:t>Performance</a:t>
              </a:r>
            </a:p>
          </p:txBody>
        </p:sp>
        <p:sp>
          <p:nvSpPr>
            <p:cNvPr id="22" name="TextBox 21">
              <a:extLst>
                <a:ext uri="{FF2B5EF4-FFF2-40B4-BE49-F238E27FC236}">
                  <a16:creationId xmlns="" xmlns:a16="http://schemas.microsoft.com/office/drawing/2014/main" id="{38DBB1B9-F092-5082-3BBC-9A509D5139FF}"/>
                </a:ext>
              </a:extLst>
            </p:cNvPr>
            <p:cNvSpPr txBox="1"/>
            <p:nvPr/>
          </p:nvSpPr>
          <p:spPr>
            <a:xfrm>
              <a:off x="9224041" y="1939958"/>
              <a:ext cx="2213410" cy="960775"/>
            </a:xfrm>
            <a:prstGeom prst="rect">
              <a:avLst/>
            </a:prstGeom>
            <a:noFill/>
          </p:spPr>
          <p:txBody>
            <a:bodyPr wrap="square" lIns="0" rIns="0" rtlCol="0" anchor="t">
              <a:spAutoFit/>
            </a:bodyPr>
            <a:lstStyle/>
            <a:p>
              <a:pPr marL="285750" indent="-285750">
                <a:buFont typeface="Arial" panose="020B0604020202020204" pitchFamily="34" charset="0"/>
                <a:buChar char="•"/>
              </a:pPr>
              <a:r>
                <a:rPr lang="en-GB" sz="2000" dirty="0"/>
                <a:t>Analysed drivers of employee motivation and performance</a:t>
              </a:r>
            </a:p>
            <a:p>
              <a:pPr marL="285750" indent="-285750">
                <a:buFont typeface="Arial" panose="020B0604020202020204" pitchFamily="34" charset="0"/>
                <a:buChar char="•"/>
              </a:pPr>
              <a:r>
                <a:rPr lang="en-GB" sz="2000" dirty="0"/>
                <a:t> If the empowerment and recognition of employees is increased motivation to work increases</a:t>
              </a:r>
            </a:p>
            <a:p>
              <a:pPr marL="285750" indent="-285750">
                <a:buFont typeface="Arial" panose="020B0604020202020204" pitchFamily="34" charset="0"/>
                <a:buChar char="•"/>
              </a:pPr>
              <a:r>
                <a:rPr lang="en-GB" sz="2000" dirty="0"/>
                <a:t>Accomplishments and the organisational performance increases</a:t>
              </a:r>
            </a:p>
            <a:p>
              <a:pPr marL="285750" indent="-285750">
                <a:buFont typeface="Arial" panose="020B0604020202020204" pitchFamily="34" charset="0"/>
                <a:buChar char="•"/>
              </a:pPr>
              <a:endParaRPr lang="en-GB" sz="1600" dirty="0"/>
            </a:p>
          </p:txBody>
        </p:sp>
      </p:grpSp>
      <p:grpSp>
        <p:nvGrpSpPr>
          <p:cNvPr id="23" name="Group 22">
            <a:extLst>
              <a:ext uri="{FF2B5EF4-FFF2-40B4-BE49-F238E27FC236}">
                <a16:creationId xmlns="" xmlns:a16="http://schemas.microsoft.com/office/drawing/2014/main" id="{A9793DA5-4993-29CB-4896-B820AFCC6DF3}"/>
              </a:ext>
            </a:extLst>
          </p:cNvPr>
          <p:cNvGrpSpPr/>
          <p:nvPr/>
        </p:nvGrpSpPr>
        <p:grpSpPr>
          <a:xfrm>
            <a:off x="471264" y="2937343"/>
            <a:ext cx="5541367" cy="3494595"/>
            <a:chOff x="332936" y="2822037"/>
            <a:chExt cx="3145098" cy="1267556"/>
          </a:xfrm>
        </p:grpSpPr>
        <p:sp>
          <p:nvSpPr>
            <p:cNvPr id="24" name="TextBox 23">
              <a:extLst>
                <a:ext uri="{FF2B5EF4-FFF2-40B4-BE49-F238E27FC236}">
                  <a16:creationId xmlns="" xmlns:a16="http://schemas.microsoft.com/office/drawing/2014/main" id="{F5452B01-88FE-E563-ED47-1CC607164640}"/>
                </a:ext>
              </a:extLst>
            </p:cNvPr>
            <p:cNvSpPr txBox="1"/>
            <p:nvPr/>
          </p:nvSpPr>
          <p:spPr>
            <a:xfrm>
              <a:off x="332936" y="2822037"/>
              <a:ext cx="2926080" cy="267394"/>
            </a:xfrm>
            <a:prstGeom prst="rect">
              <a:avLst/>
            </a:prstGeom>
            <a:noFill/>
          </p:spPr>
          <p:txBody>
            <a:bodyPr wrap="square" lIns="0" rIns="0" rtlCol="0" anchor="b">
              <a:spAutoFit/>
            </a:bodyPr>
            <a:lstStyle/>
            <a:p>
              <a:pPr algn="ctr"/>
              <a:r>
                <a:rPr lang="en-US" sz="2400" b="1" noProof="1">
                  <a:solidFill>
                    <a:schemeClr val="accent2">
                      <a:lumMod val="75000"/>
                    </a:schemeClr>
                  </a:solidFill>
                </a:rPr>
                <a:t>Morale and wellbeing</a:t>
              </a:r>
            </a:p>
          </p:txBody>
        </p:sp>
        <p:sp>
          <p:nvSpPr>
            <p:cNvPr id="25" name="TextBox 24">
              <a:extLst>
                <a:ext uri="{FF2B5EF4-FFF2-40B4-BE49-F238E27FC236}">
                  <a16:creationId xmlns="" xmlns:a16="http://schemas.microsoft.com/office/drawing/2014/main" id="{4F466E84-70A0-E5A1-5908-DD2981EC1EA8}"/>
                </a:ext>
              </a:extLst>
            </p:cNvPr>
            <p:cNvSpPr txBox="1"/>
            <p:nvPr/>
          </p:nvSpPr>
          <p:spPr>
            <a:xfrm>
              <a:off x="551954" y="3073702"/>
              <a:ext cx="2926080" cy="1015891"/>
            </a:xfrm>
            <a:prstGeom prst="rect">
              <a:avLst/>
            </a:prstGeom>
            <a:noFill/>
          </p:spPr>
          <p:txBody>
            <a:bodyPr wrap="square" lIns="0" rIns="0" rtlCol="0" anchor="t">
              <a:spAutoFit/>
            </a:bodyPr>
            <a:lstStyle/>
            <a:p>
              <a:pPr marL="285750" indent="-285750">
                <a:buFont typeface="Arial" panose="020B0604020202020204" pitchFamily="34" charset="0"/>
                <a:buChar char="•"/>
              </a:pPr>
              <a:r>
                <a:rPr lang="en-GB" sz="2000" dirty="0"/>
                <a:t>Letters sent to social workers acknowledging their positive impact</a:t>
              </a:r>
            </a:p>
            <a:p>
              <a:pPr marL="285750" indent="-285750">
                <a:buFont typeface="Arial" panose="020B0604020202020204" pitchFamily="34" charset="0"/>
                <a:buChar char="•"/>
              </a:pPr>
              <a:r>
                <a:rPr lang="en-GB" sz="2000" dirty="0">
                  <a:solidFill>
                    <a:srgbClr val="282828"/>
                  </a:solidFill>
                  <a:latin typeface="Tiempos Text"/>
                </a:rPr>
                <a:t>Those </a:t>
              </a:r>
              <a:r>
                <a:rPr lang="en-GB" sz="2000" b="0" i="0" dirty="0">
                  <a:solidFill>
                    <a:srgbClr val="282828"/>
                  </a:solidFill>
                  <a:effectLst/>
                  <a:latin typeface="Tiempos Text"/>
                </a:rPr>
                <a:t>who received a letter felt significantly more valued, recognized for their work, and supported by their organization</a:t>
              </a:r>
            </a:p>
            <a:p>
              <a:pPr marL="285750" indent="-285750">
                <a:buFont typeface="Arial" panose="020B0604020202020204" pitchFamily="34" charset="0"/>
                <a:buChar char="•"/>
              </a:pPr>
              <a:r>
                <a:rPr lang="en-GB" sz="2000" b="0" i="0" dirty="0">
                  <a:solidFill>
                    <a:srgbClr val="282828"/>
                  </a:solidFill>
                  <a:effectLst/>
                  <a:latin typeface="Tiempos Text"/>
                </a:rPr>
                <a:t>Positive impacts on subjective wellbeing, belonging, intrinsic motivation, and sickness absence rates</a:t>
              </a:r>
            </a:p>
            <a:p>
              <a:pPr marL="285750" indent="-285750">
                <a:buFont typeface="Arial" panose="020B0604020202020204" pitchFamily="34" charset="0"/>
                <a:buChar char="•"/>
              </a:pPr>
              <a:endParaRPr lang="en-GB" sz="1600" dirty="0">
                <a:solidFill>
                  <a:srgbClr val="282828"/>
                </a:solidFill>
                <a:latin typeface="Tiempos Text"/>
              </a:endParaRPr>
            </a:p>
          </p:txBody>
        </p:sp>
      </p:grpSp>
      <p:sp>
        <p:nvSpPr>
          <p:cNvPr id="2" name="TextBox 1">
            <a:extLst>
              <a:ext uri="{FF2B5EF4-FFF2-40B4-BE49-F238E27FC236}">
                <a16:creationId xmlns="" xmlns:a16="http://schemas.microsoft.com/office/drawing/2014/main" id="{ECB9217D-57CB-D90D-2B79-E7D87332BC37}"/>
              </a:ext>
            </a:extLst>
          </p:cNvPr>
          <p:cNvSpPr txBox="1"/>
          <p:nvPr/>
        </p:nvSpPr>
        <p:spPr>
          <a:xfrm>
            <a:off x="2006" y="6589106"/>
            <a:ext cx="6093994" cy="307777"/>
          </a:xfrm>
          <a:prstGeom prst="rect">
            <a:avLst/>
          </a:prstGeom>
          <a:noFill/>
        </p:spPr>
        <p:txBody>
          <a:bodyPr wrap="square">
            <a:spAutoFit/>
          </a:bodyPr>
          <a:lstStyle/>
          <a:p>
            <a:r>
              <a:rPr lang="en-US" sz="1400" dirty="0">
                <a:solidFill>
                  <a:schemeClr val="bg1"/>
                </a:solidFill>
              </a:rPr>
              <a:t>© Copyright </a:t>
            </a:r>
            <a:r>
              <a:rPr lang="en-US" sz="1400" b="1" dirty="0">
                <a:solidFill>
                  <a:schemeClr val="bg1"/>
                </a:solidFill>
              </a:rPr>
              <a:t>PresentationGO.com</a:t>
            </a:r>
            <a:r>
              <a:rPr lang="en-US" sz="1400" dirty="0">
                <a:solidFill>
                  <a:schemeClr val="bg1"/>
                </a:solidFill>
              </a:rPr>
              <a:t> </a:t>
            </a:r>
            <a:endParaRPr lang="en-GB" sz="1400" dirty="0">
              <a:solidFill>
                <a:schemeClr val="bg1"/>
              </a:solidFill>
            </a:endParaRPr>
          </a:p>
        </p:txBody>
      </p:sp>
      <p:pic>
        <p:nvPicPr>
          <p:cNvPr id="4" name="Picture 3">
            <a:extLst>
              <a:ext uri="{FF2B5EF4-FFF2-40B4-BE49-F238E27FC236}">
                <a16:creationId xmlns="" xmlns:a16="http://schemas.microsoft.com/office/drawing/2014/main" id="{E505EC22-4E02-506A-0F96-E1ECAF6E49F0}"/>
              </a:ext>
            </a:extLst>
          </p:cNvPr>
          <p:cNvPicPr>
            <a:picLocks noChangeAspect="1"/>
          </p:cNvPicPr>
          <p:nvPr/>
        </p:nvPicPr>
        <p:blipFill>
          <a:blip r:embed="rId8"/>
          <a:stretch>
            <a:fillRect/>
          </a:stretch>
        </p:blipFill>
        <p:spPr>
          <a:xfrm>
            <a:off x="84030" y="1323857"/>
            <a:ext cx="1562100" cy="1581150"/>
          </a:xfrm>
          <a:prstGeom prst="rect">
            <a:avLst/>
          </a:prstGeom>
        </p:spPr>
      </p:pic>
      <p:pic>
        <p:nvPicPr>
          <p:cNvPr id="7" name="Picture 6">
            <a:extLst>
              <a:ext uri="{FF2B5EF4-FFF2-40B4-BE49-F238E27FC236}">
                <a16:creationId xmlns="" xmlns:a16="http://schemas.microsoft.com/office/drawing/2014/main" id="{314DF87C-5035-887B-FF96-32131FB9EA7E}"/>
              </a:ext>
            </a:extLst>
          </p:cNvPr>
          <p:cNvPicPr>
            <a:picLocks noChangeAspect="1"/>
          </p:cNvPicPr>
          <p:nvPr/>
        </p:nvPicPr>
        <p:blipFill>
          <a:blip r:embed="rId9"/>
          <a:stretch>
            <a:fillRect/>
          </a:stretch>
        </p:blipFill>
        <p:spPr>
          <a:xfrm>
            <a:off x="10620375" y="1302309"/>
            <a:ext cx="1571625" cy="1552575"/>
          </a:xfrm>
          <a:prstGeom prst="rect">
            <a:avLst/>
          </a:prstGeom>
        </p:spPr>
      </p:pic>
      <p:sp>
        <p:nvSpPr>
          <p:cNvPr id="8" name="Lightning Bolt 7" descr="-">
            <a:extLst>
              <a:ext uri="{FF2B5EF4-FFF2-40B4-BE49-F238E27FC236}">
                <a16:creationId xmlns="" xmlns:a16="http://schemas.microsoft.com/office/drawing/2014/main" id="{1A6D0355-77D3-98E8-4519-794D3E3EE934}"/>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07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 xmlns:p188="http://schemas.microsoft.com/office/powerpoint/2018/8/main" r:id="rId10"/>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BD2152C6-97FF-BE09-DD76-4558470EAD8C}"/>
              </a:ext>
            </a:extLst>
          </p:cNvPr>
          <p:cNvGraphicFramePr/>
          <p:nvPr>
            <p:extLst>
              <p:ext uri="{D42A27DB-BD31-4B8C-83A1-F6EECF244321}">
                <p14:modId xmlns:p14="http://schemas.microsoft.com/office/powerpoint/2010/main" val="1861744540"/>
              </p:ext>
            </p:extLst>
          </p:nvPr>
        </p:nvGraphicFramePr>
        <p:xfrm>
          <a:off x="0" y="70945"/>
          <a:ext cx="12037357" cy="6716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ightning Bolt 2" descr="-">
            <a:extLst>
              <a:ext uri="{FF2B5EF4-FFF2-40B4-BE49-F238E27FC236}">
                <a16:creationId xmlns="" xmlns:a16="http://schemas.microsoft.com/office/drawing/2014/main" id="{7250887B-7E78-D6F3-DF75-B0DFD37EE0C9}"/>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Lightning Bolt 3" descr="-">
            <a:extLst>
              <a:ext uri="{FF2B5EF4-FFF2-40B4-BE49-F238E27FC236}">
                <a16:creationId xmlns="" xmlns:a16="http://schemas.microsoft.com/office/drawing/2014/main" id="{7388ED1A-8CB8-DB22-4B0D-68C0261078B2}"/>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662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D2CD59E-392A-4F51-B31E-1AC0DF887B5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E3D0B536-B847-45E5-92B4-8001710E97C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D869FFF2-3F1B-42A6-8367-68B1A33BAE6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B282F7F9-DDD1-4D9A-B759-A56FB2DAFE2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70FE801-9A09-4FD5-A3F4-17B266996EF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9B288BA8-5B19-4EC1-A553-C64F0205878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56A506C3-09EA-4A0A-8B67-E37CF79D3DF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2012E0F0-4D9F-4AD3-9423-BDC2C712131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6456FC16-6EEE-44CD-A69C-B7D8B54D1EA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72410638-ED44-4995-B21D-DFFC7E5F42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C5E55E9B-768D-0C24-7BFA-B4DB61068D28}"/>
              </a:ext>
            </a:extLst>
          </p:cNvPr>
          <p:cNvGraphicFramePr>
            <a:graphicFrameLocks noGrp="1"/>
          </p:cNvGraphicFramePr>
          <p:nvPr>
            <p:ph idx="4294967295"/>
          </p:nvPr>
        </p:nvGraphicFramePr>
        <p:xfrm>
          <a:off x="160173" y="387350"/>
          <a:ext cx="12268200" cy="554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 xmlns:a16="http://schemas.microsoft.com/office/drawing/2014/main" id="{01E8F0A0-2FDD-E558-EAB4-6F45A6DEF54E}"/>
              </a:ext>
            </a:extLst>
          </p:cNvPr>
          <p:cNvSpPr>
            <a:spLocks noGrp="1"/>
          </p:cNvSpPr>
          <p:nvPr>
            <p:ph type="title" idx="4294967295"/>
          </p:nvPr>
        </p:nvSpPr>
        <p:spPr>
          <a:xfrm>
            <a:off x="-1" y="0"/>
            <a:ext cx="4684889" cy="3053292"/>
          </a:xfrm>
        </p:spPr>
        <p:txBody>
          <a:bodyPr>
            <a:normAutofit/>
          </a:bodyPr>
          <a:lstStyle/>
          <a:p>
            <a:r>
              <a:rPr lang="en-GB" b="1" dirty="0">
                <a:latin typeface="Arial" panose="020B0604020202020204" pitchFamily="34" charset="0"/>
                <a:cs typeface="Arial" panose="020B0604020202020204" pitchFamily="34" charset="0"/>
              </a:rPr>
              <a:t>Operationalising Safety-II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Safety tools</a:t>
            </a:r>
          </a:p>
        </p:txBody>
      </p:sp>
      <p:grpSp>
        <p:nvGrpSpPr>
          <p:cNvPr id="9" name="Group 8">
            <a:extLst>
              <a:ext uri="{FF2B5EF4-FFF2-40B4-BE49-F238E27FC236}">
                <a16:creationId xmlns="" xmlns:a16="http://schemas.microsoft.com/office/drawing/2014/main" id="{34A03EAE-5BC9-D2B3-2A45-40BFF102CFFC}"/>
              </a:ext>
            </a:extLst>
          </p:cNvPr>
          <p:cNvGrpSpPr/>
          <p:nvPr/>
        </p:nvGrpSpPr>
        <p:grpSpPr>
          <a:xfrm>
            <a:off x="9468222" y="1461914"/>
            <a:ext cx="2563605" cy="3643852"/>
            <a:chOff x="9468222" y="1461914"/>
            <a:chExt cx="2563605" cy="3643852"/>
          </a:xfrm>
        </p:grpSpPr>
        <p:sp>
          <p:nvSpPr>
            <p:cNvPr id="6" name="Arrow: Curved Left 5">
              <a:extLst>
                <a:ext uri="{FF2B5EF4-FFF2-40B4-BE49-F238E27FC236}">
                  <a16:creationId xmlns="" xmlns:a16="http://schemas.microsoft.com/office/drawing/2014/main" id="{5F8A7106-322D-AEA2-EDA3-F630DADA2EBF}"/>
                </a:ext>
              </a:extLst>
            </p:cNvPr>
            <p:cNvSpPr/>
            <p:nvPr/>
          </p:nvSpPr>
          <p:spPr>
            <a:xfrm>
              <a:off x="11023156" y="1461914"/>
              <a:ext cx="1008671" cy="36326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8" name="Group 7">
              <a:extLst>
                <a:ext uri="{FF2B5EF4-FFF2-40B4-BE49-F238E27FC236}">
                  <a16:creationId xmlns="" xmlns:a16="http://schemas.microsoft.com/office/drawing/2014/main" id="{DE3C494F-9CAA-3F08-032B-496728CF2B4E}"/>
                </a:ext>
              </a:extLst>
            </p:cNvPr>
            <p:cNvGrpSpPr/>
            <p:nvPr/>
          </p:nvGrpSpPr>
          <p:grpSpPr>
            <a:xfrm>
              <a:off x="9468222" y="1473166"/>
              <a:ext cx="2255578" cy="3632600"/>
              <a:chOff x="9468222" y="1473166"/>
              <a:chExt cx="2255578" cy="3632600"/>
            </a:xfrm>
          </p:grpSpPr>
          <p:sp>
            <p:nvSpPr>
              <p:cNvPr id="5" name="Arrow: Curved Right 4">
                <a:extLst>
                  <a:ext uri="{FF2B5EF4-FFF2-40B4-BE49-F238E27FC236}">
                    <a16:creationId xmlns="" xmlns:a16="http://schemas.microsoft.com/office/drawing/2014/main" id="{BD4722A1-3B56-91DB-E94D-B776966686A6}"/>
                  </a:ext>
                </a:extLst>
              </p:cNvPr>
              <p:cNvSpPr/>
              <p:nvPr/>
            </p:nvSpPr>
            <p:spPr>
              <a:xfrm>
                <a:off x="9468222" y="1473166"/>
                <a:ext cx="1163781" cy="3632600"/>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 xmlns:a16="http://schemas.microsoft.com/office/drawing/2014/main" id="{27D48A36-F961-D348-9913-5B34B1396F77}"/>
                  </a:ext>
                </a:extLst>
              </p:cNvPr>
              <p:cNvSpPr txBox="1"/>
              <p:nvPr/>
            </p:nvSpPr>
            <p:spPr>
              <a:xfrm>
                <a:off x="9856519" y="2956440"/>
                <a:ext cx="1867281" cy="646331"/>
              </a:xfrm>
              <a:prstGeom prst="rect">
                <a:avLst/>
              </a:prstGeom>
              <a:noFill/>
            </p:spPr>
            <p:txBody>
              <a:bodyPr wrap="square" rtlCol="0">
                <a:spAutoFit/>
              </a:bodyPr>
              <a:lstStyle/>
              <a:p>
                <a:pPr algn="ctr"/>
                <a:r>
                  <a:rPr lang="en-GB" b="1" i="1" dirty="0"/>
                  <a:t>Feedback loops in place</a:t>
                </a:r>
              </a:p>
            </p:txBody>
          </p:sp>
        </p:grpSp>
      </p:grpSp>
    </p:spTree>
    <p:extLst>
      <p:ext uri="{BB962C8B-B14F-4D97-AF65-F5344CB8AC3E}">
        <p14:creationId xmlns:p14="http://schemas.microsoft.com/office/powerpoint/2010/main" val="278732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84B4CC9-07EB-4C45-BB95-3204AF24CD3B}"/>
                                            </p:graphicEl>
                                          </p:spTgt>
                                        </p:tgtEl>
                                        <p:attrNameLst>
                                          <p:attrName>style.visibility</p:attrName>
                                        </p:attrNameLst>
                                      </p:cBhvr>
                                      <p:to>
                                        <p:strVal val="visible"/>
                                      </p:to>
                                    </p:set>
                                    <p:animEffect transition="in" filter="fade">
                                      <p:cBhvr>
                                        <p:cTn id="7" dur="1000"/>
                                        <p:tgtEl>
                                          <p:spTgt spid="4">
                                            <p:graphicEl>
                                              <a:dgm id="{F84B4CC9-07EB-4C45-BB95-3204AF24CD3B}"/>
                                            </p:graphicEl>
                                          </p:spTgt>
                                        </p:tgtEl>
                                      </p:cBhvr>
                                    </p:animEffect>
                                    <p:anim calcmode="lin" valueType="num">
                                      <p:cBhvr>
                                        <p:cTn id="8" dur="1000" fill="hold"/>
                                        <p:tgtEl>
                                          <p:spTgt spid="4">
                                            <p:graphicEl>
                                              <a:dgm id="{F84B4CC9-07EB-4C45-BB95-3204AF24CD3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84B4CC9-07EB-4C45-BB95-3204AF24CD3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64554828-810D-4341-86FA-2CDF37609B6C}"/>
                                            </p:graphicEl>
                                          </p:spTgt>
                                        </p:tgtEl>
                                        <p:attrNameLst>
                                          <p:attrName>style.visibility</p:attrName>
                                        </p:attrNameLst>
                                      </p:cBhvr>
                                      <p:to>
                                        <p:strVal val="visible"/>
                                      </p:to>
                                    </p:set>
                                    <p:animEffect transition="in" filter="fade">
                                      <p:cBhvr>
                                        <p:cTn id="14" dur="1000"/>
                                        <p:tgtEl>
                                          <p:spTgt spid="4">
                                            <p:graphicEl>
                                              <a:dgm id="{64554828-810D-4341-86FA-2CDF37609B6C}"/>
                                            </p:graphicEl>
                                          </p:spTgt>
                                        </p:tgtEl>
                                      </p:cBhvr>
                                    </p:animEffect>
                                    <p:anim calcmode="lin" valueType="num">
                                      <p:cBhvr>
                                        <p:cTn id="15" dur="1000" fill="hold"/>
                                        <p:tgtEl>
                                          <p:spTgt spid="4">
                                            <p:graphicEl>
                                              <a:dgm id="{64554828-810D-4341-86FA-2CDF37609B6C}"/>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64554828-810D-4341-86FA-2CDF37609B6C}"/>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CD6A22B1-08CC-49CA-93DB-B31B8E9C8950}"/>
                                            </p:graphicEl>
                                          </p:spTgt>
                                        </p:tgtEl>
                                        <p:attrNameLst>
                                          <p:attrName>style.visibility</p:attrName>
                                        </p:attrNameLst>
                                      </p:cBhvr>
                                      <p:to>
                                        <p:strVal val="visible"/>
                                      </p:to>
                                    </p:set>
                                    <p:animEffect transition="in" filter="fade">
                                      <p:cBhvr>
                                        <p:cTn id="19" dur="1000"/>
                                        <p:tgtEl>
                                          <p:spTgt spid="4">
                                            <p:graphicEl>
                                              <a:dgm id="{CD6A22B1-08CC-49CA-93DB-B31B8E9C8950}"/>
                                            </p:graphicEl>
                                          </p:spTgt>
                                        </p:tgtEl>
                                      </p:cBhvr>
                                    </p:animEffect>
                                    <p:anim calcmode="lin" valueType="num">
                                      <p:cBhvr>
                                        <p:cTn id="20" dur="1000" fill="hold"/>
                                        <p:tgtEl>
                                          <p:spTgt spid="4">
                                            <p:graphicEl>
                                              <a:dgm id="{CD6A22B1-08CC-49CA-93DB-B31B8E9C8950}"/>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CD6A22B1-08CC-49CA-93DB-B31B8E9C8950}"/>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9912461D-4093-46D2-B6DD-2B738EB4A8BC}"/>
                                            </p:graphicEl>
                                          </p:spTgt>
                                        </p:tgtEl>
                                        <p:attrNameLst>
                                          <p:attrName>style.visibility</p:attrName>
                                        </p:attrNameLst>
                                      </p:cBhvr>
                                      <p:to>
                                        <p:strVal val="visible"/>
                                      </p:to>
                                    </p:set>
                                    <p:animEffect transition="in" filter="fade">
                                      <p:cBhvr>
                                        <p:cTn id="26" dur="1000"/>
                                        <p:tgtEl>
                                          <p:spTgt spid="4">
                                            <p:graphicEl>
                                              <a:dgm id="{9912461D-4093-46D2-B6DD-2B738EB4A8BC}"/>
                                            </p:graphicEl>
                                          </p:spTgt>
                                        </p:tgtEl>
                                      </p:cBhvr>
                                    </p:animEffect>
                                    <p:anim calcmode="lin" valueType="num">
                                      <p:cBhvr>
                                        <p:cTn id="27" dur="1000" fill="hold"/>
                                        <p:tgtEl>
                                          <p:spTgt spid="4">
                                            <p:graphicEl>
                                              <a:dgm id="{9912461D-4093-46D2-B6DD-2B738EB4A8BC}"/>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9912461D-4093-46D2-B6DD-2B738EB4A8BC}"/>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3B0547CA-05BA-4F65-9F31-9FEC20D06F4C}"/>
                                            </p:graphicEl>
                                          </p:spTgt>
                                        </p:tgtEl>
                                        <p:attrNameLst>
                                          <p:attrName>style.visibility</p:attrName>
                                        </p:attrNameLst>
                                      </p:cBhvr>
                                      <p:to>
                                        <p:strVal val="visible"/>
                                      </p:to>
                                    </p:set>
                                    <p:animEffect transition="in" filter="fade">
                                      <p:cBhvr>
                                        <p:cTn id="31" dur="1000"/>
                                        <p:tgtEl>
                                          <p:spTgt spid="4">
                                            <p:graphicEl>
                                              <a:dgm id="{3B0547CA-05BA-4F65-9F31-9FEC20D06F4C}"/>
                                            </p:graphicEl>
                                          </p:spTgt>
                                        </p:tgtEl>
                                      </p:cBhvr>
                                    </p:animEffect>
                                    <p:anim calcmode="lin" valueType="num">
                                      <p:cBhvr>
                                        <p:cTn id="32" dur="1000" fill="hold"/>
                                        <p:tgtEl>
                                          <p:spTgt spid="4">
                                            <p:graphicEl>
                                              <a:dgm id="{3B0547CA-05BA-4F65-9F31-9FEC20D06F4C}"/>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3B0547CA-05BA-4F65-9F31-9FEC20D06F4C}"/>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C5FF0980-74E5-4C25-A17A-8A6CBB6D9895}"/>
                                            </p:graphicEl>
                                          </p:spTgt>
                                        </p:tgtEl>
                                        <p:attrNameLst>
                                          <p:attrName>style.visibility</p:attrName>
                                        </p:attrNameLst>
                                      </p:cBhvr>
                                      <p:to>
                                        <p:strVal val="visible"/>
                                      </p:to>
                                    </p:set>
                                    <p:animEffect transition="in" filter="fade">
                                      <p:cBhvr>
                                        <p:cTn id="38" dur="1000"/>
                                        <p:tgtEl>
                                          <p:spTgt spid="4">
                                            <p:graphicEl>
                                              <a:dgm id="{C5FF0980-74E5-4C25-A17A-8A6CBB6D9895}"/>
                                            </p:graphicEl>
                                          </p:spTgt>
                                        </p:tgtEl>
                                      </p:cBhvr>
                                    </p:animEffect>
                                    <p:anim calcmode="lin" valueType="num">
                                      <p:cBhvr>
                                        <p:cTn id="39" dur="1000" fill="hold"/>
                                        <p:tgtEl>
                                          <p:spTgt spid="4">
                                            <p:graphicEl>
                                              <a:dgm id="{C5FF0980-74E5-4C25-A17A-8A6CBB6D9895}"/>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C5FF0980-74E5-4C25-A17A-8A6CBB6D989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824E05DC-C911-4E48-902F-A113AB65B7B4}"/>
                                            </p:graphicEl>
                                          </p:spTgt>
                                        </p:tgtEl>
                                        <p:attrNameLst>
                                          <p:attrName>style.visibility</p:attrName>
                                        </p:attrNameLst>
                                      </p:cBhvr>
                                      <p:to>
                                        <p:strVal val="visible"/>
                                      </p:to>
                                    </p:set>
                                    <p:animEffect transition="in" filter="fade">
                                      <p:cBhvr>
                                        <p:cTn id="43" dur="1000"/>
                                        <p:tgtEl>
                                          <p:spTgt spid="4">
                                            <p:graphicEl>
                                              <a:dgm id="{824E05DC-C911-4E48-902F-A113AB65B7B4}"/>
                                            </p:graphicEl>
                                          </p:spTgt>
                                        </p:tgtEl>
                                      </p:cBhvr>
                                    </p:animEffect>
                                    <p:anim calcmode="lin" valueType="num">
                                      <p:cBhvr>
                                        <p:cTn id="44" dur="1000" fill="hold"/>
                                        <p:tgtEl>
                                          <p:spTgt spid="4">
                                            <p:graphicEl>
                                              <a:dgm id="{824E05DC-C911-4E48-902F-A113AB65B7B4}"/>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824E05DC-C911-4E48-902F-A113AB65B7B4}"/>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5FF9ACFB-626A-4ACF-910A-69F0FDA2517C}"/>
                                            </p:graphicEl>
                                          </p:spTgt>
                                        </p:tgtEl>
                                        <p:attrNameLst>
                                          <p:attrName>style.visibility</p:attrName>
                                        </p:attrNameLst>
                                      </p:cBhvr>
                                      <p:to>
                                        <p:strVal val="visible"/>
                                      </p:to>
                                    </p:set>
                                    <p:animEffect transition="in" filter="fade">
                                      <p:cBhvr>
                                        <p:cTn id="50" dur="1000"/>
                                        <p:tgtEl>
                                          <p:spTgt spid="4">
                                            <p:graphicEl>
                                              <a:dgm id="{5FF9ACFB-626A-4ACF-910A-69F0FDA2517C}"/>
                                            </p:graphicEl>
                                          </p:spTgt>
                                        </p:tgtEl>
                                      </p:cBhvr>
                                    </p:animEffect>
                                    <p:anim calcmode="lin" valueType="num">
                                      <p:cBhvr>
                                        <p:cTn id="51" dur="1000" fill="hold"/>
                                        <p:tgtEl>
                                          <p:spTgt spid="4">
                                            <p:graphicEl>
                                              <a:dgm id="{5FF9ACFB-626A-4ACF-910A-69F0FDA2517C}"/>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5FF9ACFB-626A-4ACF-910A-69F0FDA2517C}"/>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E4141FAE-5004-4984-BD02-F8DB3B3DA17E}"/>
                                            </p:graphicEl>
                                          </p:spTgt>
                                        </p:tgtEl>
                                        <p:attrNameLst>
                                          <p:attrName>style.visibility</p:attrName>
                                        </p:attrNameLst>
                                      </p:cBhvr>
                                      <p:to>
                                        <p:strVal val="visible"/>
                                      </p:to>
                                    </p:set>
                                    <p:animEffect transition="in" filter="fade">
                                      <p:cBhvr>
                                        <p:cTn id="55" dur="1000"/>
                                        <p:tgtEl>
                                          <p:spTgt spid="4">
                                            <p:graphicEl>
                                              <a:dgm id="{E4141FAE-5004-4984-BD02-F8DB3B3DA17E}"/>
                                            </p:graphicEl>
                                          </p:spTgt>
                                        </p:tgtEl>
                                      </p:cBhvr>
                                    </p:animEffect>
                                    <p:anim calcmode="lin" valueType="num">
                                      <p:cBhvr>
                                        <p:cTn id="56" dur="1000" fill="hold"/>
                                        <p:tgtEl>
                                          <p:spTgt spid="4">
                                            <p:graphicEl>
                                              <a:dgm id="{E4141FAE-5004-4984-BD02-F8DB3B3DA17E}"/>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E4141FAE-5004-4984-BD02-F8DB3B3DA17E}"/>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graphicEl>
                                              <a:dgm id="{30AE8CB9-0A38-4630-88BA-505C880F024A}"/>
                                            </p:graphicEl>
                                          </p:spTgt>
                                        </p:tgtEl>
                                        <p:attrNameLst>
                                          <p:attrName>style.visibility</p:attrName>
                                        </p:attrNameLst>
                                      </p:cBhvr>
                                      <p:to>
                                        <p:strVal val="visible"/>
                                      </p:to>
                                    </p:set>
                                    <p:animEffect transition="in" filter="fade">
                                      <p:cBhvr>
                                        <p:cTn id="62" dur="1000"/>
                                        <p:tgtEl>
                                          <p:spTgt spid="4">
                                            <p:graphicEl>
                                              <a:dgm id="{30AE8CB9-0A38-4630-88BA-505C880F024A}"/>
                                            </p:graphicEl>
                                          </p:spTgt>
                                        </p:tgtEl>
                                      </p:cBhvr>
                                    </p:animEffect>
                                    <p:anim calcmode="lin" valueType="num">
                                      <p:cBhvr>
                                        <p:cTn id="63" dur="1000" fill="hold"/>
                                        <p:tgtEl>
                                          <p:spTgt spid="4">
                                            <p:graphicEl>
                                              <a:dgm id="{30AE8CB9-0A38-4630-88BA-505C880F024A}"/>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30AE8CB9-0A38-4630-88BA-505C880F024A}"/>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
                                            <p:graphicEl>
                                              <a:dgm id="{AF9F8D94-7993-4AB6-847D-4A92504032E4}"/>
                                            </p:graphicEl>
                                          </p:spTgt>
                                        </p:tgtEl>
                                        <p:attrNameLst>
                                          <p:attrName>style.visibility</p:attrName>
                                        </p:attrNameLst>
                                      </p:cBhvr>
                                      <p:to>
                                        <p:strVal val="visible"/>
                                      </p:to>
                                    </p:set>
                                    <p:animEffect transition="in" filter="fade">
                                      <p:cBhvr>
                                        <p:cTn id="67" dur="1000"/>
                                        <p:tgtEl>
                                          <p:spTgt spid="4">
                                            <p:graphicEl>
                                              <a:dgm id="{AF9F8D94-7993-4AB6-847D-4A92504032E4}"/>
                                            </p:graphicEl>
                                          </p:spTgt>
                                        </p:tgtEl>
                                      </p:cBhvr>
                                    </p:animEffect>
                                    <p:anim calcmode="lin" valueType="num">
                                      <p:cBhvr>
                                        <p:cTn id="68" dur="1000" fill="hold"/>
                                        <p:tgtEl>
                                          <p:spTgt spid="4">
                                            <p:graphicEl>
                                              <a:dgm id="{AF9F8D94-7993-4AB6-847D-4A92504032E4}"/>
                                            </p:graphicEl>
                                          </p:spTgt>
                                        </p:tgtEl>
                                        <p:attrNameLst>
                                          <p:attrName>ppt_x</p:attrName>
                                        </p:attrNameLst>
                                      </p:cBhvr>
                                      <p:tavLst>
                                        <p:tav tm="0">
                                          <p:val>
                                            <p:strVal val="#ppt_x"/>
                                          </p:val>
                                        </p:tav>
                                        <p:tav tm="100000">
                                          <p:val>
                                            <p:strVal val="#ppt_x"/>
                                          </p:val>
                                        </p:tav>
                                      </p:tavLst>
                                    </p:anim>
                                    <p:anim calcmode="lin" valueType="num">
                                      <p:cBhvr>
                                        <p:cTn id="69" dur="1000" fill="hold"/>
                                        <p:tgtEl>
                                          <p:spTgt spid="4">
                                            <p:graphicEl>
                                              <a:dgm id="{AF9F8D94-7993-4AB6-847D-4A92504032E4}"/>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4">
                                            <p:graphicEl>
                                              <a:dgm id="{76EB2F8C-5ABE-48C4-BB6D-0B8BC6BDC3CB}"/>
                                            </p:graphicEl>
                                          </p:spTgt>
                                        </p:tgtEl>
                                        <p:attrNameLst>
                                          <p:attrName>style.visibility</p:attrName>
                                        </p:attrNameLst>
                                      </p:cBhvr>
                                      <p:to>
                                        <p:strVal val="visible"/>
                                      </p:to>
                                    </p:set>
                                    <p:animEffect transition="in" filter="fade">
                                      <p:cBhvr>
                                        <p:cTn id="74" dur="1000"/>
                                        <p:tgtEl>
                                          <p:spTgt spid="4">
                                            <p:graphicEl>
                                              <a:dgm id="{76EB2F8C-5ABE-48C4-BB6D-0B8BC6BDC3CB}"/>
                                            </p:graphicEl>
                                          </p:spTgt>
                                        </p:tgtEl>
                                      </p:cBhvr>
                                    </p:animEffect>
                                    <p:anim calcmode="lin" valueType="num">
                                      <p:cBhvr>
                                        <p:cTn id="75" dur="1000" fill="hold"/>
                                        <p:tgtEl>
                                          <p:spTgt spid="4">
                                            <p:graphicEl>
                                              <a:dgm id="{76EB2F8C-5ABE-48C4-BB6D-0B8BC6BDC3CB}"/>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76EB2F8C-5ABE-48C4-BB6D-0B8BC6BDC3CB}"/>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
                                            <p:graphicEl>
                                              <a:dgm id="{009471FF-A0F2-449B-893E-FDFDC382D001}"/>
                                            </p:graphicEl>
                                          </p:spTgt>
                                        </p:tgtEl>
                                        <p:attrNameLst>
                                          <p:attrName>style.visibility</p:attrName>
                                        </p:attrNameLst>
                                      </p:cBhvr>
                                      <p:to>
                                        <p:strVal val="visible"/>
                                      </p:to>
                                    </p:set>
                                    <p:animEffect transition="in" filter="fade">
                                      <p:cBhvr>
                                        <p:cTn id="79" dur="1000"/>
                                        <p:tgtEl>
                                          <p:spTgt spid="4">
                                            <p:graphicEl>
                                              <a:dgm id="{009471FF-A0F2-449B-893E-FDFDC382D001}"/>
                                            </p:graphicEl>
                                          </p:spTgt>
                                        </p:tgtEl>
                                      </p:cBhvr>
                                    </p:animEffect>
                                    <p:anim calcmode="lin" valueType="num">
                                      <p:cBhvr>
                                        <p:cTn id="80" dur="1000" fill="hold"/>
                                        <p:tgtEl>
                                          <p:spTgt spid="4">
                                            <p:graphicEl>
                                              <a:dgm id="{009471FF-A0F2-449B-893E-FDFDC382D001}"/>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009471FF-A0F2-449B-893E-FDFDC382D001}"/>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1000"/>
                                        <p:tgtEl>
                                          <p:spTgt spid="9"/>
                                        </p:tgtEl>
                                      </p:cBhvr>
                                    </p:animEffect>
                                    <p:anim calcmode="lin" valueType="num">
                                      <p:cBhvr>
                                        <p:cTn id="87" dur="1000" fill="hold"/>
                                        <p:tgtEl>
                                          <p:spTgt spid="9"/>
                                        </p:tgtEl>
                                        <p:attrNameLst>
                                          <p:attrName>ppt_x</p:attrName>
                                        </p:attrNameLst>
                                      </p:cBhvr>
                                      <p:tavLst>
                                        <p:tav tm="0">
                                          <p:val>
                                            <p:strVal val="#ppt_x"/>
                                          </p:val>
                                        </p:tav>
                                        <p:tav tm="100000">
                                          <p:val>
                                            <p:strVal val="#ppt_x"/>
                                          </p:val>
                                        </p:tav>
                                      </p:tavLst>
                                    </p:anim>
                                    <p:anim calcmode="lin" valueType="num">
                                      <p:cBhvr>
                                        <p:cTn id="8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 xmlns:a16="http://schemas.microsoft.com/office/drawing/2014/main" id="{AB8C311F-7253-4AED-9701-7FC0708C41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 xmlns:a16="http://schemas.microsoft.com/office/drawing/2014/main" id="{E2384209-CB15-4CDF-9D31-C44FD9A3F2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2633B3B5-CC90-43F0-8714-D31D1F3F02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A8D57A06-A426-446D-B02C-A2DC6B62E4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staircase with icons and arrows&#10;&#10;Description automatically generated with medium confidence">
            <a:extLst>
              <a:ext uri="{FF2B5EF4-FFF2-40B4-BE49-F238E27FC236}">
                <a16:creationId xmlns="" xmlns:a16="http://schemas.microsoft.com/office/drawing/2014/main" id="{09ECD7EE-C2D6-C04C-C47A-A4DCAF0D68E2}"/>
              </a:ext>
            </a:extLst>
          </p:cNvPr>
          <p:cNvPicPr>
            <a:picLocks noChangeAspect="1"/>
          </p:cNvPicPr>
          <p:nvPr/>
        </p:nvPicPr>
        <p:blipFill>
          <a:blip r:embed="rId2"/>
          <a:stretch>
            <a:fillRect/>
          </a:stretch>
        </p:blipFill>
        <p:spPr>
          <a:xfrm>
            <a:off x="2992292" y="457200"/>
            <a:ext cx="6207415" cy="5943600"/>
          </a:xfrm>
          <a:prstGeom prst="rect">
            <a:avLst/>
          </a:prstGeom>
        </p:spPr>
      </p:pic>
      <p:sp>
        <p:nvSpPr>
          <p:cNvPr id="6" name="Rectangle 5">
            <a:extLst>
              <a:ext uri="{FF2B5EF4-FFF2-40B4-BE49-F238E27FC236}">
                <a16:creationId xmlns="" xmlns:a16="http://schemas.microsoft.com/office/drawing/2014/main" id="{39A2E6A9-3AEB-9960-1715-45BCE6D7607D}"/>
              </a:ext>
            </a:extLst>
          </p:cNvPr>
          <p:cNvSpPr/>
          <p:nvPr/>
        </p:nvSpPr>
        <p:spPr>
          <a:xfrm>
            <a:off x="5294491" y="4714947"/>
            <a:ext cx="3905215" cy="931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 xmlns:a16="http://schemas.microsoft.com/office/drawing/2014/main" id="{E65E427E-1102-1539-B94B-EDC4225EF15E}"/>
              </a:ext>
            </a:extLst>
          </p:cNvPr>
          <p:cNvSpPr/>
          <p:nvPr/>
        </p:nvSpPr>
        <p:spPr>
          <a:xfrm>
            <a:off x="6199911" y="3683090"/>
            <a:ext cx="3002106" cy="1088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 xmlns:a16="http://schemas.microsoft.com/office/drawing/2014/main" id="{6312DDDC-0871-EDDA-58C2-7E960F5FD2A1}"/>
              </a:ext>
            </a:extLst>
          </p:cNvPr>
          <p:cNvSpPr/>
          <p:nvPr/>
        </p:nvSpPr>
        <p:spPr>
          <a:xfrm>
            <a:off x="6931378" y="2496103"/>
            <a:ext cx="2268327" cy="1186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 xmlns:a16="http://schemas.microsoft.com/office/drawing/2014/main" id="{461AA65E-A61D-60B0-DEF2-265CF07D865F}"/>
              </a:ext>
            </a:extLst>
          </p:cNvPr>
          <p:cNvSpPr/>
          <p:nvPr/>
        </p:nvSpPr>
        <p:spPr>
          <a:xfrm>
            <a:off x="7766754" y="875115"/>
            <a:ext cx="1432951" cy="1720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569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078D0D7-EF81-BB0B-6B0E-4742A03654B0}"/>
              </a:ext>
            </a:extLst>
          </p:cNvPr>
          <p:cNvPicPr>
            <a:picLocks noChangeAspect="1"/>
          </p:cNvPicPr>
          <p:nvPr/>
        </p:nvPicPr>
        <p:blipFill>
          <a:blip r:embed="rId3"/>
          <a:stretch>
            <a:fillRect/>
          </a:stretch>
        </p:blipFill>
        <p:spPr>
          <a:xfrm>
            <a:off x="1924050" y="3782308"/>
            <a:ext cx="8591550" cy="2286000"/>
          </a:xfrm>
          <a:prstGeom prst="rect">
            <a:avLst/>
          </a:prstGeom>
        </p:spPr>
      </p:pic>
      <p:sp>
        <p:nvSpPr>
          <p:cNvPr id="5" name="Title 4"/>
          <p:cNvSpPr>
            <a:spLocks noGrp="1"/>
          </p:cNvSpPr>
          <p:nvPr>
            <p:ph type="title" idx="4294967295"/>
          </p:nvPr>
        </p:nvSpPr>
        <p:spPr>
          <a:xfrm>
            <a:off x="0" y="31750"/>
            <a:ext cx="10515600" cy="1325563"/>
          </a:xfrm>
        </p:spPr>
        <p:txBody>
          <a:bodyPr/>
          <a:lstStyle/>
          <a:p>
            <a:pPr eaLnBrk="1" hangingPunct="1">
              <a:defRPr/>
            </a:pPr>
            <a:r>
              <a:rPr lang="en-GB" b="1" dirty="0">
                <a:latin typeface="+mn-lt"/>
                <a:cs typeface="+mj-cs"/>
              </a:rPr>
              <a:t>Acknowledgements</a:t>
            </a:r>
          </a:p>
        </p:txBody>
      </p:sp>
      <p:sp>
        <p:nvSpPr>
          <p:cNvPr id="6" name="Content Placeholder 5"/>
          <p:cNvSpPr>
            <a:spLocks noGrp="1"/>
          </p:cNvSpPr>
          <p:nvPr>
            <p:ph idx="4294967295"/>
          </p:nvPr>
        </p:nvSpPr>
        <p:spPr>
          <a:xfrm>
            <a:off x="355599" y="1357313"/>
            <a:ext cx="11689645" cy="4710995"/>
          </a:xfrm>
        </p:spPr>
        <p:txBody>
          <a:bodyPr>
            <a:normAutofit/>
          </a:bodyPr>
          <a:lstStyle/>
          <a:p>
            <a:pPr eaLnBrk="1" hangingPunct="1">
              <a:defRPr/>
            </a:pPr>
            <a:r>
              <a:rPr lang="en-GB" sz="3600" b="1" dirty="0">
                <a:cs typeface="+mn-cs"/>
              </a:rPr>
              <a:t>The reporters and hospital staff who share their incidents</a:t>
            </a:r>
            <a:r>
              <a:rPr lang="en-GB" dirty="0">
                <a:cs typeface="+mn-cs"/>
              </a:rPr>
              <a:t> </a:t>
            </a:r>
          </a:p>
          <a:p>
            <a:pPr eaLnBrk="1" hangingPunct="1">
              <a:defRPr/>
            </a:pPr>
            <a:r>
              <a:rPr lang="en-GB" dirty="0">
                <a:cs typeface="+mn-cs"/>
              </a:rPr>
              <a:t>The SHOT Steering </a:t>
            </a:r>
            <a:r>
              <a:rPr lang="en-GB" dirty="0"/>
              <a:t>G</a:t>
            </a:r>
            <a:r>
              <a:rPr lang="en-GB" dirty="0">
                <a:cs typeface="+mn-cs"/>
              </a:rPr>
              <a:t>roup and Working Expert Group members</a:t>
            </a:r>
          </a:p>
          <a:p>
            <a:pPr eaLnBrk="1" hangingPunct="1">
              <a:defRPr/>
            </a:pPr>
            <a:r>
              <a:rPr lang="en-GB" dirty="0">
                <a:cs typeface="+mn-cs"/>
              </a:rPr>
              <a:t>MHRA haemovigilance team</a:t>
            </a:r>
          </a:p>
          <a:p>
            <a:pPr eaLnBrk="1" hangingPunct="1">
              <a:defRPr/>
            </a:pPr>
            <a:r>
              <a:rPr lang="en-GB" dirty="0">
                <a:cs typeface="+mn-cs"/>
              </a:rPr>
              <a:t>The UK Forum for funding</a:t>
            </a:r>
          </a:p>
          <a:p>
            <a:pPr marL="0" indent="0">
              <a:buNone/>
              <a:defRPr/>
            </a:pPr>
            <a:r>
              <a:rPr lang="en-GB" b="1" dirty="0"/>
              <a:t>For further information visit: </a:t>
            </a:r>
            <a:r>
              <a:rPr lang="en-GB" dirty="0">
                <a:hlinkClick r:id="rId4"/>
              </a:rPr>
              <a:t>www.shotuk.org</a:t>
            </a:r>
            <a:endParaRPr lang="en-GB" dirty="0"/>
          </a:p>
          <a:p>
            <a:pPr marL="0" indent="0">
              <a:buNone/>
              <a:defRPr/>
            </a:pPr>
            <a:endParaRPr lang="en-GB" dirty="0"/>
          </a:p>
          <a:p>
            <a:pPr marL="0" indent="0">
              <a:buNone/>
              <a:defRPr/>
            </a:pPr>
            <a:endParaRPr lang="en-GB" dirty="0"/>
          </a:p>
        </p:txBody>
      </p:sp>
      <p:sp>
        <p:nvSpPr>
          <p:cNvPr id="4" name="TextBox 3">
            <a:extLst>
              <a:ext uri="{FF2B5EF4-FFF2-40B4-BE49-F238E27FC236}">
                <a16:creationId xmlns="" xmlns:a16="http://schemas.microsoft.com/office/drawing/2014/main" id="{DF040049-B464-0F2E-2FC4-E03CEEBBACA9}"/>
              </a:ext>
            </a:extLst>
          </p:cNvPr>
          <p:cNvSpPr txBox="1"/>
          <p:nvPr/>
        </p:nvSpPr>
        <p:spPr>
          <a:xfrm>
            <a:off x="-96309" y="5914419"/>
            <a:ext cx="2472267" cy="276999"/>
          </a:xfrm>
          <a:prstGeom prst="rect">
            <a:avLst/>
          </a:prstGeom>
          <a:noFill/>
        </p:spPr>
        <p:txBody>
          <a:bodyPr wrap="square">
            <a:spAutoFit/>
          </a:bodyPr>
          <a:lstStyle/>
          <a:p>
            <a:r>
              <a:rPr lang="en-GB" sz="1200" dirty="0">
                <a:latin typeface="Arial" panose="020B0604020202020204" pitchFamily="34" charset="0"/>
                <a:cs typeface="Arial" panose="020B0604020202020204" pitchFamily="34" charset="0"/>
              </a:rPr>
              <a:t>https://stock.adobe.com/uk/</a:t>
            </a:r>
          </a:p>
        </p:txBody>
      </p:sp>
    </p:spTree>
    <p:extLst>
      <p:ext uri="{BB962C8B-B14F-4D97-AF65-F5344CB8AC3E}">
        <p14:creationId xmlns:p14="http://schemas.microsoft.com/office/powerpoint/2010/main" val="379345034"/>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DB2769C-7F3B-2AD1-566C-5AD1D04D767F}"/>
              </a:ext>
            </a:extLst>
          </p:cNvPr>
          <p:cNvPicPr>
            <a:picLocks noChangeAspect="1"/>
          </p:cNvPicPr>
          <p:nvPr/>
        </p:nvPicPr>
        <p:blipFill>
          <a:blip r:embed="rId3"/>
          <a:stretch>
            <a:fillRect/>
          </a:stretch>
        </p:blipFill>
        <p:spPr>
          <a:xfrm>
            <a:off x="1019175" y="495300"/>
            <a:ext cx="10153650" cy="5867400"/>
          </a:xfrm>
          <a:prstGeom prst="rect">
            <a:avLst/>
          </a:prstGeom>
        </p:spPr>
      </p:pic>
      <p:sp>
        <p:nvSpPr>
          <p:cNvPr id="4" name="Rectangle 3">
            <a:extLst>
              <a:ext uri="{FF2B5EF4-FFF2-40B4-BE49-F238E27FC236}">
                <a16:creationId xmlns="" xmlns:a16="http://schemas.microsoft.com/office/drawing/2014/main" id="{89486F20-E230-92B3-59FB-41BD3FC0B1F2}"/>
              </a:ext>
            </a:extLst>
          </p:cNvPr>
          <p:cNvSpPr/>
          <p:nvPr/>
        </p:nvSpPr>
        <p:spPr>
          <a:xfrm>
            <a:off x="1185333" y="2223911"/>
            <a:ext cx="9742311" cy="688622"/>
          </a:xfrm>
          <a:prstGeom prst="rect">
            <a:avLst/>
          </a:prstGeom>
          <a:noFill/>
          <a:ln w="57150">
            <a:solidFill>
              <a:srgbClr val="41A0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Content Placeholder 10" descr="A red and white blood bag&#10;&#10;Description automatically generated">
            <a:extLst>
              <a:ext uri="{FF2B5EF4-FFF2-40B4-BE49-F238E27FC236}">
                <a16:creationId xmlns="" xmlns:a16="http://schemas.microsoft.com/office/drawing/2014/main" id="{D40170D7-41C8-F6A6-A320-F7AC0A6040FF}"/>
              </a:ext>
            </a:extLst>
          </p:cNvPr>
          <p:cNvPicPr>
            <a:picLocks noChangeAspect="1"/>
          </p:cNvPicPr>
          <p:nvPr/>
        </p:nvPicPr>
        <p:blipFill rotWithShape="1">
          <a:blip r:embed="rId4"/>
          <a:srcRect t="373" b="1556"/>
          <a:stretch/>
        </p:blipFill>
        <p:spPr>
          <a:xfrm>
            <a:off x="4391713" y="1081636"/>
            <a:ext cx="3329549" cy="5183093"/>
          </a:xfrm>
          <a:prstGeom prst="rect">
            <a:avLst/>
          </a:prstGeom>
        </p:spPr>
      </p:pic>
      <p:sp>
        <p:nvSpPr>
          <p:cNvPr id="6" name="TextBox 5">
            <a:extLst>
              <a:ext uri="{FF2B5EF4-FFF2-40B4-BE49-F238E27FC236}">
                <a16:creationId xmlns="" xmlns:a16="http://schemas.microsoft.com/office/drawing/2014/main" id="{82D7B5CB-6042-7F5F-1CEF-1D530B0D4227}"/>
              </a:ext>
            </a:extLst>
          </p:cNvPr>
          <p:cNvSpPr txBox="1"/>
          <p:nvPr/>
        </p:nvSpPr>
        <p:spPr>
          <a:xfrm>
            <a:off x="4921260" y="2223911"/>
            <a:ext cx="2317740" cy="2369880"/>
          </a:xfrm>
          <a:prstGeom prst="rect">
            <a:avLst/>
          </a:prstGeom>
          <a:solidFill>
            <a:schemeClr val="bg1"/>
          </a:solidFill>
        </p:spPr>
        <p:txBody>
          <a:bodyPr wrap="square" rtlCol="0">
            <a:spAutoFit/>
          </a:bodyPr>
          <a:lstStyle/>
          <a:p>
            <a:pPr algn="ctr"/>
            <a:r>
              <a:rPr lang="en-GB" sz="3600" b="1" dirty="0">
                <a:latin typeface="Arial" panose="020B0604020202020204" pitchFamily="34" charset="0"/>
                <a:cs typeface="Arial" panose="020B0604020202020204" pitchFamily="34" charset="0"/>
              </a:rPr>
              <a:t>2,224,834</a:t>
            </a:r>
            <a:r>
              <a:rPr lang="en-GB" sz="3600" dirty="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blood components issued in the UK in 2022</a:t>
            </a:r>
          </a:p>
        </p:txBody>
      </p:sp>
    </p:spTree>
    <p:extLst>
      <p:ext uri="{BB962C8B-B14F-4D97-AF65-F5344CB8AC3E}">
        <p14:creationId xmlns:p14="http://schemas.microsoft.com/office/powerpoint/2010/main" val="40697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5F4D1E0-3E0A-99DD-679A-8C5DAC3C1B07}"/>
              </a:ext>
            </a:extLst>
          </p:cNvPr>
          <p:cNvPicPr>
            <a:picLocks noChangeAspect="1"/>
          </p:cNvPicPr>
          <p:nvPr/>
        </p:nvPicPr>
        <p:blipFill>
          <a:blip r:embed="rId2"/>
          <a:stretch>
            <a:fillRect/>
          </a:stretch>
        </p:blipFill>
        <p:spPr>
          <a:xfrm>
            <a:off x="1459920" y="0"/>
            <a:ext cx="9272159" cy="6858000"/>
          </a:xfrm>
          <a:prstGeom prst="rect">
            <a:avLst/>
          </a:prstGeom>
        </p:spPr>
      </p:pic>
    </p:spTree>
    <p:extLst>
      <p:ext uri="{BB962C8B-B14F-4D97-AF65-F5344CB8AC3E}">
        <p14:creationId xmlns:p14="http://schemas.microsoft.com/office/powerpoint/2010/main" val="111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F8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12A4BA1-B021-DD41-B3AF-F3A8D1A551E5}"/>
              </a:ext>
            </a:extLst>
          </p:cNvPr>
          <p:cNvPicPr>
            <a:picLocks noChangeAspect="1"/>
          </p:cNvPicPr>
          <p:nvPr/>
        </p:nvPicPr>
        <p:blipFill>
          <a:blip r:embed="rId2"/>
          <a:stretch>
            <a:fillRect/>
          </a:stretch>
        </p:blipFill>
        <p:spPr>
          <a:xfrm>
            <a:off x="4354752" y="503948"/>
            <a:ext cx="7649532" cy="5844681"/>
          </a:xfrm>
          <a:prstGeom prst="rect">
            <a:avLst/>
          </a:prstGeom>
        </p:spPr>
      </p:pic>
      <p:pic>
        <p:nvPicPr>
          <p:cNvPr id="3" name="Picture 2">
            <a:extLst>
              <a:ext uri="{FF2B5EF4-FFF2-40B4-BE49-F238E27FC236}">
                <a16:creationId xmlns="" xmlns:a16="http://schemas.microsoft.com/office/drawing/2014/main" id="{CA79C7A3-268C-3FAB-B61C-129B6F02DA15}"/>
              </a:ext>
            </a:extLst>
          </p:cNvPr>
          <p:cNvPicPr>
            <a:picLocks noChangeAspect="1"/>
          </p:cNvPicPr>
          <p:nvPr/>
        </p:nvPicPr>
        <p:blipFill>
          <a:blip r:embed="rId3"/>
          <a:stretch>
            <a:fillRect/>
          </a:stretch>
        </p:blipFill>
        <p:spPr>
          <a:xfrm>
            <a:off x="220578" y="503948"/>
            <a:ext cx="3791906" cy="5850104"/>
          </a:xfrm>
          <a:prstGeom prst="rect">
            <a:avLst/>
          </a:prstGeom>
        </p:spPr>
      </p:pic>
      <p:sp>
        <p:nvSpPr>
          <p:cNvPr id="2" name="Rectangle 1">
            <a:extLst>
              <a:ext uri="{FF2B5EF4-FFF2-40B4-BE49-F238E27FC236}">
                <a16:creationId xmlns="" xmlns:a16="http://schemas.microsoft.com/office/drawing/2014/main" id="{4AE4B23C-0025-917A-45F2-BC4AF06FEFF8}"/>
              </a:ext>
            </a:extLst>
          </p:cNvPr>
          <p:cNvSpPr/>
          <p:nvPr/>
        </p:nvSpPr>
        <p:spPr>
          <a:xfrm>
            <a:off x="4820356" y="1332089"/>
            <a:ext cx="7151066" cy="835378"/>
          </a:xfrm>
          <a:prstGeom prst="rect">
            <a:avLst/>
          </a:prstGeom>
          <a:noFill/>
          <a:ln w="38100">
            <a:solidFill>
              <a:srgbClr val="28A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 xmlns:a16="http://schemas.microsoft.com/office/drawing/2014/main" id="{32988241-7630-4532-D2C7-C6C6C8E6B50B}"/>
              </a:ext>
            </a:extLst>
          </p:cNvPr>
          <p:cNvSpPr/>
          <p:nvPr/>
        </p:nvSpPr>
        <p:spPr>
          <a:xfrm>
            <a:off x="4820356" y="2167467"/>
            <a:ext cx="7151066" cy="287867"/>
          </a:xfrm>
          <a:prstGeom prst="rect">
            <a:avLst/>
          </a:prstGeom>
          <a:noFill/>
          <a:ln w="38100">
            <a:solidFill>
              <a:srgbClr val="28A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98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 xmlns:a16="http://schemas.microsoft.com/office/drawing/2014/main" id="{11439F25-F242-C9A4-D899-FE169A6986DF}"/>
              </a:ext>
            </a:extLst>
          </p:cNvPr>
          <p:cNvSpPr>
            <a:spLocks noGrp="1"/>
          </p:cNvSpPr>
          <p:nvPr>
            <p:ph idx="1"/>
          </p:nvPr>
        </p:nvSpPr>
        <p:spPr/>
        <p:txBody>
          <a:bodyPr/>
          <a:lstStyle/>
          <a:p>
            <a:endParaRPr lang="en-GB"/>
          </a:p>
        </p:txBody>
      </p:sp>
      <p:sp>
        <p:nvSpPr>
          <p:cNvPr id="4" name="Footer Placeholder 3">
            <a:extLst>
              <a:ext uri="{FF2B5EF4-FFF2-40B4-BE49-F238E27FC236}">
                <a16:creationId xmlns="" xmlns:a16="http://schemas.microsoft.com/office/drawing/2014/main" id="{43541C64-808E-93B4-34A4-32539E6C5D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CBB50305-EB35-C51D-08AF-BB885CB50044}"/>
              </a:ext>
            </a:extLst>
          </p:cNvPr>
          <p:cNvPicPr>
            <a:picLocks noChangeAspect="1"/>
          </p:cNvPicPr>
          <p:nvPr/>
        </p:nvPicPr>
        <p:blipFill>
          <a:blip r:embed="rId3"/>
          <a:stretch>
            <a:fillRect/>
          </a:stretch>
        </p:blipFill>
        <p:spPr>
          <a:xfrm>
            <a:off x="0" y="31976"/>
            <a:ext cx="12192000" cy="6826024"/>
          </a:xfrm>
          <a:prstGeom prst="rect">
            <a:avLst/>
          </a:prstGeom>
        </p:spPr>
      </p:pic>
      <p:sp>
        <p:nvSpPr>
          <p:cNvPr id="7" name="Title 6">
            <a:extLst>
              <a:ext uri="{FF2B5EF4-FFF2-40B4-BE49-F238E27FC236}">
                <a16:creationId xmlns="" xmlns:a16="http://schemas.microsoft.com/office/drawing/2014/main" id="{59D305BB-DB90-70AC-0479-842F57B60C1C}"/>
              </a:ext>
            </a:extLst>
          </p:cNvPr>
          <p:cNvSpPr>
            <a:spLocks noGrp="1"/>
          </p:cNvSpPr>
          <p:nvPr>
            <p:ph type="title"/>
          </p:nvPr>
        </p:nvSpPr>
        <p:spPr>
          <a:xfrm>
            <a:off x="5464216" y="3734028"/>
            <a:ext cx="5378368" cy="1325563"/>
          </a:xfrm>
          <a:solidFill>
            <a:schemeClr val="bg1"/>
          </a:solidFill>
          <a:ln>
            <a:solidFill>
              <a:srgbClr val="0084AB"/>
            </a:solidFill>
          </a:ln>
        </p:spPr>
        <p:txBody>
          <a:bodyPr>
            <a:noAutofit/>
          </a:bodyPr>
          <a:lstStyle/>
          <a:p>
            <a:pPr algn="ctr"/>
            <a:r>
              <a:rPr lang="en-GB" sz="4000" dirty="0"/>
              <a:t>Transfusion related deaths in 2022 (n=35)</a:t>
            </a:r>
          </a:p>
        </p:txBody>
      </p:sp>
      <p:pic>
        <p:nvPicPr>
          <p:cNvPr id="10" name="Picture 9">
            <a:extLst>
              <a:ext uri="{FF2B5EF4-FFF2-40B4-BE49-F238E27FC236}">
                <a16:creationId xmlns="" xmlns:a16="http://schemas.microsoft.com/office/drawing/2014/main" id="{FABA4C28-4B9C-AEF9-AEE0-70471ED2111D}"/>
              </a:ext>
            </a:extLst>
          </p:cNvPr>
          <p:cNvPicPr>
            <a:picLocks noChangeAspect="1"/>
          </p:cNvPicPr>
          <p:nvPr/>
        </p:nvPicPr>
        <p:blipFill>
          <a:blip r:embed="rId4"/>
          <a:stretch>
            <a:fillRect/>
          </a:stretch>
        </p:blipFill>
        <p:spPr>
          <a:xfrm>
            <a:off x="4009627" y="5196116"/>
            <a:ext cx="7763273" cy="802594"/>
          </a:xfrm>
          <a:prstGeom prst="rect">
            <a:avLst/>
          </a:prstGeom>
        </p:spPr>
      </p:pic>
    </p:spTree>
    <p:extLst>
      <p:ext uri="{BB962C8B-B14F-4D97-AF65-F5344CB8AC3E}">
        <p14:creationId xmlns:p14="http://schemas.microsoft.com/office/powerpoint/2010/main" val="1427952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FC9BF1-3DB6-2824-528B-38A1679B9E54}"/>
              </a:ext>
            </a:extLst>
          </p:cNvPr>
          <p:cNvSpPr>
            <a:spLocks noGrp="1"/>
          </p:cNvSpPr>
          <p:nvPr>
            <p:ph type="title"/>
          </p:nvPr>
        </p:nvSpPr>
        <p:spPr>
          <a:xfrm>
            <a:off x="626326" y="0"/>
            <a:ext cx="10515600" cy="1325563"/>
          </a:xfrm>
        </p:spPr>
        <p:txBody>
          <a:bodyPr/>
          <a:lstStyle/>
          <a:p>
            <a:r>
              <a:rPr lang="en-GB" b="1" dirty="0"/>
              <a:t>Delayed transfusions by year 2011-2022</a:t>
            </a:r>
          </a:p>
        </p:txBody>
      </p:sp>
      <p:pic>
        <p:nvPicPr>
          <p:cNvPr id="4" name="Picture 3">
            <a:extLst>
              <a:ext uri="{FF2B5EF4-FFF2-40B4-BE49-F238E27FC236}">
                <a16:creationId xmlns="" xmlns:a16="http://schemas.microsoft.com/office/drawing/2014/main" id="{D67B6BAF-928E-1F53-79CD-F1939555A647}"/>
              </a:ext>
            </a:extLst>
          </p:cNvPr>
          <p:cNvPicPr>
            <a:picLocks noChangeAspect="1"/>
          </p:cNvPicPr>
          <p:nvPr/>
        </p:nvPicPr>
        <p:blipFill>
          <a:blip r:embed="rId3"/>
          <a:stretch>
            <a:fillRect/>
          </a:stretch>
        </p:blipFill>
        <p:spPr>
          <a:xfrm>
            <a:off x="3456899" y="1030297"/>
            <a:ext cx="8506407" cy="5043896"/>
          </a:xfrm>
          <a:prstGeom prst="rect">
            <a:avLst/>
          </a:prstGeom>
        </p:spPr>
      </p:pic>
      <p:sp>
        <p:nvSpPr>
          <p:cNvPr id="10" name="TextBox 9">
            <a:extLst>
              <a:ext uri="{FF2B5EF4-FFF2-40B4-BE49-F238E27FC236}">
                <a16:creationId xmlns="" xmlns:a16="http://schemas.microsoft.com/office/drawing/2014/main" id="{ADBB9D59-5298-791C-5E0A-6BF9E67E5D72}"/>
              </a:ext>
            </a:extLst>
          </p:cNvPr>
          <p:cNvSpPr txBox="1"/>
          <p:nvPr/>
        </p:nvSpPr>
        <p:spPr>
          <a:xfrm>
            <a:off x="-154586" y="3083740"/>
            <a:ext cx="3611485" cy="3416320"/>
          </a:xfrm>
          <a:prstGeom prst="rect">
            <a:avLst/>
          </a:prstGeom>
          <a:noFill/>
        </p:spPr>
        <p:txBody>
          <a:bodyPr wrap="square" rtlCol="0">
            <a:spAutoFit/>
          </a:bodyPr>
          <a:lstStyle/>
          <a:p>
            <a:pPr algn="r"/>
            <a:r>
              <a:rPr lang="en-GB" sz="2400" dirty="0">
                <a:solidFill>
                  <a:srgbClr val="C00000"/>
                </a:solidFill>
                <a:latin typeface="Arial" panose="020B0604020202020204" pitchFamily="34" charset="0"/>
                <a:cs typeface="Arial" panose="020B0604020202020204" pitchFamily="34" charset="0"/>
              </a:rPr>
              <a:t>Communication failure</a:t>
            </a:r>
          </a:p>
          <a:p>
            <a:pPr algn="r"/>
            <a:r>
              <a:rPr lang="en-GB" sz="2400" dirty="0">
                <a:latin typeface="Arial" panose="020B0604020202020204" pitchFamily="34" charset="0"/>
                <a:cs typeface="Arial" panose="020B0604020202020204" pitchFamily="34" charset="0"/>
              </a:rPr>
              <a:t>Logistical issues</a:t>
            </a:r>
          </a:p>
          <a:p>
            <a:pPr algn="r"/>
            <a:r>
              <a:rPr lang="en-GB" sz="2400" dirty="0">
                <a:solidFill>
                  <a:srgbClr val="C00000"/>
                </a:solidFill>
                <a:latin typeface="Arial" panose="020B0604020202020204" pitchFamily="34" charset="0"/>
                <a:cs typeface="Arial" panose="020B0604020202020204" pitchFamily="34" charset="0"/>
              </a:rPr>
              <a:t>Technical issues</a:t>
            </a:r>
          </a:p>
          <a:p>
            <a:pPr algn="r"/>
            <a:r>
              <a:rPr lang="en-GB" sz="2400" dirty="0">
                <a:latin typeface="Arial" panose="020B0604020202020204" pitchFamily="34" charset="0"/>
                <a:cs typeface="Arial" panose="020B0604020202020204" pitchFamily="34" charset="0"/>
              </a:rPr>
              <a:t>Clinical decision making</a:t>
            </a:r>
          </a:p>
          <a:p>
            <a:pPr algn="r"/>
            <a:r>
              <a:rPr lang="en-GB" sz="2400" dirty="0">
                <a:solidFill>
                  <a:srgbClr val="C00000"/>
                </a:solidFill>
                <a:latin typeface="Arial" panose="020B0604020202020204" pitchFamily="34" charset="0"/>
                <a:cs typeface="Arial" panose="020B0604020202020204" pitchFamily="34" charset="0"/>
              </a:rPr>
              <a:t>Sample error</a:t>
            </a:r>
          </a:p>
          <a:p>
            <a:pPr algn="r"/>
            <a:r>
              <a:rPr lang="en-GB" sz="2400" dirty="0">
                <a:latin typeface="Arial" panose="020B0604020202020204" pitchFamily="34" charset="0"/>
                <a:cs typeface="Arial" panose="020B0604020202020204" pitchFamily="34" charset="0"/>
              </a:rPr>
              <a:t>Recognition of bleed</a:t>
            </a:r>
          </a:p>
          <a:p>
            <a:pPr algn="r"/>
            <a:r>
              <a:rPr lang="en-GB" sz="2400" dirty="0">
                <a:solidFill>
                  <a:srgbClr val="C00000"/>
                </a:solidFill>
                <a:latin typeface="Arial" panose="020B0604020202020204" pitchFamily="34" charset="0"/>
                <a:cs typeface="Arial" panose="020B0604020202020204" pitchFamily="34" charset="0"/>
              </a:rPr>
              <a:t>Insufficient trained staff</a:t>
            </a:r>
          </a:p>
          <a:p>
            <a:pPr algn="r"/>
            <a:r>
              <a:rPr lang="en-GB" sz="2400" dirty="0">
                <a:latin typeface="Arial" panose="020B0604020202020204" pitchFamily="34" charset="0"/>
                <a:cs typeface="Arial" panose="020B0604020202020204" pitchFamily="34" charset="0"/>
              </a:rPr>
              <a:t>Component not in stock</a:t>
            </a:r>
          </a:p>
          <a:p>
            <a:pPr algn="r"/>
            <a:endParaRPr lang="en-GB" sz="240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 xmlns:a16="http://schemas.microsoft.com/office/drawing/2014/main" id="{478A61E9-09FD-C240-6897-8DCD5A665012}"/>
              </a:ext>
            </a:extLst>
          </p:cNvPr>
          <p:cNvPicPr>
            <a:picLocks noChangeAspect="1"/>
          </p:cNvPicPr>
          <p:nvPr/>
        </p:nvPicPr>
        <p:blipFill>
          <a:blip r:embed="rId4"/>
          <a:stretch>
            <a:fillRect/>
          </a:stretch>
        </p:blipFill>
        <p:spPr>
          <a:xfrm>
            <a:off x="8248397" y="1252731"/>
            <a:ext cx="2632272" cy="4247291"/>
          </a:xfrm>
          <a:prstGeom prst="rect">
            <a:avLst/>
          </a:prstGeom>
        </p:spPr>
      </p:pic>
      <p:sp>
        <p:nvSpPr>
          <p:cNvPr id="21" name="TextBox 20">
            <a:extLst>
              <a:ext uri="{FF2B5EF4-FFF2-40B4-BE49-F238E27FC236}">
                <a16:creationId xmlns="" xmlns:a16="http://schemas.microsoft.com/office/drawing/2014/main" id="{13F8BA3B-6C95-EACE-FA23-F76FA2887022}"/>
              </a:ext>
            </a:extLst>
          </p:cNvPr>
          <p:cNvSpPr txBox="1"/>
          <p:nvPr/>
        </p:nvSpPr>
        <p:spPr>
          <a:xfrm>
            <a:off x="8296347" y="2087023"/>
            <a:ext cx="2536372"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dirty="0">
                <a:latin typeface="Arial" panose="020B0604020202020204" pitchFamily="34" charset="0"/>
                <a:cs typeface="Arial" panose="020B0604020202020204" pitchFamily="34" charset="0"/>
              </a:rPr>
              <a:t>11/62 (</a:t>
            </a:r>
            <a:r>
              <a:rPr lang="en-GB" sz="3200" b="1" dirty="0">
                <a:solidFill>
                  <a:srgbClr val="C00000"/>
                </a:solidFill>
                <a:latin typeface="Arial" panose="020B0604020202020204" pitchFamily="34" charset="0"/>
                <a:cs typeface="Arial" panose="020B0604020202020204" pitchFamily="34" charset="0"/>
              </a:rPr>
              <a:t>17.7%</a:t>
            </a:r>
            <a:r>
              <a:rPr lang="en-GB" sz="3200" dirty="0">
                <a:latin typeface="Arial" panose="020B0604020202020204" pitchFamily="34" charset="0"/>
                <a:cs typeface="Arial" panose="020B0604020202020204" pitchFamily="34" charset="0"/>
              </a:rPr>
              <a:t>)</a:t>
            </a:r>
            <a:r>
              <a:rPr lang="en-GB" sz="3200" b="1" dirty="0">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delays due to </a:t>
            </a:r>
            <a:r>
              <a:rPr lang="en-GB" sz="3200" b="1" dirty="0">
                <a:latin typeface="Arial" panose="020B0604020202020204" pitchFamily="34" charset="0"/>
                <a:cs typeface="Arial" panose="020B0604020202020204" pitchFamily="34" charset="0"/>
              </a:rPr>
              <a:t>referral to specialist </a:t>
            </a:r>
            <a:r>
              <a:rPr lang="en-GB" sz="3200" dirty="0">
                <a:latin typeface="Arial" panose="020B0604020202020204" pitchFamily="34" charset="0"/>
                <a:cs typeface="Arial" panose="020B0604020202020204" pitchFamily="34" charset="0"/>
              </a:rPr>
              <a:t>laboratory</a:t>
            </a:r>
          </a:p>
        </p:txBody>
      </p:sp>
      <p:pic>
        <p:nvPicPr>
          <p:cNvPr id="25" name="Picture 24">
            <a:extLst>
              <a:ext uri="{FF2B5EF4-FFF2-40B4-BE49-F238E27FC236}">
                <a16:creationId xmlns="" xmlns:a16="http://schemas.microsoft.com/office/drawing/2014/main" id="{FC938F56-78CE-ABCE-F6AB-FFE1CEEC8181}"/>
              </a:ext>
            </a:extLst>
          </p:cNvPr>
          <p:cNvPicPr>
            <a:picLocks noChangeAspect="1"/>
          </p:cNvPicPr>
          <p:nvPr/>
        </p:nvPicPr>
        <p:blipFill>
          <a:blip r:embed="rId5"/>
          <a:stretch>
            <a:fillRect/>
          </a:stretch>
        </p:blipFill>
        <p:spPr>
          <a:xfrm>
            <a:off x="4078383" y="1349205"/>
            <a:ext cx="3611485" cy="4159590"/>
          </a:xfrm>
          <a:prstGeom prst="rect">
            <a:avLst/>
          </a:prstGeom>
        </p:spPr>
      </p:pic>
      <p:sp>
        <p:nvSpPr>
          <p:cNvPr id="12" name="TextBox 11">
            <a:extLst>
              <a:ext uri="{FF2B5EF4-FFF2-40B4-BE49-F238E27FC236}">
                <a16:creationId xmlns="" xmlns:a16="http://schemas.microsoft.com/office/drawing/2014/main" id="{3C144957-BC18-E5D5-5890-426EF739DAE0}"/>
              </a:ext>
            </a:extLst>
          </p:cNvPr>
          <p:cNvSpPr txBox="1"/>
          <p:nvPr/>
        </p:nvSpPr>
        <p:spPr>
          <a:xfrm>
            <a:off x="4713086" y="1659285"/>
            <a:ext cx="2256060" cy="3539430"/>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2022:</a:t>
            </a:r>
          </a:p>
          <a:p>
            <a:pPr algn="ctr"/>
            <a:r>
              <a:rPr lang="en-GB" sz="3200" dirty="0">
                <a:latin typeface="Arial" panose="020B0604020202020204" pitchFamily="34" charset="0"/>
                <a:cs typeface="Arial" panose="020B0604020202020204" pitchFamily="34" charset="0"/>
              </a:rPr>
              <a:t>62/205 (</a:t>
            </a:r>
            <a:r>
              <a:rPr lang="en-GB" sz="3200" b="1" dirty="0">
                <a:solidFill>
                  <a:srgbClr val="C00000"/>
                </a:solidFill>
                <a:latin typeface="Arial" panose="020B0604020202020204" pitchFamily="34" charset="0"/>
                <a:cs typeface="Arial" panose="020B0604020202020204" pitchFamily="34" charset="0"/>
              </a:rPr>
              <a:t>30.2%</a:t>
            </a:r>
            <a:r>
              <a:rPr lang="en-GB" sz="3200" dirty="0">
                <a:latin typeface="Arial" panose="020B0604020202020204" pitchFamily="34" charset="0"/>
                <a:cs typeface="Arial" panose="020B0604020202020204" pitchFamily="34" charset="0"/>
              </a:rPr>
              <a:t>) delays due to </a:t>
            </a:r>
            <a:r>
              <a:rPr lang="en-GB" sz="3200" b="1" dirty="0">
                <a:latin typeface="Arial" panose="020B0604020202020204" pitchFamily="34" charset="0"/>
                <a:cs typeface="Arial" panose="020B0604020202020204" pitchFamily="34" charset="0"/>
              </a:rPr>
              <a:t>laboratory errors </a:t>
            </a:r>
          </a:p>
        </p:txBody>
      </p:sp>
      <p:pic>
        <p:nvPicPr>
          <p:cNvPr id="26" name="Picture 2" descr="Delay Action :: Apache Camel">
            <a:extLst>
              <a:ext uri="{FF2B5EF4-FFF2-40B4-BE49-F238E27FC236}">
                <a16:creationId xmlns="" xmlns:a16="http://schemas.microsoft.com/office/drawing/2014/main" id="{E889E7E3-E3C6-FE9D-B4CD-2223F99047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053" y="1241845"/>
            <a:ext cx="1953986" cy="159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8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1" presetClass="exit" presetSubtype="0" fill="hold" nodeType="with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8F6260E7-4EAB-B7EF-E9FF-0F39ADAC7391}"/>
              </a:ext>
            </a:extLst>
          </p:cNvPr>
          <p:cNvPicPr>
            <a:picLocks noGrp="1" noChangeAspect="1"/>
          </p:cNvPicPr>
          <p:nvPr>
            <p:ph idx="4294967295"/>
          </p:nvPr>
        </p:nvPicPr>
        <p:blipFill>
          <a:blip r:embed="rId3"/>
          <a:stretch>
            <a:fillRect/>
          </a:stretch>
        </p:blipFill>
        <p:spPr>
          <a:xfrm>
            <a:off x="2763493" y="0"/>
            <a:ext cx="6878512" cy="6887603"/>
          </a:xfrm>
        </p:spPr>
      </p:pic>
      <p:sp>
        <p:nvSpPr>
          <p:cNvPr id="6" name="Rectangle 5">
            <a:extLst>
              <a:ext uri="{FF2B5EF4-FFF2-40B4-BE49-F238E27FC236}">
                <a16:creationId xmlns="" xmlns:a16="http://schemas.microsoft.com/office/drawing/2014/main" id="{9356107B-7D94-CD58-EC49-DC7FD1FA3013}"/>
              </a:ext>
            </a:extLst>
          </p:cNvPr>
          <p:cNvSpPr/>
          <p:nvPr/>
        </p:nvSpPr>
        <p:spPr>
          <a:xfrm>
            <a:off x="2873829" y="116114"/>
            <a:ext cx="4291246" cy="31933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 xmlns:a16="http://schemas.microsoft.com/office/drawing/2014/main" id="{363F8037-811C-4FEE-B9AD-95906F774D87}"/>
              </a:ext>
            </a:extLst>
          </p:cNvPr>
          <p:cNvSpPr/>
          <p:nvPr/>
        </p:nvSpPr>
        <p:spPr>
          <a:xfrm>
            <a:off x="7301552" y="116239"/>
            <a:ext cx="2016619" cy="3193343"/>
          </a:xfrm>
          <a:prstGeom prst="rect">
            <a:avLst/>
          </a:prstGeom>
          <a:noFill/>
          <a:ln w="38100">
            <a:solidFill>
              <a:srgbClr val="F79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 xmlns:a16="http://schemas.microsoft.com/office/drawing/2014/main" id="{325C5416-61D6-9BCA-B223-615748AAFDB7}"/>
              </a:ext>
            </a:extLst>
          </p:cNvPr>
          <p:cNvSpPr/>
          <p:nvPr/>
        </p:nvSpPr>
        <p:spPr>
          <a:xfrm>
            <a:off x="7301552" y="3548418"/>
            <a:ext cx="2016619" cy="3193343"/>
          </a:xfrm>
          <a:prstGeom prst="rect">
            <a:avLst/>
          </a:prstGeom>
          <a:noFill/>
          <a:ln w="38100">
            <a:solidFill>
              <a:srgbClr val="007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Raised hand with solid fill">
            <a:extLst>
              <a:ext uri="{FF2B5EF4-FFF2-40B4-BE49-F238E27FC236}">
                <a16:creationId xmlns="" xmlns:a16="http://schemas.microsoft.com/office/drawing/2014/main" id="{9ACF6B22-BC71-8D3B-E89D-936B11CDE5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43718" y="657204"/>
            <a:ext cx="2139447" cy="2139447"/>
          </a:xfrm>
          <a:prstGeom prst="rect">
            <a:avLst/>
          </a:prstGeom>
        </p:spPr>
      </p:pic>
      <p:pic>
        <p:nvPicPr>
          <p:cNvPr id="12" name="Graphic 11" descr="Inpatient with solid fill">
            <a:extLst>
              <a:ext uri="{FF2B5EF4-FFF2-40B4-BE49-F238E27FC236}">
                <a16:creationId xmlns="" xmlns:a16="http://schemas.microsoft.com/office/drawing/2014/main" id="{D507F938-78B7-4D74-8EA3-25FF50A061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765785" y="809601"/>
            <a:ext cx="1987050" cy="1987050"/>
          </a:xfrm>
          <a:prstGeom prst="rect">
            <a:avLst/>
          </a:prstGeom>
        </p:spPr>
      </p:pic>
      <p:pic>
        <p:nvPicPr>
          <p:cNvPr id="14" name="Graphic 13" descr="IV with solid fill">
            <a:extLst>
              <a:ext uri="{FF2B5EF4-FFF2-40B4-BE49-F238E27FC236}">
                <a16:creationId xmlns="" xmlns:a16="http://schemas.microsoft.com/office/drawing/2014/main" id="{41CC759B-8043-3947-C16D-202AD087E1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9561232" y="3909319"/>
            <a:ext cx="1652026" cy="1652026"/>
          </a:xfrm>
          <a:prstGeom prst="rect">
            <a:avLst/>
          </a:prstGeom>
        </p:spPr>
      </p:pic>
      <p:pic>
        <p:nvPicPr>
          <p:cNvPr id="15" name="Graphic 14" descr="IV with solid fill">
            <a:extLst>
              <a:ext uri="{FF2B5EF4-FFF2-40B4-BE49-F238E27FC236}">
                <a16:creationId xmlns="" xmlns:a16="http://schemas.microsoft.com/office/drawing/2014/main" id="{40AA1694-B41D-BA9E-9452-0A3E46610E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9896256" y="4184549"/>
            <a:ext cx="1652026" cy="1652026"/>
          </a:xfrm>
          <a:prstGeom prst="rect">
            <a:avLst/>
          </a:prstGeom>
        </p:spPr>
      </p:pic>
      <p:pic>
        <p:nvPicPr>
          <p:cNvPr id="16" name="Graphic 15" descr="IV with solid fill">
            <a:extLst>
              <a:ext uri="{FF2B5EF4-FFF2-40B4-BE49-F238E27FC236}">
                <a16:creationId xmlns="" xmlns:a16="http://schemas.microsoft.com/office/drawing/2014/main" id="{1B80415A-5A4C-D568-6A80-3870293F6D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0387245" y="4517207"/>
            <a:ext cx="1652026" cy="1652026"/>
          </a:xfrm>
          <a:prstGeom prst="rect">
            <a:avLst/>
          </a:prstGeom>
        </p:spPr>
      </p:pic>
      <p:sp>
        <p:nvSpPr>
          <p:cNvPr id="18" name="TextBox 17">
            <a:extLst>
              <a:ext uri="{FF2B5EF4-FFF2-40B4-BE49-F238E27FC236}">
                <a16:creationId xmlns="" xmlns:a16="http://schemas.microsoft.com/office/drawing/2014/main" id="{AC4792F9-BEAD-54E4-35BA-9669ECB74A4E}"/>
              </a:ext>
            </a:extLst>
          </p:cNvPr>
          <p:cNvSpPr txBox="1"/>
          <p:nvPr/>
        </p:nvSpPr>
        <p:spPr>
          <a:xfrm>
            <a:off x="243948" y="2705566"/>
            <a:ext cx="2574713" cy="3477875"/>
          </a:xfrm>
          <a:prstGeom prst="rect">
            <a:avLst/>
          </a:prstGeom>
          <a:noFill/>
        </p:spPr>
        <p:txBody>
          <a:bodyPr wrap="square">
            <a:spAutoFit/>
          </a:bodyPr>
          <a:lstStyle/>
          <a:p>
            <a:pPr algn="ctr"/>
            <a:r>
              <a:rPr lang="en-GB" sz="4400" dirty="0" err="1">
                <a:latin typeface="Arial" panose="020B0604020202020204" pitchFamily="34" charset="0"/>
                <a:cs typeface="Arial" panose="020B0604020202020204" pitchFamily="34" charset="0"/>
              </a:rPr>
              <a:t>ABOi</a:t>
            </a:r>
            <a:r>
              <a:rPr lang="en-GB" sz="4400" dirty="0">
                <a:latin typeface="Arial" panose="020B0604020202020204" pitchFamily="34" charset="0"/>
                <a:cs typeface="Arial" panose="020B0604020202020204" pitchFamily="34" charset="0"/>
              </a:rPr>
              <a:t> cases reported in 2022 (n=6)</a:t>
            </a:r>
          </a:p>
        </p:txBody>
      </p:sp>
      <p:pic>
        <p:nvPicPr>
          <p:cNvPr id="4" name="Picture 3">
            <a:extLst>
              <a:ext uri="{FF2B5EF4-FFF2-40B4-BE49-F238E27FC236}">
                <a16:creationId xmlns="" xmlns:a16="http://schemas.microsoft.com/office/drawing/2014/main" id="{286A74BC-E050-D5CB-5A29-5DB0916CC8CA}"/>
              </a:ext>
            </a:extLst>
          </p:cNvPr>
          <p:cNvPicPr>
            <a:picLocks noChangeAspect="1"/>
          </p:cNvPicPr>
          <p:nvPr/>
        </p:nvPicPr>
        <p:blipFill>
          <a:blip r:embed="rId14"/>
          <a:stretch>
            <a:fillRect/>
          </a:stretch>
        </p:blipFill>
        <p:spPr>
          <a:xfrm>
            <a:off x="9642004" y="6160736"/>
            <a:ext cx="2549996" cy="726868"/>
          </a:xfrm>
          <a:prstGeom prst="rect">
            <a:avLst/>
          </a:prstGeom>
        </p:spPr>
      </p:pic>
    </p:spTree>
    <p:extLst>
      <p:ext uri="{BB962C8B-B14F-4D97-AF65-F5344CB8AC3E}">
        <p14:creationId xmlns:p14="http://schemas.microsoft.com/office/powerpoint/2010/main" val="51435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abeb6be3-2faa-44a1-8cb5-7aca6c421656"/>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Tw Cen MT Condensed Extra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3235</Words>
  <Application>Microsoft Office PowerPoint</Application>
  <PresentationFormat>Custom</PresentationFormat>
  <Paragraphs>242</Paragraphs>
  <Slides>37</Slides>
  <Notes>31</Notes>
  <HiddenSlides>0</HiddenSlides>
  <MMClips>0</MMClip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1_Office Theme</vt:lpstr>
      <vt:lpstr>Office Theme</vt:lpstr>
      <vt:lpstr>Template PresentationGO</vt:lpstr>
      <vt:lpstr>blank</vt:lpstr>
      <vt:lpstr>1_Template PresentationGo</vt:lpstr>
      <vt:lpstr>Highlights from the 2022 Annual SHOT Report: Looking beyond the error</vt:lpstr>
      <vt:lpstr>PowerPoint Presentation</vt:lpstr>
      <vt:lpstr>PowerPoint Presentation</vt:lpstr>
      <vt:lpstr>PowerPoint Presentation</vt:lpstr>
      <vt:lpstr>PowerPoint Presentation</vt:lpstr>
      <vt:lpstr>PowerPoint Presentation</vt:lpstr>
      <vt:lpstr>Transfusion related deaths in 2022 (n=35)</vt:lpstr>
      <vt:lpstr>Delayed transfusions by year 2011-2022</vt:lpstr>
      <vt:lpstr>PowerPoint Presentation</vt:lpstr>
      <vt:lpstr>ABO-incompatible transfusions 2016-2022</vt:lpstr>
      <vt:lpstr>Main SHOT recommendations from the 2022 Annual SHOT Report </vt:lpstr>
      <vt:lpstr>PowerPoint Presentation</vt:lpstr>
      <vt:lpstr>PowerPoint Presentation</vt:lpstr>
      <vt:lpstr>PowerPoint Presentation</vt:lpstr>
      <vt:lpstr>PowerPoint Presentation</vt:lpstr>
      <vt:lpstr>PAUSE concept</vt:lpstr>
      <vt:lpstr>PowerPoint Presentation</vt:lpstr>
      <vt:lpstr>Laboratory Key Messages</vt:lpstr>
      <vt:lpstr>SCRIPT</vt:lpstr>
      <vt:lpstr>Laboratory Key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the effectiveness</vt:lpstr>
      <vt:lpstr>PowerPoint Presentation</vt:lpstr>
      <vt:lpstr>PowerPoint Presentation</vt:lpstr>
      <vt:lpstr>Learning from everyday work (Sharrock 2020)</vt:lpstr>
      <vt:lpstr>Recognition improves morale/performance!</vt:lpstr>
      <vt:lpstr>PowerPoint Presentation</vt:lpstr>
      <vt:lpstr>Operationalising Safety-II : Safety tools</vt:lpstr>
      <vt:lpstr>PowerPoint Presentation</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Swarbrick</dc:creator>
  <cp:lastModifiedBy>Scanlon, Joanne</cp:lastModifiedBy>
  <cp:revision>41</cp:revision>
  <dcterms:created xsi:type="dcterms:W3CDTF">2023-08-17T08:40:06Z</dcterms:created>
  <dcterms:modified xsi:type="dcterms:W3CDTF">2023-09-27T11:16:47Z</dcterms:modified>
</cp:coreProperties>
</file>