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9"/>
  </p:notesMasterIdLst>
  <p:sldIdLst>
    <p:sldId id="256" r:id="rId2"/>
    <p:sldId id="270" r:id="rId3"/>
    <p:sldId id="280" r:id="rId4"/>
    <p:sldId id="271" r:id="rId5"/>
    <p:sldId id="282" r:id="rId6"/>
    <p:sldId id="283" r:id="rId7"/>
    <p:sldId id="272" r:id="rId8"/>
    <p:sldId id="258" r:id="rId9"/>
    <p:sldId id="273" r:id="rId10"/>
    <p:sldId id="276" r:id="rId11"/>
    <p:sldId id="274" r:id="rId12"/>
    <p:sldId id="285" r:id="rId13"/>
    <p:sldId id="269" r:id="rId14"/>
    <p:sldId id="278" r:id="rId15"/>
    <p:sldId id="268" r:id="rId16"/>
    <p:sldId id="279" r:id="rId17"/>
    <p:sldId id="277" r:id="rId18"/>
    <p:sldId id="259" r:id="rId19"/>
    <p:sldId id="260" r:id="rId20"/>
    <p:sldId id="261" r:id="rId21"/>
    <p:sldId id="262" r:id="rId22"/>
    <p:sldId id="263" r:id="rId23"/>
    <p:sldId id="264" r:id="rId24"/>
    <p:sldId id="265" r:id="rId25"/>
    <p:sldId id="275" r:id="rId26"/>
    <p:sldId id="284" r:id="rId27"/>
    <p:sldId id="28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ostelloe, Aisling" initials="C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84725" autoAdjust="0"/>
  </p:normalViewPr>
  <p:slideViewPr>
    <p:cSldViewPr>
      <p:cViewPr>
        <p:scale>
          <a:sx n="64" d="100"/>
          <a:sy n="64" d="100"/>
        </p:scale>
        <p:origin x="-14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A869B-2FF2-48A4-B4A3-6C3BA10693BC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10D2AB-7B5A-460F-BC2B-546BC09A6B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78354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0D2AB-7B5A-460F-BC2B-546BC09A6BBC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216876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Three assays including one at time</a:t>
            </a:r>
            <a:r>
              <a:rPr lang="en-GB" baseline="0" dirty="0" smtClean="0"/>
              <a:t> of delivery indicated low grade haemolysis only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0D2AB-7B5A-460F-BC2B-546BC09A6BBC}" type="slidenum">
              <a:rPr lang="en-IE" smtClean="0"/>
              <a:t>20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15027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One</a:t>
            </a:r>
            <a:r>
              <a:rPr lang="en-GB" baseline="0" dirty="0" smtClean="0"/>
              <a:t> Japanese international student was identified as a potential donor from targeted screening however, donor </a:t>
            </a:r>
            <a:r>
              <a:rPr lang="en-GB" baseline="0" dirty="0" err="1" smtClean="0"/>
              <a:t>retured</a:t>
            </a:r>
            <a:r>
              <a:rPr lang="en-GB" baseline="0" dirty="0" smtClean="0"/>
              <a:t> to country of origin due to </a:t>
            </a:r>
            <a:r>
              <a:rPr lang="en-GB" baseline="0" dirty="0" err="1" smtClean="0"/>
              <a:t>covid</a:t>
            </a:r>
            <a:r>
              <a:rPr lang="en-GB" baseline="0" dirty="0" smtClean="0"/>
              <a:t> 19 and declined to donate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0D2AB-7B5A-460F-BC2B-546BC09A6BBC}" type="slidenum">
              <a:rPr lang="en-IE" smtClean="0"/>
              <a:t>21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50037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Two</a:t>
            </a:r>
            <a:r>
              <a:rPr lang="en-GB" baseline="0" dirty="0" smtClean="0"/>
              <a:t> potential donors were identified in  Spain and two in Japan</a:t>
            </a:r>
          </a:p>
          <a:p>
            <a:r>
              <a:rPr lang="en-GB" baseline="0" dirty="0" smtClean="0"/>
              <a:t>No variation to licence required for importation from within EU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0D2AB-7B5A-460F-BC2B-546BC09A6BBC}" type="slidenum">
              <a:rPr lang="en-IE" smtClean="0"/>
              <a:t>22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593908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Additional</a:t>
            </a:r>
            <a:r>
              <a:rPr lang="en-GB" baseline="0" dirty="0" smtClean="0"/>
              <a:t> virology testing was completed to qualify donations</a:t>
            </a:r>
          </a:p>
          <a:p>
            <a:r>
              <a:rPr lang="en-GB" baseline="0" dirty="0" smtClean="0"/>
              <a:t>Work around to enable e </a:t>
            </a:r>
            <a:r>
              <a:rPr lang="en-GB" baseline="0" dirty="0" err="1" smtClean="0"/>
              <a:t>Progesa</a:t>
            </a:r>
            <a:r>
              <a:rPr lang="en-GB" baseline="0" dirty="0" smtClean="0"/>
              <a:t> release</a:t>
            </a:r>
          </a:p>
          <a:p>
            <a:r>
              <a:rPr lang="en-GB" baseline="0" dirty="0" smtClean="0"/>
              <a:t>Serological cross match compatible and reserved for patient</a:t>
            </a:r>
          </a:p>
          <a:p>
            <a:r>
              <a:rPr lang="en-GB" baseline="0" dirty="0" smtClean="0"/>
              <a:t>Red cell units expiry = 35days (IBTS)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0D2AB-7B5A-460F-BC2B-546BC09A6BBC}" type="slidenum">
              <a:rPr lang="en-IE" smtClean="0"/>
              <a:t>23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242260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best</a:t>
            </a:r>
            <a:r>
              <a:rPr lang="en-GB" baseline="0" dirty="0" smtClean="0"/>
              <a:t> transfusion is the one not given</a:t>
            </a:r>
          </a:p>
          <a:p>
            <a:r>
              <a:rPr lang="en-GB" baseline="0" dirty="0" smtClean="0"/>
              <a:t>We were prepared and ready and the success is due to collaborative and multi disciplinary working </a:t>
            </a:r>
          </a:p>
          <a:p>
            <a:r>
              <a:rPr lang="en-GB" baseline="0" dirty="0" smtClean="0"/>
              <a:t>Transfusion medicine is truly international ( Ireland, the Netherlands </a:t>
            </a:r>
            <a:r>
              <a:rPr lang="en-GB" baseline="0" smtClean="0"/>
              <a:t>and Spain)</a:t>
            </a:r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0D2AB-7B5A-460F-BC2B-546BC09A6BBC}" type="slidenum">
              <a:rPr lang="en-IE" smtClean="0"/>
              <a:t>24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72786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Results consistent</a:t>
            </a:r>
            <a:r>
              <a:rPr lang="en-GB" baseline="0" dirty="0" smtClean="0"/>
              <a:t> low titre score and no additional alloantibody formation 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0D2AB-7B5A-460F-BC2B-546BC09A6BBC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03946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Uses ATP energy to actively transport</a:t>
            </a:r>
            <a:r>
              <a:rPr lang="en-IE" baseline="0" dirty="0" smtClean="0"/>
              <a:t> a wide range of substrates out of the cell – including chemotherapeutic agents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0D2AB-7B5A-460F-BC2B-546BC09A6BBC}" type="slidenum">
              <a:rPr lang="en-IE" smtClean="0"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70240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0D2AB-7B5A-460F-BC2B-546BC09A6BBC}" type="slidenum">
              <a:rPr lang="en-IE" smtClean="0"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61534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Jr</a:t>
            </a:r>
            <a:r>
              <a:rPr lang="en-GB" dirty="0" smtClean="0"/>
              <a:t>(a-) phenotype is rare but it has been reported in a variety</a:t>
            </a:r>
            <a:r>
              <a:rPr lang="en-GB" baseline="0" dirty="0" smtClean="0"/>
              <a:t> of </a:t>
            </a:r>
            <a:r>
              <a:rPr lang="en-GB" dirty="0" smtClean="0"/>
              <a:t>populations </a:t>
            </a:r>
          </a:p>
          <a:p>
            <a:pPr lvl="1"/>
            <a:r>
              <a:rPr lang="en-GB" dirty="0" smtClean="0"/>
              <a:t>1976 Mexican female </a:t>
            </a:r>
          </a:p>
          <a:p>
            <a:pPr lvl="1"/>
            <a:r>
              <a:rPr lang="en-GB" dirty="0" smtClean="0"/>
              <a:t>1986 Bedouin Arab women (Israel)</a:t>
            </a:r>
          </a:p>
          <a:p>
            <a:pPr lvl="1"/>
            <a:r>
              <a:rPr lang="en-GB" dirty="0" smtClean="0"/>
              <a:t>2002 Northern Europe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The phenotype is more prevalent in the Asian population, the frequency is highest in Japan (0.06% </a:t>
            </a:r>
            <a:r>
              <a:rPr lang="en-GB" dirty="0" err="1" smtClean="0"/>
              <a:t>approx</a:t>
            </a:r>
            <a:r>
              <a:rPr lang="en-GB" dirty="0" smtClean="0"/>
              <a:t>).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As high as 1 in 58 in Niigata Region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As low as 1 in 3,800 in the Tokyo Region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0D2AB-7B5A-460F-BC2B-546BC09A6BBC}" type="slidenum">
              <a:rPr lang="en-IE" smtClean="0"/>
              <a:t>14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38160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Important note</a:t>
            </a:r>
            <a:r>
              <a:rPr lang="en-GB" baseline="0" dirty="0" smtClean="0"/>
              <a:t> is that this antibody has haemolytic potential and is potentially significant for HDFN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0D2AB-7B5A-460F-BC2B-546BC09A6BBC}" type="slidenum">
              <a:rPr lang="en-IE" smtClean="0"/>
              <a:t>15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13285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Results of one study concluded that the density of </a:t>
            </a:r>
            <a:r>
              <a:rPr lang="en-GB" dirty="0" err="1" smtClean="0"/>
              <a:t>Jra</a:t>
            </a:r>
            <a:r>
              <a:rPr lang="en-GB" dirty="0" smtClean="0"/>
              <a:t> antigens on the RBC surface is much lower than that of Rh antigens.</a:t>
            </a:r>
          </a:p>
          <a:p>
            <a:r>
              <a:rPr lang="en-GB" dirty="0" smtClean="0"/>
              <a:t>Genetically</a:t>
            </a:r>
            <a:r>
              <a:rPr lang="en-GB" baseline="0" dirty="0" smtClean="0"/>
              <a:t> speaking – certain SNPs are useful to compare </a:t>
            </a:r>
            <a:r>
              <a:rPr lang="en-GB" baseline="0" dirty="0" err="1" smtClean="0"/>
              <a:t>Jra</a:t>
            </a:r>
            <a:r>
              <a:rPr lang="en-GB" baseline="0" dirty="0" smtClean="0"/>
              <a:t> antigen density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is believed that upon identification of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Jra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(a−)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(a + </a:t>
            </a:r>
            <a:r>
              <a:rPr lang="en-US" sz="8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phenotypes, attempting gene analysis of genetic bases at positions 376 and 421 is useful when comparing </a:t>
            </a:r>
            <a:r>
              <a:rPr lang="en-I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Jra</a:t>
            </a:r>
            <a:r>
              <a:rPr lang="en-I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antigen densities. Low antigen density= asymptomatic High antigen density= symptomatic (Endo)</a:t>
            </a:r>
            <a:endParaRPr lang="en-GB" dirty="0" smtClean="0"/>
          </a:p>
          <a:p>
            <a:r>
              <a:rPr lang="en-GB" dirty="0" smtClean="0"/>
              <a:t>Mirror syndrome- </a:t>
            </a:r>
            <a:r>
              <a:rPr lang="en-GB" dirty="0" err="1" smtClean="0"/>
              <a:t>hydrops</a:t>
            </a:r>
            <a:r>
              <a:rPr lang="en-GB" dirty="0" smtClean="0"/>
              <a:t> of foetus, placenta and the mother</a:t>
            </a:r>
          </a:p>
          <a:p>
            <a:endParaRPr lang="en-GB" dirty="0" smtClean="0"/>
          </a:p>
          <a:p>
            <a:r>
              <a:rPr lang="en-GB" dirty="0" smtClean="0"/>
              <a:t>Because anti-</a:t>
            </a:r>
            <a:r>
              <a:rPr lang="en-GB" dirty="0" err="1" smtClean="0"/>
              <a:t>Jra</a:t>
            </a:r>
            <a:r>
              <a:rPr lang="en-GB" baseline="0" dirty="0" smtClean="0"/>
              <a:t> is so rare, it’s clinical significance is not clear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0D2AB-7B5A-460F-BC2B-546BC09A6BBC}" type="slidenum">
              <a:rPr lang="en-IE" smtClean="0"/>
              <a:t>17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70641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Obtaining</a:t>
            </a:r>
            <a:r>
              <a:rPr lang="en-GB" baseline="0" dirty="0" smtClean="0"/>
              <a:t> antigen negative and compatible donor blood to cover delivery would be difficult</a:t>
            </a:r>
          </a:p>
          <a:p>
            <a:r>
              <a:rPr lang="en-GB" baseline="0" dirty="0" smtClean="0"/>
              <a:t>Pregnancy managed to minimise risk of transfusion including iron supplementation and if possible induction of labour</a:t>
            </a:r>
          </a:p>
          <a:p>
            <a:r>
              <a:rPr lang="en-GB" baseline="0" dirty="0" smtClean="0"/>
              <a:t>Challenge is to have donor blood available from 37 weeks gestation with maximum shelf life</a:t>
            </a:r>
          </a:p>
          <a:p>
            <a:r>
              <a:rPr lang="en-GB" baseline="0" dirty="0" smtClean="0"/>
              <a:t>Contingency is least incompatible (IAT) acceptable in an </a:t>
            </a:r>
            <a:r>
              <a:rPr lang="en-GB" baseline="0" dirty="0" err="1" smtClean="0"/>
              <a:t>emergancy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0D2AB-7B5A-460F-BC2B-546BC09A6BBC}" type="slidenum">
              <a:rPr lang="en-IE" smtClean="0"/>
              <a:t>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262507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There was an outside</a:t>
            </a:r>
            <a:r>
              <a:rPr lang="en-GB" baseline="0" dirty="0" smtClean="0"/>
              <a:t> chance of identifying local donor </a:t>
            </a:r>
            <a:r>
              <a:rPr lang="en-GB" baseline="0" dirty="0" err="1" smtClean="0"/>
              <a:t>Jra</a:t>
            </a:r>
            <a:r>
              <a:rPr lang="en-GB" baseline="0" dirty="0" smtClean="0"/>
              <a:t>(-) because of increased diversity of Irish population </a:t>
            </a:r>
          </a:p>
          <a:p>
            <a:r>
              <a:rPr lang="en-GB" baseline="0" dirty="0" smtClean="0"/>
              <a:t>The antibody dependent cellular cytotoxicity or monocyte monolayer assay could be access to measure haemolytic potential of antibody </a:t>
            </a:r>
          </a:p>
          <a:p>
            <a:r>
              <a:rPr lang="en-GB" baseline="0" dirty="0" smtClean="0"/>
              <a:t>IBTS applies anti-hepatitis core antibody and HEV RNA (individual donation) screen to all its donations for qualification  </a:t>
            </a:r>
          </a:p>
          <a:p>
            <a:r>
              <a:rPr lang="en-GB" baseline="0" dirty="0" smtClean="0"/>
              <a:t>Permission from regulator if imported outside the EU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0D2AB-7B5A-460F-BC2B-546BC09A6BBC}" type="slidenum">
              <a:rPr lang="en-IE" smtClean="0"/>
              <a:t>19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67666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335F-41D2-4EB8-8891-F6A44BEC74FD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6BED076-DE91-46CA-B4FA-3706C16B4F87}" type="slidenum">
              <a:rPr lang="en-IE" smtClean="0"/>
              <a:t>‹#›</a:t>
            </a:fld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335F-41D2-4EB8-8891-F6A44BEC74FD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D076-DE91-46CA-B4FA-3706C16B4F87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335F-41D2-4EB8-8891-F6A44BEC74FD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D076-DE91-46CA-B4FA-3706C16B4F87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335F-41D2-4EB8-8891-F6A44BEC74FD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D076-DE91-46CA-B4FA-3706C16B4F87}" type="slidenum">
              <a:rPr lang="en-IE" smtClean="0"/>
              <a:t>‹#›</a:t>
            </a:fld>
            <a:endParaRPr lang="en-IE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335F-41D2-4EB8-8891-F6A44BEC74FD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IE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6BED076-DE91-46CA-B4FA-3706C16B4F87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335F-41D2-4EB8-8891-F6A44BEC74FD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D076-DE91-46CA-B4FA-3706C16B4F87}" type="slidenum">
              <a:rPr lang="en-IE" smtClean="0"/>
              <a:t>‹#›</a:t>
            </a:fld>
            <a:endParaRPr lang="en-I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335F-41D2-4EB8-8891-F6A44BEC74FD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D076-DE91-46CA-B4FA-3706C16B4F87}" type="slidenum">
              <a:rPr lang="en-IE" smtClean="0"/>
              <a:t>‹#›</a:t>
            </a:fld>
            <a:endParaRPr lang="en-IE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335F-41D2-4EB8-8891-F6A44BEC74FD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D076-DE91-46CA-B4FA-3706C16B4F87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335F-41D2-4EB8-8891-F6A44BEC74FD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D076-DE91-46CA-B4FA-3706C16B4F87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335F-41D2-4EB8-8891-F6A44BEC74FD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D076-DE91-46CA-B4FA-3706C16B4F87}" type="slidenum">
              <a:rPr lang="en-IE" smtClean="0"/>
              <a:t>‹#›</a:t>
            </a:fld>
            <a:endParaRPr lang="en-IE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335F-41D2-4EB8-8891-F6A44BEC74FD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6BED076-DE91-46CA-B4FA-3706C16B4F87}" type="slidenum">
              <a:rPr lang="en-IE" smtClean="0"/>
              <a:t>‹#›</a:t>
            </a:fld>
            <a:endParaRPr lang="en-IE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274335F-41D2-4EB8-8891-F6A44BEC74FD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E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6BED076-DE91-46CA-B4FA-3706C16B4F87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111/trf.13515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772400" cy="2160240"/>
          </a:xfrm>
        </p:spPr>
        <p:txBody>
          <a:bodyPr>
            <a:normAutofit/>
          </a:bodyPr>
          <a:lstStyle/>
          <a:p>
            <a:r>
              <a:rPr lang="en-IE" b="1" dirty="0" smtClean="0">
                <a:solidFill>
                  <a:schemeClr val="tx1"/>
                </a:solidFill>
              </a:rPr>
              <a:t>Anti-</a:t>
            </a:r>
            <a:r>
              <a:rPr lang="en-IE" b="1" dirty="0" err="1" smtClean="0">
                <a:solidFill>
                  <a:schemeClr val="tx1"/>
                </a:solidFill>
              </a:rPr>
              <a:t>Jra</a:t>
            </a:r>
            <a:r>
              <a:rPr lang="en-IE" b="1" dirty="0" smtClean="0">
                <a:solidFill>
                  <a:schemeClr val="tx1"/>
                </a:solidFill>
              </a:rPr>
              <a:t> </a:t>
            </a:r>
            <a:r>
              <a:rPr lang="en-IE" b="1" dirty="0">
                <a:solidFill>
                  <a:schemeClr val="tx1"/>
                </a:solidFill>
              </a:rPr>
              <a:t>&amp; importation of red cells amid a global pandemic. </a:t>
            </a:r>
            <a:r>
              <a:rPr lang="en-IE" dirty="0"/>
              <a:t>	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76672"/>
            <a:ext cx="227647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652120" y="4509120"/>
            <a:ext cx="23042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 dirty="0" err="1" smtClean="0"/>
              <a:t>Aisling</a:t>
            </a:r>
            <a:r>
              <a:rPr lang="en-IE" sz="2000" b="1" dirty="0" smtClean="0"/>
              <a:t> </a:t>
            </a:r>
            <a:r>
              <a:rPr lang="en-IE" sz="2000" b="1" dirty="0" err="1" smtClean="0"/>
              <a:t>Costelloe</a:t>
            </a:r>
            <a:endParaRPr lang="en-IE" sz="2000" b="1" dirty="0" smtClean="0"/>
          </a:p>
          <a:p>
            <a:r>
              <a:rPr lang="en-IE" sz="2000" b="1" dirty="0" smtClean="0"/>
              <a:t>SMS</a:t>
            </a:r>
          </a:p>
          <a:p>
            <a:r>
              <a:rPr lang="en-IE" sz="2000" b="1" dirty="0" smtClean="0"/>
              <a:t>RCI Laboratory</a:t>
            </a:r>
            <a:endParaRPr lang="en-IE" sz="2000" b="1" dirty="0"/>
          </a:p>
        </p:txBody>
      </p:sp>
    </p:spTree>
    <p:extLst>
      <p:ext uri="{BB962C8B-B14F-4D97-AF65-F5344CB8AC3E}">
        <p14:creationId xmlns:p14="http://schemas.microsoft.com/office/powerpoint/2010/main" val="355648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err="1" smtClean="0"/>
              <a:t>Jra</a:t>
            </a:r>
            <a:r>
              <a:rPr lang="en-IE" dirty="0" smtClean="0"/>
              <a:t> Antigen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42792" cy="4565104"/>
          </a:xfrm>
        </p:spPr>
        <p:txBody>
          <a:bodyPr>
            <a:normAutofit/>
          </a:bodyPr>
          <a:lstStyle/>
          <a:p>
            <a:r>
              <a:rPr lang="en-IE" dirty="0"/>
              <a:t>The </a:t>
            </a:r>
            <a:r>
              <a:rPr lang="en-IE" dirty="0" err="1"/>
              <a:t>Jra</a:t>
            </a:r>
            <a:r>
              <a:rPr lang="en-IE" dirty="0"/>
              <a:t> antigen is located on ABCG2 transporter, a </a:t>
            </a:r>
            <a:r>
              <a:rPr lang="en-IE" dirty="0" err="1"/>
              <a:t>multipass</a:t>
            </a:r>
            <a:r>
              <a:rPr lang="en-IE" dirty="0"/>
              <a:t> membrane </a:t>
            </a:r>
            <a:r>
              <a:rPr lang="en-IE" dirty="0" smtClean="0"/>
              <a:t>glycoprotein</a:t>
            </a:r>
          </a:p>
          <a:p>
            <a:endParaRPr lang="en-IE" dirty="0" smtClean="0"/>
          </a:p>
          <a:p>
            <a:r>
              <a:rPr lang="en-IE" dirty="0" smtClean="0"/>
              <a:t>Encoded by the ABCG2 gene- Located on long arm of chromosome 4</a:t>
            </a:r>
            <a:endParaRPr lang="en-I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700808"/>
            <a:ext cx="4104456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071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>ABCG2 Transporter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ATP-binding cassette </a:t>
            </a:r>
            <a:r>
              <a:rPr lang="en-IE" dirty="0"/>
              <a:t>(ABC) </a:t>
            </a:r>
            <a:r>
              <a:rPr lang="en-IE" dirty="0" smtClean="0"/>
              <a:t>transporter situated on cell membrane</a:t>
            </a:r>
          </a:p>
          <a:p>
            <a:endParaRPr lang="en-IE" dirty="0" smtClean="0"/>
          </a:p>
          <a:p>
            <a:r>
              <a:rPr lang="en-IE" dirty="0" smtClean="0"/>
              <a:t>It functions in transporting a broad spectrum of substrates out of the cell (detoxifying role)</a:t>
            </a:r>
          </a:p>
          <a:p>
            <a:endParaRPr lang="en-IE" dirty="0" smtClean="0"/>
          </a:p>
          <a:p>
            <a:r>
              <a:rPr lang="en-IE" dirty="0" err="1"/>
              <a:t>A.k.a</a:t>
            </a:r>
            <a:r>
              <a:rPr lang="en-IE" dirty="0"/>
              <a:t> breast cancer resistance protein – due to its ability to confer </a:t>
            </a:r>
            <a:r>
              <a:rPr lang="en-IE" dirty="0" err="1"/>
              <a:t>mulitidrug</a:t>
            </a:r>
            <a:r>
              <a:rPr lang="en-IE" dirty="0"/>
              <a:t> resistance during chemotherapy</a:t>
            </a:r>
          </a:p>
          <a:p>
            <a:endParaRPr lang="en-IE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16283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ABCG2 Transporter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rmAutofit fontScale="92500" lnSpcReduction="20000"/>
          </a:bodyPr>
          <a:lstStyle/>
          <a:p>
            <a:r>
              <a:rPr lang="en-IE" dirty="0"/>
              <a:t>It is widely expressed in normal cells and tissues e.g.</a:t>
            </a:r>
          </a:p>
          <a:p>
            <a:pPr lvl="1"/>
            <a:r>
              <a:rPr lang="en-IE" dirty="0"/>
              <a:t>Capillary endothelial cells, </a:t>
            </a:r>
          </a:p>
          <a:p>
            <a:pPr lvl="1"/>
            <a:r>
              <a:rPr lang="en-IE" dirty="0"/>
              <a:t>GI cells </a:t>
            </a:r>
          </a:p>
          <a:p>
            <a:pPr lvl="1"/>
            <a:r>
              <a:rPr lang="en-IE" dirty="0"/>
              <a:t>Hematopoietic stem cells</a:t>
            </a:r>
          </a:p>
          <a:p>
            <a:pPr lvl="1"/>
            <a:r>
              <a:rPr lang="en-IE" dirty="0"/>
              <a:t>Tissue of the liver, kidney and testes</a:t>
            </a:r>
          </a:p>
          <a:p>
            <a:pPr lvl="1"/>
            <a:r>
              <a:rPr lang="en-IE" dirty="0" smtClean="0"/>
              <a:t>Maternal glands</a:t>
            </a:r>
          </a:p>
          <a:p>
            <a:pPr lvl="2"/>
            <a:r>
              <a:rPr lang="en-IE" dirty="0" smtClean="0"/>
              <a:t>The </a:t>
            </a:r>
            <a:r>
              <a:rPr lang="en-IE" dirty="0"/>
              <a:t>maternal–</a:t>
            </a:r>
            <a:r>
              <a:rPr lang="en-IE" dirty="0" err="1"/>
              <a:t>fetal</a:t>
            </a:r>
            <a:r>
              <a:rPr lang="en-IE" dirty="0"/>
              <a:t> barrier of the </a:t>
            </a:r>
            <a:r>
              <a:rPr lang="en-IE" dirty="0" smtClean="0"/>
              <a:t>placenta</a:t>
            </a:r>
          </a:p>
          <a:p>
            <a:pPr marL="594360" lvl="2" indent="0">
              <a:buNone/>
            </a:pPr>
            <a:endParaRPr lang="en-IE" dirty="0"/>
          </a:p>
          <a:p>
            <a:r>
              <a:rPr lang="en-US" dirty="0"/>
              <a:t>ABCG2 expression levels in </a:t>
            </a:r>
            <a:r>
              <a:rPr lang="en-US" dirty="0" smtClean="0"/>
              <a:t>cord RBCs </a:t>
            </a:r>
            <a:r>
              <a:rPr lang="en-US" dirty="0"/>
              <a:t>are higher than those of </a:t>
            </a:r>
            <a:r>
              <a:rPr lang="en-US" dirty="0" smtClean="0"/>
              <a:t>adults</a:t>
            </a:r>
          </a:p>
          <a:p>
            <a:endParaRPr lang="en-US" dirty="0" smtClean="0"/>
          </a:p>
          <a:p>
            <a:r>
              <a:rPr lang="en-US" dirty="0" smtClean="0"/>
              <a:t>ABCG2 </a:t>
            </a:r>
            <a:r>
              <a:rPr lang="en-US" dirty="0"/>
              <a:t>is overexpressed on the surface </a:t>
            </a:r>
            <a:r>
              <a:rPr lang="en-US" dirty="0" smtClean="0"/>
              <a:t>of the </a:t>
            </a:r>
            <a:r>
              <a:rPr lang="en-US" dirty="0"/>
              <a:t>placental </a:t>
            </a:r>
            <a:r>
              <a:rPr lang="en-US" dirty="0" smtClean="0"/>
              <a:t>villi therefore </a:t>
            </a:r>
            <a:r>
              <a:rPr lang="en-US" dirty="0"/>
              <a:t>if the fetal blood group is </a:t>
            </a:r>
            <a:r>
              <a:rPr lang="en-US" dirty="0" err="1"/>
              <a:t>Jr</a:t>
            </a:r>
            <a:r>
              <a:rPr lang="en-US" dirty="0"/>
              <a:t>(a</a:t>
            </a:r>
            <a:r>
              <a:rPr lang="en-US" dirty="0" smtClean="0"/>
              <a:t>+), anti-</a:t>
            </a:r>
            <a:r>
              <a:rPr lang="en-US" dirty="0" err="1" smtClean="0"/>
              <a:t>Jra</a:t>
            </a:r>
            <a:r>
              <a:rPr lang="en-US" dirty="0" smtClean="0"/>
              <a:t> </a:t>
            </a:r>
            <a:r>
              <a:rPr lang="en-US" dirty="0"/>
              <a:t>can be readily stimulated in maternal </a:t>
            </a:r>
            <a:r>
              <a:rPr lang="en-US" dirty="0" smtClean="0"/>
              <a:t>serum </a:t>
            </a:r>
            <a:r>
              <a:rPr lang="en-IE" dirty="0" smtClean="0"/>
              <a:t>during </a:t>
            </a:r>
            <a:r>
              <a:rPr lang="en-IE" dirty="0"/>
              <a:t>pregnancy.</a:t>
            </a:r>
          </a:p>
        </p:txBody>
      </p:sp>
    </p:spTree>
    <p:extLst>
      <p:ext uri="{BB962C8B-B14F-4D97-AF65-F5344CB8AC3E}">
        <p14:creationId xmlns:p14="http://schemas.microsoft.com/office/powerpoint/2010/main" val="286938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 smtClean="0"/>
              <a:t>Jr</a:t>
            </a:r>
            <a:r>
              <a:rPr lang="en-GB" dirty="0" smtClean="0"/>
              <a:t> Inheritance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229600" cy="4248472"/>
          </a:xfrm>
        </p:spPr>
        <p:txBody>
          <a:bodyPr>
            <a:normAutofit/>
          </a:bodyPr>
          <a:lstStyle/>
          <a:p>
            <a:r>
              <a:rPr lang="en-IE" dirty="0" err="1" smtClean="0"/>
              <a:t>Jr</a:t>
            </a:r>
            <a:r>
              <a:rPr lang="en-IE" dirty="0" smtClean="0"/>
              <a:t>(a</a:t>
            </a:r>
            <a:r>
              <a:rPr lang="en-IE" dirty="0"/>
              <a:t>−) </a:t>
            </a:r>
            <a:r>
              <a:rPr lang="en-IE" dirty="0" smtClean="0"/>
              <a:t>blood type </a:t>
            </a:r>
            <a:r>
              <a:rPr lang="en-IE" dirty="0"/>
              <a:t>have inherited two null alleles of </a:t>
            </a:r>
            <a:r>
              <a:rPr lang="en-IE" b="1" dirty="0" smtClean="0"/>
              <a:t>ABCG2 </a:t>
            </a:r>
            <a:r>
              <a:rPr lang="en-IE" dirty="0" smtClean="0"/>
              <a:t>gene.</a:t>
            </a:r>
          </a:p>
          <a:p>
            <a:endParaRPr lang="en-IE" dirty="0" smtClean="0"/>
          </a:p>
          <a:p>
            <a:r>
              <a:rPr lang="en-IE" dirty="0" smtClean="0"/>
              <a:t>Null alleles are as a result of </a:t>
            </a:r>
            <a:r>
              <a:rPr lang="en-IE" dirty="0" err="1" smtClean="0"/>
              <a:t>frameshift</a:t>
            </a:r>
            <a:r>
              <a:rPr lang="en-IE" dirty="0" smtClean="0"/>
              <a:t> and nonsense mutations</a:t>
            </a:r>
          </a:p>
          <a:p>
            <a:endParaRPr lang="en-IE" dirty="0" smtClean="0"/>
          </a:p>
          <a:p>
            <a:r>
              <a:rPr lang="en-IE" dirty="0" smtClean="0"/>
              <a:t>No antithetical antigen has been described thus far</a:t>
            </a:r>
            <a:endParaRPr lang="en-GB" dirty="0" smtClean="0"/>
          </a:p>
          <a:p>
            <a:pPr marL="457200" lvl="1" indent="0">
              <a:buNone/>
            </a:pPr>
            <a:endParaRPr lang="en-IE" dirty="0" smtClean="0"/>
          </a:p>
          <a:p>
            <a:pPr marL="457200" lvl="1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5593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Ethnic Distribution of </a:t>
            </a:r>
            <a:r>
              <a:rPr lang="en-IE" dirty="0" err="1" smtClean="0"/>
              <a:t>Jr</a:t>
            </a:r>
            <a:r>
              <a:rPr lang="en-IE" dirty="0" smtClean="0"/>
              <a:t>(a-) phenotype</a:t>
            </a:r>
            <a:endParaRPr lang="en-IE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412776"/>
            <a:ext cx="7660993" cy="4572000"/>
          </a:xfrm>
          <a:solidFill>
            <a:srgbClr val="C00000"/>
          </a:solidFill>
        </p:spPr>
      </p:pic>
      <p:sp>
        <p:nvSpPr>
          <p:cNvPr id="7" name="Flowchart: Connector 6"/>
          <p:cNvSpPr/>
          <p:nvPr/>
        </p:nvSpPr>
        <p:spPr>
          <a:xfrm>
            <a:off x="6795658" y="2744924"/>
            <a:ext cx="576064" cy="504056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Flowchart: Connector 7"/>
          <p:cNvSpPr/>
          <p:nvPr/>
        </p:nvSpPr>
        <p:spPr>
          <a:xfrm>
            <a:off x="5580112" y="3825044"/>
            <a:ext cx="144016" cy="144016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Flowchart: Connector 8"/>
          <p:cNvSpPr/>
          <p:nvPr/>
        </p:nvSpPr>
        <p:spPr>
          <a:xfrm>
            <a:off x="2411760" y="3861048"/>
            <a:ext cx="72008" cy="72008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Flowchart: Connector 9"/>
          <p:cNvSpPr/>
          <p:nvPr/>
        </p:nvSpPr>
        <p:spPr>
          <a:xfrm>
            <a:off x="5148064" y="2804167"/>
            <a:ext cx="72008" cy="72008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Line Callout 1 11"/>
          <p:cNvSpPr/>
          <p:nvPr/>
        </p:nvSpPr>
        <p:spPr>
          <a:xfrm>
            <a:off x="8100392" y="3091840"/>
            <a:ext cx="1296144" cy="314280"/>
          </a:xfrm>
          <a:prstGeom prst="borderCallout1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0.06%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86436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772400" cy="1143000"/>
          </a:xfrm>
        </p:spPr>
        <p:txBody>
          <a:bodyPr/>
          <a:lstStyle/>
          <a:p>
            <a:pPr algn="ctr"/>
            <a:r>
              <a:rPr lang="en-GB" dirty="0" smtClean="0"/>
              <a:t>Anti-</a:t>
            </a:r>
            <a:r>
              <a:rPr lang="en-GB" dirty="0" err="1" smtClean="0"/>
              <a:t>Jra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r>
              <a:rPr lang="en-GB" dirty="0" err="1" smtClean="0"/>
              <a:t>IgG</a:t>
            </a:r>
            <a:r>
              <a:rPr lang="en-GB" dirty="0" smtClean="0"/>
              <a:t> Subclass</a:t>
            </a:r>
          </a:p>
          <a:p>
            <a:endParaRPr lang="en-IE" dirty="0" smtClean="0"/>
          </a:p>
          <a:p>
            <a:r>
              <a:rPr lang="en-GB" dirty="0" smtClean="0"/>
              <a:t>Anti- </a:t>
            </a:r>
            <a:r>
              <a:rPr lang="en-GB" dirty="0" err="1" smtClean="0"/>
              <a:t>Jra</a:t>
            </a:r>
            <a:r>
              <a:rPr lang="en-GB" dirty="0" smtClean="0"/>
              <a:t> targets the 5D3 region 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of the ABCG2 transporter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Majority of examples of anti-</a:t>
            </a:r>
            <a:r>
              <a:rPr lang="en-GB" dirty="0" err="1" smtClean="0"/>
              <a:t>Jra</a:t>
            </a:r>
            <a:r>
              <a:rPr lang="en-GB" dirty="0" smtClean="0"/>
              <a:t> have been documented in antenatal setting</a:t>
            </a:r>
          </a:p>
          <a:p>
            <a:endParaRPr lang="en-GB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052736"/>
            <a:ext cx="936104" cy="1322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556792"/>
            <a:ext cx="2736304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 5"/>
          <p:cNvSpPr/>
          <p:nvPr/>
        </p:nvSpPr>
        <p:spPr>
          <a:xfrm>
            <a:off x="6660232" y="1988840"/>
            <a:ext cx="720080" cy="385938"/>
          </a:xfrm>
          <a:prstGeom prst="ellipse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37970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>Anti-</a:t>
            </a:r>
            <a:r>
              <a:rPr lang="en-IE" dirty="0" err="1" smtClean="0"/>
              <a:t>Jra</a:t>
            </a:r>
            <a:r>
              <a:rPr lang="en-IE" dirty="0" smtClean="0"/>
              <a:t> and </a:t>
            </a:r>
            <a:r>
              <a:rPr lang="en-IE" dirty="0" err="1" smtClean="0"/>
              <a:t>allo</a:t>
            </a:r>
            <a:r>
              <a:rPr lang="en-IE" dirty="0" smtClean="0"/>
              <a:t>-immunisation</a:t>
            </a:r>
            <a:endParaRPr lang="en-IE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656030"/>
            <a:ext cx="7772400" cy="4155540"/>
          </a:xfrm>
        </p:spPr>
      </p:pic>
    </p:spTree>
    <p:extLst>
      <p:ext uri="{BB962C8B-B14F-4D97-AF65-F5344CB8AC3E}">
        <p14:creationId xmlns:p14="http://schemas.microsoft.com/office/powerpoint/2010/main" val="195913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Clinical Implications of Anti-</a:t>
            </a:r>
            <a:r>
              <a:rPr lang="en-GB" dirty="0" err="1" smtClean="0"/>
              <a:t>Jra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49552"/>
          </a:xfrm>
        </p:spPr>
        <p:txBody>
          <a:bodyPr>
            <a:normAutofit/>
          </a:bodyPr>
          <a:lstStyle/>
          <a:p>
            <a:r>
              <a:rPr lang="en-IE" sz="2000" dirty="0" smtClean="0"/>
              <a:t>Transfusion reactions </a:t>
            </a:r>
          </a:p>
          <a:p>
            <a:pPr lvl="1"/>
            <a:r>
              <a:rPr lang="en-GB" sz="2000" dirty="0" smtClean="0"/>
              <a:t>Mild to moderate DHTRs</a:t>
            </a:r>
          </a:p>
          <a:p>
            <a:pPr lvl="1"/>
            <a:r>
              <a:rPr lang="en-GB" sz="2000" dirty="0" smtClean="0"/>
              <a:t>One report of acute </a:t>
            </a:r>
            <a:r>
              <a:rPr lang="en-GB" sz="2000" dirty="0"/>
              <a:t>haemolytic transfusion </a:t>
            </a:r>
            <a:r>
              <a:rPr lang="en-GB" sz="2000" dirty="0" smtClean="0"/>
              <a:t>reaction</a:t>
            </a:r>
          </a:p>
          <a:p>
            <a:pPr marL="320040" lvl="1" indent="0">
              <a:buNone/>
            </a:pPr>
            <a:endParaRPr lang="en-IE" sz="2000" dirty="0" smtClean="0"/>
          </a:p>
          <a:p>
            <a:r>
              <a:rPr lang="en-IE" sz="2000" dirty="0" smtClean="0"/>
              <a:t>HDFN</a:t>
            </a:r>
          </a:p>
          <a:p>
            <a:pPr lvl="1"/>
            <a:r>
              <a:rPr lang="en-IE" sz="2000" dirty="0" smtClean="0"/>
              <a:t>Cause of </a:t>
            </a:r>
            <a:r>
              <a:rPr lang="en-IE" sz="2000" dirty="0" err="1" smtClean="0"/>
              <a:t>fetal</a:t>
            </a:r>
            <a:r>
              <a:rPr lang="en-IE" sz="2000" dirty="0" smtClean="0"/>
              <a:t> anaemia ranging from mild to severe</a:t>
            </a:r>
          </a:p>
          <a:p>
            <a:pPr lvl="1"/>
            <a:r>
              <a:rPr lang="en-IE" sz="2000" dirty="0" smtClean="0"/>
              <a:t>Also </a:t>
            </a:r>
            <a:r>
              <a:rPr lang="en-IE" sz="2000" dirty="0"/>
              <a:t>reports </a:t>
            </a:r>
            <a:r>
              <a:rPr lang="en-IE" sz="2000" dirty="0" smtClean="0"/>
              <a:t>of:</a:t>
            </a:r>
          </a:p>
          <a:p>
            <a:pPr lvl="2"/>
            <a:r>
              <a:rPr lang="en-IE" dirty="0" err="1" smtClean="0"/>
              <a:t>Fetal</a:t>
            </a:r>
            <a:r>
              <a:rPr lang="en-IE" dirty="0" smtClean="0"/>
              <a:t> </a:t>
            </a:r>
            <a:r>
              <a:rPr lang="en-IE" dirty="0" err="1" smtClean="0"/>
              <a:t>Hydrops</a:t>
            </a:r>
            <a:r>
              <a:rPr lang="en-IE" dirty="0" smtClean="0"/>
              <a:t> </a:t>
            </a:r>
          </a:p>
          <a:p>
            <a:pPr lvl="2"/>
            <a:r>
              <a:rPr lang="en-IE" dirty="0" smtClean="0"/>
              <a:t>Mirror Syndrome </a:t>
            </a:r>
          </a:p>
          <a:p>
            <a:pPr lvl="2"/>
            <a:endParaRPr lang="en-IE" dirty="0"/>
          </a:p>
          <a:p>
            <a:r>
              <a:rPr lang="en-GB" sz="2000" dirty="0" smtClean="0"/>
              <a:t>Transfusion requirements: It is permitted in a clinical emergency situation or if antigen negative </a:t>
            </a:r>
            <a:r>
              <a:rPr lang="en-GB" sz="2000" dirty="0" err="1" smtClean="0"/>
              <a:t>rbc</a:t>
            </a:r>
            <a:r>
              <a:rPr lang="en-GB" sz="2000" dirty="0" smtClean="0"/>
              <a:t> unit(s) not available to transfuse serologically compatible or least incompatible red cells by IAT</a:t>
            </a:r>
          </a:p>
          <a:p>
            <a:endParaRPr lang="en-GB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0161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Clinical management considerations </a:t>
            </a:r>
            <a:endParaRPr lang="en-IE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29156356"/>
              </p:ext>
            </p:extLst>
          </p:nvPr>
        </p:nvGraphicFramePr>
        <p:xfrm>
          <a:off x="827584" y="1412776"/>
          <a:ext cx="7772402" cy="4429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1"/>
                <a:gridCol w="3886201"/>
              </a:tblGrid>
              <a:tr h="459306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Consideration 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Comment </a:t>
                      </a:r>
                      <a:endParaRPr lang="en-IE" dirty="0"/>
                    </a:p>
                  </a:txBody>
                  <a:tcPr marL="86360" marR="86360"/>
                </a:tc>
              </a:tr>
              <a:tr h="459306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Avoid transfusion</a:t>
                      </a:r>
                      <a:r>
                        <a:rPr lang="en-GB" baseline="0" dirty="0" smtClean="0"/>
                        <a:t> 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Iron supplementation</a:t>
                      </a:r>
                      <a:r>
                        <a:rPr lang="en-GB" baseline="0" dirty="0" smtClean="0"/>
                        <a:t>, optimum nutrition </a:t>
                      </a:r>
                      <a:endParaRPr lang="en-IE" dirty="0"/>
                    </a:p>
                  </a:txBody>
                  <a:tcPr marL="86360" marR="86360"/>
                </a:tc>
              </a:tr>
              <a:tr h="792775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Foetal monitoring 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MCA</a:t>
                      </a:r>
                      <a:r>
                        <a:rPr lang="en-GB" baseline="0" dirty="0" smtClean="0"/>
                        <a:t> Doppler early warning incipient foetal anaemia</a:t>
                      </a:r>
                      <a:endParaRPr lang="en-IE" dirty="0"/>
                    </a:p>
                  </a:txBody>
                  <a:tcPr marL="86360" marR="86360"/>
                </a:tc>
              </a:tr>
              <a:tr h="792775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Availability</a:t>
                      </a:r>
                      <a:r>
                        <a:rPr lang="en-GB" baseline="0" dirty="0" smtClean="0"/>
                        <a:t> of  local blood donor  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Screen</a:t>
                      </a:r>
                      <a:r>
                        <a:rPr lang="en-GB" baseline="0" dirty="0" smtClean="0"/>
                        <a:t> ethnic minority donors Chinese Korean and Japanese 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(n=84)</a:t>
                      </a:r>
                      <a:endParaRPr lang="en-IE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</a:tr>
              <a:tr h="792775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International</a:t>
                      </a:r>
                      <a:r>
                        <a:rPr lang="en-GB" baseline="0" dirty="0" smtClean="0"/>
                        <a:t> r</a:t>
                      </a:r>
                      <a:r>
                        <a:rPr lang="en-GB" dirty="0" smtClean="0"/>
                        <a:t>are donor file 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Identify liquid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Jra</a:t>
                      </a:r>
                      <a:r>
                        <a:rPr lang="en-GB" baseline="0" dirty="0" smtClean="0"/>
                        <a:t>(-) donors and schedule collection </a:t>
                      </a:r>
                      <a:endParaRPr lang="en-IE" dirty="0"/>
                    </a:p>
                  </a:txBody>
                  <a:tcPr marL="86360" marR="86360"/>
                </a:tc>
              </a:tr>
              <a:tr h="1132536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International</a:t>
                      </a:r>
                      <a:r>
                        <a:rPr lang="en-GB" baseline="0" dirty="0" smtClean="0"/>
                        <a:t> frozen red cell banks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More</a:t>
                      </a:r>
                      <a:r>
                        <a:rPr lang="en-GB" baseline="0" dirty="0" smtClean="0"/>
                        <a:t> difficult logistically, reduced recovery, not all donations qualified (HEV) and reduced shelf life</a:t>
                      </a:r>
                      <a:endParaRPr lang="en-IE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16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/>
              <a:t>Clinical management considerations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ADG laboratory screen local donors for </a:t>
            </a:r>
            <a:r>
              <a:rPr lang="en-GB" dirty="0" err="1" smtClean="0"/>
              <a:t>Jra</a:t>
            </a:r>
            <a:r>
              <a:rPr lang="en-GB" dirty="0" smtClean="0"/>
              <a:t>(-)</a:t>
            </a:r>
          </a:p>
          <a:p>
            <a:endParaRPr lang="en-GB" dirty="0"/>
          </a:p>
          <a:p>
            <a:r>
              <a:rPr lang="en-GB" dirty="0" smtClean="0"/>
              <a:t>RCI laboratory determine compatibility using patient plasma sample </a:t>
            </a:r>
          </a:p>
          <a:p>
            <a:endParaRPr lang="en-GB" dirty="0" smtClean="0"/>
          </a:p>
          <a:p>
            <a:r>
              <a:rPr lang="en-GB" dirty="0" smtClean="0"/>
              <a:t>Refer for biological assay (ADCC) to estimate haemolytic potential of antibody</a:t>
            </a:r>
          </a:p>
          <a:p>
            <a:endParaRPr lang="en-GB" dirty="0" smtClean="0"/>
          </a:p>
          <a:p>
            <a:r>
              <a:rPr lang="en-GB" dirty="0" smtClean="0"/>
              <a:t>Regulatory compliance of imported units as IBTS has a high compliance regime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5816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Overview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Background</a:t>
            </a:r>
          </a:p>
          <a:p>
            <a:r>
              <a:rPr lang="en-GB" dirty="0"/>
              <a:t>RCI Serological Work Up</a:t>
            </a:r>
          </a:p>
          <a:p>
            <a:r>
              <a:rPr lang="en-GB" dirty="0"/>
              <a:t>RCI Laboratory Test Results </a:t>
            </a:r>
            <a:endParaRPr lang="en-GB" dirty="0" smtClean="0"/>
          </a:p>
          <a:p>
            <a:r>
              <a:rPr lang="en-GB" dirty="0" smtClean="0"/>
              <a:t>JR blood group system</a:t>
            </a:r>
          </a:p>
          <a:p>
            <a:r>
              <a:rPr lang="en-GB" dirty="0" smtClean="0"/>
              <a:t>Anti-</a:t>
            </a:r>
            <a:r>
              <a:rPr lang="en-GB" dirty="0" err="1" smtClean="0"/>
              <a:t>Jra</a:t>
            </a:r>
            <a:endParaRPr lang="en-GB" dirty="0" smtClean="0"/>
          </a:p>
          <a:p>
            <a:r>
              <a:rPr lang="en-GB" dirty="0" smtClean="0"/>
              <a:t>Clinical Management</a:t>
            </a:r>
          </a:p>
          <a:p>
            <a:r>
              <a:rPr lang="en-GB" dirty="0" smtClean="0"/>
              <a:t>Red Cell Importation during a global pandemic</a:t>
            </a:r>
          </a:p>
          <a:p>
            <a:r>
              <a:rPr lang="en-GB" dirty="0" smtClean="0"/>
              <a:t>Patient and Infant Outcome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430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Biological assay - ADCC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8724116"/>
              </p:ext>
            </p:extLst>
          </p:nvPr>
        </p:nvGraphicFramePr>
        <p:xfrm>
          <a:off x="1187624" y="2636912"/>
          <a:ext cx="6624736" cy="252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8"/>
                <a:gridCol w="3312368"/>
              </a:tblGrid>
              <a:tr h="630070">
                <a:tc>
                  <a:txBody>
                    <a:bodyPr/>
                    <a:lstStyle/>
                    <a:p>
                      <a:r>
                        <a:rPr lang="en-GB" dirty="0" smtClean="0"/>
                        <a:t>Gestation (weeks)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Result (haemolysis %)</a:t>
                      </a:r>
                      <a:endParaRPr lang="en-IE" dirty="0"/>
                    </a:p>
                  </a:txBody>
                  <a:tcPr marL="86360" marR="86360"/>
                </a:tc>
              </a:tr>
              <a:tr h="630070">
                <a:tc>
                  <a:txBody>
                    <a:bodyPr/>
                    <a:lstStyle/>
                    <a:p>
                      <a:r>
                        <a:rPr lang="en-GB" dirty="0" smtClean="0"/>
                        <a:t>16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&lt;10</a:t>
                      </a:r>
                      <a:endParaRPr lang="en-IE" dirty="0"/>
                    </a:p>
                  </a:txBody>
                  <a:tcPr marL="86360" marR="86360"/>
                </a:tc>
              </a:tr>
              <a:tr h="630070">
                <a:tc>
                  <a:txBody>
                    <a:bodyPr/>
                    <a:lstStyle/>
                    <a:p>
                      <a:r>
                        <a:rPr lang="en-GB" dirty="0" smtClean="0"/>
                        <a:t>28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&lt;10</a:t>
                      </a:r>
                      <a:endParaRPr lang="en-IE" dirty="0"/>
                    </a:p>
                  </a:txBody>
                  <a:tcPr marL="86360" marR="86360"/>
                </a:tc>
              </a:tr>
              <a:tr h="630070">
                <a:tc>
                  <a:txBody>
                    <a:bodyPr/>
                    <a:lstStyle/>
                    <a:p>
                      <a:r>
                        <a:rPr lang="en-GB" dirty="0" smtClean="0"/>
                        <a:t>37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&lt;10</a:t>
                      </a:r>
                      <a:endParaRPr lang="en-IE" dirty="0"/>
                    </a:p>
                  </a:txBody>
                  <a:tcPr marL="86360" marR="86360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187624" y="1556792"/>
            <a:ext cx="655272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Char char=""/>
            </a:pPr>
            <a:r>
              <a:rPr lang="en-US" sz="2600" dirty="0">
                <a:solidFill>
                  <a:prstClr val="black"/>
                </a:solidFill>
              </a:rPr>
              <a:t>ADCC test result of ≥30% is used to timely select pregnancies at risk for fetal hemolysis</a:t>
            </a:r>
          </a:p>
        </p:txBody>
      </p:sp>
    </p:spTree>
    <p:extLst>
      <p:ext uri="{BB962C8B-B14F-4D97-AF65-F5344CB8AC3E}">
        <p14:creationId xmlns:p14="http://schemas.microsoft.com/office/powerpoint/2010/main" val="425050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Screen for local donors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00012784"/>
              </p:ext>
            </p:extLst>
          </p:nvPr>
        </p:nvGraphicFramePr>
        <p:xfrm>
          <a:off x="755576" y="2204864"/>
          <a:ext cx="77724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/>
                <a:gridCol w="1943100"/>
                <a:gridCol w="1943100"/>
                <a:gridCol w="19431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Ethnic</a:t>
                      </a:r>
                      <a:r>
                        <a:rPr lang="en-GB" baseline="0" dirty="0" smtClean="0"/>
                        <a:t> minority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Result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Confirmed</a:t>
                      </a:r>
                      <a:r>
                        <a:rPr lang="en-GB" baseline="0" dirty="0" smtClean="0"/>
                        <a:t> 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Comment</a:t>
                      </a:r>
                      <a:endParaRPr lang="en-IE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n = </a:t>
                      </a:r>
                      <a:r>
                        <a:rPr lang="en-GB" baseline="0" dirty="0" smtClean="0"/>
                        <a:t>84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One B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(D+) Japanese donor</a:t>
                      </a:r>
                    </a:p>
                    <a:p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(IAT compatible)</a:t>
                      </a:r>
                      <a:endParaRPr lang="en-IE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IBGRL</a:t>
                      </a:r>
                      <a:r>
                        <a:rPr lang="en-GB" baseline="0" dirty="0" smtClean="0"/>
                        <a:t> weak </a:t>
                      </a:r>
                      <a:r>
                        <a:rPr lang="en-GB" baseline="0" dirty="0" err="1" smtClean="0"/>
                        <a:t>Jra</a:t>
                      </a:r>
                      <a:r>
                        <a:rPr lang="en-GB" baseline="0" dirty="0" smtClean="0"/>
                        <a:t>(+)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Reserved</a:t>
                      </a:r>
                      <a:r>
                        <a:rPr lang="en-GB" baseline="0" dirty="0" smtClean="0"/>
                        <a:t> as potential donor  (IAT compatible)to cover preterm delivery (returned to Japan because of Covid19)</a:t>
                      </a:r>
                      <a:endParaRPr lang="en-IE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798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Importation of red cell components </a:t>
            </a:r>
            <a:endParaRPr lang="en-IE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48619824"/>
              </p:ext>
            </p:extLst>
          </p:nvPr>
        </p:nvGraphicFramePr>
        <p:xfrm>
          <a:off x="914400" y="1447800"/>
          <a:ext cx="7772402" cy="4717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1"/>
                <a:gridCol w="3886201"/>
              </a:tblGrid>
              <a:tr h="433725">
                <a:tc>
                  <a:txBody>
                    <a:bodyPr/>
                    <a:lstStyle/>
                    <a:p>
                      <a:r>
                        <a:rPr lang="en-GB" dirty="0" smtClean="0"/>
                        <a:t>Challenge</a:t>
                      </a:r>
                      <a:r>
                        <a:rPr lang="en-GB" baseline="0" dirty="0" smtClean="0"/>
                        <a:t> 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Solution </a:t>
                      </a:r>
                      <a:endParaRPr lang="en-IE" dirty="0"/>
                    </a:p>
                  </a:txBody>
                  <a:tcPr marL="86360" marR="86360"/>
                </a:tc>
              </a:tr>
              <a:tr h="1069459">
                <a:tc>
                  <a:txBody>
                    <a:bodyPr/>
                    <a:lstStyle/>
                    <a:p>
                      <a:r>
                        <a:rPr lang="en-GB" dirty="0" smtClean="0"/>
                        <a:t>Identify</a:t>
                      </a:r>
                      <a:r>
                        <a:rPr lang="en-GB" baseline="0" dirty="0" smtClean="0"/>
                        <a:t> group O </a:t>
                      </a:r>
                      <a:r>
                        <a:rPr lang="en-GB" baseline="0" dirty="0" err="1" smtClean="0"/>
                        <a:t>Jra</a:t>
                      </a:r>
                      <a:r>
                        <a:rPr lang="en-GB" baseline="0" dirty="0" smtClean="0"/>
                        <a:t> (-) donors 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Access Serum</a:t>
                      </a:r>
                      <a:r>
                        <a:rPr lang="en-GB" baseline="0" dirty="0" smtClean="0"/>
                        <a:t> Cells and Rare Fluids panel</a:t>
                      </a:r>
                    </a:p>
                    <a:p>
                      <a:r>
                        <a:rPr lang="en-GB" baseline="0" dirty="0" smtClean="0"/>
                        <a:t>2 x group O K(-) </a:t>
                      </a:r>
                      <a:r>
                        <a:rPr lang="en-GB" baseline="0" dirty="0" err="1" smtClean="0"/>
                        <a:t>Jra</a:t>
                      </a:r>
                      <a:r>
                        <a:rPr lang="en-GB" baseline="0" dirty="0" smtClean="0"/>
                        <a:t>(-) donors identified in Valencia, Spain</a:t>
                      </a:r>
                      <a:endParaRPr lang="en-IE" dirty="0"/>
                    </a:p>
                  </a:txBody>
                  <a:tcPr marL="86360" marR="86360"/>
                </a:tc>
              </a:tr>
              <a:tr h="433725">
                <a:tc>
                  <a:txBody>
                    <a:bodyPr/>
                    <a:lstStyle/>
                    <a:p>
                      <a:r>
                        <a:rPr lang="en-GB" dirty="0" smtClean="0"/>
                        <a:t>Schedule</a:t>
                      </a:r>
                      <a:r>
                        <a:rPr lang="en-GB" baseline="0" dirty="0" smtClean="0"/>
                        <a:t> collection 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Scheduled</a:t>
                      </a:r>
                      <a:r>
                        <a:rPr lang="en-GB" baseline="0" dirty="0" smtClean="0"/>
                        <a:t> for 36 weeks gestation </a:t>
                      </a:r>
                      <a:endParaRPr lang="en-IE" dirty="0"/>
                    </a:p>
                  </a:txBody>
                  <a:tcPr marL="86360" marR="86360"/>
                </a:tc>
              </a:tr>
              <a:tr h="748622">
                <a:tc>
                  <a:txBody>
                    <a:bodyPr/>
                    <a:lstStyle/>
                    <a:p>
                      <a:r>
                        <a:rPr lang="en-GB" dirty="0" smtClean="0"/>
                        <a:t>Arrang</a:t>
                      </a:r>
                      <a:r>
                        <a:rPr lang="en-GB" baseline="0" dirty="0" smtClean="0"/>
                        <a:t>e transport (Covid19)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Military</a:t>
                      </a:r>
                      <a:r>
                        <a:rPr lang="en-GB" baseline="0" dirty="0" smtClean="0"/>
                        <a:t> aviation explored but civil aviation flights resumed just in time </a:t>
                      </a:r>
                      <a:endParaRPr lang="en-IE" dirty="0"/>
                    </a:p>
                  </a:txBody>
                  <a:tcPr marL="86360" marR="86360"/>
                </a:tc>
              </a:tr>
              <a:tr h="2031973">
                <a:tc>
                  <a:txBody>
                    <a:bodyPr/>
                    <a:lstStyle/>
                    <a:p>
                      <a:r>
                        <a:rPr lang="en-GB" dirty="0" smtClean="0"/>
                        <a:t>Temperature controlled</a:t>
                      </a:r>
                      <a:r>
                        <a:rPr lang="en-GB" baseline="0" dirty="0" smtClean="0"/>
                        <a:t> shipment and storage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Continuous</a:t>
                      </a:r>
                      <a:r>
                        <a:rPr lang="en-GB" baseline="0" dirty="0" smtClean="0"/>
                        <a:t> temperature monitor log and validated storage container 24 hours ( 22 hours shipment time)</a:t>
                      </a:r>
                    </a:p>
                    <a:p>
                      <a:endParaRPr lang="en-GB" baseline="0" dirty="0" smtClean="0"/>
                    </a:p>
                    <a:p>
                      <a:endParaRPr lang="en-GB" baseline="0" dirty="0" smtClean="0"/>
                    </a:p>
                    <a:p>
                      <a:endParaRPr lang="en-IE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292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Importation of red cell components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04857977"/>
              </p:ext>
            </p:extLst>
          </p:nvPr>
        </p:nvGraphicFramePr>
        <p:xfrm>
          <a:off x="755576" y="1916832"/>
          <a:ext cx="7776864" cy="345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/>
                <a:gridCol w="3888432"/>
              </a:tblGrid>
              <a:tr h="582716">
                <a:tc>
                  <a:txBody>
                    <a:bodyPr/>
                    <a:lstStyle/>
                    <a:p>
                      <a:r>
                        <a:rPr lang="en-GB" dirty="0" smtClean="0"/>
                        <a:t>Challenge</a:t>
                      </a:r>
                      <a:r>
                        <a:rPr lang="en-GB" baseline="0" dirty="0" smtClean="0"/>
                        <a:t> 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Solution</a:t>
                      </a:r>
                      <a:r>
                        <a:rPr lang="en-GB" baseline="0" dirty="0" smtClean="0"/>
                        <a:t> </a:t>
                      </a:r>
                      <a:endParaRPr lang="en-IE" dirty="0"/>
                    </a:p>
                  </a:txBody>
                  <a:tcPr marL="86360" marR="86360"/>
                </a:tc>
              </a:tr>
              <a:tr h="1436834">
                <a:tc>
                  <a:txBody>
                    <a:bodyPr/>
                    <a:lstStyle/>
                    <a:p>
                      <a:r>
                        <a:rPr lang="en-GB" dirty="0" smtClean="0"/>
                        <a:t>Qualification</a:t>
                      </a:r>
                      <a:r>
                        <a:rPr lang="en-GB" baseline="0" dirty="0" smtClean="0"/>
                        <a:t> 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ID</a:t>
                      </a:r>
                      <a:r>
                        <a:rPr lang="en-GB" baseline="0" dirty="0" smtClean="0"/>
                        <a:t> HEV RNA and anti-hepatitis core antibody testing completed in IBTS on additional donor samples </a:t>
                      </a:r>
                      <a:endParaRPr lang="en-IE" dirty="0"/>
                    </a:p>
                  </a:txBody>
                  <a:tcPr marL="86360" marR="86360"/>
                </a:tc>
              </a:tr>
              <a:tr h="1436834">
                <a:tc>
                  <a:txBody>
                    <a:bodyPr/>
                    <a:lstStyle/>
                    <a:p>
                      <a:r>
                        <a:rPr lang="en-GB" dirty="0" smtClean="0"/>
                        <a:t>Labelling 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 day time expiry applied</a:t>
                      </a:r>
                      <a:r>
                        <a:rPr lang="en-GB" baseline="0" dirty="0" smtClean="0"/>
                        <a:t> in Spain required IT work around and quality and compliance approval for release</a:t>
                      </a:r>
                      <a:endParaRPr lang="en-IE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24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Patient and Neonate Outcome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Emergency delivery by Caesarean section for foetal </a:t>
            </a:r>
            <a:r>
              <a:rPr lang="en-GB" dirty="0" err="1" smtClean="0"/>
              <a:t>bradycardia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250 ml blood loss and no transfusion outcome</a:t>
            </a:r>
          </a:p>
          <a:p>
            <a:endParaRPr lang="en-GB" dirty="0" smtClean="0"/>
          </a:p>
          <a:p>
            <a:r>
              <a:rPr lang="en-GB" dirty="0" smtClean="0"/>
              <a:t>Neonatal haemoglobin 19g/dl and bilirubin = 19 </a:t>
            </a:r>
            <a:r>
              <a:rPr lang="en-GB" dirty="0" err="1" smtClean="0"/>
              <a:t>mmol</a:t>
            </a:r>
            <a:r>
              <a:rPr lang="en-GB" dirty="0" smtClean="0"/>
              <a:t>/l</a:t>
            </a:r>
          </a:p>
          <a:p>
            <a:endParaRPr lang="en-GB" dirty="0"/>
          </a:p>
          <a:p>
            <a:r>
              <a:rPr lang="en-GB" dirty="0" smtClean="0"/>
              <a:t>DAT positive (2+) and anti-</a:t>
            </a:r>
            <a:r>
              <a:rPr lang="en-GB" dirty="0" err="1" smtClean="0"/>
              <a:t>Jra</a:t>
            </a:r>
            <a:r>
              <a:rPr lang="en-GB" dirty="0" smtClean="0"/>
              <a:t> eluted</a:t>
            </a:r>
          </a:p>
          <a:p>
            <a:endParaRPr lang="en-GB" dirty="0" smtClean="0"/>
          </a:p>
          <a:p>
            <a:r>
              <a:rPr lang="en-GB" dirty="0" smtClean="0"/>
              <a:t>Red cell components recovered into SCARF</a:t>
            </a:r>
          </a:p>
          <a:p>
            <a:endParaRPr lang="en-GB" dirty="0" smtClean="0"/>
          </a:p>
          <a:p>
            <a:r>
              <a:rPr lang="en-GB" dirty="0" smtClean="0"/>
              <a:t>Thank you to colleagues in Spain and to donors</a:t>
            </a:r>
          </a:p>
          <a:p>
            <a:endParaRPr lang="en-GB" dirty="0" smtClean="0"/>
          </a:p>
          <a:p>
            <a:r>
              <a:rPr lang="en-GB" dirty="0" smtClean="0"/>
              <a:t>Patient has volunteered as a blood donor!!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6663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>References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E" dirty="0"/>
              <a:t>Tanaka K, Hosoi K, </a:t>
            </a:r>
            <a:r>
              <a:rPr lang="en-IE" dirty="0" err="1"/>
              <a:t>Yoshiike</a:t>
            </a:r>
            <a:r>
              <a:rPr lang="en-IE" dirty="0"/>
              <a:t> S, </a:t>
            </a:r>
            <a:r>
              <a:rPr lang="en-IE" dirty="0" err="1"/>
              <a:t>Nagahama</a:t>
            </a:r>
            <a:r>
              <a:rPr lang="en-IE" dirty="0"/>
              <a:t> K, </a:t>
            </a:r>
            <a:r>
              <a:rPr lang="en-IE" dirty="0" err="1"/>
              <a:t>Tanigaki</a:t>
            </a:r>
            <a:r>
              <a:rPr lang="en-IE" dirty="0"/>
              <a:t> S, Shibahara J, Ohnishi H, Kobayashi Y. Mirror syndrome due to anti-</a:t>
            </a:r>
            <a:r>
              <a:rPr lang="en-IE" dirty="0" err="1"/>
              <a:t>Jra</a:t>
            </a:r>
            <a:r>
              <a:rPr lang="en-IE" dirty="0"/>
              <a:t> </a:t>
            </a:r>
            <a:r>
              <a:rPr lang="en-IE" dirty="0" err="1"/>
              <a:t>alloimmunization</a:t>
            </a:r>
            <a:r>
              <a:rPr lang="en-IE" dirty="0"/>
              <a:t>. Taiwan J </a:t>
            </a:r>
            <a:r>
              <a:rPr lang="en-IE" dirty="0" err="1"/>
              <a:t>Obstet</a:t>
            </a:r>
            <a:r>
              <a:rPr lang="en-IE" dirty="0"/>
              <a:t> Gynecol. 2020 May;59(3):456-459. </a:t>
            </a:r>
            <a:endParaRPr lang="en-IE" dirty="0" smtClean="0"/>
          </a:p>
          <a:p>
            <a:endParaRPr lang="en-IE" dirty="0" smtClean="0"/>
          </a:p>
          <a:p>
            <a:r>
              <a:rPr lang="en-IE" dirty="0" smtClean="0"/>
              <a:t>Saison </a:t>
            </a:r>
            <a:r>
              <a:rPr lang="en-IE" dirty="0"/>
              <a:t>C, </a:t>
            </a:r>
            <a:r>
              <a:rPr lang="en-IE" dirty="0" err="1"/>
              <a:t>Helias</a:t>
            </a:r>
            <a:r>
              <a:rPr lang="en-IE" dirty="0"/>
              <a:t> V, </a:t>
            </a:r>
            <a:r>
              <a:rPr lang="en-IE" dirty="0" err="1"/>
              <a:t>Ballif</a:t>
            </a:r>
            <a:r>
              <a:rPr lang="en-IE" dirty="0"/>
              <a:t> BA, </a:t>
            </a:r>
            <a:r>
              <a:rPr lang="en-IE" dirty="0" err="1"/>
              <a:t>Peyrard</a:t>
            </a:r>
            <a:r>
              <a:rPr lang="en-IE" dirty="0"/>
              <a:t> T, </a:t>
            </a:r>
            <a:r>
              <a:rPr lang="en-IE" dirty="0" err="1"/>
              <a:t>Puy</a:t>
            </a:r>
            <a:r>
              <a:rPr lang="en-IE" dirty="0"/>
              <a:t> H, Miyazaki T, Perrot S, </a:t>
            </a:r>
            <a:r>
              <a:rPr lang="en-IE" dirty="0" err="1"/>
              <a:t>Vayssier-Taussat</a:t>
            </a:r>
            <a:r>
              <a:rPr lang="en-IE" dirty="0"/>
              <a:t> M, </a:t>
            </a:r>
            <a:r>
              <a:rPr lang="en-IE" dirty="0" err="1"/>
              <a:t>Waldner</a:t>
            </a:r>
            <a:r>
              <a:rPr lang="en-IE" dirty="0"/>
              <a:t> M, Le </a:t>
            </a:r>
            <a:r>
              <a:rPr lang="en-IE" dirty="0" err="1"/>
              <a:t>Pennec</a:t>
            </a:r>
            <a:r>
              <a:rPr lang="en-IE" dirty="0"/>
              <a:t> PY, </a:t>
            </a:r>
            <a:r>
              <a:rPr lang="en-IE" dirty="0" err="1"/>
              <a:t>Cartron</a:t>
            </a:r>
            <a:r>
              <a:rPr lang="en-IE" dirty="0"/>
              <a:t> JP, Arnaud L. Null alleles of ABCG2 encoding the breast cancer resistance protein define the new blood group system Junior. Nat Genet. 2012 Jan 15;44(2):174-7. </a:t>
            </a:r>
            <a:endParaRPr lang="en-IE" dirty="0" smtClean="0"/>
          </a:p>
          <a:p>
            <a:endParaRPr lang="en-IE" dirty="0" smtClean="0"/>
          </a:p>
          <a:p>
            <a:r>
              <a:rPr lang="en-IE" dirty="0" smtClean="0"/>
              <a:t>Endo </a:t>
            </a:r>
            <a:r>
              <a:rPr lang="en-IE" dirty="0"/>
              <a:t>Y, Ito S, </a:t>
            </a:r>
            <a:r>
              <a:rPr lang="en-IE" dirty="0" err="1"/>
              <a:t>Ogiyama</a:t>
            </a:r>
            <a:r>
              <a:rPr lang="en-IE" dirty="0"/>
              <a:t> Y. Suspected </a:t>
            </a:r>
            <a:r>
              <a:rPr lang="en-IE" dirty="0" err="1"/>
              <a:t>anemia</a:t>
            </a:r>
            <a:r>
              <a:rPr lang="en-IE" dirty="0"/>
              <a:t> caused by maternal anti-</a:t>
            </a:r>
            <a:r>
              <a:rPr lang="en-IE" dirty="0" err="1"/>
              <a:t>Jra</a:t>
            </a:r>
            <a:r>
              <a:rPr lang="en-IE" dirty="0"/>
              <a:t> antibodies: a case report. </a:t>
            </a:r>
            <a:r>
              <a:rPr lang="en-IE" dirty="0" err="1"/>
              <a:t>Biomark</a:t>
            </a:r>
            <a:r>
              <a:rPr lang="en-IE" dirty="0"/>
              <a:t> Res. 2015 Aug 21;3:23</a:t>
            </a:r>
            <a:r>
              <a:rPr lang="en-IE" dirty="0" smtClean="0"/>
              <a:t>.</a:t>
            </a:r>
          </a:p>
          <a:p>
            <a:endParaRPr lang="en-IE" dirty="0" smtClean="0"/>
          </a:p>
          <a:p>
            <a:r>
              <a:rPr lang="en-IE" dirty="0" err="1"/>
              <a:t>Słomka</a:t>
            </a:r>
            <a:r>
              <a:rPr lang="en-IE" dirty="0"/>
              <a:t> M, </a:t>
            </a:r>
            <a:r>
              <a:rPr lang="en-IE" dirty="0" err="1"/>
              <a:t>Sobalska-Kwapis</a:t>
            </a:r>
            <a:r>
              <a:rPr lang="en-IE" dirty="0"/>
              <a:t> M, </a:t>
            </a:r>
            <a:r>
              <a:rPr lang="en-IE" dirty="0" err="1"/>
              <a:t>Korycka-Machała</a:t>
            </a:r>
            <a:r>
              <a:rPr lang="en-IE" dirty="0"/>
              <a:t> M, </a:t>
            </a:r>
            <a:r>
              <a:rPr lang="en-IE" dirty="0" err="1"/>
              <a:t>Dziadek</a:t>
            </a:r>
            <a:r>
              <a:rPr lang="en-IE" dirty="0"/>
              <a:t> J, </a:t>
            </a:r>
            <a:r>
              <a:rPr lang="en-IE" dirty="0" err="1"/>
              <a:t>Bartosz</a:t>
            </a:r>
            <a:r>
              <a:rPr lang="en-IE" dirty="0"/>
              <a:t> G, </a:t>
            </a:r>
            <a:r>
              <a:rPr lang="en-IE" dirty="0" err="1"/>
              <a:t>Strapagiel</a:t>
            </a:r>
            <a:r>
              <a:rPr lang="en-IE" dirty="0"/>
              <a:t> D. Comprehensive Analysis of </a:t>
            </a:r>
            <a:r>
              <a:rPr lang="en-IE" i="1" dirty="0"/>
              <a:t>ABCG2</a:t>
            </a:r>
            <a:r>
              <a:rPr lang="en-IE" dirty="0"/>
              <a:t> Genetic Variation in the Polish Population and Its Inter-Population Comparison. Genes (Basel). 2020 Sep 29;11(10</a:t>
            </a:r>
            <a:r>
              <a:rPr lang="en-IE" dirty="0" smtClean="0"/>
              <a:t>)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0955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Ogasawara K, </a:t>
            </a:r>
            <a:r>
              <a:rPr lang="en-US" sz="2000" dirty="0" err="1"/>
              <a:t>Mazuda</a:t>
            </a:r>
            <a:r>
              <a:rPr lang="en-US" sz="2000" dirty="0"/>
              <a:t> T. Characterization of </a:t>
            </a:r>
            <a:r>
              <a:rPr lang="en-US" sz="2000" dirty="0" err="1"/>
              <a:t>Jra</a:t>
            </a:r>
            <a:r>
              <a:rPr lang="en-US" sz="2000" dirty="0"/>
              <a:t> </a:t>
            </a:r>
            <a:r>
              <a:rPr lang="en-US" sz="2000" dirty="0" smtClean="0"/>
              <a:t>antibodies by </a:t>
            </a:r>
            <a:r>
              <a:rPr lang="en-US" sz="2000" dirty="0"/>
              <a:t>monocyte phagocytosis assays and flow </a:t>
            </a:r>
            <a:r>
              <a:rPr lang="en-US" sz="2000" dirty="0" err="1" smtClean="0"/>
              <a:t>cytometry</a:t>
            </a:r>
            <a:r>
              <a:rPr lang="en-US" sz="2000" dirty="0"/>
              <a:t> </a:t>
            </a:r>
            <a:r>
              <a:rPr lang="en-IE" sz="2000" dirty="0" smtClean="0"/>
              <a:t>analysis.  </a:t>
            </a:r>
            <a:r>
              <a:rPr lang="en-IE" sz="2000" dirty="0" err="1" smtClean="0"/>
              <a:t>Acta</a:t>
            </a:r>
            <a:r>
              <a:rPr lang="en-IE" sz="2000" dirty="0" smtClean="0"/>
              <a:t> </a:t>
            </a:r>
            <a:r>
              <a:rPr lang="en-IE" sz="2000" dirty="0" err="1"/>
              <a:t>Haematol</a:t>
            </a:r>
            <a:r>
              <a:rPr lang="en-IE" sz="2000" dirty="0"/>
              <a:t> </a:t>
            </a:r>
            <a:r>
              <a:rPr lang="en-IE" sz="2000" dirty="0" err="1"/>
              <a:t>Jpn</a:t>
            </a:r>
            <a:r>
              <a:rPr lang="en-IE" sz="2000" dirty="0"/>
              <a:t> (in Jap) 1990;53:1131-7</a:t>
            </a:r>
            <a:r>
              <a:rPr lang="en-IE" sz="2000" dirty="0" smtClean="0"/>
              <a:t>.</a:t>
            </a:r>
          </a:p>
          <a:p>
            <a:pPr marL="0" indent="0">
              <a:buNone/>
            </a:pPr>
            <a:endParaRPr lang="en-IE" sz="2000" dirty="0" smtClean="0"/>
          </a:p>
          <a:p>
            <a:r>
              <a:rPr lang="en-GB" sz="2000" dirty="0" smtClean="0"/>
              <a:t>Fujita S </a:t>
            </a:r>
            <a:r>
              <a:rPr lang="en-GB" sz="2000" i="1" dirty="0" smtClean="0"/>
              <a:t>et al</a:t>
            </a:r>
            <a:r>
              <a:rPr lang="en-GB" sz="2000" dirty="0" smtClean="0"/>
              <a:t>. </a:t>
            </a:r>
            <a:r>
              <a:rPr lang="en-US" sz="2000" dirty="0"/>
              <a:t>Expression levels of ABCG2 on cord red blood cells and </a:t>
            </a:r>
            <a:r>
              <a:rPr lang="en-US" sz="2000" dirty="0" smtClean="0"/>
              <a:t>study of </a:t>
            </a:r>
            <a:r>
              <a:rPr lang="en-US" sz="2000" dirty="0"/>
              <a:t>fetal anemia associated with </a:t>
            </a:r>
            <a:r>
              <a:rPr lang="en-US" sz="2000" dirty="0" smtClean="0"/>
              <a:t>anti-</a:t>
            </a:r>
            <a:r>
              <a:rPr lang="en-US" sz="2000" dirty="0" err="1" smtClean="0"/>
              <a:t>Jra</a:t>
            </a:r>
            <a:r>
              <a:rPr lang="en-US" sz="2000" dirty="0" smtClean="0"/>
              <a:t>.  </a:t>
            </a:r>
            <a:r>
              <a:rPr lang="en-US" sz="2000" dirty="0" err="1" smtClean="0"/>
              <a:t>Immunohaematology</a:t>
            </a:r>
            <a:r>
              <a:rPr lang="en-US" sz="2000" dirty="0" smtClean="0"/>
              <a:t> 56 (5): 1171-1181 [</a:t>
            </a:r>
            <a:r>
              <a:rPr lang="en-IE" sz="2000" b="1" dirty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https://</a:t>
            </a:r>
            <a:r>
              <a:rPr lang="en-IE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doi.org/10.1111/trf.13515</a:t>
            </a:r>
            <a:r>
              <a:rPr lang="en-IE" sz="2000" b="1" dirty="0" smtClean="0"/>
              <a:t>]</a:t>
            </a:r>
          </a:p>
          <a:p>
            <a:pPr marL="0" indent="0">
              <a:buNone/>
            </a:pPr>
            <a:endParaRPr lang="en-IE" sz="2000" b="1" dirty="0" smtClean="0"/>
          </a:p>
          <a:p>
            <a:r>
              <a:rPr lang="en-IE" sz="2000" dirty="0"/>
              <a:t>Castilho L, Reid ME. A review of the JR blood group system. Immunohematology. 2013;29(2):63-8. PMID: 24094238.</a:t>
            </a:r>
          </a:p>
          <a:p>
            <a:endParaRPr lang="en-GB" sz="2000" dirty="0"/>
          </a:p>
          <a:p>
            <a:r>
              <a:rPr lang="en-GB" sz="2000" dirty="0" err="1"/>
              <a:t>Koelewijn</a:t>
            </a:r>
            <a:r>
              <a:rPr lang="en-GB" sz="2000" dirty="0"/>
              <a:t> JM and </a:t>
            </a:r>
            <a:r>
              <a:rPr lang="en-GB" sz="2000" dirty="0" err="1"/>
              <a:t>Slootveg</a:t>
            </a:r>
            <a:r>
              <a:rPr lang="en-GB" sz="2000" dirty="0"/>
              <a:t> YM </a:t>
            </a:r>
            <a:r>
              <a:rPr lang="en-GB" sz="2000" i="1" dirty="0"/>
              <a:t>et al</a:t>
            </a:r>
            <a:r>
              <a:rPr lang="en-GB" sz="2000" dirty="0"/>
              <a:t>. </a:t>
            </a:r>
            <a:r>
              <a:rPr lang="en-US" sz="2000" dirty="0"/>
              <a:t>Diagnostic value of laboratory monitoring to predict severe hemolytic disease of the fetus and newborn in non‐D and non‐K‐</a:t>
            </a:r>
            <a:r>
              <a:rPr lang="en-US" sz="2000" dirty="0" err="1"/>
              <a:t>alloimmunized</a:t>
            </a:r>
            <a:r>
              <a:rPr lang="en-US" sz="2000" dirty="0"/>
              <a:t> pregnancies.  Transfusion. 2</a:t>
            </a:r>
            <a:r>
              <a:rPr lang="en-GB" sz="2000" dirty="0"/>
              <a:t>019;60(2):391-</a:t>
            </a:r>
            <a:r>
              <a:rPr lang="en-GB" sz="1400" dirty="0"/>
              <a:t>399</a:t>
            </a:r>
            <a:endParaRPr lang="en-IE" sz="1400" dirty="0"/>
          </a:p>
          <a:p>
            <a:endParaRPr lang="en-IE" sz="1400" b="1" dirty="0" smtClean="0"/>
          </a:p>
          <a:p>
            <a:endParaRPr lang="en-IE" sz="1400" dirty="0"/>
          </a:p>
        </p:txBody>
      </p:sp>
    </p:spTree>
    <p:extLst>
      <p:ext uri="{BB962C8B-B14F-4D97-AF65-F5344CB8AC3E}">
        <p14:creationId xmlns:p14="http://schemas.microsoft.com/office/powerpoint/2010/main" val="96901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8"/>
            <a:ext cx="8784976" cy="6336704"/>
          </a:xfrm>
        </p:spPr>
      </p:pic>
    </p:spTree>
    <p:extLst>
      <p:ext uri="{BB962C8B-B14F-4D97-AF65-F5344CB8AC3E}">
        <p14:creationId xmlns:p14="http://schemas.microsoft.com/office/powerpoint/2010/main" val="8872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>Background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Antenatal </a:t>
            </a:r>
            <a:r>
              <a:rPr lang="en-GB" dirty="0" smtClean="0"/>
              <a:t>patient, </a:t>
            </a:r>
            <a:r>
              <a:rPr lang="en-GB" dirty="0"/>
              <a:t>second </a:t>
            </a:r>
            <a:r>
              <a:rPr lang="en-GB" dirty="0" smtClean="0"/>
              <a:t>pregnancy</a:t>
            </a:r>
          </a:p>
          <a:p>
            <a:endParaRPr lang="en-GB" dirty="0" smtClean="0"/>
          </a:p>
          <a:p>
            <a:r>
              <a:rPr lang="en-GB" dirty="0" smtClean="0"/>
              <a:t>Routine</a:t>
            </a:r>
            <a:r>
              <a:rPr lang="en-IE" dirty="0" smtClean="0"/>
              <a:t> </a:t>
            </a:r>
            <a:r>
              <a:rPr lang="en-IE" dirty="0"/>
              <a:t>booking sample </a:t>
            </a:r>
            <a:r>
              <a:rPr lang="en-IE" dirty="0" smtClean="0"/>
              <a:t>received at RCI Laboratory</a:t>
            </a:r>
          </a:p>
          <a:p>
            <a:endParaRPr lang="en-IE" dirty="0" smtClean="0"/>
          </a:p>
          <a:p>
            <a:r>
              <a:rPr lang="en-IE" dirty="0" smtClean="0"/>
              <a:t>Pan-reactive IAT and ENZ panels</a:t>
            </a:r>
          </a:p>
          <a:p>
            <a:endParaRPr lang="en-IE" dirty="0" smtClean="0"/>
          </a:p>
          <a:p>
            <a:r>
              <a:rPr lang="en-IE" dirty="0" smtClean="0"/>
              <a:t>Auto: </a:t>
            </a:r>
            <a:r>
              <a:rPr lang="en-IE" dirty="0" err="1" smtClean="0"/>
              <a:t>Neg</a:t>
            </a:r>
            <a:r>
              <a:rPr lang="en-IE" dirty="0" smtClean="0"/>
              <a:t>     DAT: </a:t>
            </a:r>
            <a:r>
              <a:rPr lang="en-IE" dirty="0" err="1" smtClean="0"/>
              <a:t>Neg</a:t>
            </a:r>
            <a:endParaRPr lang="en-IE" dirty="0" smtClean="0"/>
          </a:p>
          <a:p>
            <a:endParaRPr lang="en-IE" dirty="0" smtClean="0"/>
          </a:p>
          <a:p>
            <a:r>
              <a:rPr lang="en-IE" dirty="0" smtClean="0"/>
              <a:t>Sent for antibody investigation and antenatal workup</a:t>
            </a: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5474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RCI Serological Work Up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1600200"/>
            <a:ext cx="9036496" cy="5141168"/>
          </a:xfrm>
        </p:spPr>
        <p:txBody>
          <a:bodyPr>
            <a:normAutofit/>
          </a:bodyPr>
          <a:lstStyle/>
          <a:p>
            <a:r>
              <a:rPr lang="en-GB" dirty="0" smtClean="0"/>
              <a:t>Blood Group: B </a:t>
            </a:r>
            <a:r>
              <a:rPr lang="en-GB" dirty="0" err="1" smtClean="0"/>
              <a:t>RhD</a:t>
            </a:r>
            <a:r>
              <a:rPr lang="en-GB" dirty="0" smtClean="0"/>
              <a:t> positive </a:t>
            </a:r>
          </a:p>
          <a:p>
            <a:r>
              <a:rPr lang="en-GB" dirty="0" smtClean="0"/>
              <a:t>Rh/K Phenotype: C+ E- c- e+ K- (R1R1)</a:t>
            </a:r>
          </a:p>
          <a:p>
            <a:r>
              <a:rPr lang="en-GB" dirty="0" smtClean="0"/>
              <a:t>Extended Phenotype: </a:t>
            </a:r>
            <a:r>
              <a:rPr lang="en-GB" dirty="0" err="1" smtClean="0"/>
              <a:t>Fy</a:t>
            </a:r>
            <a:r>
              <a:rPr lang="en-GB" dirty="0" smtClean="0"/>
              <a:t>(</a:t>
            </a:r>
            <a:r>
              <a:rPr lang="en-GB" dirty="0" err="1" smtClean="0"/>
              <a:t>a+b</a:t>
            </a:r>
            <a:r>
              <a:rPr lang="en-GB" dirty="0" smtClean="0"/>
              <a:t>-) </a:t>
            </a:r>
            <a:r>
              <a:rPr lang="en-GB" dirty="0" err="1" smtClean="0"/>
              <a:t>Jk</a:t>
            </a:r>
            <a:r>
              <a:rPr lang="en-GB" dirty="0" smtClean="0"/>
              <a:t>(</a:t>
            </a:r>
            <a:r>
              <a:rPr lang="en-GB" dirty="0" err="1" smtClean="0"/>
              <a:t>a+b</a:t>
            </a:r>
            <a:r>
              <a:rPr lang="en-GB" dirty="0" smtClean="0"/>
              <a:t>+) M+ S- s+ k+ </a:t>
            </a:r>
          </a:p>
          <a:p>
            <a:r>
              <a:rPr lang="en-GB" dirty="0" smtClean="0"/>
              <a:t>Antibody Panel Results: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DAT: Negative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25208"/>
              </p:ext>
            </p:extLst>
          </p:nvPr>
        </p:nvGraphicFramePr>
        <p:xfrm>
          <a:off x="323528" y="3573016"/>
          <a:ext cx="8424936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648072"/>
                <a:gridCol w="648072"/>
                <a:gridCol w="648072"/>
                <a:gridCol w="648072"/>
                <a:gridCol w="648072"/>
                <a:gridCol w="648072"/>
                <a:gridCol w="648072"/>
                <a:gridCol w="648072"/>
                <a:gridCol w="648072"/>
                <a:gridCol w="648072"/>
                <a:gridCol w="648072"/>
                <a:gridCol w="648072"/>
              </a:tblGrid>
              <a:tr h="690748">
                <a:tc>
                  <a:txBody>
                    <a:bodyPr/>
                    <a:lstStyle/>
                    <a:p>
                      <a:r>
                        <a:rPr lang="en-GB" dirty="0" smtClean="0"/>
                        <a:t>Cell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Auto</a:t>
                      </a:r>
                      <a:endParaRPr lang="en-IE" sz="1600" dirty="0"/>
                    </a:p>
                  </a:txBody>
                  <a:tcPr/>
                </a:tc>
              </a:tr>
              <a:tr h="662738">
                <a:tc>
                  <a:txBody>
                    <a:bodyPr/>
                    <a:lstStyle/>
                    <a:p>
                      <a:r>
                        <a:rPr lang="en-GB" dirty="0" smtClean="0"/>
                        <a:t>IAT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2+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2+</a:t>
                      </a:r>
                      <a:endParaRPr lang="en-IE" dirty="0" smtClean="0"/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2+</a:t>
                      </a:r>
                      <a:endParaRPr lang="en-IE" dirty="0" smtClean="0"/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2+</a:t>
                      </a:r>
                      <a:endParaRPr lang="en-IE" dirty="0" smtClean="0"/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2+</a:t>
                      </a:r>
                      <a:endParaRPr lang="en-IE" dirty="0" smtClean="0"/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2+</a:t>
                      </a:r>
                      <a:endParaRPr lang="en-IE" dirty="0" smtClean="0"/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2+</a:t>
                      </a:r>
                      <a:endParaRPr lang="en-IE" dirty="0" smtClean="0"/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2+</a:t>
                      </a:r>
                      <a:endParaRPr lang="en-IE" dirty="0" smtClean="0"/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2+</a:t>
                      </a:r>
                      <a:endParaRPr lang="en-IE" dirty="0" smtClean="0"/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2+</a:t>
                      </a:r>
                      <a:endParaRPr lang="en-IE" dirty="0" smtClean="0"/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2+</a:t>
                      </a:r>
                      <a:endParaRPr lang="en-IE" dirty="0" smtClean="0"/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IE" dirty="0"/>
                    </a:p>
                  </a:txBody>
                  <a:tcPr/>
                </a:tc>
              </a:tr>
              <a:tr h="662738">
                <a:tc>
                  <a:txBody>
                    <a:bodyPr/>
                    <a:lstStyle/>
                    <a:p>
                      <a:r>
                        <a:rPr lang="en-GB" dirty="0" smtClean="0"/>
                        <a:t>ENZ-IAT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3+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3+</a:t>
                      </a:r>
                      <a:endParaRPr lang="en-IE" dirty="0" smtClean="0"/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3+</a:t>
                      </a:r>
                      <a:endParaRPr lang="en-IE" dirty="0" smtClean="0"/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3+</a:t>
                      </a:r>
                      <a:endParaRPr lang="en-IE" dirty="0" smtClean="0"/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3+</a:t>
                      </a:r>
                      <a:endParaRPr lang="en-IE" dirty="0" smtClean="0"/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3+</a:t>
                      </a:r>
                      <a:endParaRPr lang="en-IE" dirty="0" smtClean="0"/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3+</a:t>
                      </a:r>
                      <a:endParaRPr lang="en-IE" dirty="0" smtClean="0"/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3+</a:t>
                      </a:r>
                      <a:endParaRPr lang="en-IE" dirty="0" smtClean="0"/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3+</a:t>
                      </a:r>
                      <a:endParaRPr lang="en-IE" dirty="0" smtClean="0"/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3+</a:t>
                      </a:r>
                      <a:endParaRPr lang="en-IE" dirty="0" smtClean="0"/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3+</a:t>
                      </a:r>
                      <a:endParaRPr lang="en-IE" dirty="0" smtClean="0"/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NT</a:t>
                      </a:r>
                      <a:endParaRPr lang="en-I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70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RCI Serological Work Up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Patient’s ethnicity = Chinese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SCARF </a:t>
            </a:r>
            <a:r>
              <a:rPr lang="en-GB" dirty="0"/>
              <a:t>programme </a:t>
            </a:r>
            <a:endParaRPr lang="en-GB" dirty="0" smtClean="0"/>
          </a:p>
          <a:p>
            <a:pPr lvl="1"/>
            <a:r>
              <a:rPr lang="en-GB" dirty="0" smtClean="0"/>
              <a:t>Access </a:t>
            </a:r>
            <a:r>
              <a:rPr lang="en-GB" dirty="0"/>
              <a:t>to rare cells and antisera </a:t>
            </a:r>
            <a:r>
              <a:rPr lang="en-GB" dirty="0" smtClean="0"/>
              <a:t>internationally</a:t>
            </a:r>
          </a:p>
          <a:p>
            <a:pPr lvl="1"/>
            <a:r>
              <a:rPr lang="en-GB" dirty="0" smtClean="0"/>
              <a:t>Rare reference cell and antisera database at RCI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High incidence antibodies suspected:</a:t>
            </a:r>
          </a:p>
          <a:p>
            <a:pPr lvl="1"/>
            <a:r>
              <a:rPr lang="en-GB" dirty="0" smtClean="0"/>
              <a:t>Jk3, Ge3, PP1Pk, Oka, </a:t>
            </a:r>
            <a:r>
              <a:rPr lang="en-GB" b="1" dirty="0" err="1" smtClean="0"/>
              <a:t>Jra</a:t>
            </a:r>
            <a:r>
              <a:rPr lang="en-GB" b="1" dirty="0" smtClean="0"/>
              <a:t> </a:t>
            </a:r>
            <a:r>
              <a:rPr lang="en-GB" dirty="0" smtClean="0"/>
              <a:t>[</a:t>
            </a:r>
            <a:r>
              <a:rPr lang="en-GB" dirty="0" err="1" smtClean="0"/>
              <a:t>Vel</a:t>
            </a:r>
            <a:r>
              <a:rPr lang="en-GB" dirty="0" smtClean="0"/>
              <a:t>, </a:t>
            </a:r>
            <a:r>
              <a:rPr lang="en-GB" dirty="0" err="1" smtClean="0"/>
              <a:t>Coa</a:t>
            </a:r>
            <a:r>
              <a:rPr lang="en-GB" dirty="0" smtClean="0"/>
              <a:t>, Dib, </a:t>
            </a:r>
            <a:r>
              <a:rPr lang="en-GB" dirty="0" err="1" smtClean="0"/>
              <a:t>Lua</a:t>
            </a:r>
            <a:r>
              <a:rPr lang="en-GB" dirty="0" smtClean="0"/>
              <a:t>-b-, </a:t>
            </a:r>
            <a:r>
              <a:rPr lang="en-GB" dirty="0" err="1" smtClean="0"/>
              <a:t>Sda</a:t>
            </a:r>
            <a:r>
              <a:rPr lang="en-GB" dirty="0" smtClean="0"/>
              <a:t>, </a:t>
            </a:r>
            <a:r>
              <a:rPr lang="en-GB" dirty="0" err="1" smtClean="0"/>
              <a:t>Lan</a:t>
            </a:r>
            <a:r>
              <a:rPr lang="en-GB" dirty="0" smtClean="0"/>
              <a:t>]</a:t>
            </a:r>
          </a:p>
          <a:p>
            <a:pPr lvl="1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1452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RCI Serological Work Up</a:t>
            </a:r>
            <a:endParaRPr lang="en-IE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412777"/>
            <a:ext cx="6586271" cy="4793150"/>
          </a:xfrm>
        </p:spPr>
      </p:pic>
    </p:spTree>
    <p:extLst>
      <p:ext uri="{BB962C8B-B14F-4D97-AF65-F5344CB8AC3E}">
        <p14:creationId xmlns:p14="http://schemas.microsoft.com/office/powerpoint/2010/main" val="108306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9067" y="1124744"/>
            <a:ext cx="8887429" cy="5544616"/>
          </a:xfrm>
        </p:spPr>
        <p:txBody>
          <a:bodyPr>
            <a:normAutofit fontScale="92500" lnSpcReduction="20000"/>
          </a:bodyPr>
          <a:lstStyle/>
          <a:p>
            <a:r>
              <a:rPr lang="en-GB" sz="2800" dirty="0" smtClean="0"/>
              <a:t>High frequency antibody was identified as “Anti-</a:t>
            </a:r>
            <a:r>
              <a:rPr lang="en-GB" sz="2800" dirty="0" err="1" smtClean="0"/>
              <a:t>Jra</a:t>
            </a:r>
            <a:r>
              <a:rPr lang="en-GB" sz="2800" dirty="0" smtClean="0"/>
              <a:t>”</a:t>
            </a:r>
          </a:p>
          <a:p>
            <a:endParaRPr lang="en-GB" sz="2800" dirty="0" smtClean="0"/>
          </a:p>
          <a:p>
            <a:endParaRPr lang="en-GB" sz="2800" dirty="0"/>
          </a:p>
          <a:p>
            <a:endParaRPr lang="en-GB" sz="2800" dirty="0" smtClean="0"/>
          </a:p>
          <a:p>
            <a:endParaRPr lang="en-GB" sz="2800" dirty="0"/>
          </a:p>
          <a:p>
            <a:r>
              <a:rPr lang="en-GB" sz="2800" dirty="0" smtClean="0"/>
              <a:t>The presence of other clinically significant antibodies were excluded following </a:t>
            </a:r>
            <a:r>
              <a:rPr lang="en-GB" sz="2800" dirty="0" err="1" smtClean="0"/>
              <a:t>allo</a:t>
            </a:r>
            <a:r>
              <a:rPr lang="en-GB" sz="2800" dirty="0" smtClean="0"/>
              <a:t>-adsorption. </a:t>
            </a:r>
          </a:p>
          <a:p>
            <a:endParaRPr lang="en-GB" sz="2800" dirty="0"/>
          </a:p>
          <a:p>
            <a:r>
              <a:rPr lang="en-GB" sz="2800" dirty="0" smtClean="0"/>
              <a:t>3 x rare anti-</a:t>
            </a:r>
            <a:r>
              <a:rPr lang="en-GB" sz="2800" dirty="0" err="1" smtClean="0"/>
              <a:t>Jra</a:t>
            </a:r>
            <a:r>
              <a:rPr lang="en-GB" sz="2800" dirty="0" smtClean="0"/>
              <a:t> antisera available however none suitable for Group B </a:t>
            </a:r>
          </a:p>
          <a:p>
            <a:endParaRPr lang="en-GB" sz="2800" dirty="0"/>
          </a:p>
          <a:p>
            <a:endParaRPr lang="en-GB" sz="2800" dirty="0" smtClean="0"/>
          </a:p>
          <a:p>
            <a:endParaRPr lang="en-GB" sz="2800" dirty="0" smtClean="0"/>
          </a:p>
          <a:p>
            <a:endParaRPr lang="en-GB" sz="2800" dirty="0" smtClean="0"/>
          </a:p>
          <a:p>
            <a:r>
              <a:rPr lang="en-GB" sz="2800" dirty="0" smtClean="0"/>
              <a:t>Sample was referred to IBGRL for </a:t>
            </a:r>
            <a:r>
              <a:rPr lang="en-GB" sz="2800" dirty="0" err="1" smtClean="0"/>
              <a:t>Jra</a:t>
            </a:r>
            <a:r>
              <a:rPr lang="en-GB" sz="2800" dirty="0" smtClean="0"/>
              <a:t> </a:t>
            </a:r>
            <a:r>
              <a:rPr lang="en-GB" sz="2800" dirty="0" err="1" smtClean="0"/>
              <a:t>phenotyping</a:t>
            </a:r>
            <a:r>
              <a:rPr lang="en-GB" sz="2800" dirty="0" smtClean="0"/>
              <a:t> </a:t>
            </a:r>
            <a:endParaRPr lang="en-GB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266" r="33180" b="65079"/>
          <a:stretch/>
        </p:blipFill>
        <p:spPr bwMode="auto">
          <a:xfrm>
            <a:off x="256494" y="1628800"/>
            <a:ext cx="8592745" cy="1059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7544" y="476672"/>
            <a:ext cx="8208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RCI Serological Work Up</a:t>
            </a:r>
            <a:endParaRPr lang="en-IE" sz="4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97152"/>
            <a:ext cx="7272808" cy="928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78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RCI Laboratory test results RCI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99114456"/>
              </p:ext>
            </p:extLst>
          </p:nvPr>
        </p:nvGraphicFramePr>
        <p:xfrm>
          <a:off x="1259632" y="2060848"/>
          <a:ext cx="6753945" cy="3133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1315"/>
                <a:gridCol w="2251315"/>
                <a:gridCol w="2251315"/>
              </a:tblGrid>
              <a:tr h="520584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Gestation</a:t>
                      </a:r>
                      <a:r>
                        <a:rPr lang="en-GB" baseline="0" dirty="0" smtClean="0"/>
                        <a:t> 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Result</a:t>
                      </a:r>
                      <a:r>
                        <a:rPr lang="en-GB" baseline="0" dirty="0" smtClean="0"/>
                        <a:t> 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Comment </a:t>
                      </a:r>
                      <a:endParaRPr lang="en-IE" dirty="0"/>
                    </a:p>
                  </a:txBody>
                  <a:tcPr marL="86360" marR="86360"/>
                </a:tc>
              </a:tr>
              <a:tr h="53041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12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 D(+)</a:t>
                      </a:r>
                      <a:r>
                        <a:rPr lang="en-GB" baseline="0" dirty="0" smtClean="0"/>
                        <a:t> anti-</a:t>
                      </a:r>
                      <a:r>
                        <a:rPr lang="en-GB" baseline="0" dirty="0" err="1" smtClean="0"/>
                        <a:t>Jra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Titre</a:t>
                      </a:r>
                      <a:r>
                        <a:rPr lang="en-GB" baseline="0" dirty="0" smtClean="0"/>
                        <a:t> (1)</a:t>
                      </a:r>
                      <a:endParaRPr lang="en-IE" dirty="0"/>
                    </a:p>
                  </a:txBody>
                  <a:tcPr marL="86360" marR="86360"/>
                </a:tc>
              </a:tr>
              <a:tr h="520584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16 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 D(+)</a:t>
                      </a:r>
                      <a:r>
                        <a:rPr lang="en-GB" baseline="0" dirty="0" smtClean="0"/>
                        <a:t> anti-</a:t>
                      </a:r>
                      <a:r>
                        <a:rPr lang="en-GB" baseline="0" dirty="0" err="1" smtClean="0"/>
                        <a:t>Jra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Titre</a:t>
                      </a:r>
                      <a:r>
                        <a:rPr lang="en-GB" baseline="0" dirty="0" smtClean="0"/>
                        <a:t> (4)</a:t>
                      </a:r>
                      <a:endParaRPr lang="en-IE" dirty="0"/>
                    </a:p>
                  </a:txBody>
                  <a:tcPr marL="86360" marR="86360"/>
                </a:tc>
              </a:tr>
              <a:tr h="520584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 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 D (+) anti-</a:t>
                      </a:r>
                      <a:r>
                        <a:rPr lang="en-GB" dirty="0" err="1" smtClean="0"/>
                        <a:t>Jra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Titre</a:t>
                      </a:r>
                      <a:r>
                        <a:rPr lang="en-GB" baseline="0" dirty="0" smtClean="0"/>
                        <a:t> (8)</a:t>
                      </a:r>
                      <a:endParaRPr lang="en-IE" dirty="0"/>
                    </a:p>
                  </a:txBody>
                  <a:tcPr marL="86360" marR="86360"/>
                </a:tc>
              </a:tr>
              <a:tr h="520584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24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 D (+)</a:t>
                      </a:r>
                      <a:r>
                        <a:rPr lang="en-GB" baseline="0" dirty="0" smtClean="0"/>
                        <a:t> anti-</a:t>
                      </a:r>
                      <a:r>
                        <a:rPr lang="en-GB" baseline="0" dirty="0" err="1" smtClean="0"/>
                        <a:t>Jra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Titre</a:t>
                      </a:r>
                      <a:r>
                        <a:rPr lang="en-GB" baseline="0" dirty="0" smtClean="0"/>
                        <a:t> (2)</a:t>
                      </a:r>
                      <a:endParaRPr lang="en-IE" dirty="0"/>
                    </a:p>
                  </a:txBody>
                  <a:tcPr marL="86360" marR="86360"/>
                </a:tc>
              </a:tr>
              <a:tr h="520584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28 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 D(+) anti-</a:t>
                      </a:r>
                      <a:r>
                        <a:rPr lang="en-GB" dirty="0" err="1" smtClean="0"/>
                        <a:t>Jra</a:t>
                      </a:r>
                      <a:r>
                        <a:rPr lang="en-GB" dirty="0" smtClean="0"/>
                        <a:t> </a:t>
                      </a:r>
                      <a:endParaRPr lang="en-IE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Titre (1)</a:t>
                      </a:r>
                      <a:endParaRPr lang="en-IE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940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JR Blood Group System</a:t>
            </a:r>
            <a:endParaRPr lang="en-IE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  <a:p>
            <a:endParaRPr lang="en-IE" dirty="0"/>
          </a:p>
        </p:txBody>
      </p:sp>
      <p:sp>
        <p:nvSpPr>
          <p:cNvPr id="6" name="Oval 5"/>
          <p:cNvSpPr/>
          <p:nvPr/>
        </p:nvSpPr>
        <p:spPr>
          <a:xfrm>
            <a:off x="1403648" y="1340768"/>
            <a:ext cx="1490464" cy="914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1970</a:t>
            </a:r>
            <a:endParaRPr lang="en-IE" dirty="0"/>
          </a:p>
        </p:txBody>
      </p:sp>
      <p:sp>
        <p:nvSpPr>
          <p:cNvPr id="7" name="Oval 6"/>
          <p:cNvSpPr/>
          <p:nvPr/>
        </p:nvSpPr>
        <p:spPr>
          <a:xfrm>
            <a:off x="1464804" y="2996952"/>
            <a:ext cx="1429308" cy="93610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1990</a:t>
            </a:r>
            <a:endParaRPr lang="en-IE" dirty="0"/>
          </a:p>
        </p:txBody>
      </p:sp>
      <p:sp>
        <p:nvSpPr>
          <p:cNvPr id="9" name="TextBox 8"/>
          <p:cNvSpPr txBox="1"/>
          <p:nvPr/>
        </p:nvSpPr>
        <p:spPr>
          <a:xfrm>
            <a:off x="3419872" y="1340768"/>
            <a:ext cx="4608512" cy="1200329"/>
          </a:xfrm>
          <a:prstGeom prst="rect">
            <a:avLst/>
          </a:prstGeom>
          <a:noFill/>
          <a:ln w="952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IE" dirty="0" smtClean="0"/>
              <a:t>Stroup &amp; </a:t>
            </a:r>
            <a:r>
              <a:rPr lang="en-IE" dirty="0" err="1" smtClean="0"/>
              <a:t>Macllroy</a:t>
            </a:r>
            <a:r>
              <a:rPr lang="en-IE" dirty="0" smtClean="0"/>
              <a:t> described antibody observed in 5 Caucasian antenatal patients</a:t>
            </a:r>
          </a:p>
          <a:p>
            <a:endParaRPr lang="en-IE" dirty="0"/>
          </a:p>
          <a:p>
            <a:r>
              <a:rPr lang="en-IE" dirty="0" smtClean="0"/>
              <a:t>Called “</a:t>
            </a:r>
            <a:r>
              <a:rPr lang="en-IE" dirty="0" err="1" smtClean="0"/>
              <a:t>Jra</a:t>
            </a:r>
            <a:r>
              <a:rPr lang="en-IE" dirty="0" smtClean="0"/>
              <a:t>” after patient Rose Jacobs</a:t>
            </a:r>
            <a:endParaRPr lang="en-IE" dirty="0"/>
          </a:p>
        </p:txBody>
      </p:sp>
      <p:sp>
        <p:nvSpPr>
          <p:cNvPr id="12" name="TextBox 11"/>
          <p:cNvSpPr txBox="1"/>
          <p:nvPr/>
        </p:nvSpPr>
        <p:spPr>
          <a:xfrm>
            <a:off x="3419872" y="2996952"/>
            <a:ext cx="4608512" cy="120032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IE" dirty="0" smtClean="0"/>
              <a:t>ISBT Working party assigned JR blood group to the 901 series of high incidence antigens.  The associated gene for the antigen was unknown at that time</a:t>
            </a:r>
            <a:endParaRPr lang="en-IE" dirty="0"/>
          </a:p>
        </p:txBody>
      </p:sp>
      <p:sp>
        <p:nvSpPr>
          <p:cNvPr id="14" name="Oval 13"/>
          <p:cNvSpPr/>
          <p:nvPr/>
        </p:nvSpPr>
        <p:spPr>
          <a:xfrm>
            <a:off x="1428800" y="4941168"/>
            <a:ext cx="1440160" cy="1008112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2012</a:t>
            </a:r>
            <a:endParaRPr lang="en-IE" dirty="0"/>
          </a:p>
        </p:txBody>
      </p:sp>
      <p:sp>
        <p:nvSpPr>
          <p:cNvPr id="16" name="TextBox 15"/>
          <p:cNvSpPr txBox="1"/>
          <p:nvPr/>
        </p:nvSpPr>
        <p:spPr>
          <a:xfrm>
            <a:off x="3526379" y="4725144"/>
            <a:ext cx="4536504" cy="175432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IE" dirty="0" smtClean="0"/>
              <a:t>Genetic basis of </a:t>
            </a:r>
            <a:r>
              <a:rPr lang="en-IE" dirty="0" err="1" smtClean="0"/>
              <a:t>Jra</a:t>
            </a:r>
            <a:r>
              <a:rPr lang="en-IE" dirty="0" smtClean="0"/>
              <a:t> antigen described by two independent groups(</a:t>
            </a:r>
            <a:r>
              <a:rPr lang="en-IE" dirty="0" err="1" smtClean="0"/>
              <a:t>Zdinski</a:t>
            </a:r>
            <a:r>
              <a:rPr lang="en-IE" dirty="0" smtClean="0"/>
              <a:t> </a:t>
            </a:r>
            <a:r>
              <a:rPr lang="en-IE" i="1" dirty="0" smtClean="0"/>
              <a:t>et al</a:t>
            </a:r>
            <a:r>
              <a:rPr lang="en-IE" dirty="0" smtClean="0"/>
              <a:t>, 2012 and Saison </a:t>
            </a:r>
            <a:r>
              <a:rPr lang="en-IE" i="1" dirty="0" smtClean="0"/>
              <a:t>et al</a:t>
            </a:r>
            <a:r>
              <a:rPr lang="en-IE" dirty="0" smtClean="0"/>
              <a:t>,2012)</a:t>
            </a:r>
          </a:p>
          <a:p>
            <a:endParaRPr lang="en-IE" dirty="0"/>
          </a:p>
          <a:p>
            <a:r>
              <a:rPr lang="en-IE" dirty="0" smtClean="0"/>
              <a:t>Became JR Blood Group System [ISBT Number 052]</a:t>
            </a:r>
            <a:endParaRPr lang="en-IE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148880" y="2420888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179458" y="4077072"/>
            <a:ext cx="0" cy="64807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57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2" grpId="0" animBg="1"/>
      <p:bldP spid="14" grpId="0" animBg="1"/>
      <p:bldP spid="1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2529</TotalTime>
  <Words>1865</Words>
  <Application>Microsoft Office PowerPoint</Application>
  <PresentationFormat>On-screen Show (4:3)</PresentationFormat>
  <Paragraphs>327</Paragraphs>
  <Slides>27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Equity</vt:lpstr>
      <vt:lpstr>Anti-Jra &amp; importation of red cells amid a global pandemic.  </vt:lpstr>
      <vt:lpstr>Overview</vt:lpstr>
      <vt:lpstr>Background</vt:lpstr>
      <vt:lpstr>RCI Serological Work Up</vt:lpstr>
      <vt:lpstr>RCI Serological Work Up</vt:lpstr>
      <vt:lpstr>RCI Serological Work Up</vt:lpstr>
      <vt:lpstr>PowerPoint Presentation</vt:lpstr>
      <vt:lpstr>RCI Laboratory test results RCI</vt:lpstr>
      <vt:lpstr>JR Blood Group System</vt:lpstr>
      <vt:lpstr>Jra Antigen</vt:lpstr>
      <vt:lpstr>ABCG2 Transporter</vt:lpstr>
      <vt:lpstr>ABCG2 Transporter</vt:lpstr>
      <vt:lpstr>Jr Inheritance</vt:lpstr>
      <vt:lpstr>Ethnic Distribution of Jr(a-) phenotype</vt:lpstr>
      <vt:lpstr>Anti-Jra</vt:lpstr>
      <vt:lpstr>Anti-Jra and allo-immunisation</vt:lpstr>
      <vt:lpstr>Clinical Implications of Anti-Jra</vt:lpstr>
      <vt:lpstr>Clinical management considerations </vt:lpstr>
      <vt:lpstr>Clinical management considerations </vt:lpstr>
      <vt:lpstr>Biological assay - ADCC</vt:lpstr>
      <vt:lpstr>Screen for local donors</vt:lpstr>
      <vt:lpstr>Importation of red cell components </vt:lpstr>
      <vt:lpstr>Importation of red cell components</vt:lpstr>
      <vt:lpstr>Patient and Neonate Outcome</vt:lpstr>
      <vt:lpstr>References</vt:lpstr>
      <vt:lpstr>References</vt:lpstr>
      <vt:lpstr>PowerPoint Presentation</vt:lpstr>
    </vt:vector>
  </TitlesOfParts>
  <Company>Irish Blood Transfusion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challenge of a high frequency allo antibody in pregnancy in an ethnic minority patient</dc:title>
  <dc:creator>Morris, Kieran</dc:creator>
  <cp:lastModifiedBy>Waters, Allison</cp:lastModifiedBy>
  <cp:revision>101</cp:revision>
  <dcterms:created xsi:type="dcterms:W3CDTF">2020-06-11T12:37:47Z</dcterms:created>
  <dcterms:modified xsi:type="dcterms:W3CDTF">2022-10-04T08:23:45Z</dcterms:modified>
</cp:coreProperties>
</file>