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4" r:id="rId3"/>
    <p:sldId id="257" r:id="rId4"/>
    <p:sldId id="261" r:id="rId5"/>
    <p:sldId id="285" r:id="rId6"/>
    <p:sldId id="262" r:id="rId7"/>
    <p:sldId id="290" r:id="rId8"/>
    <p:sldId id="278" r:id="rId9"/>
    <p:sldId id="280" r:id="rId10"/>
    <p:sldId id="279" r:id="rId11"/>
    <p:sldId id="288" r:id="rId12"/>
    <p:sldId id="281" r:id="rId13"/>
    <p:sldId id="263" r:id="rId14"/>
    <p:sldId id="291" r:id="rId15"/>
    <p:sldId id="274" r:id="rId16"/>
    <p:sldId id="276" r:id="rId17"/>
    <p:sldId id="275" r:id="rId18"/>
    <p:sldId id="267" r:id="rId19"/>
    <p:sldId id="268" r:id="rId20"/>
    <p:sldId id="287" r:id="rId21"/>
    <p:sldId id="269" r:id="rId22"/>
    <p:sldId id="270" r:id="rId23"/>
    <p:sldId id="271" r:id="rId24"/>
    <p:sldId id="273" r:id="rId25"/>
    <p:sldId id="266" r:id="rId26"/>
    <p:sldId id="292" r:id="rId27"/>
    <p:sldId id="293" r:id="rId28"/>
    <p:sldId id="294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4"/>
    <p:restoredTop sz="89365"/>
  </p:normalViewPr>
  <p:slideViewPr>
    <p:cSldViewPr snapToGrid="0" snapToObjects="1">
      <p:cViewPr>
        <p:scale>
          <a:sx n="90" d="100"/>
          <a:sy n="90" d="100"/>
        </p:scale>
        <p:origin x="-20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F089-1681-4541-A3A6-FC9B95A54E22}" type="datetimeFigureOut">
              <a:rPr lang="en-IE" smtClean="0"/>
              <a:t>04/10/2022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14DE-B193-4E26-821F-00AAF20A576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991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642E-8A77-9045-9308-00A0F4A097DA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6CC87-CCC5-F249-9838-D9BD1D83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2010 paper published by </a:t>
            </a:r>
            <a:r>
              <a:rPr lang="en-US" dirty="0" err="1"/>
              <a:t>Garraty</a:t>
            </a:r>
            <a:r>
              <a:rPr lang="en-US" dirty="0"/>
              <a:t> et al we can see the most frequent causes of DIIHA and </a:t>
            </a:r>
            <a:r>
              <a:rPr lang="en-US" dirty="0" err="1"/>
              <a:t>fatalitis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87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Piperacillin is a semi-synthetic penicillin but gives different in vivo and in vitro reactions to other </a:t>
            </a:r>
            <a:r>
              <a:rPr lang="en-IE" dirty="0" err="1"/>
              <a:t>penicillins</a:t>
            </a:r>
            <a:r>
              <a:rPr lang="en-IE" dirty="0"/>
              <a:t> (including other </a:t>
            </a:r>
            <a:r>
              <a:rPr lang="en-IE" dirty="0" err="1"/>
              <a:t>semisynthetics</a:t>
            </a:r>
            <a:r>
              <a:rPr lang="en-IE" dirty="0"/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latter approach is the best diagnostic test as a high percentage of random healthy donors and patients' sera react with piperacillin-coated RBCs but not by the-so-called immune complex mechanism detection tests (i.e. patient's serum+ drug+ untreated RBCs)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0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Antibody mediated </a:t>
            </a:r>
            <a:r>
              <a:rPr lang="en-US" dirty="0" err="1"/>
              <a:t>haemolysis</a:t>
            </a:r>
            <a:r>
              <a:rPr lang="en-US" dirty="0"/>
              <a:t> is an important cause of haemolytic </a:t>
            </a:r>
            <a:r>
              <a:rPr lang="en-US" dirty="0" err="1"/>
              <a:t>anaemia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Antibody-induced haemolytic anaemia caused by drugs is rare </a:t>
            </a:r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but, when it occurs, it can result in acute, brisk and potentially life-threatening haemolysis. </a:t>
            </a:r>
          </a:p>
          <a:p>
            <a:pPr marL="0" indent="0">
              <a:buNone/>
            </a:pPr>
            <a:r>
              <a:rPr lang="en-IE" dirty="0"/>
              <a:t>Drugs were first suspected as a cause of immune </a:t>
            </a:r>
            <a:r>
              <a:rPr lang="en-IE" dirty="0" err="1"/>
              <a:t>hemolytic</a:t>
            </a:r>
            <a:r>
              <a:rPr lang="en-IE" dirty="0"/>
              <a:t> </a:t>
            </a:r>
            <a:r>
              <a:rPr lang="en-IE" dirty="0" err="1"/>
              <a:t>anemia</a:t>
            </a:r>
            <a:r>
              <a:rPr lang="en-IE" dirty="0"/>
              <a:t> (IHA) in 1953 when Snapper described a patient who developed pancytopenia with </a:t>
            </a:r>
            <a:r>
              <a:rPr lang="en-IE" dirty="0" err="1"/>
              <a:t>hemolytic</a:t>
            </a:r>
            <a:r>
              <a:rPr lang="en-IE" dirty="0"/>
              <a:t> </a:t>
            </a:r>
            <a:r>
              <a:rPr lang="en-IE" dirty="0" err="1"/>
              <a:t>anemia</a:t>
            </a:r>
            <a:r>
              <a:rPr lang="en-IE" dirty="0"/>
              <a:t> (HA), associated with a positive direct antiglobulin test (DAT), following ingestion of mephenytoin (</a:t>
            </a:r>
            <a:r>
              <a:rPr lang="en-IE" dirty="0" err="1"/>
              <a:t>Mesantoin</a:t>
            </a:r>
            <a:r>
              <a:rPr lang="en-IE" dirty="0"/>
              <a:t>). </a:t>
            </a:r>
            <a:br>
              <a:rPr lang="en-IE" dirty="0"/>
            </a:br>
            <a:endParaRPr lang="en-GB" dirty="0"/>
          </a:p>
          <a:p>
            <a:pPr marL="0" indent="0">
              <a:buNone/>
            </a:pPr>
            <a:r>
              <a:rPr lang="en-GB" u="sng" dirty="0"/>
              <a:t>First documented case linked to </a:t>
            </a:r>
            <a:r>
              <a:rPr lang="en-GB" u="sng" dirty="0" err="1"/>
              <a:t>stibophen</a:t>
            </a:r>
            <a:endParaRPr lang="en-GB" dirty="0"/>
          </a:p>
          <a:p>
            <a:r>
              <a:rPr lang="en-GB" dirty="0"/>
              <a:t>Patient developed acute intravascular haemolysis</a:t>
            </a:r>
          </a:p>
          <a:p>
            <a:r>
              <a:rPr lang="en-GB" dirty="0"/>
              <a:t>Positive DAT. </a:t>
            </a:r>
          </a:p>
          <a:p>
            <a:r>
              <a:rPr lang="en-GB" dirty="0"/>
              <a:t>Patient serum reacted with reagent with red cells only when drug present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patient had received a course of </a:t>
            </a:r>
            <a:r>
              <a:rPr lang="en-IE" dirty="0" err="1"/>
              <a:t>stibophen</a:t>
            </a:r>
            <a:r>
              <a:rPr lang="en-IE" dirty="0"/>
              <a:t> 10 years previously with no problems. During the second course, the patient developed acute intravascular </a:t>
            </a:r>
            <a:r>
              <a:rPr lang="en-IE" dirty="0" err="1"/>
              <a:t>hemolysis</a:t>
            </a:r>
            <a:r>
              <a:rPr lang="en-IE" dirty="0"/>
              <a:t>. The DAT was positive, and the patient's serum was shown to react with allogeneic RBCs only when the drug was present. The </a:t>
            </a:r>
            <a:r>
              <a:rPr lang="en-IE" dirty="0" err="1"/>
              <a:t>stibophen</a:t>
            </a:r>
            <a:r>
              <a:rPr lang="en-IE" dirty="0"/>
              <a:t> was stopped and the patient's </a:t>
            </a:r>
            <a:r>
              <a:rPr lang="en-IE" dirty="0" err="1"/>
              <a:t>hemoglobin</a:t>
            </a:r>
            <a:r>
              <a:rPr lang="en-IE" dirty="0"/>
              <a:t> returned to normal in 20 days; the serology became negative after about 60 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Stimulated antibodies react with the drug itself or to drug plus membrane components or mainly to cell membrane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Associated with cephalosporins mostly</a:t>
            </a:r>
          </a:p>
          <a:p>
            <a:r>
              <a:rPr lang="en-IE" dirty="0"/>
              <a:t>Cephalosporin, in addition to the drug adsorption mechanism, can cause a positive DAT by modifying red cell membrane components. By this mechanism, a variety of plasma proteins, including immunoglobulin and complement may attach via a non-immune mechanism to the red cell membrane, resulting in a positive DAT, but rarely causing haemolysis. Cisplatin, carbo- platin and ribavirin in combination with interferon-</a:t>
            </a:r>
            <a:r>
              <a:rPr lang="el-GR" dirty="0"/>
              <a:t>α (</a:t>
            </a:r>
            <a:r>
              <a:rPr lang="en-IE" dirty="0"/>
              <a:t>IFN-</a:t>
            </a:r>
            <a:r>
              <a:rPr lang="el-GR" dirty="0"/>
              <a:t>α) </a:t>
            </a:r>
            <a:r>
              <a:rPr lang="en-IE" dirty="0"/>
              <a:t>or with pegylated IFN-</a:t>
            </a:r>
            <a:r>
              <a:rPr lang="el-GR" dirty="0"/>
              <a:t>α </a:t>
            </a:r>
            <a:r>
              <a:rPr lang="en-IE" dirty="0"/>
              <a:t>can all cause haemolytic anaemia by mem- brane modification. Ribavirin enters cells, is phosphorylated to ribavirin triphosphate and hydrolysed back to ribavirin in </a:t>
            </a:r>
            <a:r>
              <a:rPr lang="en-IE" dirty="0" err="1"/>
              <a:t>nucle</a:t>
            </a:r>
            <a:r>
              <a:rPr lang="en-IE" dirty="0"/>
              <a:t>- </a:t>
            </a:r>
            <a:r>
              <a:rPr lang="en-IE" dirty="0" err="1"/>
              <a:t>ated</a:t>
            </a:r>
            <a:r>
              <a:rPr lang="en-IE" dirty="0"/>
              <a:t> cells, which leaves the cells as the serum level declines. Red cells lack </a:t>
            </a:r>
            <a:r>
              <a:rPr lang="en-IE" dirty="0" err="1"/>
              <a:t>hydrolyzing</a:t>
            </a:r>
            <a:r>
              <a:rPr lang="en-IE" dirty="0"/>
              <a:t> enzymes so the triphosphate </a:t>
            </a:r>
            <a:r>
              <a:rPr lang="en-IE" dirty="0" err="1"/>
              <a:t>accumu</a:t>
            </a:r>
            <a:r>
              <a:rPr lang="en-IE" dirty="0"/>
              <a:t>- </a:t>
            </a:r>
            <a:r>
              <a:rPr lang="en-IE" dirty="0" err="1"/>
              <a:t>lates</a:t>
            </a:r>
            <a:r>
              <a:rPr lang="en-IE" dirty="0"/>
              <a:t>, alters the membrane and extravascular haemolysis occurs. With Ribavirin monotherapy, haemolysis may be compensated by increased marrow activity, but in combination with IFN-</a:t>
            </a:r>
            <a:r>
              <a:rPr lang="el-GR" dirty="0"/>
              <a:t>α, </a:t>
            </a:r>
            <a:endParaRPr lang="el-GR" sz="2000" dirty="0"/>
          </a:p>
          <a:p>
            <a:r>
              <a:rPr lang="en-IE" dirty="0"/>
              <a:t>bone marrow suppression by the latter agent inhibits the com- </a:t>
            </a:r>
            <a:r>
              <a:rPr lang="en-IE" dirty="0" err="1"/>
              <a:t>pensatory</a:t>
            </a:r>
            <a:r>
              <a:rPr lang="en-IE" dirty="0"/>
              <a:t> response. In this setting, management involves dose reduction (</a:t>
            </a:r>
            <a:r>
              <a:rPr lang="en-IE" i="1" dirty="0"/>
              <a:t>&lt;</a:t>
            </a:r>
            <a:r>
              <a:rPr lang="en-IE" dirty="0"/>
              <a:t>800 mg/day) or supportive therapy with </a:t>
            </a:r>
            <a:r>
              <a:rPr lang="en-IE" dirty="0" err="1"/>
              <a:t>recombi</a:t>
            </a:r>
            <a:r>
              <a:rPr lang="en-IE" dirty="0"/>
              <a:t>- </a:t>
            </a:r>
            <a:r>
              <a:rPr lang="en-IE" dirty="0" err="1"/>
              <a:t>nant</a:t>
            </a:r>
            <a:r>
              <a:rPr lang="en-IE" dirty="0"/>
              <a:t> erythropoietin (EPO), which may allow continuation of therapy in 10–30% of patients. </a:t>
            </a:r>
            <a:endParaRPr lang="en-IE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methyldopa-induced AIHA, the drug has been shown to reduce reticuloendothelial clearance of IgG-coated red cells, a possible</a:t>
            </a:r>
          </a:p>
          <a:p>
            <a:pPr fontAlgn="base"/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explanation for the fact that many patients with a strongly positive DAT due to methyldopa have little or no haemolysis.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It is important to note that some drugs produce haemolysis by both the immune complex and autoimmune mechanisms, depending on the circumstances.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6CC87-CCC5-F249-9838-D9BD1D83F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5D67A-946B-EB45-8E1E-A155D398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204D9A-BF71-EA46-A7C9-1A48FABCF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CED29-66B9-3548-A771-93277D7F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B6ACD0-AA9C-284B-AB5B-5C8D6B95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3D2EB-3992-734E-A9F9-05ED50D7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9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3BDE2-3ED6-8E48-80D8-0981249C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F5F83F-67C5-B840-995B-FAA165FF5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CFBF30-8CA6-3C43-B374-C0421731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79C8C-7E7B-564F-8666-92F49F16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E5F43B-2414-F747-B69C-D9B6AD09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88BFCDD-8A50-1944-AF69-636BF5FA9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3F6661-BAE6-B044-B645-7FBD00DB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6FEA9-4363-3D4B-99FB-8DC480E6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A4D437-5421-AD41-BFAD-A663CE6A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C61950-BACC-1B40-9AE5-A2060576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744DC-F1EE-534E-B545-3E89AE39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60F77F-4BCC-2D42-A39B-50D26F582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79B89-90C0-3940-B9E1-C371C0CB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5CD112-723A-1840-BD2F-C69BB775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57C0F-808C-DF4A-982C-A7A707A9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95C23E49-546E-5B4D-9DAE-4A54D2AC901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9705" r="65914" b="80562"/>
          <a:stretch/>
        </p:blipFill>
        <p:spPr bwMode="auto">
          <a:xfrm>
            <a:off x="10995660" y="6425565"/>
            <a:ext cx="1219200" cy="4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1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5EB89-952F-814B-8902-875CAE7C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ECC3E6-9ACA-824B-9A4D-9A2250F74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147BF-BF92-6F4F-A824-D7C7DD94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EAB31-B4B5-4243-A2ED-93FDA66B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0005C1-1B3A-B14E-B405-3A091D5F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952FC-95D7-8941-BF37-AF4A439E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51C2E-B578-6548-A5F7-DAE15E135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67D8F1-E852-CB41-A071-CE864C3D2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B93766-47BA-5F41-9C5C-0BC3AF37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5BDF6B-99DB-BB4D-A619-FBBF533E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DEEE3B-5857-8F4F-AFC8-6EF6FA68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9CEC1-C474-614A-802D-D09055E8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9BEB0B-9CCB-9B43-A3C8-027F8D3D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983AEE-B151-7343-A973-FC1CD5671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4B5964-52C6-9C48-838C-F1DB41FA4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3049B4-D8A0-A545-A49D-24B044943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A7744D-7F33-7F4F-8184-9D0666DE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BF9AA3-0B4C-3B43-AB4E-2558DA91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44BCE32-6216-8B4F-A5FA-B7522D73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A2599-5EAC-274A-984F-B226CE7B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0650EB-42E5-DC4A-BAC1-1706CA21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280BC7-78DA-DE40-B1F4-CAD4D300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D7DB1C-0529-6646-B3D0-7DEFD3C9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8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3E37C6-A8AC-0244-AF37-7B42B91A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EAC3D95-4EA2-B449-B083-BCBB2125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61300-BB11-EE43-84EF-E5BD0F48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628174-8D2B-614A-B183-A0F217BB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BA761C-9FC5-2E4F-99CF-D859FB46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D2151E-AEB6-374B-A394-FEF586D5C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6A6737-D0EC-7449-B940-12351016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B573B6-6214-9845-9F43-4E26779A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25EBFF-1567-8E49-9B3F-5A6DA94A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CC8F3-EC4A-054C-ACF2-1F2BFE84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0CD21F-F6D7-A24A-93AC-3651A7030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4D0189-9213-654E-B4FF-416DC2C42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002778-496E-F246-BCA8-3EF5B62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E7FD42-B234-1849-ADD1-2500505E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CBD234-E9AA-F34C-8ECA-CC7CF6E1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EA8C2D-8C95-5B4E-B3F9-2842AE9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9D9BE-3A4B-4048-89CD-D36CC39F1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FCE38C-3413-8B40-85EA-AC9CCAF3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4C44-1C87-F549-8C33-D142026E387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2A74B-CA05-7041-999F-73BDF1296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38DA14-441A-B54E-9797-E1AE77D01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1860B-6AEE-8E44-8398-6BECC86AB1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F24A347-CEF9-6F4D-A30F-698B79CBF6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6" t="9705" r="65914" b="80562"/>
          <a:stretch/>
        </p:blipFill>
        <p:spPr bwMode="auto">
          <a:xfrm>
            <a:off x="10995660" y="6425565"/>
            <a:ext cx="1219200" cy="4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0AD2E-D9D4-F945-9FD5-5027DB801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805766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Investigation of samples referred for immune haemolytic </a:t>
            </a:r>
            <a:r>
              <a:rPr lang="en-US" sz="4000" dirty="0" err="1"/>
              <a:t>anaemia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i="1" dirty="0"/>
              <a:t>Drug Induced Immune Haemolytic </a:t>
            </a:r>
            <a:r>
              <a:rPr lang="en-US" sz="3000" i="1" dirty="0" err="1"/>
              <a:t>Anaemia</a:t>
            </a:r>
            <a:r>
              <a:rPr lang="en-US" sz="3000" i="1" dirty="0"/>
              <a:t> 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85BBBF-A28B-6D4F-B551-C085FD1AA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52080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/>
              <a:t>Dr Eileen Ryan, </a:t>
            </a:r>
            <a:r>
              <a:rPr lang="en-US" sz="1700" dirty="0" err="1"/>
              <a:t>SpR</a:t>
            </a:r>
            <a:r>
              <a:rPr lang="en-US" sz="1700" dirty="0"/>
              <a:t> </a:t>
            </a:r>
            <a:r>
              <a:rPr lang="en-US" sz="1700" dirty="0" err="1"/>
              <a:t>Haematology</a:t>
            </a:r>
            <a:endParaRPr lang="en-US" sz="1700" dirty="0"/>
          </a:p>
          <a:p>
            <a:pPr algn="l"/>
            <a:r>
              <a:rPr lang="en-US" sz="1700" dirty="0"/>
              <a:t>Aisling Costello, Senior Medical Scientist</a:t>
            </a:r>
          </a:p>
          <a:p>
            <a:pPr algn="l"/>
            <a:r>
              <a:rPr lang="en-US" sz="1700" dirty="0"/>
              <a:t>Irish Blood Transfusion Service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xmlns="" id="{48D20D16-6877-4E1F-A96D-24382CEAC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281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41317-F1A7-0547-9D19-FA47720B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3514" y="37306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Drug Independent Antibody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5FC61-1F42-5E43-9B0A-00177206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80318"/>
          </a:xfrm>
        </p:spPr>
        <p:txBody>
          <a:bodyPr/>
          <a:lstStyle/>
          <a:p>
            <a:r>
              <a:rPr lang="en-US" dirty="0"/>
              <a:t>First described with methyldopa in the 1960s</a:t>
            </a:r>
          </a:p>
          <a:p>
            <a:r>
              <a:rPr lang="en-IE" dirty="0"/>
              <a:t>6 weeks before the DAT became strongly positive due to IgG on the red cell surface. </a:t>
            </a:r>
          </a:p>
          <a:p>
            <a:r>
              <a:rPr lang="en-IE" dirty="0"/>
              <a:t>Usually minimal haemolysis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C53252E-07CC-844E-A210-3656FF0E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36" y="390525"/>
            <a:ext cx="3136900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01FAA1-E826-E846-ADF3-65D0EF9EA85B}"/>
              </a:ext>
            </a:extLst>
          </p:cNvPr>
          <p:cNvSpPr txBox="1"/>
          <p:nvPr/>
        </p:nvSpPr>
        <p:spPr>
          <a:xfrm>
            <a:off x="2068285" y="4332513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Mefenamic Acid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233AD7-2F90-4046-9148-0500C82B2154}"/>
              </a:ext>
            </a:extLst>
          </p:cNvPr>
          <p:cNvSpPr txBox="1"/>
          <p:nvPr/>
        </p:nvSpPr>
        <p:spPr>
          <a:xfrm>
            <a:off x="3809998" y="5354989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Cladribine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3F978E-6DB3-5C44-A6CF-0F4AF6415299}"/>
              </a:ext>
            </a:extLst>
          </p:cNvPr>
          <p:cNvSpPr txBox="1"/>
          <p:nvPr/>
        </p:nvSpPr>
        <p:spPr>
          <a:xfrm>
            <a:off x="7489371" y="4311134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Fludarabine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4BB662E-D346-DA4B-A788-976C3D381CDE}"/>
              </a:ext>
            </a:extLst>
          </p:cNvPr>
          <p:cNvSpPr txBox="1"/>
          <p:nvPr/>
        </p:nvSpPr>
        <p:spPr>
          <a:xfrm>
            <a:off x="5007428" y="4311134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Procainamide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68FB22-0316-8746-B26B-FCC2F06EE03F}"/>
              </a:ext>
            </a:extLst>
          </p:cNvPr>
          <p:cNvSpPr txBox="1"/>
          <p:nvPr/>
        </p:nvSpPr>
        <p:spPr>
          <a:xfrm>
            <a:off x="5834741" y="5344494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Levodopa</a:t>
            </a:r>
          </a:p>
        </p:txBody>
      </p:sp>
    </p:spTree>
    <p:extLst>
      <p:ext uri="{BB962C8B-B14F-4D97-AF65-F5344CB8AC3E}">
        <p14:creationId xmlns:p14="http://schemas.microsoft.com/office/powerpoint/2010/main" val="1714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0E68D-9A19-1942-889A-CC6CA668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Drugs capable of inducing drug independent antibodies and drug dependent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60DEC9-AED1-134F-8D70-C95F3FE0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/>
          </a:p>
          <a:p>
            <a:endParaRPr lang="en-US" sz="3000" dirty="0"/>
          </a:p>
          <a:p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A9996A-2F40-C04E-961A-7B5C67D6229D}"/>
              </a:ext>
            </a:extLst>
          </p:cNvPr>
          <p:cNvSpPr txBox="1"/>
          <p:nvPr/>
        </p:nvSpPr>
        <p:spPr>
          <a:xfrm>
            <a:off x="1480458" y="2891202"/>
            <a:ext cx="278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Cefotetan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9EEE2B-871E-B04A-92B1-6A9ADD746858}"/>
              </a:ext>
            </a:extLst>
          </p:cNvPr>
          <p:cNvSpPr txBox="1"/>
          <p:nvPr/>
        </p:nvSpPr>
        <p:spPr>
          <a:xfrm>
            <a:off x="3630385" y="2914285"/>
            <a:ext cx="278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Cefotaxime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535B4-C774-9D49-A551-97A021D70F70}"/>
              </a:ext>
            </a:extLst>
          </p:cNvPr>
          <p:cNvSpPr txBox="1"/>
          <p:nvPr/>
        </p:nvSpPr>
        <p:spPr>
          <a:xfrm>
            <a:off x="6096000" y="2860362"/>
            <a:ext cx="278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7030A0"/>
                </a:solidFill>
              </a:rPr>
              <a:t>Ceftazidine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5E6F1F-9301-1743-B9C5-F795DC97E412}"/>
              </a:ext>
            </a:extLst>
          </p:cNvPr>
          <p:cNvSpPr txBox="1"/>
          <p:nvPr/>
        </p:nvSpPr>
        <p:spPr>
          <a:xfrm>
            <a:off x="3853543" y="2101007"/>
            <a:ext cx="278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Carbimazole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D72563-4C7E-8746-A10C-507D41853F61}"/>
              </a:ext>
            </a:extLst>
          </p:cNvPr>
          <p:cNvSpPr txBox="1"/>
          <p:nvPr/>
        </p:nvSpPr>
        <p:spPr>
          <a:xfrm>
            <a:off x="2460171" y="3866721"/>
            <a:ext cx="278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Streptomycin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BFB34-DE19-F342-91FE-120A26834763}"/>
              </a:ext>
            </a:extLst>
          </p:cNvPr>
          <p:cNvSpPr txBox="1"/>
          <p:nvPr/>
        </p:nvSpPr>
        <p:spPr>
          <a:xfrm>
            <a:off x="5246914" y="3897656"/>
            <a:ext cx="278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Diclofenac</a:t>
            </a:r>
          </a:p>
        </p:txBody>
      </p:sp>
    </p:spTree>
    <p:extLst>
      <p:ext uri="{BB962C8B-B14F-4D97-AF65-F5344CB8AC3E}">
        <p14:creationId xmlns:p14="http://schemas.microsoft.com/office/powerpoint/2010/main" val="29366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xmlns="" id="{4ED7FB83-557D-E84C-B76B-DF7E9F499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429"/>
          <a:stretch/>
        </p:blipFill>
        <p:spPr>
          <a:xfrm>
            <a:off x="191447" y="1028700"/>
            <a:ext cx="10911683" cy="39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xmlns="" id="{C4AA7400-CA51-0944-8777-121E26EDE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0" r="-1" b="792"/>
          <a:stretch/>
        </p:blipFill>
        <p:spPr>
          <a:xfrm>
            <a:off x="78830" y="292618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5CC5A-A7E7-0E4C-A04A-A0AEFF7C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Case One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45D527-C87A-C347-814F-8B66EEE5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701037"/>
            <a:ext cx="4593021" cy="2619839"/>
          </a:xfrm>
        </p:spPr>
        <p:txBody>
          <a:bodyPr anchor="ctr">
            <a:noAutofit/>
          </a:bodyPr>
          <a:lstStyle/>
          <a:p>
            <a:r>
              <a:rPr lang="en-GB" sz="2000" dirty="0"/>
              <a:t>Referral SJH blood bank acute severe anaemia Hb =4.2g/dL. </a:t>
            </a:r>
            <a:br>
              <a:rPr lang="en-GB" sz="2000" dirty="0"/>
            </a:br>
            <a:r>
              <a:rPr lang="en-GB" sz="2000" dirty="0"/>
              <a:t>Investigation of drug induced immune mediated haemolysis</a:t>
            </a:r>
          </a:p>
          <a:p>
            <a:endParaRPr lang="en-GB" sz="2000" dirty="0"/>
          </a:p>
          <a:p>
            <a:r>
              <a:rPr lang="en-GB" sz="2000" dirty="0"/>
              <a:t>Piperacillin/tazobactam empirically for colorectal surgery</a:t>
            </a:r>
          </a:p>
          <a:p>
            <a:endParaRPr lang="en-GB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08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2672D-E9D1-9046-B718-8788959A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140FD5-0503-174E-953E-C79C15CD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Positive DAT</a:t>
            </a:r>
            <a:r>
              <a:rPr lang="en-IE" dirty="0"/>
              <a:t>, </a:t>
            </a:r>
            <a:r>
              <a:rPr lang="en-IE" dirty="0" smtClean="0"/>
              <a:t>pan-reactivity with </a:t>
            </a:r>
            <a:r>
              <a:rPr lang="en-IE" dirty="0"/>
              <a:t>enzyme panel, cells 1-11; 4+ grade reaction IAT panel cells 1-11; auto-control positive</a:t>
            </a:r>
          </a:p>
          <a:p>
            <a:endParaRPr lang="en-IE" dirty="0"/>
          </a:p>
          <a:p>
            <a:r>
              <a:rPr lang="en-GB" dirty="0"/>
              <a:t>4 x group O C-D-E-K- red cells components </a:t>
            </a:r>
            <a:r>
              <a:rPr lang="en-GB" dirty="0" smtClean="0"/>
              <a:t>issued as suitable </a:t>
            </a:r>
            <a:r>
              <a:rPr lang="en-GB" dirty="0"/>
              <a:t>following red cell adsorption x </a:t>
            </a:r>
            <a:r>
              <a:rPr lang="en-GB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19537" y="2089120"/>
          <a:ext cx="8577979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352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6779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Cell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number</a:t>
                      </a:r>
                      <a:endParaRPr lang="en-I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Positive</a:t>
                      </a:r>
                      <a:b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Negative control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Method</a:t>
                      </a:r>
                      <a:endParaRPr lang="en-IE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#1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#2 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#3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#4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#5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#6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#7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#8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r>
                        <a:rPr lang="en-IE" sz="1100" baseline="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 10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 #11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Auto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Saline 18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Enzyme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IAT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Adsorbed (x4) (</a:t>
                      </a:r>
                      <a:r>
                        <a:rPr lang="en-GB" sz="1600" dirty="0" err="1"/>
                        <a:t>CDe</a:t>
                      </a:r>
                      <a:r>
                        <a:rPr lang="en-GB" sz="1600" dirty="0"/>
                        <a:t>/</a:t>
                      </a:r>
                      <a:r>
                        <a:rPr lang="en-GB" sz="1600" dirty="0" err="1"/>
                        <a:t>CDe</a:t>
                      </a:r>
                      <a:r>
                        <a:rPr lang="en-GB" sz="1600" dirty="0"/>
                        <a:t>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(+w)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(+w)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/>
                        <a:t>Adsorbed (x4) (</a:t>
                      </a:r>
                      <a:r>
                        <a:rPr lang="en-IE" sz="1600" dirty="0" err="1"/>
                        <a:t>cde</a:t>
                      </a:r>
                      <a:r>
                        <a:rPr lang="en-IE" sz="1600" dirty="0"/>
                        <a:t>/</a:t>
                      </a:r>
                      <a:r>
                        <a:rPr lang="en-IE" sz="1600" dirty="0" err="1"/>
                        <a:t>cde</a:t>
                      </a:r>
                      <a:r>
                        <a:rPr lang="en-I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3592" y="3326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/>
              <a:t>Initial sample referred 19 February 2013</a:t>
            </a:r>
          </a:p>
          <a:p>
            <a:pPr algn="ctr"/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39446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Adapted Method Judd </a:t>
            </a:r>
            <a:r>
              <a:rPr lang="en-GB" i="1" dirty="0"/>
              <a:t>et </a:t>
            </a:r>
            <a:r>
              <a:rPr lang="en-GB" i="1" dirty="0" smtClean="0"/>
              <a:t>al </a:t>
            </a:r>
            <a:r>
              <a:rPr lang="en-GB" dirty="0" smtClean="0"/>
              <a:t>(2008)</a:t>
            </a:r>
            <a:r>
              <a:rPr lang="en-GB" dirty="0"/>
              <a:t>	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148832"/>
              </p:ext>
            </p:extLst>
          </p:nvPr>
        </p:nvGraphicFramePr>
        <p:xfrm>
          <a:off x="1775521" y="1412780"/>
          <a:ext cx="8424935" cy="401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8137">
                <a:tc>
                  <a:txBody>
                    <a:bodyPr/>
                    <a:lstStyle/>
                    <a:p>
                      <a:r>
                        <a:rPr lang="en-GB" dirty="0"/>
                        <a:t>Reagent </a:t>
                      </a:r>
                      <a:r>
                        <a:rPr lang="en-GB" dirty="0" smtClean="0"/>
                        <a:t>cell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CDe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Cde</a:t>
                      </a:r>
                      <a:endParaRPr lang="en-GB" dirty="0" smtClean="0"/>
                    </a:p>
                    <a:p>
                      <a:r>
                        <a:rPr lang="en-GB" dirty="0" err="1" smtClean="0"/>
                        <a:t>Papainised</a:t>
                      </a:r>
                      <a:r>
                        <a:rPr lang="en-GB" dirty="0" smtClean="0"/>
                        <a:t> Cells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cde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cde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Papainised</a:t>
                      </a:r>
                      <a:r>
                        <a:rPr lang="en-GB" dirty="0" smtClean="0"/>
                        <a:t> Cells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CDe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Cde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Untreated Cells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cde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cde</a:t>
                      </a:r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Untreated Cells</a:t>
                      </a:r>
                      <a:endParaRPr lang="en-IE" dirty="0" smtClean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137">
                <a:tc>
                  <a:txBody>
                    <a:bodyPr/>
                    <a:lstStyle/>
                    <a:p>
                      <a:r>
                        <a:rPr lang="en-GB" dirty="0"/>
                        <a:t>Patient plasma</a:t>
                      </a:r>
                      <a:r>
                        <a:rPr lang="en-GB" baseline="0" dirty="0"/>
                        <a:t> + drug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137">
                <a:tc>
                  <a:txBody>
                    <a:bodyPr/>
                    <a:lstStyle/>
                    <a:p>
                      <a:r>
                        <a:rPr lang="en-GB" dirty="0"/>
                        <a:t>Patient Plasma + PBS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1+ (w)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1+ (w)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137">
                <a:tc>
                  <a:txBody>
                    <a:bodyPr/>
                    <a:lstStyle/>
                    <a:p>
                      <a:r>
                        <a:rPr lang="en-GB" dirty="0"/>
                        <a:t>Pooled</a:t>
                      </a:r>
                      <a:r>
                        <a:rPr lang="en-GB" baseline="0" dirty="0"/>
                        <a:t> serum + drug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137">
                <a:tc>
                  <a:txBody>
                    <a:bodyPr/>
                    <a:lstStyle/>
                    <a:p>
                      <a:r>
                        <a:rPr lang="en-GB" dirty="0"/>
                        <a:t>Pooled serum +</a:t>
                      </a:r>
                      <a:r>
                        <a:rPr lang="en-GB" baseline="0" dirty="0"/>
                        <a:t> PBS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889">
                <a:tc>
                  <a:txBody>
                    <a:bodyPr/>
                    <a:lstStyle/>
                    <a:p>
                      <a:r>
                        <a:rPr lang="en-GB" dirty="0"/>
                        <a:t>PBS + drug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0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7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E" sz="3200" b="1" dirty="0"/>
              <a:t>Sample referred 21 February 2013</a:t>
            </a:r>
            <a:br>
              <a:rPr lang="en-IE" sz="3200" b="1" dirty="0"/>
            </a:br>
            <a:r>
              <a:rPr lang="en-IE" sz="3200" b="1" dirty="0"/>
              <a:t>(drug discontinued)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9098"/>
              </p:ext>
            </p:extLst>
          </p:nvPr>
        </p:nvGraphicFramePr>
        <p:xfrm>
          <a:off x="1919537" y="1844824"/>
          <a:ext cx="85779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9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352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6779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Cell</a:t>
                      </a:r>
                      <a:r>
                        <a:rPr lang="en-GB" sz="11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number</a:t>
                      </a:r>
                      <a:endParaRPr lang="en-IE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Positive</a:t>
                      </a:r>
                      <a:b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Negative control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Method</a:t>
                      </a:r>
                      <a:endParaRPr lang="en-IE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#2 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#3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#4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#5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#6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#7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#8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</a:t>
                      </a:r>
                      <a:r>
                        <a:rPr lang="en-IE" sz="11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# 10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 #11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Auto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Saline 18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Enzyme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IAT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(+w)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2+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1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0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Conclusion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Using untreated cells (</a:t>
            </a:r>
            <a:r>
              <a:rPr lang="en-GB" dirty="0" err="1"/>
              <a:t>CDe</a:t>
            </a:r>
            <a:r>
              <a:rPr lang="en-GB" dirty="0"/>
              <a:t>/</a:t>
            </a:r>
            <a:r>
              <a:rPr lang="en-GB" dirty="0" err="1"/>
              <a:t>CDe</a:t>
            </a:r>
            <a:r>
              <a:rPr lang="en-GB" dirty="0"/>
              <a:t>) and (</a:t>
            </a:r>
            <a:r>
              <a:rPr lang="en-GB" dirty="0" err="1"/>
              <a:t>cde</a:t>
            </a:r>
            <a:r>
              <a:rPr lang="en-GB" dirty="0"/>
              <a:t>/</a:t>
            </a:r>
            <a:r>
              <a:rPr lang="en-GB" dirty="0" err="1"/>
              <a:t>cde</a:t>
            </a:r>
            <a:r>
              <a:rPr lang="en-GB" dirty="0"/>
              <a:t>) in the presence of drug implicates drug is implicated in haemolysis</a:t>
            </a:r>
          </a:p>
          <a:p>
            <a:r>
              <a:rPr lang="en-IE" dirty="0"/>
              <a:t>Piperacillin is the 3rd most common drug causing DIIHA. </a:t>
            </a:r>
          </a:p>
          <a:p>
            <a:r>
              <a:rPr lang="en-IE" dirty="0"/>
              <a:t>Patients often show signs of complement-mediated intravascular </a:t>
            </a:r>
            <a:r>
              <a:rPr lang="en-IE" dirty="0" err="1"/>
              <a:t>hemolysis</a:t>
            </a:r>
            <a:endParaRPr lang="en-IE" dirty="0"/>
          </a:p>
          <a:p>
            <a:r>
              <a:rPr lang="en-IE" dirty="0"/>
              <a:t>Antibodies usually IgM+ IgG</a:t>
            </a:r>
          </a:p>
          <a:p>
            <a:r>
              <a:rPr lang="en-IE" dirty="0"/>
              <a:t>Positive DATs are usually due to RBC-bound IgG+C3</a:t>
            </a:r>
          </a:p>
          <a:p>
            <a:r>
              <a:rPr lang="en-IE" dirty="0"/>
              <a:t>The antibodies react with piperacillin-coated RBCs, they also react with untreated RBCs in the presence of piperacillin</a:t>
            </a:r>
          </a:p>
          <a:p>
            <a:r>
              <a:rPr lang="en-IE" dirty="0"/>
              <a:t>Often misdiagnosed as AIHA because in vitro reactions are seen with RBCs without adding drug in vitro</a:t>
            </a:r>
          </a:p>
          <a:p>
            <a:r>
              <a:rPr lang="en-IE" dirty="0"/>
              <a:t>Within 48 h of stopping the drug, this reactivity will disappear.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283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41" y="67415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Case Two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240" y="149532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000" dirty="0"/>
              <a:t>Background: </a:t>
            </a:r>
            <a:br>
              <a:rPr lang="en-GB" sz="3000" dirty="0"/>
            </a:br>
            <a:r>
              <a:rPr lang="en-GB" sz="3000" dirty="0" err="1"/>
              <a:t>Sjogrens</a:t>
            </a:r>
            <a:r>
              <a:rPr lang="en-GB" sz="3000" dirty="0"/>
              <a:t> – </a:t>
            </a:r>
            <a:r>
              <a:rPr lang="en-GB" sz="3000" i="1" dirty="0"/>
              <a:t>on hydroxychloroquine</a:t>
            </a:r>
            <a:r>
              <a:rPr lang="en-GB" sz="3000" dirty="0"/>
              <a:t/>
            </a:r>
            <a:br>
              <a:rPr lang="en-GB" sz="3000" dirty="0"/>
            </a:br>
            <a:endParaRPr lang="en-GB" sz="3000" dirty="0"/>
          </a:p>
          <a:p>
            <a:r>
              <a:rPr lang="en-GB" sz="3000" dirty="0"/>
              <a:t>Hb 6.9g/dL at 20 weeks gestation (11.5g/dl at booking)</a:t>
            </a:r>
            <a:br>
              <a:rPr lang="en-GB" sz="3000" dirty="0"/>
            </a:br>
            <a:endParaRPr lang="en-GB" sz="3000" dirty="0"/>
          </a:p>
          <a:p>
            <a:r>
              <a:rPr lang="en-GB" sz="3000" u="sng" dirty="0"/>
              <a:t>Hydroxychloroquine held </a:t>
            </a:r>
          </a:p>
          <a:p>
            <a:r>
              <a:rPr lang="en-GB" sz="3000" dirty="0"/>
              <a:t>2x RCC transfused at 22 weeks</a:t>
            </a:r>
          </a:p>
          <a:p>
            <a:r>
              <a:rPr lang="en-GB" sz="3000" dirty="0"/>
              <a:t>2x RCC transfused at 30 weeks</a:t>
            </a:r>
          </a:p>
          <a:p>
            <a:r>
              <a:rPr lang="en-GB" sz="3000" dirty="0"/>
              <a:t>1 dose of IVIg at 30 weeks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B6F6135-26DF-E241-8FA2-0F1C7234C4C2}"/>
              </a:ext>
            </a:extLst>
          </p:cNvPr>
          <p:cNvGrpSpPr/>
          <p:nvPr/>
        </p:nvGrpSpPr>
        <p:grpSpPr>
          <a:xfrm>
            <a:off x="0" y="517546"/>
            <a:ext cx="2594344" cy="4525963"/>
            <a:chOff x="0" y="850605"/>
            <a:chExt cx="2433415" cy="4525963"/>
          </a:xfrm>
        </p:grpSpPr>
        <p:pic>
          <p:nvPicPr>
            <p:cNvPr id="5" name="Picture 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xmlns="" id="{DCF7E909-FB63-0147-8500-4AC4F49AD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50605"/>
              <a:ext cx="2433415" cy="452596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5DBF17A-ECA9-D740-8208-194CFAB49018}"/>
                </a:ext>
              </a:extLst>
            </p:cNvPr>
            <p:cNvSpPr txBox="1"/>
            <p:nvPr/>
          </p:nvSpPr>
          <p:spPr>
            <a:xfrm>
              <a:off x="1110382" y="3241176"/>
              <a:ext cx="612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27 y.o.</a:t>
              </a:r>
            </a:p>
          </p:txBody>
        </p:sp>
      </p:grp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8D644D2-DEA9-8D4E-B8A1-74CE2C29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4600"/>
            <a:ext cx="30861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uilding, outdoor, sky, road&#10;&#10;Description automatically generated">
            <a:extLst>
              <a:ext uri="{FF2B5EF4-FFF2-40B4-BE49-F238E27FC236}">
                <a16:creationId xmlns:a16="http://schemas.microsoft.com/office/drawing/2014/main" xmlns="" id="{11FA3437-2655-8442-BE83-ECF6DA14F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534" y="208147"/>
            <a:ext cx="5502226" cy="6284727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F7D7741-E1EB-D64D-A12A-C541DCBBFB34}"/>
              </a:ext>
            </a:extLst>
          </p:cNvPr>
          <p:cNvSpPr txBox="1">
            <a:spLocks/>
          </p:cNvSpPr>
          <p:nvPr/>
        </p:nvSpPr>
        <p:spPr>
          <a:xfrm>
            <a:off x="5699760" y="208148"/>
            <a:ext cx="6294706" cy="628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Red Cell </a:t>
            </a:r>
            <a:r>
              <a:rPr lang="en-US" sz="2800" dirty="0" err="1">
                <a:solidFill>
                  <a:schemeClr val="bg1"/>
                </a:solidFill>
              </a:rPr>
              <a:t>Immunohaematology</a:t>
            </a:r>
            <a:r>
              <a:rPr lang="en-US" sz="2800" dirty="0">
                <a:solidFill>
                  <a:schemeClr val="bg1"/>
                </a:solidFill>
              </a:rPr>
              <a:t> Laboratory located at the National Blood Centre provides a specialist red cell serology service for hospital transfusion laboratories in the Republic of Ireland.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Two cases of suspected of drug induced immune haemolytic </a:t>
            </a:r>
            <a:r>
              <a:rPr lang="en-US" sz="2800" dirty="0" err="1">
                <a:solidFill>
                  <a:schemeClr val="bg1"/>
                </a:solidFill>
              </a:rPr>
              <a:t>anaemia</a:t>
            </a:r>
            <a:r>
              <a:rPr lang="en-US" sz="2800" dirty="0">
                <a:solidFill>
                  <a:schemeClr val="bg1"/>
                </a:solidFill>
              </a:rPr>
              <a:t> referred for further testing.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DC4CBF-32EB-4F45-BCFB-5DB35ABC1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285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Day 2 post partum – developed symptomatic </a:t>
            </a:r>
            <a:r>
              <a:rPr lang="en-US" dirty="0" err="1"/>
              <a:t>anaemia</a:t>
            </a:r>
            <a:endParaRPr lang="en-US" dirty="0"/>
          </a:p>
          <a:p>
            <a:r>
              <a:rPr lang="en-US" dirty="0"/>
              <a:t>Transfused 2U RCC</a:t>
            </a:r>
          </a:p>
          <a:p>
            <a:r>
              <a:rPr lang="en-US" dirty="0"/>
              <a:t>Azathioprine increased to 125mg OD</a:t>
            </a:r>
          </a:p>
          <a:p>
            <a:r>
              <a:rPr lang="en-US" dirty="0"/>
              <a:t>Remained on folic acid</a:t>
            </a:r>
          </a:p>
          <a:p>
            <a:r>
              <a:rPr lang="en-US" dirty="0"/>
              <a:t>Prednisolone increased to 20mg OD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946FC4A-F8FE-6F48-8EC0-EE3ADD27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6" y="1825625"/>
            <a:ext cx="1917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1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Serology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Strong cold reacting antibody detected</a:t>
            </a:r>
          </a:p>
          <a:p>
            <a:r>
              <a:rPr lang="en-GB" dirty="0"/>
              <a:t>Blood grouping performed at 37C</a:t>
            </a:r>
          </a:p>
          <a:p>
            <a:r>
              <a:rPr lang="en-GB" dirty="0"/>
              <a:t>DAT positive: Anti </a:t>
            </a:r>
            <a:r>
              <a:rPr lang="en-GB" dirty="0" err="1"/>
              <a:t>IgG</a:t>
            </a:r>
            <a:r>
              <a:rPr lang="en-GB" dirty="0"/>
              <a:t> 1+(w); Anti-C3d 3+</a:t>
            </a:r>
          </a:p>
          <a:p>
            <a:r>
              <a:rPr lang="en-GB" dirty="0"/>
              <a:t>Reactivity enhanced with aged/stored red cells (artefact)</a:t>
            </a:r>
          </a:p>
          <a:p>
            <a:r>
              <a:rPr lang="en-GB" dirty="0"/>
              <a:t>Auto-control positive</a:t>
            </a:r>
          </a:p>
          <a:p>
            <a:r>
              <a:rPr lang="en-GB" dirty="0"/>
              <a:t>Following </a:t>
            </a:r>
            <a:r>
              <a:rPr lang="en-GB" dirty="0" err="1"/>
              <a:t>allo</a:t>
            </a:r>
            <a:r>
              <a:rPr lang="en-GB" dirty="0"/>
              <a:t>-adsorption, no clinically significant antibodies detected</a:t>
            </a:r>
          </a:p>
          <a:p>
            <a:r>
              <a:rPr lang="en-GB" dirty="0"/>
              <a:t>Group A (</a:t>
            </a:r>
            <a:r>
              <a:rPr lang="en-GB" dirty="0" err="1"/>
              <a:t>CDe</a:t>
            </a:r>
            <a:r>
              <a:rPr lang="en-GB" dirty="0"/>
              <a:t>/</a:t>
            </a:r>
            <a:r>
              <a:rPr lang="en-GB" dirty="0" err="1"/>
              <a:t>cde</a:t>
            </a:r>
            <a:r>
              <a:rPr lang="en-GB" dirty="0"/>
              <a:t>) K- </a:t>
            </a:r>
            <a:r>
              <a:rPr lang="en-GB" dirty="0" smtClean="0"/>
              <a:t>issued as </a:t>
            </a:r>
            <a:r>
              <a:rPr lang="en-GB" dirty="0"/>
              <a:t>compatible.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8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Follow-up testing to exclude drug induced immune haemolytic anaemia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9"/>
            <a:ext cx="8229600" cy="4688732"/>
          </a:xfrm>
        </p:spPr>
        <p:txBody>
          <a:bodyPr>
            <a:normAutofit lnSpcReduction="10000"/>
          </a:bodyPr>
          <a:lstStyle/>
          <a:p>
            <a:r>
              <a:rPr lang="en-GB" sz="3000" dirty="0"/>
              <a:t>Hydroxychloroquine implicated in DIIHA</a:t>
            </a:r>
          </a:p>
          <a:p>
            <a:r>
              <a:rPr lang="en-GB" sz="3000" dirty="0"/>
              <a:t>Adapted method Judd </a:t>
            </a:r>
            <a:r>
              <a:rPr lang="en-GB" sz="3000" i="1" dirty="0"/>
              <a:t>et </a:t>
            </a:r>
            <a:r>
              <a:rPr lang="en-GB" sz="3000" i="1" dirty="0" smtClean="0"/>
              <a:t>al </a:t>
            </a:r>
            <a:r>
              <a:rPr lang="en-GB" sz="3000" dirty="0" smtClean="0"/>
              <a:t>(2008)</a:t>
            </a:r>
          </a:p>
          <a:p>
            <a:pPr lvl="1"/>
            <a:r>
              <a:rPr lang="en-GB" sz="2600" dirty="0" smtClean="0"/>
              <a:t>Prepared drug solution which mimicked that of patient’s plasma (1mg/6ml </a:t>
            </a:r>
            <a:r>
              <a:rPr lang="en-GB" sz="2600" dirty="0" err="1" smtClean="0"/>
              <a:t>approx</a:t>
            </a:r>
            <a:r>
              <a:rPr lang="en-GB" sz="2600" dirty="0" smtClean="0"/>
              <a:t>)</a:t>
            </a:r>
          </a:p>
          <a:p>
            <a:pPr lvl="1"/>
            <a:r>
              <a:rPr lang="en-GB" sz="2600" dirty="0" smtClean="0"/>
              <a:t>Serial dilutions of drug solution 1:64 and 1:128 (to mimic in vivo)</a:t>
            </a:r>
          </a:p>
          <a:p>
            <a:pPr lvl="1"/>
            <a:r>
              <a:rPr lang="en-GB" sz="2600" dirty="0" smtClean="0"/>
              <a:t>Red blood cells then treated with </a:t>
            </a:r>
            <a:r>
              <a:rPr lang="en-GB" sz="2600" dirty="0" err="1" smtClean="0"/>
              <a:t>hydroxychloroquine</a:t>
            </a:r>
            <a:r>
              <a:rPr lang="en-GB" sz="2600" dirty="0" smtClean="0"/>
              <a:t> solution</a:t>
            </a:r>
          </a:p>
          <a:p>
            <a:pPr lvl="1"/>
            <a:r>
              <a:rPr lang="en-GB" sz="2600" dirty="0" smtClean="0"/>
              <a:t>Treated red blood cells were tested </a:t>
            </a:r>
            <a:r>
              <a:rPr lang="en-GB" sz="2600" dirty="0" err="1" smtClean="0"/>
              <a:t>Vs</a:t>
            </a:r>
            <a:r>
              <a:rPr lang="en-GB" sz="2600" dirty="0" smtClean="0"/>
              <a:t> patient’s plasma and patient’s </a:t>
            </a:r>
            <a:r>
              <a:rPr lang="en-GB" sz="2600" dirty="0" err="1" smtClean="0"/>
              <a:t>eluate</a:t>
            </a:r>
            <a:endParaRPr lang="en-GB" sz="2600" dirty="0"/>
          </a:p>
          <a:p>
            <a:r>
              <a:rPr lang="en-GB" sz="3000" dirty="0" smtClean="0"/>
              <a:t>Patient sample was tested in the </a:t>
            </a:r>
            <a:r>
              <a:rPr lang="en-GB" sz="3000" dirty="0"/>
              <a:t>presence and absence of drug</a:t>
            </a:r>
          </a:p>
          <a:p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426313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70914"/>
              </p:ext>
            </p:extLst>
          </p:nvPr>
        </p:nvGraphicFramePr>
        <p:xfrm>
          <a:off x="1847528" y="260648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5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6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Results</a:t>
                      </a:r>
                      <a:endParaRPr lang="en-I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Post 60min incubation</a:t>
                      </a:r>
                      <a:r>
                        <a:rPr lang="en-GB" baseline="0" dirty="0"/>
                        <a:t> at 37C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4x</a:t>
                      </a:r>
                      <a:r>
                        <a:rPr lang="en-GB" baseline="0" dirty="0"/>
                        <a:t> saline wash + AHG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RBC =</a:t>
                      </a:r>
                      <a:r>
                        <a:rPr lang="en-GB" baseline="0" dirty="0" smtClean="0"/>
                        <a:t> O </a:t>
                      </a:r>
                      <a:r>
                        <a:rPr lang="en-GB" baseline="0" dirty="0" err="1" smtClean="0"/>
                        <a:t>rr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Plasma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Eluate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Plasma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</a:t>
                      </a:r>
                      <a:r>
                        <a:rPr lang="en-GB" dirty="0" err="1" smtClean="0"/>
                        <a:t>Eluate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Drug </a:t>
                      </a:r>
                      <a:r>
                        <a:rPr lang="en-GB" dirty="0"/>
                        <a:t>treated </a:t>
                      </a:r>
                      <a:r>
                        <a:rPr lang="en-GB" dirty="0" smtClean="0"/>
                        <a:t>RBC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(1:64</a:t>
                      </a:r>
                      <a:r>
                        <a:rPr lang="en-GB" baseline="0" dirty="0" smtClean="0"/>
                        <a:t>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 Drug treated </a:t>
                      </a:r>
                      <a:r>
                        <a:rPr lang="en-GB" dirty="0" smtClean="0"/>
                        <a:t>RBC (1:128)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+(w)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Untreated </a:t>
                      </a:r>
                      <a:r>
                        <a:rPr lang="en-GB" dirty="0" smtClean="0"/>
                        <a:t>RBC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+(w)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+(w)</a:t>
                      </a:r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Drug </a:t>
                      </a:r>
                      <a:r>
                        <a:rPr lang="en-GB" dirty="0" smtClean="0"/>
                        <a:t>treated RBC</a:t>
                      </a:r>
                      <a:r>
                        <a:rPr lang="en-GB" baseline="0" dirty="0" smtClean="0"/>
                        <a:t> 2(1:64)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 (w)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+(w)</a:t>
                      </a:r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Drug treated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smtClean="0"/>
                        <a:t>RBC 2(1:128)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+(w)</a:t>
                      </a:r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Untreated RBC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+(w)/++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+(w)</a:t>
                      </a:r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494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i="1" dirty="0"/>
              <a:t>Pan reactivity by IAT and enzyme IAT, auto test cell positive</a:t>
            </a:r>
          </a:p>
          <a:p>
            <a:r>
              <a:rPr lang="en-GB" i="1" dirty="0"/>
              <a:t>Variable reactivity detected </a:t>
            </a:r>
            <a:r>
              <a:rPr lang="en-GB" i="1" dirty="0" err="1"/>
              <a:t>vs</a:t>
            </a:r>
            <a:r>
              <a:rPr lang="en-GB" i="1" dirty="0"/>
              <a:t> reagent panel cells from different sources</a:t>
            </a:r>
          </a:p>
          <a:p>
            <a:r>
              <a:rPr lang="en-GB" i="1" dirty="0"/>
              <a:t>Anti-</a:t>
            </a:r>
            <a:r>
              <a:rPr lang="en-GB" i="1" dirty="0" err="1"/>
              <a:t>Wra</a:t>
            </a:r>
            <a:r>
              <a:rPr lang="en-GB" i="1" dirty="0"/>
              <a:t> detected</a:t>
            </a:r>
          </a:p>
          <a:p>
            <a:r>
              <a:rPr lang="en-GB" i="1" dirty="0"/>
              <a:t>Drug dependent antibody (Hydroxychloroquine) investigated</a:t>
            </a:r>
          </a:p>
          <a:p>
            <a:r>
              <a:rPr lang="en-GB" i="1" dirty="0"/>
              <a:t>Method not validated, for research purposes only. Clinical interpretation and transfusion management of case by medical consultant advised</a:t>
            </a:r>
          </a:p>
          <a:p>
            <a:r>
              <a:rPr lang="en-GB" i="1" dirty="0"/>
              <a:t>No differential effect observed  presence/absence of drug and on balance drug induced immune mediated haemolytic anaemia excluded.</a:t>
            </a:r>
          </a:p>
          <a:p>
            <a:endParaRPr lang="en-GB" dirty="0"/>
          </a:p>
          <a:p>
            <a:r>
              <a:rPr lang="en-GB" dirty="0"/>
              <a:t>Relates to disease flare and warm-mediated AIHA</a:t>
            </a:r>
          </a:p>
          <a:p>
            <a:endParaRPr lang="en-GB" dirty="0"/>
          </a:p>
          <a:p>
            <a:r>
              <a:rPr lang="en-GB" dirty="0"/>
              <a:t>Note hydroxychloroquine withheld and subsequent red cell haemolysis</a:t>
            </a:r>
          </a:p>
          <a:p>
            <a:endParaRPr lang="en-GB" dirty="0"/>
          </a:p>
          <a:p>
            <a:r>
              <a:rPr lang="en-GB" dirty="0"/>
              <a:t>This is suggestive (but not definitive) of drug effect excluded</a:t>
            </a:r>
            <a:endParaRPr lang="en-IE" dirty="0"/>
          </a:p>
          <a:p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101714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DE589-9C75-474E-85E6-2D2D228D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Approach to and possible DIIHA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F0E867F-A04E-3244-A99B-8FF76A81E074}"/>
              </a:ext>
            </a:extLst>
          </p:cNvPr>
          <p:cNvSpPr txBox="1">
            <a:spLocks/>
          </p:cNvSpPr>
          <p:nvPr/>
        </p:nvSpPr>
        <p:spPr>
          <a:xfrm>
            <a:off x="2043113" y="1639886"/>
            <a:ext cx="8015288" cy="267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E" dirty="0"/>
              <a:t>Diagnosis of a DAT-positive haemolytic anaemia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dirty="0"/>
              <a:t>Careful drug history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IE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IE" dirty="0"/>
              <a:t>Serological demonstration of drug-specific antibody, which interacts with red cells.</a:t>
            </a:r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62759076-0B7B-D548-A3C1-43C5DC80BE27}"/>
              </a:ext>
            </a:extLst>
          </p:cNvPr>
          <p:cNvSpPr/>
          <p:nvPr/>
        </p:nvSpPr>
        <p:spPr>
          <a:xfrm>
            <a:off x="5715000" y="1961023"/>
            <a:ext cx="762000" cy="69351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30512B22-3DEA-8144-BAAC-BBE69980F6BF}"/>
              </a:ext>
            </a:extLst>
          </p:cNvPr>
          <p:cNvSpPr/>
          <p:nvPr/>
        </p:nvSpPr>
        <p:spPr>
          <a:xfrm>
            <a:off x="5715000" y="2963066"/>
            <a:ext cx="762000" cy="69351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F1D8F6-00B4-3A4A-BA04-89C6FD08CA43}"/>
              </a:ext>
            </a:extLst>
          </p:cNvPr>
          <p:cNvSpPr txBox="1"/>
          <p:nvPr/>
        </p:nvSpPr>
        <p:spPr>
          <a:xfrm>
            <a:off x="1768475" y="4556028"/>
            <a:ext cx="10144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Don’t forget: </a:t>
            </a:r>
          </a:p>
          <a:p>
            <a:r>
              <a:rPr lang="en-IE" dirty="0"/>
              <a:t>Folic Acid. </a:t>
            </a:r>
          </a:p>
          <a:p>
            <a:r>
              <a:rPr lang="en-IE" dirty="0"/>
              <a:t>Risk assessment for thromboprophylaxis. </a:t>
            </a:r>
            <a:br>
              <a:rPr lang="en-IE" dirty="0"/>
            </a:br>
            <a:r>
              <a:rPr lang="en-IE" dirty="0"/>
              <a:t>If receiving steroids, risk assessed for treatment to prevent glucocorticoid-induced osteoporosis and gastrointestinal bleeding. </a:t>
            </a:r>
            <a:br>
              <a:rPr lang="en-IE" dirty="0"/>
            </a:br>
            <a:r>
              <a:rPr lang="en-IE" dirty="0" err="1"/>
              <a:t>Tranfuse</a:t>
            </a:r>
            <a:r>
              <a:rPr lang="en-IE" dirty="0"/>
              <a:t> with ABO, Rh and Kell matched red cells if life threatening. </a:t>
            </a:r>
            <a:endParaRPr lang="en-US" dirty="0"/>
          </a:p>
        </p:txBody>
      </p:sp>
      <p:pic>
        <p:nvPicPr>
          <p:cNvPr id="10" name="Picture 9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xmlns="" id="{50764DB3-6AC7-D14F-803F-5F179C45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0" y="2225702"/>
            <a:ext cx="1050132" cy="1000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416EE1-D7F8-2A4A-BEF7-6C7DA2124C4A}"/>
              </a:ext>
            </a:extLst>
          </p:cNvPr>
          <p:cNvSpPr txBox="1"/>
          <p:nvPr/>
        </p:nvSpPr>
        <p:spPr>
          <a:xfrm>
            <a:off x="9679782" y="2283456"/>
            <a:ext cx="223281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If DIIHA is suspected, </a:t>
            </a:r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relevant medication </a:t>
            </a:r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should be stopped.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AB8EB-2E40-454A-9878-128F9782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3A0DB5-0F9B-5642-BFCB-085A15F4F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 Kieran Morris</a:t>
            </a:r>
          </a:p>
          <a:p>
            <a:r>
              <a:rPr lang="en-IE" dirty="0"/>
              <a:t>Professor </a:t>
            </a:r>
            <a:r>
              <a:rPr lang="en-IE" dirty="0" err="1"/>
              <a:t>Fionnuala</a:t>
            </a:r>
            <a:r>
              <a:rPr lang="en-IE" dirty="0"/>
              <a:t> Ni </a:t>
            </a:r>
            <a:r>
              <a:rPr lang="en-IE" dirty="0" err="1"/>
              <a:t>Ainle</a:t>
            </a:r>
            <a:endParaRPr lang="en-IE" dirty="0"/>
          </a:p>
          <a:p>
            <a:r>
              <a:rPr lang="en-IE" dirty="0"/>
              <a:t>Red Cell </a:t>
            </a:r>
            <a:r>
              <a:rPr lang="en-IE" dirty="0" err="1"/>
              <a:t>Immunohaematology</a:t>
            </a:r>
            <a:r>
              <a:rPr lang="en-IE" dirty="0"/>
              <a:t> Laboratory, Irish Blood Transfusion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6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75661-6F49-C14A-9EAE-07F25D88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1E73A-1322-5045-A77F-F9924D7D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IE" dirty="0" err="1"/>
              <a:t>Garratty</a:t>
            </a:r>
            <a:r>
              <a:rPr lang="en-IE" dirty="0"/>
              <a:t> G. Immune </a:t>
            </a:r>
            <a:r>
              <a:rPr lang="en-IE" dirty="0" err="1"/>
              <a:t>hemolytic</a:t>
            </a:r>
            <a:r>
              <a:rPr lang="en-IE" dirty="0"/>
              <a:t> </a:t>
            </a:r>
            <a:r>
              <a:rPr lang="en-IE" dirty="0" err="1"/>
              <a:t>anemia</a:t>
            </a:r>
            <a:r>
              <a:rPr lang="en-IE" dirty="0"/>
              <a:t> associated with drug therapy. </a:t>
            </a:r>
            <a:r>
              <a:rPr lang="en-IE" i="1" dirty="0"/>
              <a:t>Blood Rev</a:t>
            </a:r>
            <a:r>
              <a:rPr lang="en-IE" dirty="0"/>
              <a:t>. 2010;24(4-5):143-150.</a:t>
            </a:r>
          </a:p>
          <a:p>
            <a:pPr marL="514350" indent="-514350">
              <a:buAutoNum type="arabicPeriod"/>
            </a:pPr>
            <a:r>
              <a:rPr lang="en-IE" dirty="0" err="1"/>
              <a:t>Leicht</a:t>
            </a:r>
            <a:r>
              <a:rPr lang="en-IE" dirty="0"/>
              <a:t>, H.B., </a:t>
            </a:r>
            <a:r>
              <a:rPr lang="en-IE" dirty="0" err="1"/>
              <a:t>Weinig</a:t>
            </a:r>
            <a:r>
              <a:rPr lang="en-IE" dirty="0"/>
              <a:t>, E., Mayer, B. </a:t>
            </a:r>
            <a:r>
              <a:rPr lang="en-IE" i="1" dirty="0"/>
              <a:t>et al.</a:t>
            </a:r>
            <a:r>
              <a:rPr lang="en-IE" dirty="0"/>
              <a:t> Ceftriaxone-induced </a:t>
            </a:r>
            <a:r>
              <a:rPr lang="en-IE" dirty="0" err="1"/>
              <a:t>hemolytic</a:t>
            </a:r>
            <a:r>
              <a:rPr lang="en-IE" dirty="0"/>
              <a:t> </a:t>
            </a:r>
            <a:r>
              <a:rPr lang="en-IE" dirty="0" err="1"/>
              <a:t>anemia</a:t>
            </a:r>
            <a:r>
              <a:rPr lang="en-IE" dirty="0"/>
              <a:t> with severe renal failure: a case report and review of literature. </a:t>
            </a:r>
            <a:r>
              <a:rPr lang="en-IE" i="1" dirty="0"/>
              <a:t>BMC </a:t>
            </a:r>
            <a:r>
              <a:rPr lang="en-IE" i="1" dirty="0" err="1"/>
              <a:t>Pharmacol</a:t>
            </a:r>
            <a:r>
              <a:rPr lang="en-IE" i="1" dirty="0"/>
              <a:t> </a:t>
            </a:r>
            <a:r>
              <a:rPr lang="en-IE" i="1" dirty="0" err="1"/>
              <a:t>Toxicol</a:t>
            </a:r>
            <a:r>
              <a:rPr lang="en-IE" dirty="0"/>
              <a:t> . 2018; 19: 67.</a:t>
            </a:r>
          </a:p>
          <a:p>
            <a:pPr marL="514350" indent="-514350">
              <a:buAutoNum type="arabicPeriod"/>
            </a:pPr>
            <a:r>
              <a:rPr lang="en-IE" dirty="0" err="1"/>
              <a:t>Garratty</a:t>
            </a:r>
            <a:r>
              <a:rPr lang="en-IE" dirty="0"/>
              <a:t> G and Arndt PA. Drugs that have been shown to cause drug- induced immune </a:t>
            </a:r>
            <a:r>
              <a:rPr lang="en-IE" dirty="0" err="1"/>
              <a:t>hemolytic</a:t>
            </a:r>
            <a:r>
              <a:rPr lang="en-IE" dirty="0"/>
              <a:t> </a:t>
            </a:r>
            <a:r>
              <a:rPr lang="en-IE" dirty="0" err="1"/>
              <a:t>anemia</a:t>
            </a:r>
            <a:r>
              <a:rPr lang="en-IE" dirty="0"/>
              <a:t> or positive direct antiglobulin tests: some interesting findings since 2007. Immunohematology 2014;30:66-79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IE" dirty="0"/>
              <a:t>Leger RM, Arndt PA, and </a:t>
            </a:r>
            <a:r>
              <a:rPr lang="en-IE" dirty="0" err="1"/>
              <a:t>Garratty</a:t>
            </a:r>
            <a:r>
              <a:rPr lang="en-IE" dirty="0"/>
              <a:t> G. How we investigate drug-induced immune </a:t>
            </a:r>
            <a:r>
              <a:rPr lang="en-IE" dirty="0" err="1"/>
              <a:t>hemolytic</a:t>
            </a:r>
            <a:r>
              <a:rPr lang="en-IE" dirty="0"/>
              <a:t> </a:t>
            </a:r>
            <a:r>
              <a:rPr lang="en-IE" dirty="0" err="1"/>
              <a:t>anemia</a:t>
            </a:r>
            <a:r>
              <a:rPr lang="en-IE" dirty="0"/>
              <a:t>. Immunohematology 2014;30:85-94.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5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8C30A35-FDC1-2D45-A80B-BF3EBA21E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51" b="2"/>
          <a:stretch/>
        </p:blipFill>
        <p:spPr>
          <a:xfrm>
            <a:off x="470018" y="1473634"/>
            <a:ext cx="5025525" cy="391987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AD0F4D2-80E7-4A78-82EE-BEAEE4945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B44F115-78B1-488F-B434-C13C4DFC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501" y="2183966"/>
            <a:ext cx="4892040" cy="7735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54725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7B980-0E30-4342-8759-AB22D637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Immune Haemolytic </a:t>
            </a:r>
            <a:r>
              <a:rPr lang="en-US" b="1" dirty="0" err="1"/>
              <a:t>Anaemia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F6AB49-A313-5F40-8714-8BF46CE84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71"/>
            <a:ext cx="10515600" cy="2184996"/>
          </a:xfrm>
        </p:spPr>
        <p:txBody>
          <a:bodyPr>
            <a:normAutofit/>
          </a:bodyPr>
          <a:lstStyle/>
          <a:p>
            <a:r>
              <a:rPr lang="en-US" dirty="0"/>
              <a:t>Destruction of red blood cells due to antibodies directed against ones own red blood cells</a:t>
            </a:r>
          </a:p>
          <a:p>
            <a:endParaRPr lang="en-US" dirty="0"/>
          </a:p>
          <a:p>
            <a:r>
              <a:rPr lang="en-IE" dirty="0"/>
              <a:t>AIHA frequency 1 in 80,000. 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3BF7F46-1BAF-F944-BA6E-C017D2E131FA}"/>
              </a:ext>
            </a:extLst>
          </p:cNvPr>
          <p:cNvGrpSpPr/>
          <p:nvPr/>
        </p:nvGrpSpPr>
        <p:grpSpPr>
          <a:xfrm>
            <a:off x="9491882" y="2720812"/>
            <a:ext cx="2523281" cy="1296135"/>
            <a:chOff x="4966987" y="4330714"/>
            <a:chExt cx="2523281" cy="12961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D1373E8-6DCF-154C-92A0-FA91F33954CF}"/>
                </a:ext>
              </a:extLst>
            </p:cNvPr>
            <p:cNvSpPr/>
            <p:nvPr/>
          </p:nvSpPr>
          <p:spPr>
            <a:xfrm>
              <a:off x="4966987" y="4330714"/>
              <a:ext cx="2523281" cy="129613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86ACC2A-0962-674F-BF5F-603B305A6076}"/>
                </a:ext>
              </a:extLst>
            </p:cNvPr>
            <p:cNvSpPr txBox="1"/>
            <p:nvPr/>
          </p:nvSpPr>
          <p:spPr>
            <a:xfrm>
              <a:off x="5291078" y="4517116"/>
              <a:ext cx="18750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Alloimmune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Haemolytic </a:t>
              </a:r>
              <a:r>
                <a:rPr lang="en-US" dirty="0" err="1">
                  <a:solidFill>
                    <a:schemeClr val="bg1"/>
                  </a:solidFill>
                </a:rPr>
                <a:t>anaemia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14B7653-2F47-ED4E-99F4-A129E828DFB4}"/>
              </a:ext>
            </a:extLst>
          </p:cNvPr>
          <p:cNvGrpSpPr/>
          <p:nvPr/>
        </p:nvGrpSpPr>
        <p:grpSpPr>
          <a:xfrm>
            <a:off x="3013273" y="3753206"/>
            <a:ext cx="1817225" cy="1006998"/>
            <a:chOff x="2748987" y="4578017"/>
            <a:chExt cx="1817225" cy="10069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03229D0-7554-6249-8ADC-329BB87F7190}"/>
                </a:ext>
              </a:extLst>
            </p:cNvPr>
            <p:cNvSpPr/>
            <p:nvPr/>
          </p:nvSpPr>
          <p:spPr>
            <a:xfrm>
              <a:off x="2748987" y="4578017"/>
              <a:ext cx="1817225" cy="10069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89A6621-5033-DA4A-AD3F-F230C2A9EC52}"/>
                </a:ext>
              </a:extLst>
            </p:cNvPr>
            <p:cNvSpPr txBox="1"/>
            <p:nvPr/>
          </p:nvSpPr>
          <p:spPr>
            <a:xfrm>
              <a:off x="2994949" y="4919586"/>
              <a:ext cx="1307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Cold AIHA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8156471-48BA-FF43-9713-E2679F9BCFD4}"/>
              </a:ext>
            </a:extLst>
          </p:cNvPr>
          <p:cNvGrpSpPr/>
          <p:nvPr/>
        </p:nvGrpSpPr>
        <p:grpSpPr>
          <a:xfrm>
            <a:off x="686958" y="2882869"/>
            <a:ext cx="2713299" cy="1006998"/>
            <a:chOff x="682906" y="4074518"/>
            <a:chExt cx="2713299" cy="10069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B6FCC6E-8AB6-3E48-8A79-8FFCCADFD0A6}"/>
                </a:ext>
              </a:extLst>
            </p:cNvPr>
            <p:cNvSpPr/>
            <p:nvPr/>
          </p:nvSpPr>
          <p:spPr>
            <a:xfrm>
              <a:off x="682906" y="4074518"/>
              <a:ext cx="1817225" cy="10069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1736816-7CD6-A343-B05C-8122473FA818}"/>
                </a:ext>
              </a:extLst>
            </p:cNvPr>
            <p:cNvSpPr txBox="1"/>
            <p:nvPr/>
          </p:nvSpPr>
          <p:spPr>
            <a:xfrm>
              <a:off x="838200" y="4438823"/>
              <a:ext cx="25580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AIHA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23680F4-B640-E747-8ADD-D1D92DE913AA}"/>
              </a:ext>
            </a:extLst>
          </p:cNvPr>
          <p:cNvGrpSpPr/>
          <p:nvPr/>
        </p:nvGrpSpPr>
        <p:grpSpPr>
          <a:xfrm>
            <a:off x="5797473" y="2416364"/>
            <a:ext cx="3389936" cy="2062934"/>
            <a:chOff x="8490031" y="4365148"/>
            <a:chExt cx="2714264" cy="145099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A8CAC46-FD8A-9846-81DD-504E10B71192}"/>
                </a:ext>
              </a:extLst>
            </p:cNvPr>
            <p:cNvSpPr/>
            <p:nvPr/>
          </p:nvSpPr>
          <p:spPr>
            <a:xfrm>
              <a:off x="8490031" y="4365148"/>
              <a:ext cx="2714264" cy="145099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0FF3153-F049-6B49-A144-2F08DC176F45}"/>
                </a:ext>
              </a:extLst>
            </p:cNvPr>
            <p:cNvSpPr txBox="1"/>
            <p:nvPr/>
          </p:nvSpPr>
          <p:spPr>
            <a:xfrm>
              <a:off x="9019573" y="4710395"/>
              <a:ext cx="1655180" cy="64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Drug induced/drug associated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78F6C6C-6F44-F54F-8E0F-14CCE9A6BA29}"/>
              </a:ext>
            </a:extLst>
          </p:cNvPr>
          <p:cNvSpPr txBox="1"/>
          <p:nvPr/>
        </p:nvSpPr>
        <p:spPr>
          <a:xfrm>
            <a:off x="3722131" y="2177691"/>
            <a:ext cx="130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Cold AIHA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14FD83A-351D-424E-95D9-FA1F129233A0}"/>
              </a:ext>
            </a:extLst>
          </p:cNvPr>
          <p:cNvGrpSpPr/>
          <p:nvPr/>
        </p:nvGrpSpPr>
        <p:grpSpPr>
          <a:xfrm>
            <a:off x="3004591" y="2054993"/>
            <a:ext cx="1817225" cy="1006998"/>
            <a:chOff x="2748987" y="4578017"/>
            <a:chExt cx="1817225" cy="100699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732A321-8B5E-494A-ACCB-DC3829425BC8}"/>
                </a:ext>
              </a:extLst>
            </p:cNvPr>
            <p:cNvSpPr/>
            <p:nvPr/>
          </p:nvSpPr>
          <p:spPr>
            <a:xfrm>
              <a:off x="2748987" y="4578017"/>
              <a:ext cx="1817225" cy="10069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8D813EC-58A7-0A48-A9D8-E257D144E3F2}"/>
                </a:ext>
              </a:extLst>
            </p:cNvPr>
            <p:cNvSpPr txBox="1"/>
            <p:nvPr/>
          </p:nvSpPr>
          <p:spPr>
            <a:xfrm>
              <a:off x="2994949" y="4919586"/>
              <a:ext cx="1307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Warm AIHA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203773-2609-1845-89DF-E70F321E0311}"/>
              </a:ext>
            </a:extLst>
          </p:cNvPr>
          <p:cNvSpPr txBox="1"/>
          <p:nvPr/>
        </p:nvSpPr>
        <p:spPr>
          <a:xfrm>
            <a:off x="944298" y="5463540"/>
            <a:ext cx="1073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Incidence of drug induced haemolytic </a:t>
            </a:r>
            <a:r>
              <a:rPr lang="en-US" sz="2800" dirty="0" err="1"/>
              <a:t>anaemia</a:t>
            </a:r>
            <a:r>
              <a:rPr lang="en-US" sz="2800" dirty="0"/>
              <a:t> approx. 1 in 1 million</a:t>
            </a:r>
          </a:p>
        </p:txBody>
      </p:sp>
    </p:spTree>
    <p:extLst>
      <p:ext uri="{BB962C8B-B14F-4D97-AF65-F5344CB8AC3E}">
        <p14:creationId xmlns:p14="http://schemas.microsoft.com/office/powerpoint/2010/main" val="7730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41E80-6977-F74A-A53C-0E460E1E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8300" cy="1325563"/>
          </a:xfrm>
        </p:spPr>
        <p:txBody>
          <a:bodyPr/>
          <a:lstStyle/>
          <a:p>
            <a:r>
              <a:rPr lang="en-US" b="1" dirty="0"/>
              <a:t>Drug Induced Haemolytic </a:t>
            </a:r>
            <a:r>
              <a:rPr lang="en-US" b="1" dirty="0" err="1"/>
              <a:t>Anaemia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94E62-B2ED-9344-8CF5-A4F70D00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First described 1950s</a:t>
            </a:r>
          </a:p>
          <a:p>
            <a:endParaRPr lang="en-US" dirty="0"/>
          </a:p>
          <a:p>
            <a:r>
              <a:rPr lang="en-US" dirty="0"/>
              <a:t>Approximately 130 drugs have been suspected to be implicated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xmlns="" id="{1B5C0107-BC8B-7449-B72F-9F3E7E0C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938" y="0"/>
            <a:ext cx="3384062" cy="21996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8056064-9811-734C-8882-C065650F3E34}"/>
              </a:ext>
            </a:extLst>
          </p:cNvPr>
          <p:cNvGrpSpPr/>
          <p:nvPr/>
        </p:nvGrpSpPr>
        <p:grpSpPr>
          <a:xfrm>
            <a:off x="3668661" y="3429000"/>
            <a:ext cx="3257563" cy="3071185"/>
            <a:chOff x="3668661" y="3429000"/>
            <a:chExt cx="3257563" cy="3071185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xmlns="" id="{1DD641F8-022A-8C4F-AF25-C190282D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661" y="3429000"/>
              <a:ext cx="3257563" cy="307118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FA5D034-64AA-F741-852A-0498838A4C93}"/>
                </a:ext>
              </a:extLst>
            </p:cNvPr>
            <p:cNvSpPr txBox="1"/>
            <p:nvPr/>
          </p:nvSpPr>
          <p:spPr>
            <a:xfrm>
              <a:off x="4550735" y="4784651"/>
              <a:ext cx="1545265" cy="132343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&gt;1000 </a:t>
              </a:r>
              <a:r>
                <a:rPr lang="en-US" sz="4000" dirty="0" err="1">
                  <a:solidFill>
                    <a:schemeClr val="bg1"/>
                  </a:solidFill>
                </a:rPr>
                <a:t>kDa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8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2C228-1AC5-DA46-AA30-5258ACF1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923A4-CF3E-CF4D-9B52-D3E95839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/>
              <a:t>Diagnosis of a DAT-positive haemolytic anaemia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Careful drug history </a:t>
            </a:r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Serological demonstration of drug-specific antibody, which interacts with red cells.</a:t>
            </a:r>
            <a:endParaRPr 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C8EC6A6D-133D-8D49-92C3-0D43085A7A2A}"/>
              </a:ext>
            </a:extLst>
          </p:cNvPr>
          <p:cNvSpPr/>
          <p:nvPr/>
        </p:nvSpPr>
        <p:spPr>
          <a:xfrm>
            <a:off x="5769429" y="2569024"/>
            <a:ext cx="762000" cy="58782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xmlns="" id="{8D416BFB-7C4D-7145-8F00-713D0C7F565A}"/>
              </a:ext>
            </a:extLst>
          </p:cNvPr>
          <p:cNvSpPr/>
          <p:nvPr/>
        </p:nvSpPr>
        <p:spPr>
          <a:xfrm>
            <a:off x="5769432" y="4009106"/>
            <a:ext cx="762000" cy="69351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33F1B3-87F9-5A41-8DE8-5AE5DD3E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82" y="1536065"/>
            <a:ext cx="10515600" cy="85970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Four mechanisms described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32AA312-591B-1342-8038-C148169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8" y="38225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Drug Induced AIHA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67F1231-A802-2C49-BB38-74B2FBE20AD9}"/>
              </a:ext>
            </a:extLst>
          </p:cNvPr>
          <p:cNvGrpSpPr/>
          <p:nvPr/>
        </p:nvGrpSpPr>
        <p:grpSpPr>
          <a:xfrm>
            <a:off x="300039" y="2415487"/>
            <a:ext cx="3220437" cy="1744614"/>
            <a:chOff x="300039" y="2598614"/>
            <a:chExt cx="3220437" cy="174461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B5FF38F-D039-8749-895B-25AE693B2514}"/>
                </a:ext>
              </a:extLst>
            </p:cNvPr>
            <p:cNvGrpSpPr/>
            <p:nvPr/>
          </p:nvGrpSpPr>
          <p:grpSpPr>
            <a:xfrm>
              <a:off x="904592" y="2598614"/>
              <a:ext cx="2615884" cy="1744614"/>
              <a:chOff x="675716" y="4074518"/>
              <a:chExt cx="2784797" cy="106875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14F18B03-6454-E74F-9868-B6949610F69E}"/>
                  </a:ext>
                </a:extLst>
              </p:cNvPr>
              <p:cNvSpPr/>
              <p:nvPr/>
            </p:nvSpPr>
            <p:spPr>
              <a:xfrm>
                <a:off x="682905" y="4074518"/>
                <a:ext cx="2777608" cy="1068759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B2A0046-736B-1646-8C04-6E0385DD815F}"/>
                  </a:ext>
                </a:extLst>
              </p:cNvPr>
              <p:cNvSpPr txBox="1"/>
              <p:nvPr/>
            </p:nvSpPr>
            <p:spPr>
              <a:xfrm>
                <a:off x="675716" y="4363546"/>
                <a:ext cx="2558005" cy="39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Immune Complex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Mechanism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81B346-25B9-484D-9FB6-F60D2B91EE21}"/>
                </a:ext>
              </a:extLst>
            </p:cNvPr>
            <p:cNvSpPr txBox="1"/>
            <p:nvPr/>
          </p:nvSpPr>
          <p:spPr>
            <a:xfrm>
              <a:off x="300039" y="2708911"/>
              <a:ext cx="356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1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12B78E9-BC6E-3245-8D93-6C99B4A0F777}"/>
              </a:ext>
            </a:extLst>
          </p:cNvPr>
          <p:cNvGrpSpPr/>
          <p:nvPr/>
        </p:nvGrpSpPr>
        <p:grpSpPr>
          <a:xfrm>
            <a:off x="300039" y="4538257"/>
            <a:ext cx="3220437" cy="2062934"/>
            <a:chOff x="54898" y="4340334"/>
            <a:chExt cx="3975116" cy="20629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DA26785-8DE7-8C48-8962-C5D0CB4E39D1}"/>
                </a:ext>
              </a:extLst>
            </p:cNvPr>
            <p:cNvGrpSpPr/>
            <p:nvPr/>
          </p:nvGrpSpPr>
          <p:grpSpPr>
            <a:xfrm>
              <a:off x="640079" y="4340334"/>
              <a:ext cx="3389935" cy="2062934"/>
              <a:chOff x="4966987" y="4330714"/>
              <a:chExt cx="2523281" cy="129613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B48A157B-5BEC-0943-9589-9FAA30A5CD36}"/>
                  </a:ext>
                </a:extLst>
              </p:cNvPr>
              <p:cNvSpPr/>
              <p:nvPr/>
            </p:nvSpPr>
            <p:spPr>
              <a:xfrm>
                <a:off x="4966987" y="4330714"/>
                <a:ext cx="2523281" cy="1296135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A58BBC0-679A-CC4F-9E91-351FE1CB038A}"/>
                  </a:ext>
                </a:extLst>
              </p:cNvPr>
              <p:cNvSpPr txBox="1"/>
              <p:nvPr/>
            </p:nvSpPr>
            <p:spPr>
              <a:xfrm>
                <a:off x="5258305" y="4706340"/>
                <a:ext cx="1875098" cy="40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Drug adsorption 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mechanism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8DAFDF8-3BA8-7243-AA97-0C7D1D307A78}"/>
                </a:ext>
              </a:extLst>
            </p:cNvPr>
            <p:cNvSpPr txBox="1"/>
            <p:nvPr/>
          </p:nvSpPr>
          <p:spPr>
            <a:xfrm>
              <a:off x="54898" y="4787322"/>
              <a:ext cx="356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BADC4FF-7998-4748-B0B9-4DF00E9B25CC}"/>
              </a:ext>
            </a:extLst>
          </p:cNvPr>
          <p:cNvGrpSpPr/>
          <p:nvPr/>
        </p:nvGrpSpPr>
        <p:grpSpPr>
          <a:xfrm>
            <a:off x="8172429" y="4739256"/>
            <a:ext cx="3435689" cy="1946255"/>
            <a:chOff x="8182955" y="2471738"/>
            <a:chExt cx="3435689" cy="19462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D33FEAA-C40A-D645-A221-80C0260D46CA}"/>
                </a:ext>
              </a:extLst>
            </p:cNvPr>
            <p:cNvGrpSpPr/>
            <p:nvPr/>
          </p:nvGrpSpPr>
          <p:grpSpPr>
            <a:xfrm>
              <a:off x="8721116" y="2471738"/>
              <a:ext cx="2897528" cy="1946255"/>
              <a:chOff x="2691114" y="4570965"/>
              <a:chExt cx="2558005" cy="173756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981FCB34-1C93-3641-B1D7-F510C40F915E}"/>
                  </a:ext>
                </a:extLst>
              </p:cNvPr>
              <p:cNvSpPr/>
              <p:nvPr/>
            </p:nvSpPr>
            <p:spPr>
              <a:xfrm>
                <a:off x="2691114" y="4570965"/>
                <a:ext cx="2558005" cy="173756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16DB8DE-CD7F-FB4F-8EA8-BD23B0880164}"/>
                  </a:ext>
                </a:extLst>
              </p:cNvPr>
              <p:cNvSpPr txBox="1"/>
              <p:nvPr/>
            </p:nvSpPr>
            <p:spPr>
              <a:xfrm>
                <a:off x="3225603" y="5013060"/>
                <a:ext cx="1619124" cy="577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Autoimmune mechanism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0D151F3-1844-E448-87AD-A75D0996ACA6}"/>
                </a:ext>
              </a:extLst>
            </p:cNvPr>
            <p:cNvSpPr txBox="1"/>
            <p:nvPr/>
          </p:nvSpPr>
          <p:spPr>
            <a:xfrm>
              <a:off x="8182955" y="2980552"/>
              <a:ext cx="356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4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2A343F0-A2AD-F842-AD7A-66B7E0506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086" y="3194413"/>
            <a:ext cx="3389936" cy="255866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D49DE27-6F92-4343-9F01-95DDC06AEFFC}"/>
              </a:ext>
            </a:extLst>
          </p:cNvPr>
          <p:cNvGrpSpPr/>
          <p:nvPr/>
        </p:nvGrpSpPr>
        <p:grpSpPr>
          <a:xfrm>
            <a:off x="8172429" y="2438633"/>
            <a:ext cx="3435689" cy="1946255"/>
            <a:chOff x="8182955" y="2602369"/>
            <a:chExt cx="3435689" cy="194625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6FADD6C-8B20-5B42-8B36-E9D873FD2722}"/>
                </a:ext>
              </a:extLst>
            </p:cNvPr>
            <p:cNvGrpSpPr/>
            <p:nvPr/>
          </p:nvGrpSpPr>
          <p:grpSpPr>
            <a:xfrm>
              <a:off x="8721116" y="2602369"/>
              <a:ext cx="2897528" cy="1946255"/>
              <a:chOff x="2691114" y="4687587"/>
              <a:chExt cx="2558005" cy="173756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D8A05D01-C10E-2745-AD69-FD59847D890F}"/>
                  </a:ext>
                </a:extLst>
              </p:cNvPr>
              <p:cNvSpPr/>
              <p:nvPr/>
            </p:nvSpPr>
            <p:spPr>
              <a:xfrm>
                <a:off x="2691114" y="4687587"/>
                <a:ext cx="2558005" cy="173756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Membrane Modification Mechanism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040515C-9E73-5B48-BC4E-876017128F5A}"/>
                  </a:ext>
                </a:extLst>
              </p:cNvPr>
              <p:cNvSpPr txBox="1"/>
              <p:nvPr/>
            </p:nvSpPr>
            <p:spPr>
              <a:xfrm>
                <a:off x="3225603" y="5013060"/>
                <a:ext cx="1619124" cy="32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4CBDCA0-2302-6342-96CE-FD096805B70B}"/>
                </a:ext>
              </a:extLst>
            </p:cNvPr>
            <p:cNvSpPr txBox="1"/>
            <p:nvPr/>
          </p:nvSpPr>
          <p:spPr>
            <a:xfrm>
              <a:off x="8182955" y="2980552"/>
              <a:ext cx="356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4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0955B-DA8A-7748-B1AF-6C200768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Drug Dependent Antibodies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4B75FF-04C6-E946-8225-70189BF22C4B}"/>
              </a:ext>
            </a:extLst>
          </p:cNvPr>
          <p:cNvSpPr txBox="1"/>
          <p:nvPr/>
        </p:nvSpPr>
        <p:spPr>
          <a:xfrm>
            <a:off x="838200" y="212317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Only react when drug is present in test system:</a:t>
            </a:r>
          </a:p>
          <a:p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000" dirty="0"/>
              <a:t>Drug adsorption mechanism</a:t>
            </a:r>
          </a:p>
          <a:p>
            <a:pPr marL="514350" indent="-514350">
              <a:buFontTx/>
              <a:buAutoNum type="arabicPeriod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</a:rPr>
              <a:t>Immune complex mechanism</a:t>
            </a:r>
          </a:p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11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8F840696-7B6E-0540-9ECD-FC17C4893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80599" y="2123170"/>
            <a:ext cx="5182802" cy="381405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2DCE1C8-C240-FF42-B1D1-13DAD7F18558}"/>
              </a:ext>
            </a:extLst>
          </p:cNvPr>
          <p:cNvSpPr txBox="1"/>
          <p:nvPr/>
        </p:nvSpPr>
        <p:spPr>
          <a:xfrm>
            <a:off x="1023255" y="5574010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Penicillin</a:t>
            </a:r>
          </a:p>
        </p:txBody>
      </p:sp>
    </p:spTree>
    <p:extLst>
      <p:ext uri="{BB962C8B-B14F-4D97-AF65-F5344CB8AC3E}">
        <p14:creationId xmlns:p14="http://schemas.microsoft.com/office/powerpoint/2010/main" val="15530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0955B-DA8A-7748-B1AF-6C200768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Drug Dependent Antibodies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4B75FF-04C6-E946-8225-70189BF22C4B}"/>
              </a:ext>
            </a:extLst>
          </p:cNvPr>
          <p:cNvSpPr txBox="1"/>
          <p:nvPr/>
        </p:nvSpPr>
        <p:spPr>
          <a:xfrm>
            <a:off x="838200" y="190500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Only react when drug is present in test system:</a:t>
            </a:r>
          </a:p>
          <a:p>
            <a:endParaRPr lang="en-US" sz="3000" dirty="0"/>
          </a:p>
          <a:p>
            <a:r>
              <a:rPr lang="en-US" sz="3000" dirty="0"/>
              <a:t>2 subgroups:</a:t>
            </a:r>
          </a:p>
          <a:p>
            <a:pPr marL="514350" indent="-514350">
              <a:buFontTx/>
              <a:buAutoNum type="arabicPeriod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Drug adsorption mechanism</a:t>
            </a:r>
          </a:p>
          <a:p>
            <a:pPr marL="514350" indent="-514350">
              <a:buFontTx/>
              <a:buAutoNum type="arabicPeriod"/>
            </a:pPr>
            <a:r>
              <a:rPr lang="en-US" sz="3000" dirty="0"/>
              <a:t>Immune complex mechanism</a:t>
            </a:r>
            <a:endParaRPr lang="en-US" sz="3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3000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xmlns="" id="{AF3FBA69-A8D9-9B4D-99F1-DADAE9A41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05000"/>
            <a:ext cx="5567412" cy="41606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4A7F70-9294-B147-AA5F-E8D8886528C1}"/>
              </a:ext>
            </a:extLst>
          </p:cNvPr>
          <p:cNvSpPr/>
          <p:nvPr/>
        </p:nvSpPr>
        <p:spPr>
          <a:xfrm>
            <a:off x="1470322" y="5696305"/>
            <a:ext cx="138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Ceftriaxone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2BA6A-BAE0-564F-8333-610165DF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Non-Immunological Protein Adsorption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C9069501-6D8C-6C49-965A-8940EDAFD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2986" y="1835150"/>
            <a:ext cx="4409174" cy="37388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50718B-51E2-754B-A854-054765A2F17B}"/>
              </a:ext>
            </a:extLst>
          </p:cNvPr>
          <p:cNvSpPr txBox="1"/>
          <p:nvPr/>
        </p:nvSpPr>
        <p:spPr>
          <a:xfrm>
            <a:off x="4386217" y="5574010"/>
            <a:ext cx="278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Beta-lactamase inhibitors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585E23-E06D-4946-8D0A-3FE32C07F4DA}"/>
              </a:ext>
            </a:extLst>
          </p:cNvPr>
          <p:cNvSpPr txBox="1"/>
          <p:nvPr/>
        </p:nvSpPr>
        <p:spPr>
          <a:xfrm>
            <a:off x="1023255" y="5574010"/>
            <a:ext cx="278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Platinum based chemotherapeutic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466F37-4A97-5E45-A1DC-ABC6689504E0}"/>
              </a:ext>
            </a:extLst>
          </p:cNvPr>
          <p:cNvSpPr txBox="1"/>
          <p:nvPr/>
        </p:nvSpPr>
        <p:spPr>
          <a:xfrm>
            <a:off x="1023256" y="2002971"/>
            <a:ext cx="5363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“Membrane modification mechanism”</a:t>
            </a:r>
          </a:p>
          <a:p>
            <a:endParaRPr lang="en-IE" dirty="0"/>
          </a:p>
          <a:p>
            <a:r>
              <a:rPr lang="en-IE" dirty="0"/>
              <a:t>Drug-induced, nonimmunologic modification of erythrocyte membranes, allowing the unspecific binding of diverse plasma proteins including IgG and complement factor 3 (C3), which leads to </a:t>
            </a:r>
            <a:r>
              <a:rPr lang="en-IE" dirty="0" err="1"/>
              <a:t>extravasal</a:t>
            </a:r>
            <a:r>
              <a:rPr lang="en-IE" dirty="0"/>
              <a:t> </a:t>
            </a:r>
            <a:r>
              <a:rPr lang="en-IE" dirty="0" err="1"/>
              <a:t>hemolysis</a:t>
            </a:r>
            <a:r>
              <a:rPr lang="en-IE" dirty="0"/>
              <a:t> in spleen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</TotalTime>
  <Words>1611</Words>
  <Application>Microsoft Office PowerPoint</Application>
  <PresentationFormat>Custom</PresentationFormat>
  <Paragraphs>448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Investigation of samples referred for immune haemolytic anaemia  Drug Induced Immune Haemolytic Anaemia  </vt:lpstr>
      <vt:lpstr>PowerPoint Presentation</vt:lpstr>
      <vt:lpstr>Immune Haemolytic Anaemia</vt:lpstr>
      <vt:lpstr>Drug Induced Haemolytic Anaemia</vt:lpstr>
      <vt:lpstr>Diagnosis</vt:lpstr>
      <vt:lpstr>Drug Induced AIHA</vt:lpstr>
      <vt:lpstr>Drug Dependent Antibodies</vt:lpstr>
      <vt:lpstr>Drug Dependent Antibodies</vt:lpstr>
      <vt:lpstr>Non-Immunological Protein Adsorption</vt:lpstr>
      <vt:lpstr>Drug Independent Antibody</vt:lpstr>
      <vt:lpstr>Drugs capable of inducing drug independent antibodies and drug dependent antibodies</vt:lpstr>
      <vt:lpstr>PowerPoint Presentation</vt:lpstr>
      <vt:lpstr>Case One</vt:lpstr>
      <vt:lpstr>Serology</vt:lpstr>
      <vt:lpstr>PowerPoint Presentation</vt:lpstr>
      <vt:lpstr>Adapted Method Judd et al (2008) </vt:lpstr>
      <vt:lpstr>Sample referred 21 February 2013 (drug discontinued)</vt:lpstr>
      <vt:lpstr>Conclusion</vt:lpstr>
      <vt:lpstr>Case Two </vt:lpstr>
      <vt:lpstr>PowerPoint Presentation</vt:lpstr>
      <vt:lpstr>Serology</vt:lpstr>
      <vt:lpstr>Follow-up testing to exclude drug induced immune haemolytic anaemia</vt:lpstr>
      <vt:lpstr>PowerPoint Presentation</vt:lpstr>
      <vt:lpstr>Conclusion</vt:lpstr>
      <vt:lpstr>Approach to and possible DIIHA</vt:lpstr>
      <vt:lpstr>Acknowledgements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Ryan</dc:creator>
  <cp:lastModifiedBy>Waters, Allison</cp:lastModifiedBy>
  <cp:revision>27</cp:revision>
  <cp:lastPrinted>2021-09-27T08:20:33Z</cp:lastPrinted>
  <dcterms:created xsi:type="dcterms:W3CDTF">2021-09-22T16:00:10Z</dcterms:created>
  <dcterms:modified xsi:type="dcterms:W3CDTF">2022-10-04T08:20:17Z</dcterms:modified>
</cp:coreProperties>
</file>