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84" r:id="rId6"/>
    <p:sldId id="261" r:id="rId7"/>
    <p:sldId id="259" r:id="rId8"/>
    <p:sldId id="265" r:id="rId9"/>
    <p:sldId id="264" r:id="rId10"/>
    <p:sldId id="279" r:id="rId11"/>
    <p:sldId id="262" r:id="rId12"/>
    <p:sldId id="281" r:id="rId13"/>
    <p:sldId id="267" r:id="rId14"/>
    <p:sldId id="263" r:id="rId15"/>
    <p:sldId id="270" r:id="rId16"/>
    <p:sldId id="268" r:id="rId17"/>
    <p:sldId id="269" r:id="rId18"/>
    <p:sldId id="271" r:id="rId19"/>
    <p:sldId id="272" r:id="rId20"/>
    <p:sldId id="273" r:id="rId21"/>
    <p:sldId id="275" r:id="rId22"/>
    <p:sldId id="277" r:id="rId23"/>
    <p:sldId id="285" r:id="rId24"/>
    <p:sldId id="278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60"/>
  </p:normalViewPr>
  <p:slideViewPr>
    <p:cSldViewPr>
      <p:cViewPr>
        <p:scale>
          <a:sx n="72" d="100"/>
          <a:sy n="72" d="100"/>
        </p:scale>
        <p:origin x="-14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655D4-CE11-4422-BDB6-2A7ECE398A13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AC4F45A3-6630-473A-839E-EB89FC90CD40}">
      <dgm:prSet phldrT="[Text]" phldr="1"/>
      <dgm:spPr/>
      <dgm:t>
        <a:bodyPr/>
        <a:lstStyle/>
        <a:p>
          <a:endParaRPr lang="en-IE" dirty="0">
            <a:noFill/>
          </a:endParaRPr>
        </a:p>
      </dgm:t>
    </dgm:pt>
    <dgm:pt modelId="{18A32FD8-6B94-4EF5-BEAD-53F32A932378}" type="parTrans" cxnId="{ECC7CDB2-7D85-4DAA-92CD-AD1AEF361683}">
      <dgm:prSet/>
      <dgm:spPr/>
      <dgm:t>
        <a:bodyPr/>
        <a:lstStyle/>
        <a:p>
          <a:endParaRPr lang="en-IE"/>
        </a:p>
      </dgm:t>
    </dgm:pt>
    <dgm:pt modelId="{1F9C3E25-EC53-47AC-9364-7DE34869C09C}" type="sibTrans" cxnId="{ECC7CDB2-7D85-4DAA-92CD-AD1AEF361683}">
      <dgm:prSet/>
      <dgm:spPr/>
      <dgm:t>
        <a:bodyPr/>
        <a:lstStyle/>
        <a:p>
          <a:endParaRPr lang="en-IE"/>
        </a:p>
      </dgm:t>
    </dgm:pt>
    <dgm:pt modelId="{EB6AB0B6-7355-46FA-A5AD-8220D828D05D}">
      <dgm:prSet phldrT="[Text]" phldr="1"/>
      <dgm:spPr/>
      <dgm:t>
        <a:bodyPr/>
        <a:lstStyle/>
        <a:p>
          <a:endParaRPr lang="en-IE" dirty="0">
            <a:noFill/>
          </a:endParaRPr>
        </a:p>
      </dgm:t>
    </dgm:pt>
    <dgm:pt modelId="{97144746-0A82-48C3-8B99-FDDFCF4248FD}" type="parTrans" cxnId="{5E59C6C1-2CE6-42D1-8C10-D0E172E8969F}">
      <dgm:prSet/>
      <dgm:spPr/>
      <dgm:t>
        <a:bodyPr/>
        <a:lstStyle/>
        <a:p>
          <a:endParaRPr lang="en-IE"/>
        </a:p>
      </dgm:t>
    </dgm:pt>
    <dgm:pt modelId="{1915B4EE-7E70-4879-B27A-813C54779B70}" type="sibTrans" cxnId="{5E59C6C1-2CE6-42D1-8C10-D0E172E8969F}">
      <dgm:prSet/>
      <dgm:spPr/>
      <dgm:t>
        <a:bodyPr/>
        <a:lstStyle/>
        <a:p>
          <a:endParaRPr lang="en-IE"/>
        </a:p>
      </dgm:t>
    </dgm:pt>
    <dgm:pt modelId="{85AF0211-665E-4BDC-B01E-CBF6B5C15459}">
      <dgm:prSet phldrT="[Text]" phldr="1"/>
      <dgm:spPr/>
      <dgm:t>
        <a:bodyPr/>
        <a:lstStyle/>
        <a:p>
          <a:endParaRPr lang="en-IE" dirty="0">
            <a:ln>
              <a:noFill/>
            </a:ln>
            <a:noFill/>
          </a:endParaRPr>
        </a:p>
      </dgm:t>
    </dgm:pt>
    <dgm:pt modelId="{F18EFC45-8431-41F0-9B08-9769CB827A53}" type="parTrans" cxnId="{A2E4AB82-770E-42E3-9430-A7A1C1FC8810}">
      <dgm:prSet/>
      <dgm:spPr/>
      <dgm:t>
        <a:bodyPr/>
        <a:lstStyle/>
        <a:p>
          <a:endParaRPr lang="en-IE"/>
        </a:p>
      </dgm:t>
    </dgm:pt>
    <dgm:pt modelId="{EAC523EA-24DA-456E-B842-170903E94DB7}" type="sibTrans" cxnId="{A2E4AB82-770E-42E3-9430-A7A1C1FC8810}">
      <dgm:prSet/>
      <dgm:spPr/>
      <dgm:t>
        <a:bodyPr/>
        <a:lstStyle/>
        <a:p>
          <a:endParaRPr lang="en-IE"/>
        </a:p>
      </dgm:t>
    </dgm:pt>
    <dgm:pt modelId="{0BB51351-5961-459D-AC7F-7042FD8C0B23}">
      <dgm:prSet phldrT="[Text]" phldr="1"/>
      <dgm:spPr/>
      <dgm:t>
        <a:bodyPr/>
        <a:lstStyle/>
        <a:p>
          <a:endParaRPr lang="en-IE" dirty="0">
            <a:noFill/>
          </a:endParaRPr>
        </a:p>
      </dgm:t>
    </dgm:pt>
    <dgm:pt modelId="{0B14B991-49E8-4C4D-ACF7-6B3F7DFA047D}" type="parTrans" cxnId="{66BA9267-7DA0-467B-8181-A69FC6E66C7F}">
      <dgm:prSet/>
      <dgm:spPr/>
      <dgm:t>
        <a:bodyPr/>
        <a:lstStyle/>
        <a:p>
          <a:endParaRPr lang="en-IE"/>
        </a:p>
      </dgm:t>
    </dgm:pt>
    <dgm:pt modelId="{4B7CA190-D834-49DA-821D-D2A9A724B060}" type="sibTrans" cxnId="{66BA9267-7DA0-467B-8181-A69FC6E66C7F}">
      <dgm:prSet/>
      <dgm:spPr/>
      <dgm:t>
        <a:bodyPr/>
        <a:lstStyle/>
        <a:p>
          <a:endParaRPr lang="en-IE"/>
        </a:p>
      </dgm:t>
    </dgm:pt>
    <dgm:pt modelId="{9B32E845-01BB-4A21-AC7F-5594F13B469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IE" dirty="0">
            <a:ln>
              <a:noFill/>
            </a:ln>
            <a:noFill/>
          </a:endParaRPr>
        </a:p>
      </dgm:t>
    </dgm:pt>
    <dgm:pt modelId="{E3A2294E-6243-49A6-AE34-05741B65A7EB}" type="sibTrans" cxnId="{A0885AC9-74F4-446F-9AA4-DFD2A7E24905}">
      <dgm:prSet/>
      <dgm:spPr/>
      <dgm:t>
        <a:bodyPr/>
        <a:lstStyle/>
        <a:p>
          <a:endParaRPr lang="en-IE"/>
        </a:p>
      </dgm:t>
    </dgm:pt>
    <dgm:pt modelId="{6EBABDFB-ABFC-426F-886A-EB4BEF71405A}" type="parTrans" cxnId="{A0885AC9-74F4-446F-9AA4-DFD2A7E24905}">
      <dgm:prSet/>
      <dgm:spPr/>
      <dgm:t>
        <a:bodyPr/>
        <a:lstStyle/>
        <a:p>
          <a:endParaRPr lang="en-IE"/>
        </a:p>
      </dgm:t>
    </dgm:pt>
    <dgm:pt modelId="{66611666-8B5C-4EBA-A0B6-47467A5FDEAC}">
      <dgm:prSet custAng="18995009" custScaleX="65928" custScaleY="68214"/>
      <dgm:spPr>
        <a:prstGeom prst="teardrop">
          <a:avLst/>
        </a:prstGeom>
      </dgm:spPr>
      <dgm:t>
        <a:bodyPr/>
        <a:lstStyle/>
        <a:p>
          <a:endParaRPr lang="en-IE"/>
        </a:p>
      </dgm:t>
    </dgm:pt>
    <dgm:pt modelId="{098C2A6C-FBBD-4651-A690-C87DB78CDB62}" type="parTrans" cxnId="{B227863C-B7DC-4682-923E-BF96553E640A}">
      <dgm:prSet/>
      <dgm:spPr/>
      <dgm:t>
        <a:bodyPr/>
        <a:lstStyle/>
        <a:p>
          <a:endParaRPr lang="en-IE"/>
        </a:p>
      </dgm:t>
    </dgm:pt>
    <dgm:pt modelId="{80E6EB2F-0F9F-47E2-82FA-97C969825A9A}" type="sibTrans" cxnId="{B227863C-B7DC-4682-923E-BF96553E640A}">
      <dgm:prSet/>
      <dgm:spPr/>
      <dgm:t>
        <a:bodyPr/>
        <a:lstStyle/>
        <a:p>
          <a:endParaRPr lang="en-IE"/>
        </a:p>
      </dgm:t>
    </dgm:pt>
    <dgm:pt modelId="{1B2DBED2-863C-4E12-A2A8-E9E24F361937}">
      <dgm:prSet custAng="18964039" custScaleX="67702" custScaleY="71149" custRadScaleRad="181983" custRadScaleInc="-14164"/>
      <dgm:spPr>
        <a:prstGeom prst="teardrop">
          <a:avLst/>
        </a:prstGeom>
      </dgm:spPr>
      <dgm:t>
        <a:bodyPr/>
        <a:lstStyle/>
        <a:p>
          <a:endParaRPr lang="en-IE"/>
        </a:p>
      </dgm:t>
    </dgm:pt>
    <dgm:pt modelId="{1FFD413D-BE93-470E-AD6C-26DD5DC990D5}" type="parTrans" cxnId="{B80D7241-EC82-4540-B082-34E43E0F8AD5}">
      <dgm:prSet/>
      <dgm:spPr/>
      <dgm:t>
        <a:bodyPr/>
        <a:lstStyle/>
        <a:p>
          <a:endParaRPr lang="en-IE"/>
        </a:p>
      </dgm:t>
    </dgm:pt>
    <dgm:pt modelId="{9821E36F-F23A-41CB-835C-654A982ADC40}" type="sibTrans" cxnId="{B80D7241-EC82-4540-B082-34E43E0F8AD5}">
      <dgm:prSet/>
      <dgm:spPr/>
      <dgm:t>
        <a:bodyPr/>
        <a:lstStyle/>
        <a:p>
          <a:endParaRPr lang="en-IE"/>
        </a:p>
      </dgm:t>
    </dgm:pt>
    <dgm:pt modelId="{8F0B7935-AE6A-45AE-8AF2-2118D38CDD61}" type="pres">
      <dgm:prSet presAssocID="{9D4655D4-CE11-4422-BDB6-2A7ECE398A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43D6F8D-4787-4150-ABE6-DD67CA0C5224}" type="pres">
      <dgm:prSet presAssocID="{9B32E845-01BB-4A21-AC7F-5594F13B4697}" presName="centerShape" presStyleLbl="node0" presStyleIdx="0" presStyleCnt="1" custScaleX="163602" custScaleY="126544" custLinFactNeighborX="7883" custLinFactNeighborY="1624"/>
      <dgm:spPr>
        <a:prstGeom prst="roundRect">
          <a:avLst/>
        </a:prstGeom>
      </dgm:spPr>
      <dgm:t>
        <a:bodyPr/>
        <a:lstStyle/>
        <a:p>
          <a:endParaRPr lang="en-IE"/>
        </a:p>
      </dgm:t>
    </dgm:pt>
    <dgm:pt modelId="{82516840-34BA-4CD1-903F-76A769EA74AD}" type="pres">
      <dgm:prSet presAssocID="{18A32FD8-6B94-4EF5-BEAD-53F32A932378}" presName="Name9" presStyleLbl="parChTrans1D2" presStyleIdx="0" presStyleCnt="4"/>
      <dgm:spPr/>
      <dgm:t>
        <a:bodyPr/>
        <a:lstStyle/>
        <a:p>
          <a:endParaRPr lang="en-IE"/>
        </a:p>
      </dgm:t>
    </dgm:pt>
    <dgm:pt modelId="{8E680FDA-C162-48F1-9650-62A0B0FDCC38}" type="pres">
      <dgm:prSet presAssocID="{18A32FD8-6B94-4EF5-BEAD-53F32A932378}" presName="connTx" presStyleLbl="parChTrans1D2" presStyleIdx="0" presStyleCnt="4"/>
      <dgm:spPr/>
      <dgm:t>
        <a:bodyPr/>
        <a:lstStyle/>
        <a:p>
          <a:endParaRPr lang="en-IE"/>
        </a:p>
      </dgm:t>
    </dgm:pt>
    <dgm:pt modelId="{78297884-AE07-40EF-8433-8FC3EA0C4AD5}" type="pres">
      <dgm:prSet presAssocID="{AC4F45A3-6630-473A-839E-EB89FC90CD40}" presName="node" presStyleLbl="node1" presStyleIdx="0" presStyleCnt="4" custAng="18995009" custScaleX="65928" custScaleY="68214" custRadScaleRad="113528" custRadScaleInc="64408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IE"/>
        </a:p>
      </dgm:t>
    </dgm:pt>
    <dgm:pt modelId="{A71A8175-6445-425D-A7A6-CB6EBC455E84}" type="pres">
      <dgm:prSet presAssocID="{97144746-0A82-48C3-8B99-FDDFCF4248FD}" presName="Name9" presStyleLbl="parChTrans1D2" presStyleIdx="1" presStyleCnt="4"/>
      <dgm:spPr/>
      <dgm:t>
        <a:bodyPr/>
        <a:lstStyle/>
        <a:p>
          <a:endParaRPr lang="en-IE"/>
        </a:p>
      </dgm:t>
    </dgm:pt>
    <dgm:pt modelId="{FC688F99-088D-4F3E-B76D-6DF9C005ABAE}" type="pres">
      <dgm:prSet presAssocID="{97144746-0A82-48C3-8B99-FDDFCF4248FD}" presName="connTx" presStyleLbl="parChTrans1D2" presStyleIdx="1" presStyleCnt="4"/>
      <dgm:spPr/>
      <dgm:t>
        <a:bodyPr/>
        <a:lstStyle/>
        <a:p>
          <a:endParaRPr lang="en-IE"/>
        </a:p>
      </dgm:t>
    </dgm:pt>
    <dgm:pt modelId="{69ACA5BE-E142-48EA-AD73-57DBE30424EE}" type="pres">
      <dgm:prSet presAssocID="{EB6AB0B6-7355-46FA-A5AD-8220D828D05D}" presName="node" presStyleLbl="node1" presStyleIdx="1" presStyleCnt="4" custAng="18964039" custScaleX="67702" custScaleY="71149" custRadScaleRad="181983" custRadScaleInc="-1416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IE"/>
        </a:p>
      </dgm:t>
    </dgm:pt>
    <dgm:pt modelId="{3D8E25C0-D0D6-4619-B4FB-E478EF048F9C}" type="pres">
      <dgm:prSet presAssocID="{F18EFC45-8431-41F0-9B08-9769CB827A53}" presName="Name9" presStyleLbl="parChTrans1D2" presStyleIdx="2" presStyleCnt="4"/>
      <dgm:spPr/>
      <dgm:t>
        <a:bodyPr/>
        <a:lstStyle/>
        <a:p>
          <a:endParaRPr lang="en-IE"/>
        </a:p>
      </dgm:t>
    </dgm:pt>
    <dgm:pt modelId="{F24D72CD-507E-4182-A8A1-AF66622D3EF8}" type="pres">
      <dgm:prSet presAssocID="{F18EFC45-8431-41F0-9B08-9769CB827A53}" presName="connTx" presStyleLbl="parChTrans1D2" presStyleIdx="2" presStyleCnt="4"/>
      <dgm:spPr/>
      <dgm:t>
        <a:bodyPr/>
        <a:lstStyle/>
        <a:p>
          <a:endParaRPr lang="en-IE"/>
        </a:p>
      </dgm:t>
    </dgm:pt>
    <dgm:pt modelId="{91064F62-6646-4EE1-8AAE-D8614DB854B5}" type="pres">
      <dgm:prSet presAssocID="{85AF0211-665E-4BDC-B01E-CBF6B5C15459}" presName="node" presStyleLbl="node1" presStyleIdx="2" presStyleCnt="4" custAng="18669902" custScaleX="69253" custScaleY="63287" custRadScaleRad="107072" custRadScaleInc="275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IE"/>
        </a:p>
      </dgm:t>
    </dgm:pt>
    <dgm:pt modelId="{67510985-EC50-476E-9164-1B80FEBEC8BF}" type="pres">
      <dgm:prSet presAssocID="{0B14B991-49E8-4C4D-ACF7-6B3F7DFA047D}" presName="Name9" presStyleLbl="parChTrans1D2" presStyleIdx="3" presStyleCnt="4"/>
      <dgm:spPr/>
      <dgm:t>
        <a:bodyPr/>
        <a:lstStyle/>
        <a:p>
          <a:endParaRPr lang="en-IE"/>
        </a:p>
      </dgm:t>
    </dgm:pt>
    <dgm:pt modelId="{640556A7-A372-45D3-86E9-03ED39EDC218}" type="pres">
      <dgm:prSet presAssocID="{0B14B991-49E8-4C4D-ACF7-6B3F7DFA047D}" presName="connTx" presStyleLbl="parChTrans1D2" presStyleIdx="3" presStyleCnt="4"/>
      <dgm:spPr/>
      <dgm:t>
        <a:bodyPr/>
        <a:lstStyle/>
        <a:p>
          <a:endParaRPr lang="en-IE"/>
        </a:p>
      </dgm:t>
    </dgm:pt>
    <dgm:pt modelId="{475995C5-4383-4A03-8801-2041B74E15D1}" type="pres">
      <dgm:prSet presAssocID="{0BB51351-5961-459D-AC7F-7042FD8C0B23}" presName="node" presStyleLbl="node1" presStyleIdx="3" presStyleCnt="4" custAng="19047853" custScaleX="78043" custScaleY="78692" custRadScaleRad="157385" custRadScaleInc="-45861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IE"/>
        </a:p>
      </dgm:t>
    </dgm:pt>
  </dgm:ptLst>
  <dgm:cxnLst>
    <dgm:cxn modelId="{AB82B1AA-3548-4696-8774-80FADF95BCEA}" type="presOf" srcId="{9B32E845-01BB-4A21-AC7F-5594F13B4697}" destId="{B43D6F8D-4787-4150-ABE6-DD67CA0C5224}" srcOrd="0" destOrd="0" presId="urn:microsoft.com/office/officeart/2005/8/layout/radial1"/>
    <dgm:cxn modelId="{0E62C8D0-44AE-4729-845B-4131FE302CC6}" type="presOf" srcId="{97144746-0A82-48C3-8B99-FDDFCF4248FD}" destId="{A71A8175-6445-425D-A7A6-CB6EBC455E84}" srcOrd="0" destOrd="0" presId="urn:microsoft.com/office/officeart/2005/8/layout/radial1"/>
    <dgm:cxn modelId="{5E59C6C1-2CE6-42D1-8C10-D0E172E8969F}" srcId="{9B32E845-01BB-4A21-AC7F-5594F13B4697}" destId="{EB6AB0B6-7355-46FA-A5AD-8220D828D05D}" srcOrd="1" destOrd="0" parTransId="{97144746-0A82-48C3-8B99-FDDFCF4248FD}" sibTransId="{1915B4EE-7E70-4879-B27A-813C54779B70}"/>
    <dgm:cxn modelId="{054D6748-1F07-44F2-90CA-4ECA24BCA534}" type="presOf" srcId="{0B14B991-49E8-4C4D-ACF7-6B3F7DFA047D}" destId="{640556A7-A372-45D3-86E9-03ED39EDC218}" srcOrd="1" destOrd="0" presId="urn:microsoft.com/office/officeart/2005/8/layout/radial1"/>
    <dgm:cxn modelId="{249A4574-BAF9-4DD0-808A-989DD157E0CF}" type="presOf" srcId="{85AF0211-665E-4BDC-B01E-CBF6B5C15459}" destId="{91064F62-6646-4EE1-8AAE-D8614DB854B5}" srcOrd="0" destOrd="0" presId="urn:microsoft.com/office/officeart/2005/8/layout/radial1"/>
    <dgm:cxn modelId="{A2AEC056-053B-4213-BD2B-481149F247CC}" type="presOf" srcId="{EB6AB0B6-7355-46FA-A5AD-8220D828D05D}" destId="{69ACA5BE-E142-48EA-AD73-57DBE30424EE}" srcOrd="0" destOrd="0" presId="urn:microsoft.com/office/officeart/2005/8/layout/radial1"/>
    <dgm:cxn modelId="{A2E4AB82-770E-42E3-9430-A7A1C1FC8810}" srcId="{9B32E845-01BB-4A21-AC7F-5594F13B4697}" destId="{85AF0211-665E-4BDC-B01E-CBF6B5C15459}" srcOrd="2" destOrd="0" parTransId="{F18EFC45-8431-41F0-9B08-9769CB827A53}" sibTransId="{EAC523EA-24DA-456E-B842-170903E94DB7}"/>
    <dgm:cxn modelId="{B80D7241-EC82-4540-B082-34E43E0F8AD5}" srcId="{9D4655D4-CE11-4422-BDB6-2A7ECE398A13}" destId="{1B2DBED2-863C-4E12-A2A8-E9E24F361937}" srcOrd="2" destOrd="0" parTransId="{1FFD413D-BE93-470E-AD6C-26DD5DC990D5}" sibTransId="{9821E36F-F23A-41CB-835C-654A982ADC40}"/>
    <dgm:cxn modelId="{ECC7CDB2-7D85-4DAA-92CD-AD1AEF361683}" srcId="{9B32E845-01BB-4A21-AC7F-5594F13B4697}" destId="{AC4F45A3-6630-473A-839E-EB89FC90CD40}" srcOrd="0" destOrd="0" parTransId="{18A32FD8-6B94-4EF5-BEAD-53F32A932378}" sibTransId="{1F9C3E25-EC53-47AC-9364-7DE34869C09C}"/>
    <dgm:cxn modelId="{33B63DF1-9197-41CE-8290-12B7FBDD15A9}" type="presOf" srcId="{0B14B991-49E8-4C4D-ACF7-6B3F7DFA047D}" destId="{67510985-EC50-476E-9164-1B80FEBEC8BF}" srcOrd="0" destOrd="0" presId="urn:microsoft.com/office/officeart/2005/8/layout/radial1"/>
    <dgm:cxn modelId="{A0885AC9-74F4-446F-9AA4-DFD2A7E24905}" srcId="{9D4655D4-CE11-4422-BDB6-2A7ECE398A13}" destId="{9B32E845-01BB-4A21-AC7F-5594F13B4697}" srcOrd="0" destOrd="0" parTransId="{6EBABDFB-ABFC-426F-886A-EB4BEF71405A}" sibTransId="{E3A2294E-6243-49A6-AE34-05741B65A7EB}"/>
    <dgm:cxn modelId="{0B77026E-E15E-46DE-A203-A6A4083E68C6}" type="presOf" srcId="{97144746-0A82-48C3-8B99-FDDFCF4248FD}" destId="{FC688F99-088D-4F3E-B76D-6DF9C005ABAE}" srcOrd="1" destOrd="0" presId="urn:microsoft.com/office/officeart/2005/8/layout/radial1"/>
    <dgm:cxn modelId="{F0795930-6681-4664-854C-87C14B945C8E}" type="presOf" srcId="{F18EFC45-8431-41F0-9B08-9769CB827A53}" destId="{F24D72CD-507E-4182-A8A1-AF66622D3EF8}" srcOrd="1" destOrd="0" presId="urn:microsoft.com/office/officeart/2005/8/layout/radial1"/>
    <dgm:cxn modelId="{7E32B376-EEA3-4EBD-9D41-DE808848A646}" type="presOf" srcId="{F18EFC45-8431-41F0-9B08-9769CB827A53}" destId="{3D8E25C0-D0D6-4619-B4FB-E478EF048F9C}" srcOrd="0" destOrd="0" presId="urn:microsoft.com/office/officeart/2005/8/layout/radial1"/>
    <dgm:cxn modelId="{B227863C-B7DC-4682-923E-BF96553E640A}" srcId="{9D4655D4-CE11-4422-BDB6-2A7ECE398A13}" destId="{66611666-8B5C-4EBA-A0B6-47467A5FDEAC}" srcOrd="1" destOrd="0" parTransId="{098C2A6C-FBBD-4651-A690-C87DB78CDB62}" sibTransId="{80E6EB2F-0F9F-47E2-82FA-97C969825A9A}"/>
    <dgm:cxn modelId="{7CAC3289-7F3C-4D4F-97BD-816A5336B6B7}" type="presOf" srcId="{0BB51351-5961-459D-AC7F-7042FD8C0B23}" destId="{475995C5-4383-4A03-8801-2041B74E15D1}" srcOrd="0" destOrd="0" presId="urn:microsoft.com/office/officeart/2005/8/layout/radial1"/>
    <dgm:cxn modelId="{61F5E929-7AC8-4DB1-9F39-AAF8C0D36BBD}" type="presOf" srcId="{18A32FD8-6B94-4EF5-BEAD-53F32A932378}" destId="{8E680FDA-C162-48F1-9650-62A0B0FDCC38}" srcOrd="1" destOrd="0" presId="urn:microsoft.com/office/officeart/2005/8/layout/radial1"/>
    <dgm:cxn modelId="{66BA9267-7DA0-467B-8181-A69FC6E66C7F}" srcId="{9B32E845-01BB-4A21-AC7F-5594F13B4697}" destId="{0BB51351-5961-459D-AC7F-7042FD8C0B23}" srcOrd="3" destOrd="0" parTransId="{0B14B991-49E8-4C4D-ACF7-6B3F7DFA047D}" sibTransId="{4B7CA190-D834-49DA-821D-D2A9A724B060}"/>
    <dgm:cxn modelId="{E62219CC-9210-46D0-8C5F-95D871862944}" type="presOf" srcId="{9D4655D4-CE11-4422-BDB6-2A7ECE398A13}" destId="{8F0B7935-AE6A-45AE-8AF2-2118D38CDD61}" srcOrd="0" destOrd="0" presId="urn:microsoft.com/office/officeart/2005/8/layout/radial1"/>
    <dgm:cxn modelId="{BFEC11E5-6846-439F-8C9E-4047955F0F67}" type="presOf" srcId="{AC4F45A3-6630-473A-839E-EB89FC90CD40}" destId="{78297884-AE07-40EF-8433-8FC3EA0C4AD5}" srcOrd="0" destOrd="0" presId="urn:microsoft.com/office/officeart/2005/8/layout/radial1"/>
    <dgm:cxn modelId="{A886E109-F690-46A0-89C9-2BD56D4F7F9A}" type="presOf" srcId="{18A32FD8-6B94-4EF5-BEAD-53F32A932378}" destId="{82516840-34BA-4CD1-903F-76A769EA74AD}" srcOrd="0" destOrd="0" presId="urn:microsoft.com/office/officeart/2005/8/layout/radial1"/>
    <dgm:cxn modelId="{A2DAAABA-7D37-4FFE-BC23-8448E3D22612}" type="presParOf" srcId="{8F0B7935-AE6A-45AE-8AF2-2118D38CDD61}" destId="{B43D6F8D-4787-4150-ABE6-DD67CA0C5224}" srcOrd="0" destOrd="0" presId="urn:microsoft.com/office/officeart/2005/8/layout/radial1"/>
    <dgm:cxn modelId="{0EA479F4-F9C3-4681-8C70-EBFDD72302F0}" type="presParOf" srcId="{8F0B7935-AE6A-45AE-8AF2-2118D38CDD61}" destId="{82516840-34BA-4CD1-903F-76A769EA74AD}" srcOrd="1" destOrd="0" presId="urn:microsoft.com/office/officeart/2005/8/layout/radial1"/>
    <dgm:cxn modelId="{F17821F0-0C4A-4309-B591-75A7144F6765}" type="presParOf" srcId="{82516840-34BA-4CD1-903F-76A769EA74AD}" destId="{8E680FDA-C162-48F1-9650-62A0B0FDCC38}" srcOrd="0" destOrd="0" presId="urn:microsoft.com/office/officeart/2005/8/layout/radial1"/>
    <dgm:cxn modelId="{A9BD4AE5-91D4-47AD-9C6E-0B8F1FA42F5B}" type="presParOf" srcId="{8F0B7935-AE6A-45AE-8AF2-2118D38CDD61}" destId="{78297884-AE07-40EF-8433-8FC3EA0C4AD5}" srcOrd="2" destOrd="0" presId="urn:microsoft.com/office/officeart/2005/8/layout/radial1"/>
    <dgm:cxn modelId="{6DC0DCE5-DB6B-4D27-8D00-E4F8E32FDE86}" type="presParOf" srcId="{8F0B7935-AE6A-45AE-8AF2-2118D38CDD61}" destId="{A71A8175-6445-425D-A7A6-CB6EBC455E84}" srcOrd="3" destOrd="0" presId="urn:microsoft.com/office/officeart/2005/8/layout/radial1"/>
    <dgm:cxn modelId="{57F55627-878B-4A88-BEAC-6F742E79C71F}" type="presParOf" srcId="{A71A8175-6445-425D-A7A6-CB6EBC455E84}" destId="{FC688F99-088D-4F3E-B76D-6DF9C005ABAE}" srcOrd="0" destOrd="0" presId="urn:microsoft.com/office/officeart/2005/8/layout/radial1"/>
    <dgm:cxn modelId="{C04AE979-30A4-4D2B-83F9-FF8BE9CBB594}" type="presParOf" srcId="{8F0B7935-AE6A-45AE-8AF2-2118D38CDD61}" destId="{69ACA5BE-E142-48EA-AD73-57DBE30424EE}" srcOrd="4" destOrd="0" presId="urn:microsoft.com/office/officeart/2005/8/layout/radial1"/>
    <dgm:cxn modelId="{35422945-A7B5-4522-B589-7D13AF0FDA92}" type="presParOf" srcId="{8F0B7935-AE6A-45AE-8AF2-2118D38CDD61}" destId="{3D8E25C0-D0D6-4619-B4FB-E478EF048F9C}" srcOrd="5" destOrd="0" presId="urn:microsoft.com/office/officeart/2005/8/layout/radial1"/>
    <dgm:cxn modelId="{4FA6794F-EFB4-4437-A9A8-3B369A81507E}" type="presParOf" srcId="{3D8E25C0-D0D6-4619-B4FB-E478EF048F9C}" destId="{F24D72CD-507E-4182-A8A1-AF66622D3EF8}" srcOrd="0" destOrd="0" presId="urn:microsoft.com/office/officeart/2005/8/layout/radial1"/>
    <dgm:cxn modelId="{28910201-0631-4F4D-8EAF-332E52B16D68}" type="presParOf" srcId="{8F0B7935-AE6A-45AE-8AF2-2118D38CDD61}" destId="{91064F62-6646-4EE1-8AAE-D8614DB854B5}" srcOrd="6" destOrd="0" presId="urn:microsoft.com/office/officeart/2005/8/layout/radial1"/>
    <dgm:cxn modelId="{44D9D9DC-7EB4-4979-9415-5C91707674B4}" type="presParOf" srcId="{8F0B7935-AE6A-45AE-8AF2-2118D38CDD61}" destId="{67510985-EC50-476E-9164-1B80FEBEC8BF}" srcOrd="7" destOrd="0" presId="urn:microsoft.com/office/officeart/2005/8/layout/radial1"/>
    <dgm:cxn modelId="{B2197707-CD63-4BD3-B4DD-53253B894AAB}" type="presParOf" srcId="{67510985-EC50-476E-9164-1B80FEBEC8BF}" destId="{640556A7-A372-45D3-86E9-03ED39EDC218}" srcOrd="0" destOrd="0" presId="urn:microsoft.com/office/officeart/2005/8/layout/radial1"/>
    <dgm:cxn modelId="{26C55AD3-5C53-40A6-B1CB-7C922D830AA7}" type="presParOf" srcId="{8F0B7935-AE6A-45AE-8AF2-2118D38CDD61}" destId="{475995C5-4383-4A03-8801-2041B74E15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D6F8D-4787-4150-ABE6-DD67CA0C5224}">
      <dsp:nvSpPr>
        <dsp:cNvPr id="0" name=""/>
        <dsp:cNvSpPr/>
      </dsp:nvSpPr>
      <dsp:spPr>
        <a:xfrm>
          <a:off x="3502929" y="2118681"/>
          <a:ext cx="2829728" cy="218875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400" kern="1200" dirty="0">
            <a:ln>
              <a:noFill/>
            </a:ln>
            <a:noFill/>
          </a:endParaRPr>
        </a:p>
      </dsp:txBody>
      <dsp:txXfrm>
        <a:off x="3609775" y="2225527"/>
        <a:ext cx="2616036" cy="1975065"/>
      </dsp:txXfrm>
    </dsp:sp>
    <dsp:sp modelId="{82516840-34BA-4CD1-903F-76A769EA74AD}">
      <dsp:nvSpPr>
        <dsp:cNvPr id="0" name=""/>
        <dsp:cNvSpPr/>
      </dsp:nvSpPr>
      <dsp:spPr>
        <a:xfrm rot="17456402">
          <a:off x="5074995" y="1791312"/>
          <a:ext cx="76051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760516" y="172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436240" y="1789526"/>
        <a:ext cx="38025" cy="38025"/>
      </dsp:txXfrm>
    </dsp:sp>
    <dsp:sp modelId="{78297884-AE07-40EF-8433-8FC3EA0C4AD5}">
      <dsp:nvSpPr>
        <dsp:cNvPr id="0" name=""/>
        <dsp:cNvSpPr/>
      </dsp:nvSpPr>
      <dsp:spPr>
        <a:xfrm rot="18995009">
          <a:off x="5230886" y="314965"/>
          <a:ext cx="1140318" cy="1179857"/>
        </a:xfrm>
        <a:prstGeom prst="teardrop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600" kern="1200" dirty="0">
            <a:noFill/>
          </a:endParaRPr>
        </a:p>
      </dsp:txBody>
      <dsp:txXfrm>
        <a:off x="5397882" y="487751"/>
        <a:ext cx="806326" cy="834285"/>
      </dsp:txXfrm>
    </dsp:sp>
    <dsp:sp modelId="{A71A8175-6445-425D-A7A6-CB6EBC455E84}">
      <dsp:nvSpPr>
        <dsp:cNvPr id="0" name=""/>
        <dsp:cNvSpPr/>
      </dsp:nvSpPr>
      <dsp:spPr>
        <a:xfrm rot="21049909">
          <a:off x="6294375" y="2866874"/>
          <a:ext cx="1323294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1323294" y="172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6922940" y="2851018"/>
        <a:ext cx="66164" cy="66164"/>
      </dsp:txXfrm>
    </dsp:sp>
    <dsp:sp modelId="{69ACA5BE-E142-48EA-AD73-57DBE30424EE}">
      <dsp:nvSpPr>
        <dsp:cNvPr id="0" name=""/>
        <dsp:cNvSpPr/>
      </dsp:nvSpPr>
      <dsp:spPr>
        <a:xfrm rot="18964039">
          <a:off x="7602432" y="2069965"/>
          <a:ext cx="1171002" cy="1230622"/>
        </a:xfrm>
        <a:prstGeom prst="teardrop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700" kern="1200" dirty="0">
            <a:noFill/>
          </a:endParaRPr>
        </a:p>
      </dsp:txBody>
      <dsp:txXfrm>
        <a:off x="7773921" y="2250185"/>
        <a:ext cx="828024" cy="870182"/>
      </dsp:txXfrm>
    </dsp:sp>
    <dsp:sp modelId="{3D8E25C0-D0D6-4619-B4FB-E478EF048F9C}">
      <dsp:nvSpPr>
        <dsp:cNvPr id="0" name=""/>
        <dsp:cNvSpPr/>
      </dsp:nvSpPr>
      <dsp:spPr>
        <a:xfrm rot="5925558">
          <a:off x="4337632" y="4636523"/>
          <a:ext cx="71635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716356" y="172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0800000">
        <a:off x="4677902" y="4635841"/>
        <a:ext cx="35817" cy="35817"/>
      </dsp:txXfrm>
    </dsp:sp>
    <dsp:sp modelId="{91064F62-6646-4EE1-8AAE-D8614DB854B5}">
      <dsp:nvSpPr>
        <dsp:cNvPr id="0" name=""/>
        <dsp:cNvSpPr/>
      </dsp:nvSpPr>
      <dsp:spPr>
        <a:xfrm rot="18669902">
          <a:off x="3958844" y="5002404"/>
          <a:ext cx="1197828" cy="1094638"/>
        </a:xfrm>
        <a:prstGeom prst="teardrop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 dirty="0">
            <a:ln>
              <a:noFill/>
            </a:ln>
            <a:noFill/>
          </a:endParaRPr>
        </a:p>
      </dsp:txBody>
      <dsp:txXfrm>
        <a:off x="4134262" y="5162710"/>
        <a:ext cx="846992" cy="774026"/>
      </dsp:txXfrm>
    </dsp:sp>
    <dsp:sp modelId="{67510985-EC50-476E-9164-1B80FEBEC8BF}">
      <dsp:nvSpPr>
        <dsp:cNvPr id="0" name=""/>
        <dsp:cNvSpPr/>
      </dsp:nvSpPr>
      <dsp:spPr>
        <a:xfrm rot="9734432">
          <a:off x="1848395" y="3889828"/>
          <a:ext cx="1805184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1805184" y="172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 rot="10800000">
        <a:off x="2705858" y="3861925"/>
        <a:ext cx="90259" cy="90259"/>
      </dsp:txXfrm>
    </dsp:sp>
    <dsp:sp modelId="{475995C5-4383-4A03-8801-2041B74E15D1}">
      <dsp:nvSpPr>
        <dsp:cNvPr id="0" name=""/>
        <dsp:cNvSpPr/>
      </dsp:nvSpPr>
      <dsp:spPr>
        <a:xfrm rot="19047853">
          <a:off x="573215" y="3707846"/>
          <a:ext cx="1349864" cy="1361089"/>
        </a:xfrm>
        <a:prstGeom prst="teardrop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3100" kern="1200" dirty="0">
            <a:noFill/>
          </a:endParaRPr>
        </a:p>
      </dsp:txBody>
      <dsp:txXfrm>
        <a:off x="770898" y="3907173"/>
        <a:ext cx="954498" cy="962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9652-BED3-4214-A041-10BD923198ED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C78D-6C36-49CF-82AC-DB9520495A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0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Made of 30 short consensus repeats grouped into four long homologous repeat (LHR) domains A-D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C78D-6C36-49CF-82AC-DB9520495A1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772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Database single nucleotide</a:t>
            </a:r>
            <a:r>
              <a:rPr lang="en-GB" baseline="0" dirty="0" smtClean="0"/>
              <a:t> polymorphisms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C78D-6C36-49CF-82AC-DB9520495A1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229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HUMAN EMBRYONIC</a:t>
            </a:r>
            <a:r>
              <a:rPr lang="en-GB" baseline="0" dirty="0" smtClean="0"/>
              <a:t> KIDNEY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C78D-6C36-49CF-82AC-DB9520495A13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71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C78D-6C36-49CF-82AC-DB9520495A1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436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Reliance</a:t>
            </a:r>
            <a:r>
              <a:rPr lang="en-IE" baseline="0" dirty="0" smtClean="0"/>
              <a:t> on scarf for availability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C78D-6C36-49CF-82AC-DB9520495A13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24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1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34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211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49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45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61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032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34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21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71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842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E361-D2E4-41FD-8484-DC4092652079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44F1-5662-4748-BFAA-3C5C449A6A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Two novel antithetical KN blood group antigens</a:t>
            </a:r>
            <a:endParaRPr lang="en-IE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4392488" cy="117653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Aisling Costelloe</a:t>
            </a:r>
          </a:p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Senior Medical Scientist</a:t>
            </a:r>
          </a:p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RCI</a:t>
            </a:r>
            <a:endParaRPr lang="en-I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0" y="76318"/>
            <a:ext cx="2827718" cy="136149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7637" y="150797"/>
            <a:ext cx="2823629" cy="1070007"/>
          </a:xfrm>
          <a:prstGeom prst="rect">
            <a:avLst/>
          </a:prstGeom>
        </p:spPr>
      </p:pic>
      <p:sp>
        <p:nvSpPr>
          <p:cNvPr id="6" name="AutoShape 3"/>
          <p:cNvSpPr/>
          <p:nvPr/>
        </p:nvSpPr>
        <p:spPr>
          <a:xfrm>
            <a:off x="0" y="1479531"/>
            <a:ext cx="9144000" cy="67733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-18905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Complement Receptor 1 – carrier of KN antigens</a:t>
            </a:r>
            <a:endParaRPr lang="en-IE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010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31296" y="1456454"/>
            <a:ext cx="1872208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2483768" y="4005064"/>
            <a:ext cx="2952328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Previous work had suggested antigens may exist in this region also</a:t>
            </a:r>
            <a:endParaRPr lang="en-IE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27984" y="2996952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152" y="3728065"/>
            <a:ext cx="145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Grueger</a:t>
            </a:r>
            <a:r>
              <a:rPr lang="en-GB" sz="1200" dirty="0" smtClean="0"/>
              <a:t> </a:t>
            </a:r>
            <a:r>
              <a:rPr lang="en-GB" sz="1200" i="1" dirty="0" smtClean="0"/>
              <a:t>et al </a:t>
            </a:r>
            <a:r>
              <a:rPr lang="en-GB" sz="1200" dirty="0" smtClean="0"/>
              <a:t>(2020)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9965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chemeClr val="accent2"/>
                </a:solidFill>
              </a:rPr>
              <a:t>Grueger</a:t>
            </a:r>
            <a:r>
              <a:rPr lang="en-GB" sz="2400" dirty="0" smtClean="0">
                <a:solidFill>
                  <a:schemeClr val="accent2"/>
                </a:solidFill>
              </a:rPr>
              <a:t> </a:t>
            </a:r>
            <a:r>
              <a:rPr lang="en-GB" sz="2400" i="1" dirty="0" smtClean="0">
                <a:solidFill>
                  <a:schemeClr val="accent2"/>
                </a:solidFill>
              </a:rPr>
              <a:t>et al </a:t>
            </a:r>
            <a:r>
              <a:rPr lang="en-GB" sz="2400" dirty="0" smtClean="0">
                <a:solidFill>
                  <a:schemeClr val="accent2"/>
                </a:solidFill>
              </a:rPr>
              <a:t>- Study Aims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Investigate possible polymorphisms in CR1 LHR-C that could define a new blood group antigen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6007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79912" y="2564904"/>
            <a:ext cx="648072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372200" y="2348880"/>
            <a:ext cx="2088232" cy="20313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Most frequent polymorphism in LHR-C was c.3623A&gt;G in Exon 22 leading to amino acid change p.His1208Arg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4809778" y="5542329"/>
            <a:ext cx="145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Grueger</a:t>
            </a:r>
            <a:r>
              <a:rPr lang="en-GB" sz="1200" dirty="0" smtClean="0"/>
              <a:t> </a:t>
            </a:r>
            <a:r>
              <a:rPr lang="en-GB" sz="1200" i="1" dirty="0" smtClean="0"/>
              <a:t>et al </a:t>
            </a:r>
            <a:r>
              <a:rPr lang="en-GB" sz="1200" dirty="0" smtClean="0"/>
              <a:t>(2020)</a:t>
            </a:r>
            <a:endParaRPr lang="en-I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301208"/>
            <a:ext cx="3168352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DNA sequence amino acid 940 to 1394 was synthesised</a:t>
            </a:r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75856" y="5013176"/>
            <a:ext cx="648072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Grueger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i="1" dirty="0">
                <a:solidFill>
                  <a:srgbClr val="C00000"/>
                </a:solidFill>
              </a:rPr>
              <a:t>et al </a:t>
            </a:r>
            <a:r>
              <a:rPr lang="en-GB" sz="2400" dirty="0">
                <a:solidFill>
                  <a:srgbClr val="C00000"/>
                </a:solidFill>
              </a:rPr>
              <a:t>- Study </a:t>
            </a:r>
            <a:r>
              <a:rPr lang="en-IE" sz="2400" dirty="0" smtClean="0">
                <a:solidFill>
                  <a:srgbClr val="C00000"/>
                </a:solidFill>
              </a:rPr>
              <a:t>Design/Methods</a:t>
            </a:r>
            <a:endParaRPr lang="en-IE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                                 </a:t>
            </a:r>
            <a:r>
              <a:rPr lang="en-GB" sz="1800" dirty="0" smtClean="0">
                <a:solidFill>
                  <a:srgbClr val="FF0000"/>
                </a:solidFill>
              </a:rPr>
              <a:t>ligated                                                                   transduce</a:t>
            </a:r>
          </a:p>
          <a:p>
            <a:r>
              <a:rPr lang="en-GB" sz="1800" dirty="0" smtClean="0"/>
              <a:t>DNA sequence</a:t>
            </a:r>
            <a:r>
              <a:rPr lang="en-GB" sz="1800" dirty="0" smtClean="0">
                <a:solidFill>
                  <a:srgbClr val="FF0000"/>
                </a:solidFill>
              </a:rPr>
              <a:t>                 </a:t>
            </a:r>
            <a:r>
              <a:rPr lang="en-GB" sz="1800" dirty="0" smtClean="0"/>
              <a:t>Modified </a:t>
            </a:r>
            <a:r>
              <a:rPr lang="en-GB" sz="1800" dirty="0" err="1" smtClean="0"/>
              <a:t>lentiviral</a:t>
            </a:r>
            <a:r>
              <a:rPr lang="en-GB" sz="1800" dirty="0" smtClean="0"/>
              <a:t> expression vector                HEK293 Cells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Produced recombinant proteins based on LHR-C P.1208</a:t>
            </a:r>
          </a:p>
          <a:p>
            <a:pPr marL="0" indent="0">
              <a:buNone/>
            </a:pPr>
            <a:r>
              <a:rPr lang="en-GB" sz="1800" dirty="0" smtClean="0"/>
              <a:t>       </a:t>
            </a:r>
            <a:r>
              <a:rPr lang="en-GB" sz="1800" b="1" dirty="0" smtClean="0"/>
              <a:t>recombinant blood group proteins (rBGPs)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 smtClean="0"/>
          </a:p>
          <a:p>
            <a:r>
              <a:rPr lang="en-GB" sz="1800" dirty="0" smtClean="0"/>
              <a:t>Used this </a:t>
            </a:r>
            <a:r>
              <a:rPr lang="en-GB" sz="1800" dirty="0" err="1" smtClean="0"/>
              <a:t>rBGP</a:t>
            </a:r>
            <a:r>
              <a:rPr lang="en-GB" sz="1800" dirty="0" smtClean="0"/>
              <a:t> to test against antisera containing “CR1-related” antibodies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131840" y="4324546"/>
            <a:ext cx="2304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RCI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9752" y="1700808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34100" y="1700808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Grueger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i="1" dirty="0">
                <a:solidFill>
                  <a:srgbClr val="C00000"/>
                </a:solidFill>
              </a:rPr>
              <a:t>et al </a:t>
            </a:r>
            <a:r>
              <a:rPr lang="en-GB" sz="2400" dirty="0">
                <a:solidFill>
                  <a:srgbClr val="C00000"/>
                </a:solidFill>
              </a:rPr>
              <a:t>- Study </a:t>
            </a:r>
            <a:r>
              <a:rPr lang="en-IE" sz="2400" dirty="0" smtClean="0">
                <a:solidFill>
                  <a:srgbClr val="C00000"/>
                </a:solidFill>
              </a:rPr>
              <a:t>Design/Methods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536504" cy="5472608"/>
          </a:xfrm>
        </p:spPr>
        <p:txBody>
          <a:bodyPr>
            <a:normAutofit/>
          </a:bodyPr>
          <a:lstStyle/>
          <a:p>
            <a:r>
              <a:rPr lang="en-IE" sz="2000" dirty="0" smtClean="0"/>
              <a:t> RCI identified HTLA/CR1-related antisera and supplied these antisera to the study</a:t>
            </a:r>
          </a:p>
          <a:p>
            <a:pPr marL="0" indent="0">
              <a:buNone/>
            </a:pPr>
            <a:r>
              <a:rPr lang="en-IE" sz="2000" dirty="0" smtClean="0"/>
              <a:t>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HTLA (n=2)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 </a:t>
            </a:r>
            <a:r>
              <a:rPr lang="en-IE" sz="2000" dirty="0" err="1" smtClean="0"/>
              <a:t>McCa</a:t>
            </a:r>
            <a:r>
              <a:rPr lang="en-IE" sz="2000" dirty="0" smtClean="0"/>
              <a:t>(n=1)      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CR1 related (n=5)	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</a:t>
            </a:r>
            <a:r>
              <a:rPr lang="en-IE" sz="2000" dirty="0" err="1" smtClean="0"/>
              <a:t>Kna</a:t>
            </a:r>
            <a:r>
              <a:rPr lang="en-IE" sz="2000" dirty="0" smtClean="0"/>
              <a:t>(n=1)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Anti-KCAM (n=3)               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 </a:t>
            </a:r>
            <a:r>
              <a:rPr lang="en-IE" sz="2000" dirty="0" err="1"/>
              <a:t>Yka</a:t>
            </a:r>
            <a:r>
              <a:rPr lang="en-IE" sz="2000" dirty="0"/>
              <a:t> (n=2</a:t>
            </a:r>
            <a:r>
              <a:rPr lang="en-IE" sz="20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 Sl3 (n=1)                    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Anti-Sla (n=1)</a:t>
            </a:r>
          </a:p>
          <a:p>
            <a:pPr marL="457200" lvl="1" indent="0">
              <a:buNone/>
            </a:pPr>
            <a:endParaRPr lang="en-IE" sz="2000" dirty="0"/>
          </a:p>
          <a:p>
            <a:pPr marL="457200" lvl="1" indent="0">
              <a:buNone/>
            </a:pPr>
            <a:endParaRPr lang="en-IE" sz="2000" dirty="0"/>
          </a:p>
        </p:txBody>
      </p:sp>
      <p:sp>
        <p:nvSpPr>
          <p:cNvPr id="4" name="Right Brace 3"/>
          <p:cNvSpPr/>
          <p:nvPr/>
        </p:nvSpPr>
        <p:spPr>
          <a:xfrm>
            <a:off x="3635896" y="2492896"/>
            <a:ext cx="792088" cy="2736304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4716016" y="350100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</a:t>
            </a:r>
            <a:r>
              <a:rPr lang="en-GB" dirty="0" err="1" smtClean="0"/>
              <a:t>emagglutination</a:t>
            </a:r>
            <a:r>
              <a:rPr lang="en-GB" dirty="0" smtClean="0"/>
              <a:t> inhibition assay/ IAT with </a:t>
            </a:r>
            <a:r>
              <a:rPr lang="en-GB" dirty="0" err="1" smtClean="0"/>
              <a:t>rBGP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84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Grueger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i="1" dirty="0">
                <a:solidFill>
                  <a:srgbClr val="C00000"/>
                </a:solidFill>
              </a:rPr>
              <a:t>et al </a:t>
            </a:r>
            <a:r>
              <a:rPr lang="en-GB" sz="2400" dirty="0">
                <a:solidFill>
                  <a:srgbClr val="C00000"/>
                </a:solidFill>
              </a:rPr>
              <a:t>- Study </a:t>
            </a:r>
            <a:r>
              <a:rPr lang="en-GB" sz="2400" dirty="0" smtClean="0">
                <a:solidFill>
                  <a:srgbClr val="C00000"/>
                </a:solidFill>
              </a:rPr>
              <a:t>Results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240360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Reactivity detected with antisera </a:t>
            </a:r>
            <a:r>
              <a:rPr lang="en-IE" sz="2000" dirty="0" err="1" smtClean="0"/>
              <a:t>vs</a:t>
            </a:r>
            <a:r>
              <a:rPr lang="en-IE" sz="2000" dirty="0" smtClean="0"/>
              <a:t> recombinant CR1 p.1208</a:t>
            </a:r>
            <a:r>
              <a:rPr lang="en-IE" sz="2000" b="1" dirty="0" smtClean="0"/>
              <a:t>His</a:t>
            </a:r>
            <a:r>
              <a:rPr lang="en-IE" sz="2000" dirty="0" smtClean="0"/>
              <a:t> and p.1208</a:t>
            </a:r>
            <a:r>
              <a:rPr lang="en-IE" sz="2000" b="1" dirty="0" smtClean="0"/>
              <a:t>Arg</a:t>
            </a:r>
            <a:r>
              <a:rPr lang="en-IE" sz="2000" dirty="0" smtClean="0"/>
              <a:t> showed that novel antigens existed in this region</a:t>
            </a:r>
          </a:p>
          <a:p>
            <a:endParaRPr lang="en-GB" sz="2000" dirty="0"/>
          </a:p>
          <a:p>
            <a:endParaRPr lang="en-IE" sz="2000" dirty="0" smtClean="0"/>
          </a:p>
          <a:p>
            <a:endParaRPr lang="en-IE" sz="2000" dirty="0"/>
          </a:p>
          <a:p>
            <a:r>
              <a:rPr lang="en-IE" sz="2000" dirty="0"/>
              <a:t>N</a:t>
            </a:r>
            <a:r>
              <a:rPr lang="en-IE" sz="2000" dirty="0" smtClean="0"/>
              <a:t>ovel antithetical KN blood group antigen pair found at position 1208</a:t>
            </a:r>
            <a:r>
              <a:rPr lang="en-IE" sz="2000" dirty="0"/>
              <a:t>:</a:t>
            </a:r>
          </a:p>
          <a:p>
            <a:pPr lvl="1"/>
            <a:r>
              <a:rPr lang="en-IE" sz="2000" dirty="0" smtClean="0"/>
              <a:t>DACY (KN011)</a:t>
            </a:r>
          </a:p>
          <a:p>
            <a:pPr lvl="2"/>
            <a:r>
              <a:rPr lang="en-GB" sz="1600" dirty="0" smtClean="0"/>
              <a:t>1208H</a:t>
            </a:r>
            <a:endParaRPr lang="en-IE" sz="1600" dirty="0" smtClean="0"/>
          </a:p>
          <a:p>
            <a:pPr lvl="1"/>
            <a:r>
              <a:rPr lang="en-IE" sz="2000" dirty="0" smtClean="0"/>
              <a:t>YCAD (KN012)</a:t>
            </a:r>
          </a:p>
          <a:p>
            <a:pPr lvl="2"/>
            <a:r>
              <a:rPr lang="en-GB" sz="1600" dirty="0" smtClean="0"/>
              <a:t>1208R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1415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HTLA referrals to RCI </a:t>
            </a:r>
            <a:endParaRPr lang="en-IE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195131"/>
              </p:ext>
            </p:extLst>
          </p:nvPr>
        </p:nvGraphicFramePr>
        <p:xfrm>
          <a:off x="539552" y="1700808"/>
          <a:ext cx="8210870" cy="1755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8618"/>
                <a:gridCol w="2473973"/>
                <a:gridCol w="3068279"/>
              </a:tblGrid>
              <a:tr h="43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Antibody Identified</a:t>
                      </a:r>
                      <a:endParaRPr lang="en-IE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No. of Samples</a:t>
                      </a:r>
                      <a:endParaRPr lang="en-IE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No. of Patient’s</a:t>
                      </a:r>
                      <a:endParaRPr lang="en-IE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Anti-Ch/Rg</a:t>
                      </a:r>
                      <a:endParaRPr lang="en-IE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10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9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Other HTLA-type</a:t>
                      </a:r>
                      <a:endParaRPr lang="en-IE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10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10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CR1-related</a:t>
                      </a:r>
                      <a:endParaRPr lang="en-IE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4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4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Figures from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9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HTLA referrals to RCI 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78472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Reactivity in enzyme depends on what type of HTLA </a:t>
            </a:r>
            <a:endParaRPr lang="en-I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2310"/>
            <a:ext cx="6477000" cy="1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36681"/>
              </p:ext>
            </p:extLst>
          </p:nvPr>
        </p:nvGraphicFramePr>
        <p:xfrm>
          <a:off x="323528" y="4077072"/>
          <a:ext cx="6332984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6492"/>
                <a:gridCol w="3166492"/>
              </a:tblGrid>
              <a:tr h="254798">
                <a:tc>
                  <a:txBody>
                    <a:bodyPr/>
                    <a:lstStyle/>
                    <a:p>
                      <a:r>
                        <a:rPr lang="en-IE" dirty="0" smtClean="0"/>
                        <a:t>Papain Sensitivity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Papain Resistance</a:t>
                      </a:r>
                      <a:endParaRPr lang="en-IE" dirty="0"/>
                    </a:p>
                  </a:txBody>
                  <a:tcPr/>
                </a:tc>
              </a:tr>
              <a:tr h="1401386"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Ch</a:t>
                      </a:r>
                      <a:endParaRPr lang="en-IE" dirty="0" smtClean="0"/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Rg</a:t>
                      </a:r>
                      <a:endParaRPr lang="en-IE" dirty="0" smtClean="0"/>
                    </a:p>
                    <a:p>
                      <a:r>
                        <a:rPr lang="en-IE" dirty="0" smtClean="0"/>
                        <a:t>Anti-JMH</a:t>
                      </a:r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Kna</a:t>
                      </a:r>
                      <a:r>
                        <a:rPr lang="en-IE" dirty="0" smtClean="0"/>
                        <a:t> (occasional)</a:t>
                      </a:r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Yka</a:t>
                      </a:r>
                      <a:r>
                        <a:rPr lang="en-IE" dirty="0" smtClean="0"/>
                        <a:t> (occasional)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Anti-Sla</a:t>
                      </a:r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McCa</a:t>
                      </a:r>
                      <a:endParaRPr lang="en-IE" dirty="0" smtClean="0"/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Csa</a:t>
                      </a:r>
                      <a:endParaRPr lang="en-IE" dirty="0" smtClean="0"/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Kna</a:t>
                      </a:r>
                      <a:r>
                        <a:rPr lang="en-IE" dirty="0" smtClean="0"/>
                        <a:t> (most)</a:t>
                      </a:r>
                    </a:p>
                    <a:p>
                      <a:r>
                        <a:rPr lang="en-IE" dirty="0" smtClean="0"/>
                        <a:t>Anti-</a:t>
                      </a:r>
                      <a:r>
                        <a:rPr lang="en-IE" dirty="0" err="1" smtClean="0"/>
                        <a:t>Yka</a:t>
                      </a:r>
                      <a:r>
                        <a:rPr lang="en-IE" baseline="0" dirty="0" smtClean="0"/>
                        <a:t> (most)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6512" y="1338334"/>
            <a:ext cx="2019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Varying strengths of reactivity</a:t>
            </a:r>
          </a:p>
          <a:p>
            <a:endParaRPr lang="en-GB" dirty="0" smtClean="0"/>
          </a:p>
          <a:p>
            <a:r>
              <a:rPr lang="en-GB" dirty="0" smtClean="0"/>
              <a:t>Auto </a:t>
            </a:r>
            <a:r>
              <a:rPr lang="en-GB" dirty="0"/>
              <a:t>= </a:t>
            </a:r>
            <a:r>
              <a:rPr lang="en-GB" dirty="0" err="1"/>
              <a:t>Neg</a:t>
            </a: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27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HTLA referrals to RCI 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1800" u="sng" dirty="0"/>
              <a:t>Anti-</a:t>
            </a:r>
            <a:r>
              <a:rPr lang="en-GB" sz="1800" u="sng" dirty="0" err="1"/>
              <a:t>Ch</a:t>
            </a:r>
            <a:r>
              <a:rPr lang="en-GB" sz="1800" u="sng" dirty="0"/>
              <a:t>/</a:t>
            </a:r>
            <a:r>
              <a:rPr lang="en-GB" sz="1800" u="sng" dirty="0" err="1"/>
              <a:t>Rg</a:t>
            </a:r>
            <a:endParaRPr lang="en-GB" sz="1800" u="sng" dirty="0"/>
          </a:p>
          <a:p>
            <a:pPr>
              <a:defRPr/>
            </a:pPr>
            <a:r>
              <a:rPr lang="en-GB" sz="1800" dirty="0"/>
              <a:t>Perform Neutralisation (with AB plasma/serum)</a:t>
            </a:r>
          </a:p>
          <a:p>
            <a:pPr lvl="1">
              <a:defRPr/>
            </a:pPr>
            <a:r>
              <a:rPr lang="en-GB" altLang="en-US" sz="1800" dirty="0"/>
              <a:t>Anti-</a:t>
            </a:r>
            <a:r>
              <a:rPr lang="en-GB" altLang="en-US" sz="1800" dirty="0" err="1"/>
              <a:t>Ch</a:t>
            </a:r>
            <a:r>
              <a:rPr lang="en-GB" altLang="en-US" sz="1800" dirty="0"/>
              <a:t> / Anti-</a:t>
            </a:r>
            <a:r>
              <a:rPr lang="en-GB" altLang="en-US" sz="1800" dirty="0" err="1"/>
              <a:t>Rg</a:t>
            </a:r>
            <a:r>
              <a:rPr lang="en-GB" altLang="en-US" sz="1800" dirty="0"/>
              <a:t> are reactive against C4 component of complement</a:t>
            </a:r>
          </a:p>
          <a:p>
            <a:pPr lvl="1">
              <a:defRPr/>
            </a:pPr>
            <a:r>
              <a:rPr lang="en-GB" altLang="en-US" sz="1800" dirty="0"/>
              <a:t>These antibodies can be neutralised using AB plasma (contains C4). </a:t>
            </a:r>
          </a:p>
          <a:p>
            <a:pPr lvl="1">
              <a:defRPr/>
            </a:pPr>
            <a:endParaRPr lang="en-GB" altLang="en-US" sz="1800" dirty="0"/>
          </a:p>
          <a:p>
            <a:pPr marL="0" lvl="1" indent="0">
              <a:buNone/>
              <a:defRPr/>
            </a:pPr>
            <a:r>
              <a:rPr lang="en-GB" sz="1800" u="sng" dirty="0"/>
              <a:t>Others</a:t>
            </a:r>
            <a:r>
              <a:rPr lang="en-GB" sz="1800" dirty="0"/>
              <a:t> </a:t>
            </a:r>
            <a:r>
              <a:rPr lang="en-GB" sz="1800" dirty="0" smtClean="0"/>
              <a:t>i.e.  </a:t>
            </a:r>
            <a:r>
              <a:rPr lang="en-GB" sz="1800" dirty="0"/>
              <a:t>CR1 </a:t>
            </a:r>
            <a:r>
              <a:rPr lang="en-GB" sz="1800" dirty="0" smtClean="0"/>
              <a:t>related (</a:t>
            </a:r>
            <a:r>
              <a:rPr lang="en-GB" sz="1800" dirty="0" err="1" smtClean="0"/>
              <a:t>Kna</a:t>
            </a:r>
            <a:r>
              <a:rPr lang="en-GB" sz="1800" dirty="0" smtClean="0"/>
              <a:t>, </a:t>
            </a:r>
            <a:r>
              <a:rPr lang="en-GB" sz="1800" dirty="0" err="1" smtClean="0"/>
              <a:t>McCa</a:t>
            </a:r>
            <a:r>
              <a:rPr lang="en-GB" sz="1800" dirty="0" smtClean="0"/>
              <a:t>, </a:t>
            </a:r>
            <a:r>
              <a:rPr lang="en-GB" sz="1800" dirty="0" err="1" smtClean="0"/>
              <a:t>Yka</a:t>
            </a:r>
            <a:r>
              <a:rPr lang="en-GB" sz="1800" dirty="0" smtClean="0"/>
              <a:t>), JMH, COST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Use of rare reference </a:t>
            </a:r>
            <a:r>
              <a:rPr lang="en-GB" sz="1800" dirty="0" smtClean="0"/>
              <a:t>cells</a:t>
            </a:r>
          </a:p>
          <a:p>
            <a:pPr lvl="1">
              <a:defRPr/>
            </a:pPr>
            <a:r>
              <a:rPr lang="en-GB" sz="1400" dirty="0" smtClean="0"/>
              <a:t>Time consuming</a:t>
            </a:r>
          </a:p>
          <a:p>
            <a:pPr lvl="1">
              <a:defRPr/>
            </a:pPr>
            <a:r>
              <a:rPr lang="en-GB" sz="1400" dirty="0" smtClean="0"/>
              <a:t>Based around patients ethnicity/age</a:t>
            </a:r>
          </a:p>
          <a:p>
            <a:pPr lvl="1">
              <a:defRPr/>
            </a:pPr>
            <a:r>
              <a:rPr lang="en-GB" sz="1400" dirty="0" smtClean="0"/>
              <a:t>Patients phenotype/genotype is very important</a:t>
            </a:r>
          </a:p>
          <a:p>
            <a:pPr>
              <a:defRPr/>
            </a:pPr>
            <a:r>
              <a:rPr lang="en-GB" sz="1800" dirty="0" smtClean="0"/>
              <a:t>Future of rBGPs</a:t>
            </a:r>
            <a:endParaRPr lang="en-IE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HTLA referrals to RCI </a:t>
            </a:r>
            <a:endParaRPr lang="en-I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28775"/>
            <a:ext cx="6781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Rare reference cells 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1" y="1124744"/>
            <a:ext cx="70590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6264" y="4437112"/>
            <a:ext cx="7059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Rare cells </a:t>
            </a:r>
            <a:r>
              <a:rPr lang="en-US" dirty="0"/>
              <a:t>available at the RCI laboratory are frozen (-65C) and recovered when required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Obtained from the Serum Cells And Rare Fluids international exchange (SCARF) program and UK Red Cell Exchange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535 frozen rare </a:t>
            </a:r>
            <a:r>
              <a:rPr lang="en-US" dirty="0" smtClean="0"/>
              <a:t>cells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1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-18905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97" y="266700"/>
            <a:ext cx="85058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latin typeface="+mj-lt"/>
              </a:rPr>
              <a:t>Recombinant Blood Group Antigens (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rBGAs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)</a:t>
            </a:r>
            <a:endParaRPr lang="en-IE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42529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24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Synthetic blood group antigens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Supplier: </a:t>
            </a:r>
            <a:r>
              <a:rPr lang="en-GB" sz="2400" dirty="0" err="1">
                <a:latin typeface="+mn-lt"/>
                <a:cs typeface="Arial" pitchFamily="34" charset="0"/>
              </a:rPr>
              <a:t>Imusyn</a:t>
            </a: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Soluble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Each vial contains 300ul of </a:t>
            </a:r>
            <a:r>
              <a:rPr lang="en-GB" sz="2400" dirty="0" err="1">
                <a:latin typeface="+mn-lt"/>
                <a:cs typeface="Arial" pitchFamily="34" charset="0"/>
              </a:rPr>
              <a:t>rBGP</a:t>
            </a: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n-lt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Stored (2°-8°c)</a:t>
            </a:r>
          </a:p>
        </p:txBody>
      </p:sp>
      <p:pic>
        <p:nvPicPr>
          <p:cNvPr id="38916" name="Picture 3" descr="C:\Users\costelloea\AppData\Roaming\20180405_112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0" y="1484784"/>
            <a:ext cx="346047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073" y="490539"/>
            <a:ext cx="865941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err="1">
                <a:solidFill>
                  <a:srgbClr val="C00000"/>
                </a:solidFill>
                <a:latin typeface="+mj-lt"/>
              </a:rPr>
              <a:t>rBGAs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– Test Assay/Principle</a:t>
            </a:r>
            <a:endParaRPr lang="en-IE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871" y="1423988"/>
            <a:ext cx="4227909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>
                <a:latin typeface="+mn-lt"/>
                <a:cs typeface="Arial" pitchFamily="34" charset="0"/>
              </a:rPr>
              <a:t>Hemagglutination</a:t>
            </a:r>
            <a:r>
              <a:rPr lang="en-GB" sz="2000" dirty="0">
                <a:latin typeface="+mn-lt"/>
                <a:cs typeface="Arial" pitchFamily="34" charset="0"/>
              </a:rPr>
              <a:t> Inhibition Assay (HIA)</a:t>
            </a:r>
          </a:p>
          <a:p>
            <a:pPr>
              <a:defRPr/>
            </a:pPr>
            <a:endParaRPr lang="en-GB" sz="2000" dirty="0">
              <a:latin typeface="+mn-lt"/>
              <a:cs typeface="Arial" pitchFamily="34" charset="0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IE" sz="2000" dirty="0">
                <a:latin typeface="+mn-lt"/>
                <a:cs typeface="Arial" pitchFamily="34" charset="0"/>
              </a:rPr>
              <a:t>2ul of </a:t>
            </a:r>
            <a:r>
              <a:rPr lang="en-IE" sz="2000" dirty="0" err="1">
                <a:latin typeface="+mn-lt"/>
                <a:cs typeface="Arial" pitchFamily="34" charset="0"/>
              </a:rPr>
              <a:t>rBGA</a:t>
            </a:r>
            <a:r>
              <a:rPr lang="en-IE" sz="2000" dirty="0">
                <a:latin typeface="+mn-lt"/>
                <a:cs typeface="Arial" pitchFamily="34" charset="0"/>
              </a:rPr>
              <a:t> to 25ul of plasma</a:t>
            </a:r>
          </a:p>
          <a:p>
            <a:pPr marL="514350" indent="-514350">
              <a:buClr>
                <a:srgbClr val="C00000"/>
              </a:buClr>
              <a:buFontTx/>
              <a:buAutoNum type="arabicPeriod"/>
              <a:defRPr/>
            </a:pPr>
            <a:r>
              <a:rPr lang="en-IE" sz="2000" dirty="0">
                <a:latin typeface="+mn-lt"/>
                <a:cs typeface="Arial" pitchFamily="34" charset="0"/>
              </a:rPr>
              <a:t>Mix and spin </a:t>
            </a:r>
            <a:r>
              <a:rPr lang="en-IE" sz="2000" dirty="0" smtClean="0">
                <a:latin typeface="+mn-lt"/>
                <a:cs typeface="Arial" pitchFamily="34" charset="0"/>
              </a:rPr>
              <a:t>(8000g </a:t>
            </a:r>
            <a:r>
              <a:rPr lang="en-IE" sz="2000" dirty="0">
                <a:latin typeface="+mn-lt"/>
                <a:cs typeface="Arial" pitchFamily="34" charset="0"/>
              </a:rPr>
              <a:t>for 5 seconds)</a:t>
            </a:r>
          </a:p>
          <a:p>
            <a:pPr marL="514350" indent="-514350">
              <a:buClr>
                <a:srgbClr val="C00000"/>
              </a:buClr>
              <a:buFontTx/>
              <a:buAutoNum type="arabicPeriod"/>
              <a:defRPr/>
            </a:pPr>
            <a:r>
              <a:rPr lang="en-IE" sz="2000" dirty="0">
                <a:latin typeface="+mn-lt"/>
                <a:cs typeface="Arial" pitchFamily="34" charset="0"/>
              </a:rPr>
              <a:t>Incubate</a:t>
            </a:r>
            <a:r>
              <a:rPr lang="en-GB" sz="2000" dirty="0">
                <a:latin typeface="+mn-lt"/>
                <a:cs typeface="Arial" pitchFamily="34" charset="0"/>
              </a:rPr>
              <a:t> at room temperature (19°C-25°C) for 30mins</a:t>
            </a:r>
          </a:p>
          <a:p>
            <a:pPr marL="514350" indent="-514350">
              <a:buClr>
                <a:srgbClr val="C00000"/>
              </a:buClr>
              <a:buFontTx/>
              <a:buAutoNum type="arabicPeriod"/>
              <a:defRPr/>
            </a:pPr>
            <a:r>
              <a:rPr lang="en-GB" sz="2000" dirty="0">
                <a:latin typeface="+mn-lt"/>
                <a:cs typeface="Arial" pitchFamily="34" charset="0"/>
              </a:rPr>
              <a:t>Include a negative control (2ul of PBS to 25ul of plasma)</a:t>
            </a:r>
          </a:p>
          <a:p>
            <a:pPr marL="514350" indent="-514350">
              <a:buClr>
                <a:srgbClr val="C00000"/>
              </a:buClr>
              <a:buFontTx/>
              <a:buAutoNum type="arabicPeriod"/>
              <a:defRPr/>
            </a:pPr>
            <a:r>
              <a:rPr lang="en-GB" sz="2000" dirty="0">
                <a:latin typeface="+mn-lt"/>
                <a:cs typeface="Arial" pitchFamily="34" charset="0"/>
              </a:rPr>
              <a:t> Perform IAT using reagent panel cells</a:t>
            </a:r>
          </a:p>
          <a:p>
            <a:pPr>
              <a:defRPr/>
            </a:pPr>
            <a:endParaRPr lang="en-IE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9" y="1260476"/>
            <a:ext cx="4262438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4" y="219075"/>
            <a:ext cx="859750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C00000"/>
                </a:solidFill>
                <a:latin typeface="+mj-lt"/>
              </a:rPr>
              <a:t>rBGPs – Test Assay/Principle</a:t>
            </a:r>
            <a:endParaRPr lang="en-IE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92251"/>
            <a:ext cx="830461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46004"/>
            <a:ext cx="4324353" cy="533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47667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rBGPs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608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Future of rBGPs/collaborations</a:t>
            </a:r>
            <a:endParaRPr lang="en-IE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Continue to work with research groups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author of the study will host presentation to RCI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 the use of rBGPs/ rare reference cells in RCI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Continue to develop the rare cell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Continue to contribute/ receive cells from SCARF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07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References</a:t>
            </a:r>
            <a:endParaRPr lang="en-IE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Moulds JM, Rowe KE.  Neutralisation of Knops system </a:t>
            </a:r>
            <a:r>
              <a:rPr lang="en-GB" dirty="0" err="1" smtClean="0"/>
              <a:t>antibodiesusing</a:t>
            </a:r>
            <a:r>
              <a:rPr lang="en-GB" dirty="0" smtClean="0"/>
              <a:t> soluble complement </a:t>
            </a:r>
            <a:r>
              <a:rPr lang="en-GB" dirty="0" err="1" smtClean="0"/>
              <a:t>recepor</a:t>
            </a:r>
            <a:r>
              <a:rPr lang="en-GB" dirty="0" smtClean="0"/>
              <a:t> 1. Transfusion. 1996;36(6):517-520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Moulds JM, Zimmerman PA, </a:t>
            </a:r>
            <a:r>
              <a:rPr lang="en-GB" dirty="0" err="1" smtClean="0"/>
              <a:t>Doumbo</a:t>
            </a:r>
            <a:r>
              <a:rPr lang="en-GB" dirty="0" smtClean="0"/>
              <a:t> OK et al.  Molecular identification of Knops blood group polymorphisms found in long homologous region D of complement receptor 1. Blood.2001;97(9):2879-2885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Tamasauskas</a:t>
            </a:r>
            <a:r>
              <a:rPr lang="en-GB" dirty="0" smtClean="0"/>
              <a:t> D, Powell V, </a:t>
            </a:r>
            <a:r>
              <a:rPr lang="en-GB" dirty="0" err="1" smtClean="0"/>
              <a:t>Schawalder</a:t>
            </a:r>
            <a:r>
              <a:rPr lang="en-GB" dirty="0" smtClean="0"/>
              <a:t> A, </a:t>
            </a:r>
            <a:r>
              <a:rPr lang="en-GB" dirty="0" err="1" smtClean="0"/>
              <a:t>Yazdanbakhsh</a:t>
            </a:r>
            <a:r>
              <a:rPr lang="en-GB" dirty="0" smtClean="0"/>
              <a:t> K.  Localisation of Knops system antigens in the long homologous repeats of complement receptor 1.  Transfusion. 2001;41(11):1397-1404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Grueger</a:t>
            </a:r>
            <a:r>
              <a:rPr lang="en-GB" dirty="0" smtClean="0"/>
              <a:t> D, Zeretzke A, </a:t>
            </a:r>
            <a:r>
              <a:rPr lang="en-GB" dirty="0" err="1" smtClean="0"/>
              <a:t>Habicht</a:t>
            </a:r>
            <a:r>
              <a:rPr lang="en-GB" dirty="0" smtClean="0"/>
              <a:t> CP et al.  Two novel antithetical KN blood group antigens may contribute to more than a quarter of all KN antisera in Europe.  Transfusion. 2020;1-11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56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9792" y="2276872"/>
            <a:ext cx="34569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4538" y="3415604"/>
            <a:ext cx="346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0" y="76318"/>
            <a:ext cx="2827718" cy="136149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7637" y="150797"/>
            <a:ext cx="2823629" cy="1070007"/>
          </a:xfrm>
          <a:prstGeom prst="rect">
            <a:avLst/>
          </a:prstGeom>
        </p:spPr>
      </p:pic>
      <p:sp>
        <p:nvSpPr>
          <p:cNvPr id="7" name="AutoShape 3"/>
          <p:cNvSpPr/>
          <p:nvPr/>
        </p:nvSpPr>
        <p:spPr>
          <a:xfrm>
            <a:off x="0" y="1479531"/>
            <a:ext cx="9144000" cy="67733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-18905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Two novel antithetical KN blood group antigens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RCI involvement </a:t>
            </a:r>
          </a:p>
          <a:p>
            <a:r>
              <a:rPr lang="en-GB" sz="2000" dirty="0" smtClean="0"/>
              <a:t>Knops system</a:t>
            </a:r>
          </a:p>
          <a:p>
            <a:r>
              <a:rPr lang="en-GB" sz="2000" dirty="0" smtClean="0"/>
              <a:t>Complement </a:t>
            </a:r>
            <a:r>
              <a:rPr lang="en-GB" sz="2000" dirty="0"/>
              <a:t>receptor </a:t>
            </a:r>
            <a:r>
              <a:rPr lang="en-GB" sz="2000" dirty="0" smtClean="0"/>
              <a:t>1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 smtClean="0"/>
              <a:t>Grueger</a:t>
            </a:r>
            <a:r>
              <a:rPr lang="en-GB" sz="2000" dirty="0" smtClean="0"/>
              <a:t> </a:t>
            </a:r>
            <a:r>
              <a:rPr lang="en-GB" sz="2000" i="1" dirty="0" smtClean="0"/>
              <a:t>et al </a:t>
            </a:r>
            <a:r>
              <a:rPr lang="en-GB" sz="2000" dirty="0" smtClean="0"/>
              <a:t>(2020)</a:t>
            </a:r>
          </a:p>
          <a:p>
            <a:pPr lvl="1"/>
            <a:r>
              <a:rPr lang="en-GB" sz="2000" dirty="0" smtClean="0"/>
              <a:t>Aims</a:t>
            </a:r>
          </a:p>
          <a:p>
            <a:pPr lvl="1"/>
            <a:r>
              <a:rPr lang="en-GB" sz="2000" dirty="0" smtClean="0"/>
              <a:t>Design/Methods</a:t>
            </a:r>
          </a:p>
          <a:p>
            <a:pPr lvl="1"/>
            <a:r>
              <a:rPr lang="en-GB" sz="2000" dirty="0" smtClean="0"/>
              <a:t>Results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000" dirty="0" smtClean="0"/>
              <a:t>Referrals of HTLAs to RCI</a:t>
            </a:r>
          </a:p>
          <a:p>
            <a:pPr lvl="1"/>
            <a:r>
              <a:rPr lang="en-GB" sz="2000" dirty="0" smtClean="0"/>
              <a:t>High Titre Low Avidity (HTLA) antibodies</a:t>
            </a:r>
          </a:p>
          <a:p>
            <a:pPr lvl="1"/>
            <a:r>
              <a:rPr lang="en-GB" sz="2000" dirty="0" smtClean="0"/>
              <a:t>Use of rare reference cells </a:t>
            </a:r>
          </a:p>
          <a:p>
            <a:pPr lvl="1"/>
            <a:r>
              <a:rPr lang="en-GB" sz="2000" dirty="0" smtClean="0"/>
              <a:t>Use of rBGPs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-18905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95" y="3218211"/>
            <a:ext cx="2952328" cy="3484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5792"/>
            <a:ext cx="489654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09"/>
            <a:ext cx="8229600" cy="47757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Two novel antithetical KN blood group antigens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2" y="827420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2014</a:t>
            </a:r>
            <a:endParaRPr lang="en-I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3333" y="2708920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3284984"/>
            <a:ext cx="79208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2018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764704"/>
            <a:ext cx="20162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Seltsam</a:t>
            </a:r>
            <a:r>
              <a:rPr lang="en-GB" b="1" dirty="0" smtClean="0"/>
              <a:t> </a:t>
            </a:r>
            <a:r>
              <a:rPr lang="en-GB" b="1" i="1" dirty="0" smtClean="0"/>
              <a:t>et al </a:t>
            </a:r>
            <a:r>
              <a:rPr lang="en-GB" b="1" dirty="0" smtClean="0"/>
              <a:t>(2014). Transfusion 2014; 54: 1823-1830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3385504"/>
            <a:ext cx="2160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Msc</a:t>
            </a:r>
            <a:r>
              <a:rPr lang="en-GB" b="1" dirty="0" smtClean="0"/>
              <a:t> project presented at AABB 2018.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566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475786" cy="51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2276872"/>
            <a:ext cx="453650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5796136" y="1556792"/>
            <a:ext cx="244827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rBGP</a:t>
            </a:r>
            <a:r>
              <a:rPr lang="en-GB" dirty="0" smtClean="0"/>
              <a:t> efficacy of 60%</a:t>
            </a:r>
            <a:endParaRPr lang="en-IE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5436096" y="1926124"/>
            <a:ext cx="360040" cy="4587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Two novel antithetical KN blood group antigens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64096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2020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85522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494116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Grueger</a:t>
            </a:r>
            <a:r>
              <a:rPr lang="en-GB" b="1" dirty="0" smtClean="0"/>
              <a:t> D </a:t>
            </a:r>
            <a:r>
              <a:rPr lang="en-GB" b="1" i="1" dirty="0" smtClean="0"/>
              <a:t>et al </a:t>
            </a:r>
            <a:r>
              <a:rPr lang="en-GB" b="1" dirty="0" smtClean="0"/>
              <a:t>(2020). Transfusion. 2020;1-11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9715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Two novel antithetical KN blood group antigens</a:t>
            </a:r>
            <a:endParaRPr lang="en-IE" sz="24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74284"/>
              </p:ext>
            </p:extLst>
          </p:nvPr>
        </p:nvGraphicFramePr>
        <p:xfrm>
          <a:off x="-57775" y="592425"/>
          <a:ext cx="903649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1067569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RCI </a:t>
            </a:r>
            <a:r>
              <a:rPr lang="en-GB" sz="1400" b="1" dirty="0" err="1" smtClean="0">
                <a:solidFill>
                  <a:schemeClr val="bg1"/>
                </a:solidFill>
              </a:rPr>
              <a:t>LaboratoryIBTS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767" y="4437112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German Red Cross Blood Service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29249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Imusyn</a:t>
            </a:r>
            <a:r>
              <a:rPr lang="en-GB" sz="1400" b="1" dirty="0" smtClean="0">
                <a:solidFill>
                  <a:schemeClr val="bg1"/>
                </a:solidFill>
              </a:rPr>
              <a:t> GmbH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74428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Hanover Medical School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13" name="Teardrop 12"/>
          <p:cNvSpPr/>
          <p:nvPr/>
        </p:nvSpPr>
        <p:spPr>
          <a:xfrm rot="18846172">
            <a:off x="1235248" y="1117681"/>
            <a:ext cx="1502424" cy="149512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1492558" y="1350722"/>
            <a:ext cx="11352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Institute of Transfusion Medicine &amp; Immunohematology, Baden-Baden</a:t>
            </a:r>
            <a:endParaRPr lang="en-IE" sz="105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744" y="2492896"/>
            <a:ext cx="1152128" cy="4648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ardrop 17"/>
          <p:cNvSpPr/>
          <p:nvPr/>
        </p:nvSpPr>
        <p:spPr>
          <a:xfrm rot="18846172">
            <a:off x="6865621" y="4996728"/>
            <a:ext cx="1502424" cy="149512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7020272" y="5122520"/>
            <a:ext cx="12961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Institute of Transfusion Medicine &amp; Immunohematology, Mannheim</a:t>
            </a:r>
            <a:endParaRPr lang="en-IE" sz="1000" b="1" dirty="0" smtClean="0">
              <a:solidFill>
                <a:schemeClr val="bg1"/>
              </a:solidFill>
            </a:endParaRPr>
          </a:p>
          <a:p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28184" y="4684585"/>
            <a:ext cx="792088" cy="4379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Knops System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GB" sz="2400" dirty="0" smtClean="0"/>
              <a:t>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blood group system of ISBT</a:t>
            </a:r>
          </a:p>
          <a:p>
            <a:endParaRPr lang="en-GB" sz="2400" dirty="0" smtClean="0"/>
          </a:p>
          <a:p>
            <a:r>
              <a:rPr lang="en-GB" sz="2400" dirty="0" smtClean="0"/>
              <a:t>Antibodies are “High Titre, Low Avidity” (HTLA)</a:t>
            </a:r>
          </a:p>
          <a:p>
            <a:endParaRPr lang="en-GB" sz="2400" dirty="0" smtClean="0"/>
          </a:p>
          <a:p>
            <a:r>
              <a:rPr lang="en-GB" sz="2400" dirty="0" smtClean="0"/>
              <a:t>High frequency (except </a:t>
            </a:r>
            <a:r>
              <a:rPr lang="en-GB" sz="2400" dirty="0" err="1" smtClean="0"/>
              <a:t>Knb</a:t>
            </a:r>
            <a:r>
              <a:rPr lang="en-GB" sz="2400" dirty="0" smtClean="0"/>
              <a:t> and </a:t>
            </a:r>
            <a:r>
              <a:rPr lang="en-GB" sz="2400" dirty="0" err="1" smtClean="0"/>
              <a:t>McCb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/>
              <a:t>Difficult to </a:t>
            </a:r>
            <a:r>
              <a:rPr lang="en-GB" sz="2400" dirty="0" smtClean="0"/>
              <a:t>adsorb/elute</a:t>
            </a:r>
          </a:p>
          <a:p>
            <a:endParaRPr lang="en-GB" sz="2400" dirty="0"/>
          </a:p>
          <a:p>
            <a:r>
              <a:rPr lang="en-GB" sz="2400" dirty="0" smtClean="0"/>
              <a:t>Often occur in serum of multi-transfused individuals</a:t>
            </a:r>
          </a:p>
          <a:p>
            <a:endParaRPr lang="en-GB" sz="2400" dirty="0" smtClean="0"/>
          </a:p>
          <a:p>
            <a:r>
              <a:rPr lang="en-GB" sz="2400" dirty="0" smtClean="0"/>
              <a:t>Transfusion reactions or HDFN = No</a:t>
            </a:r>
          </a:p>
          <a:p>
            <a:endParaRPr lang="en-GB" sz="2400" dirty="0" smtClean="0"/>
          </a:p>
          <a:p>
            <a:r>
              <a:rPr lang="en-GB" sz="2400" b="1" dirty="0" smtClean="0"/>
              <a:t>BUT</a:t>
            </a:r>
            <a:r>
              <a:rPr lang="en-GB" sz="2400" dirty="0" smtClean="0"/>
              <a:t> can mask underlying clinically significant antibodies</a:t>
            </a:r>
          </a:p>
          <a:p>
            <a:endParaRPr lang="en-GB" sz="2400" dirty="0" smtClean="0"/>
          </a:p>
          <a:p>
            <a:r>
              <a:rPr lang="en-GB" sz="2400" dirty="0" smtClean="0"/>
              <a:t>Known antigens:</a:t>
            </a:r>
          </a:p>
          <a:p>
            <a:pPr lvl="1"/>
            <a:r>
              <a:rPr lang="en-GB" sz="2400" dirty="0" err="1" smtClean="0"/>
              <a:t>Kn</a:t>
            </a:r>
            <a:r>
              <a:rPr lang="en-GB" sz="2400" dirty="0" smtClean="0"/>
              <a:t> (a/b)</a:t>
            </a:r>
          </a:p>
          <a:p>
            <a:pPr lvl="1"/>
            <a:r>
              <a:rPr lang="en-GB" sz="2400" dirty="0" err="1" smtClean="0"/>
              <a:t>McC</a:t>
            </a:r>
            <a:r>
              <a:rPr lang="en-GB" sz="2400" dirty="0" smtClean="0"/>
              <a:t> (a/b)</a:t>
            </a:r>
          </a:p>
          <a:p>
            <a:pPr lvl="1"/>
            <a:r>
              <a:rPr lang="en-GB" sz="2400" dirty="0" smtClean="0"/>
              <a:t>KCAM/KDAS</a:t>
            </a:r>
          </a:p>
          <a:p>
            <a:pPr lvl="1"/>
            <a:r>
              <a:rPr lang="en-GB" sz="2400" dirty="0" smtClean="0"/>
              <a:t>SI1-3</a:t>
            </a:r>
          </a:p>
          <a:p>
            <a:pPr lvl="1"/>
            <a:r>
              <a:rPr lang="en-GB" sz="2400" dirty="0" err="1" smtClean="0"/>
              <a:t>Yk</a:t>
            </a:r>
            <a:r>
              <a:rPr lang="en-GB" sz="2400" dirty="0" smtClean="0"/>
              <a:t>(a)</a:t>
            </a:r>
            <a:endParaRPr lang="en-IE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08004" y="1534310"/>
            <a:ext cx="93610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8983" y="1335092"/>
            <a:ext cx="180020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Cr1- related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56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Complement Receptor 1 – carrier of KN antigens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2000 amino acid long </a:t>
            </a:r>
            <a:r>
              <a:rPr lang="en-GB" sz="2000" dirty="0" err="1" smtClean="0"/>
              <a:t>approx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Membrane bound glycoprotein</a:t>
            </a:r>
          </a:p>
          <a:p>
            <a:pPr lvl="2"/>
            <a:r>
              <a:rPr lang="en-GB" sz="1600" dirty="0" smtClean="0"/>
              <a:t>Affinity for C3b and C4b</a:t>
            </a:r>
          </a:p>
          <a:p>
            <a:pPr lvl="1"/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Located on several cell types including:</a:t>
            </a:r>
          </a:p>
          <a:p>
            <a:pPr lvl="2"/>
            <a:r>
              <a:rPr lang="en-GB" sz="1600" dirty="0" smtClean="0"/>
              <a:t>Erythrocytes and Leucocytes</a:t>
            </a:r>
          </a:p>
          <a:p>
            <a:pPr lvl="2"/>
            <a:r>
              <a:rPr lang="en-GB" sz="1600" dirty="0" smtClean="0"/>
              <a:t>Also: Kidney </a:t>
            </a:r>
            <a:r>
              <a:rPr lang="en-GB" sz="1600" dirty="0" err="1" smtClean="0"/>
              <a:t>podocytes</a:t>
            </a:r>
            <a:r>
              <a:rPr lang="en-GB" sz="1600" dirty="0" smtClean="0"/>
              <a:t>, phagocytic cells, peripheral nerves</a:t>
            </a:r>
          </a:p>
          <a:p>
            <a:pPr lvl="1"/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Absent from platelets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Main functions:</a:t>
            </a:r>
          </a:p>
          <a:p>
            <a:pPr lvl="2"/>
            <a:r>
              <a:rPr lang="en-GB" sz="1600" dirty="0" smtClean="0"/>
              <a:t>Inhibit </a:t>
            </a:r>
            <a:r>
              <a:rPr lang="en-GB" sz="1600" dirty="0"/>
              <a:t>spontaneous complement activation </a:t>
            </a:r>
            <a:endParaRPr lang="en-GB" sz="1600" dirty="0" smtClean="0"/>
          </a:p>
          <a:p>
            <a:pPr lvl="2"/>
            <a:r>
              <a:rPr lang="en-GB" sz="1600" dirty="0" smtClean="0"/>
              <a:t>Binding </a:t>
            </a:r>
            <a:r>
              <a:rPr lang="en-GB" sz="1600" dirty="0"/>
              <a:t>opsonised </a:t>
            </a:r>
            <a:r>
              <a:rPr lang="en-GB" sz="1600" dirty="0" smtClean="0"/>
              <a:t>pathogens</a:t>
            </a:r>
          </a:p>
          <a:p>
            <a:pPr lvl="2"/>
            <a:r>
              <a:rPr lang="en-GB" sz="1600" dirty="0" smtClean="0"/>
              <a:t>May be a receptor for </a:t>
            </a:r>
            <a:r>
              <a:rPr lang="en-IE" sz="1600" i="1" dirty="0"/>
              <a:t>Plasmodium </a:t>
            </a:r>
            <a:r>
              <a:rPr lang="en-IE" sz="1600" i="1" dirty="0" smtClean="0"/>
              <a:t>falciparum </a:t>
            </a:r>
            <a:r>
              <a:rPr lang="en-IE" sz="1600" dirty="0" smtClean="0"/>
              <a:t>(notably Sla)</a:t>
            </a:r>
            <a:endParaRPr lang="en-GB" sz="1600" dirty="0"/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6772"/>
            <a:ext cx="37384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3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955</Words>
  <Application>Microsoft Office PowerPoint</Application>
  <PresentationFormat>On-screen Show (4:3)</PresentationFormat>
  <Paragraphs>224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Two novel antithetical KN blood group antigens</vt:lpstr>
      <vt:lpstr>PowerPoint Presentation</vt:lpstr>
      <vt:lpstr>Two novel antithetical KN blood group antigens</vt:lpstr>
      <vt:lpstr>Two novel antithetical KN blood group antigens</vt:lpstr>
      <vt:lpstr>PowerPoint Presentation</vt:lpstr>
      <vt:lpstr>Two novel antithetical KN blood group antigens</vt:lpstr>
      <vt:lpstr>Two novel antithetical KN blood group antigens</vt:lpstr>
      <vt:lpstr>Knops System</vt:lpstr>
      <vt:lpstr>Complement Receptor 1 – carrier of KN antigens</vt:lpstr>
      <vt:lpstr>Complement Receptor 1 – carrier of KN antigens</vt:lpstr>
      <vt:lpstr>Grueger et al - Study Aims</vt:lpstr>
      <vt:lpstr>Grueger et al - Study Design/Methods</vt:lpstr>
      <vt:lpstr>Grueger et al - Study Design/Methods</vt:lpstr>
      <vt:lpstr>Grueger et al - Study Results</vt:lpstr>
      <vt:lpstr>HTLA referrals to RCI </vt:lpstr>
      <vt:lpstr>HTLA referrals to RCI </vt:lpstr>
      <vt:lpstr>HTLA referrals to RCI </vt:lpstr>
      <vt:lpstr>HTLA referrals to RCI </vt:lpstr>
      <vt:lpstr>Rare reference cells </vt:lpstr>
      <vt:lpstr>PowerPoint Presentation</vt:lpstr>
      <vt:lpstr>PowerPoint Presentation</vt:lpstr>
      <vt:lpstr>PowerPoint Presentation</vt:lpstr>
      <vt:lpstr>PowerPoint Presentation</vt:lpstr>
      <vt:lpstr>Future of rBGPs/collaborations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novel antithetical KN blood group antigens</dc:title>
  <dc:creator>Costelloe, Aisling</dc:creator>
  <cp:lastModifiedBy>Waters, Allison</cp:lastModifiedBy>
  <cp:revision>88</cp:revision>
  <dcterms:created xsi:type="dcterms:W3CDTF">2021-11-22T11:17:59Z</dcterms:created>
  <dcterms:modified xsi:type="dcterms:W3CDTF">2022-10-04T08:19:16Z</dcterms:modified>
</cp:coreProperties>
</file>