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y, Edel" initials="SE"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32" autoAdjust="0"/>
  </p:normalViewPr>
  <p:slideViewPr>
    <p:cSldViewPr>
      <p:cViewPr>
        <p:scale>
          <a:sx n="56" d="100"/>
          <a:sy n="56" d="100"/>
        </p:scale>
        <p:origin x="-169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2-02T12:13:37.128" idx="2">
    <p:pos x="10" y="10"/>
    <p:text>In the notes below A2w / Anti-A1  
Do you mean an Ax blood group can look like an O in the forward group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1-12-02T12:24:18.284" idx="4">
    <p:pos x="3350" y="623"/>
    <p:text>I just removed the test - you can just say it, it doesn't need to be on the slide.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65"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dirty="0"/>
          </a:p>
        </p:txBody>
      </p:sp>
      <p:sp>
        <p:nvSpPr>
          <p:cNvPr id="1048766"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5678711-E62B-465B-9611-DE1DC0D644EF}" type="datetimeFigureOut">
              <a:rPr lang="en-IE" smtClean="0"/>
              <a:t>04/10/2022</a:t>
            </a:fld>
            <a:endParaRPr lang="en-IE" dirty="0"/>
          </a:p>
        </p:txBody>
      </p:sp>
      <p:sp>
        <p:nvSpPr>
          <p:cNvPr id="1048767"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dirty="0"/>
          </a:p>
        </p:txBody>
      </p:sp>
      <p:sp>
        <p:nvSpPr>
          <p:cNvPr id="1048768"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48769"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dirty="0"/>
          </a:p>
        </p:txBody>
      </p:sp>
      <p:sp>
        <p:nvSpPr>
          <p:cNvPr id="1048770"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817F998-0FD0-4BD8-AB37-92BBC07D9C8F}" type="slidenum">
              <a:rPr lang="en-IE" smtClean="0"/>
              <a:t>‹#›</a:t>
            </a:fld>
            <a:endParaRPr lang="en-IE" dirty="0"/>
          </a:p>
        </p:txBody>
      </p:sp>
    </p:spTree>
    <p:extLst>
      <p:ext uri="{BB962C8B-B14F-4D97-AF65-F5344CB8AC3E}">
        <p14:creationId xmlns:p14="http://schemas.microsoft.com/office/powerpoint/2010/main" val="125957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mc/articles/PMC5640541/#CR5"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ncbi.nlm.nih.gov/pmc/articles/PMC564054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Slide Image Placeholder 1"/>
          <p:cNvSpPr>
            <a:spLocks noGrp="1" noRot="1" noChangeAspect="1"/>
          </p:cNvSpPr>
          <p:nvPr>
            <p:ph type="sldImg"/>
          </p:nvPr>
        </p:nvSpPr>
        <p:spPr/>
      </p:sp>
      <p:sp>
        <p:nvSpPr>
          <p:cNvPr id="1048593" name="Notes Placeholder 2"/>
          <p:cNvSpPr>
            <a:spLocks noGrp="1"/>
          </p:cNvSpPr>
          <p:nvPr>
            <p:ph type="body" idx="1"/>
          </p:nvPr>
        </p:nvSpPr>
        <p:spPr/>
        <p:txBody>
          <a:bodyPr/>
          <a:lstStyle/>
          <a:p>
            <a:r>
              <a:rPr lang="en-GB" dirty="0"/>
              <a:t>Hello and Welcome. The general </a:t>
            </a:r>
            <a:r>
              <a:rPr lang="en-GB" dirty="0" smtClean="0"/>
              <a:t>theme </a:t>
            </a:r>
            <a:r>
              <a:rPr lang="en-GB" dirty="0"/>
              <a:t>of this </a:t>
            </a:r>
            <a:r>
              <a:rPr lang="en-GB" dirty="0" smtClean="0"/>
              <a:t>talk</a:t>
            </a:r>
            <a:r>
              <a:rPr lang="en-GB" baseline="0" dirty="0" smtClean="0"/>
              <a:t> </a:t>
            </a:r>
            <a:r>
              <a:rPr lang="en-GB" dirty="0" smtClean="0"/>
              <a:t>is </a:t>
            </a:r>
            <a:r>
              <a:rPr lang="en-GB" dirty="0"/>
              <a:t>based on the B blood group system. This presentation will cover a brief background on the B blood group  and the subgroups </a:t>
            </a:r>
            <a:r>
              <a:rPr lang="en-GB" dirty="0" smtClean="0"/>
              <a:t>accompanying </a:t>
            </a:r>
            <a:r>
              <a:rPr lang="en-GB" dirty="0"/>
              <a:t>it. It will also discuss two case studies where extensive serological techniques were used,  including a </a:t>
            </a:r>
            <a:r>
              <a:rPr lang="en-GB" dirty="0" smtClean="0"/>
              <a:t>sample that was referred for B </a:t>
            </a:r>
            <a:r>
              <a:rPr lang="en-GB" dirty="0"/>
              <a:t>subgroup </a:t>
            </a:r>
            <a:r>
              <a:rPr lang="en-GB" dirty="0" smtClean="0"/>
              <a:t>investigation and </a:t>
            </a:r>
            <a:r>
              <a:rPr lang="en-GB" dirty="0"/>
              <a:t>a case of HDFN </a:t>
            </a:r>
            <a:r>
              <a:rPr lang="en-GB" dirty="0" smtClean="0"/>
              <a:t>as</a:t>
            </a:r>
            <a:r>
              <a:rPr lang="en-GB" baseline="0" dirty="0" smtClean="0"/>
              <a:t> a result of</a:t>
            </a:r>
            <a:r>
              <a:rPr lang="en-GB" dirty="0" smtClean="0"/>
              <a:t> </a:t>
            </a:r>
            <a:r>
              <a:rPr lang="en-GB" dirty="0"/>
              <a:t>ABO mismatch. </a:t>
            </a:r>
          </a:p>
          <a:p>
            <a:endParaRPr lang="en-GB" dirty="0"/>
          </a:p>
          <a:p>
            <a:r>
              <a:rPr lang="en-GB" dirty="0"/>
              <a:t>Here is a picture of Karl Landsteiner who discovered the ABO blood group system back at the start of the 20 century </a:t>
            </a:r>
            <a:r>
              <a:rPr lang="en-GB" dirty="0" smtClean="0"/>
              <a:t>and of course </a:t>
            </a:r>
            <a:r>
              <a:rPr lang="en-GB" dirty="0"/>
              <a:t>it still </a:t>
            </a:r>
            <a:r>
              <a:rPr lang="en-GB" dirty="0" smtClean="0"/>
              <a:t>today remains </a:t>
            </a:r>
            <a:r>
              <a:rPr lang="en-GB" dirty="0"/>
              <a:t>the most clinically important </a:t>
            </a:r>
            <a:r>
              <a:rPr lang="en-GB" dirty="0" smtClean="0"/>
              <a:t>blood system </a:t>
            </a:r>
            <a:r>
              <a:rPr lang="en-GB" dirty="0"/>
              <a:t>for transfusion medicine. </a:t>
            </a:r>
          </a:p>
        </p:txBody>
      </p:sp>
      <p:sp>
        <p:nvSpPr>
          <p:cNvPr id="1048594" name="Slide Number Placeholder 3"/>
          <p:cNvSpPr>
            <a:spLocks noGrp="1"/>
          </p:cNvSpPr>
          <p:nvPr>
            <p:ph type="sldNum" sz="quarter" idx="5"/>
          </p:nvPr>
        </p:nvSpPr>
        <p:spPr/>
        <p:txBody>
          <a:bodyPr/>
          <a:lstStyle/>
          <a:p>
            <a:fld id="{4817F998-0FD0-4BD8-AB37-92BBC07D9C8F}" type="slidenum">
              <a:rPr lang="en-IE" smtClean="0"/>
              <a:t>1</a:t>
            </a:fld>
            <a:endParaRPr lang="en-I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Slide Image Placeholder 1"/>
          <p:cNvSpPr>
            <a:spLocks noGrp="1" noRot="1" noChangeAspect="1"/>
          </p:cNvSpPr>
          <p:nvPr>
            <p:ph type="sldImg"/>
          </p:nvPr>
        </p:nvSpPr>
        <p:spPr/>
      </p:sp>
      <p:sp>
        <p:nvSpPr>
          <p:cNvPr id="1048654"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Red blood cell (RBC) antigens expression is constant throughout the life of an individual. However,  RBC antigen change has been occasionally described in association with hematological malignancies. </a:t>
            </a:r>
          </a:p>
          <a:p>
            <a:pPr marL="171450" indent="-171450">
              <a:buFont typeface="Arial" panose="020B0604020202020204" pitchFamily="34" charset="0"/>
              <a:buChar char="•"/>
            </a:pPr>
            <a:endParaRPr lang="en-I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This is more common in myeloid</a:t>
            </a:r>
            <a:r>
              <a:rPr lang="en-GB" sz="1200" b="0" i="0" kern="1200" baseline="0" dirty="0" smtClean="0">
                <a:solidFill>
                  <a:schemeClr val="tx1"/>
                </a:solidFill>
                <a:effectLst/>
                <a:latin typeface="+mn-lt"/>
                <a:ea typeface="+mn-ea"/>
                <a:cs typeface="+mn-cs"/>
              </a:rPr>
              <a:t> neoplasm than lymphoid neoplasm.  </a:t>
            </a:r>
          </a:p>
          <a:p>
            <a:pPr marL="171450" indent="-171450">
              <a:buFont typeface="Arial" panose="020B0604020202020204" pitchFamily="34" charset="0"/>
              <a:buChar char="•"/>
            </a:pPr>
            <a:endParaRPr lang="en-GB"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There are two possible mechanisms for the weakening of ABO antigens in hematopoietic diseases;</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he inactivation of A/B </a:t>
            </a:r>
            <a:r>
              <a:rPr lang="en-US" sz="1200" b="0" i="0" kern="1200" dirty="0" err="1" smtClean="0">
                <a:solidFill>
                  <a:schemeClr val="tx1"/>
                </a:solidFill>
                <a:effectLst/>
                <a:latin typeface="+mn-lt"/>
                <a:ea typeface="+mn-ea"/>
                <a:cs typeface="+mn-cs"/>
              </a:rPr>
              <a:t>transferases</a:t>
            </a:r>
            <a:r>
              <a:rPr lang="en-US" sz="1200" b="0" i="0" kern="1200" baseline="0" dirty="0" smtClean="0">
                <a:solidFill>
                  <a:schemeClr val="tx1"/>
                </a:solidFill>
                <a:effectLst/>
                <a:latin typeface="+mn-lt"/>
                <a:ea typeface="+mn-ea"/>
                <a:cs typeface="+mn-cs"/>
              </a:rPr>
              <a:t> or </a:t>
            </a:r>
            <a:r>
              <a:rPr lang="en-US" sz="1200" b="0" i="0" kern="1200" dirty="0" smtClean="0">
                <a:solidFill>
                  <a:schemeClr val="tx1"/>
                </a:solidFill>
                <a:effectLst/>
                <a:latin typeface="+mn-lt"/>
                <a:ea typeface="+mn-ea"/>
                <a:cs typeface="+mn-cs"/>
              </a:rPr>
              <a:t>the inactivation of H </a:t>
            </a:r>
            <a:r>
              <a:rPr lang="en-US" sz="1200" b="0" i="0" kern="1200" dirty="0" err="1" smtClean="0">
                <a:solidFill>
                  <a:schemeClr val="tx1"/>
                </a:solidFill>
                <a:effectLst/>
                <a:latin typeface="+mn-lt"/>
                <a:ea typeface="+mn-ea"/>
                <a:cs typeface="+mn-cs"/>
              </a:rPr>
              <a:t>transferase</a:t>
            </a:r>
            <a:r>
              <a:rPr lang="en-US" sz="1200" b="0" i="0" kern="1200" dirty="0" smtClean="0">
                <a:solidFill>
                  <a:schemeClr val="tx1"/>
                </a:solidFill>
                <a:effectLst/>
                <a:latin typeface="+mn-lt"/>
                <a:ea typeface="+mn-ea"/>
                <a:cs typeface="+mn-cs"/>
              </a:rPr>
              <a:t>. . A and B </a:t>
            </a:r>
            <a:r>
              <a:rPr lang="en-US" sz="1200" b="0" i="0" kern="1200" dirty="0" err="1" smtClean="0">
                <a:solidFill>
                  <a:schemeClr val="tx1"/>
                </a:solidFill>
                <a:effectLst/>
                <a:latin typeface="+mn-lt"/>
                <a:ea typeface="+mn-ea"/>
                <a:cs typeface="+mn-cs"/>
              </a:rPr>
              <a:t>transferase</a:t>
            </a:r>
            <a:r>
              <a:rPr lang="en-US" sz="1200" b="0" i="0" kern="1200" dirty="0" smtClean="0">
                <a:solidFill>
                  <a:schemeClr val="tx1"/>
                </a:solidFill>
                <a:effectLst/>
                <a:latin typeface="+mn-lt"/>
                <a:ea typeface="+mn-ea"/>
                <a:cs typeface="+mn-cs"/>
              </a:rPr>
              <a:t> genes are encoded on chromosome 9, and they may be inactivated as a 9;22 chromosomal translocation. Therefore the  H antigen is not converted to A and B antigen due to the inactivation of the A/B </a:t>
            </a:r>
            <a:r>
              <a:rPr lang="en-US" sz="1200" b="0" i="0" kern="1200" dirty="0" err="1" smtClean="0">
                <a:solidFill>
                  <a:schemeClr val="tx1"/>
                </a:solidFill>
                <a:effectLst/>
                <a:latin typeface="+mn-lt"/>
                <a:ea typeface="+mn-ea"/>
                <a:cs typeface="+mn-cs"/>
              </a:rPr>
              <a:t>transferases</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second suggested mechanism for the loss of ABO antigens is inactivation of the H </a:t>
            </a:r>
            <a:r>
              <a:rPr lang="en-US" sz="1200" b="0" i="0" kern="1200" dirty="0" err="1" smtClean="0">
                <a:solidFill>
                  <a:schemeClr val="tx1"/>
                </a:solidFill>
                <a:effectLst/>
                <a:latin typeface="+mn-lt"/>
                <a:ea typeface="+mn-ea"/>
                <a:cs typeface="+mn-cs"/>
              </a:rPr>
              <a:t>transferase</a:t>
            </a:r>
            <a:r>
              <a:rPr lang="en-US" sz="1200" b="0" i="0" kern="1200" dirty="0" smtClean="0">
                <a:solidFill>
                  <a:schemeClr val="tx1"/>
                </a:solidFill>
                <a:effectLst/>
                <a:latin typeface="+mn-lt"/>
                <a:ea typeface="+mn-ea"/>
                <a:cs typeface="+mn-cs"/>
              </a:rPr>
              <a:t> encoded at 19q13.</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 </a:t>
            </a:r>
            <a:r>
              <a:rPr lang="en-US" sz="1200" b="0" i="0" kern="1200" dirty="0" err="1" smtClean="0">
                <a:solidFill>
                  <a:schemeClr val="tx1"/>
                </a:solidFill>
                <a:effectLst/>
                <a:latin typeface="+mn-lt"/>
                <a:ea typeface="+mn-ea"/>
                <a:cs typeface="+mn-cs"/>
              </a:rPr>
              <a:t>transferase</a:t>
            </a:r>
            <a:r>
              <a:rPr lang="en-US" sz="1200" b="0" i="0" kern="1200" dirty="0" smtClean="0">
                <a:solidFill>
                  <a:schemeClr val="tx1"/>
                </a:solidFill>
                <a:effectLst/>
                <a:latin typeface="+mn-lt"/>
                <a:ea typeface="+mn-ea"/>
                <a:cs typeface="+mn-cs"/>
              </a:rPr>
              <a:t> inactivation would result in decreased H substance and a resulting decrease in A and/or B substance.</a:t>
            </a:r>
            <a:endParaRPr lang="en-GB"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Weakening of ABH antigen expression suggests a pre-leukemic state as they appear even before recognizing the malignancy</a:t>
            </a:r>
            <a:endParaRPr lang="en-GB" sz="1200" b="0" i="0" kern="1200" dirty="0" smtClean="0">
              <a:solidFill>
                <a:schemeClr val="tx1"/>
              </a:solidFill>
              <a:effectLst/>
              <a:latin typeface="+mn-lt"/>
              <a:ea typeface="+mn-ea"/>
              <a:cs typeface="+mn-cs"/>
            </a:endParaRPr>
          </a:p>
        </p:txBody>
      </p:sp>
      <p:sp>
        <p:nvSpPr>
          <p:cNvPr id="1048655" name="Slide Number Placeholder 3"/>
          <p:cNvSpPr>
            <a:spLocks noGrp="1"/>
          </p:cNvSpPr>
          <p:nvPr>
            <p:ph type="sldNum" sz="quarter" idx="10"/>
          </p:nvPr>
        </p:nvSpPr>
        <p:spPr/>
        <p:txBody>
          <a:bodyPr/>
          <a:lstStyle/>
          <a:p>
            <a:fld id="{4817F998-0FD0-4BD8-AB37-92BBC07D9C8F}" type="slidenum">
              <a:rPr lang="en-IE" smtClean="0"/>
              <a:t>10</a:t>
            </a:fld>
            <a:endParaRPr lang="en-I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Slide Image Placeholder 1"/>
          <p:cNvSpPr>
            <a:spLocks noGrp="1" noRot="1" noChangeAspect="1"/>
          </p:cNvSpPr>
          <p:nvPr>
            <p:ph type="sldImg"/>
          </p:nvPr>
        </p:nvSpPr>
        <p:spPr/>
      </p:sp>
      <p:sp>
        <p:nvSpPr>
          <p:cNvPr id="1048659"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first description of HDN is thought to be in 1609 by a French midwife but it wasn’t until </a:t>
            </a:r>
            <a:r>
              <a:rPr lang="en-US" sz="1200" b="0" i="0" kern="1200" dirty="0" smtClean="0">
                <a:solidFill>
                  <a:schemeClr val="tx1"/>
                </a:solidFill>
                <a:effectLst/>
                <a:latin typeface="+mn-lt"/>
                <a:ea typeface="+mn-ea"/>
                <a:cs typeface="+mn-cs"/>
              </a:rPr>
              <a:t>the 1950s that the underlying cause of HDN was clarified. </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During pregnancy, some of the mother's </a:t>
            </a:r>
            <a:r>
              <a:rPr lang="en-US" sz="1200" b="0" i="0" kern="1200" dirty="0" err="1" smtClean="0">
                <a:solidFill>
                  <a:schemeClr val="tx1"/>
                </a:solidFill>
                <a:effectLst/>
                <a:latin typeface="+mn-lt"/>
                <a:ea typeface="+mn-ea"/>
                <a:cs typeface="+mn-cs"/>
              </a:rPr>
              <a:t>IgG</a:t>
            </a:r>
            <a:r>
              <a:rPr lang="en-US" sz="1200" b="0" i="0" kern="1200" dirty="0" smtClean="0">
                <a:solidFill>
                  <a:schemeClr val="tx1"/>
                </a:solidFill>
                <a:effectLst/>
                <a:latin typeface="+mn-lt"/>
                <a:ea typeface="+mn-ea"/>
                <a:cs typeface="+mn-cs"/>
              </a:rPr>
              <a:t> antibodies are transported across the placenta and enter the fetal circulation. This is essentials</a:t>
            </a:r>
            <a:r>
              <a:rPr lang="en-US" sz="1200" b="0" i="0" kern="1200" baseline="0" dirty="0" smtClean="0">
                <a:solidFill>
                  <a:schemeClr val="tx1"/>
                </a:solidFill>
                <a:effectLst/>
                <a:latin typeface="+mn-lt"/>
                <a:ea typeface="+mn-ea"/>
                <a:cs typeface="+mn-cs"/>
              </a:rPr>
              <a:t> for </a:t>
            </a:r>
            <a:r>
              <a:rPr lang="en-US" sz="1200" b="0" i="0" kern="1200" dirty="0" smtClean="0">
                <a:solidFill>
                  <a:schemeClr val="tx1"/>
                </a:solidFill>
                <a:effectLst/>
                <a:latin typeface="+mn-lt"/>
                <a:ea typeface="+mn-ea"/>
                <a:cs typeface="+mn-cs"/>
              </a:rPr>
              <a:t>newborn</a:t>
            </a:r>
            <a:r>
              <a:rPr lang="en-US" sz="1200" b="0" i="0" kern="1200" baseline="0" dirty="0" smtClean="0">
                <a:solidFill>
                  <a:schemeClr val="tx1"/>
                </a:solidFill>
                <a:effectLst/>
                <a:latin typeface="+mn-lt"/>
                <a:ea typeface="+mn-ea"/>
                <a:cs typeface="+mn-cs"/>
              </a:rPr>
              <a:t> survival as they</a:t>
            </a:r>
            <a:r>
              <a:rPr lang="en-US" sz="1200" b="0" i="0" kern="1200" dirty="0" smtClean="0">
                <a:solidFill>
                  <a:schemeClr val="tx1"/>
                </a:solidFill>
                <a:effectLst/>
                <a:latin typeface="+mn-lt"/>
                <a:ea typeface="+mn-ea"/>
                <a:cs typeface="+mn-cs"/>
              </a:rPr>
              <a:t> have only a primitive immune system</a:t>
            </a:r>
            <a:r>
              <a:rPr lang="en-US" sz="1200" b="0" i="0" kern="1200" baseline="0" dirty="0" smtClean="0">
                <a:solidFill>
                  <a:schemeClr val="tx1"/>
                </a:solidFill>
                <a:effectLst/>
                <a:latin typeface="+mn-lt"/>
                <a:ea typeface="+mn-ea"/>
                <a:cs typeface="+mn-cs"/>
              </a:rPr>
              <a:t> however</a:t>
            </a:r>
            <a:r>
              <a:rPr lang="en-US" sz="1200" b="0" i="0" kern="1200" dirty="0" smtClean="0">
                <a:solidFill>
                  <a:schemeClr val="tx1"/>
                </a:solidFill>
                <a:effectLst/>
                <a:latin typeface="+mn-lt"/>
                <a:ea typeface="+mn-ea"/>
                <a:cs typeface="+mn-cs"/>
              </a:rPr>
              <a:t> a downside to this protection is that maternal antibodies can also cause HDN.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major cause of HDN is an incompatibility of the Rh blood group between the mother and fetus, particularly</a:t>
            </a:r>
            <a:r>
              <a:rPr lang="en-US" sz="1200" b="0" i="0" kern="1200" baseline="0" dirty="0" smtClean="0">
                <a:solidFill>
                  <a:schemeClr val="tx1"/>
                </a:solidFill>
                <a:effectLst/>
                <a:latin typeface="+mn-lt"/>
                <a:ea typeface="+mn-ea"/>
                <a:cs typeface="+mn-cs"/>
              </a:rPr>
              <a:t> in the second pregnancy as this requires a sensitizing event. </a:t>
            </a:r>
            <a:r>
              <a:rPr lang="en-US" sz="1200" b="0" i="0" kern="1200" dirty="0" smtClean="0">
                <a:solidFill>
                  <a:schemeClr val="tx1"/>
                </a:solidFill>
                <a:effectLst/>
                <a:latin typeface="+mn-lt"/>
                <a:ea typeface="+mn-ea"/>
                <a:cs typeface="+mn-cs"/>
              </a:rPr>
              <a:t>Typically, the</a:t>
            </a:r>
            <a:r>
              <a:rPr lang="en-US" sz="1200" b="0" i="0" kern="1200" baseline="0" dirty="0" smtClean="0">
                <a:solidFill>
                  <a:schemeClr val="tx1"/>
                </a:solidFill>
                <a:effectLst/>
                <a:latin typeface="+mn-lt"/>
                <a:ea typeface="+mn-ea"/>
                <a:cs typeface="+mn-cs"/>
              </a:rPr>
              <a:t> sensitizing event</a:t>
            </a:r>
            <a:r>
              <a:rPr lang="en-US" sz="1200" b="0" i="0" kern="1200" dirty="0" smtClean="0">
                <a:solidFill>
                  <a:schemeClr val="tx1"/>
                </a:solidFill>
                <a:effectLst/>
                <a:latin typeface="+mn-lt"/>
                <a:ea typeface="+mn-ea"/>
                <a:cs typeface="+mn-cs"/>
              </a:rPr>
              <a:t> occurs during the delivery of the first-born Rh D-positive child.</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HDN can also be caused by an incompatibility of the ABO blood group. It is nearly exclusively arises when a mother with blood type O becomes pregnant with a fetus with a different blood type (type A, B, or AB).</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Introduction</a:t>
            </a:r>
            <a:r>
              <a:rPr lang="en-US" sz="1200" b="0" i="0" kern="1200" baseline="0" dirty="0" smtClean="0">
                <a:solidFill>
                  <a:schemeClr val="tx1"/>
                </a:solidFill>
                <a:effectLst/>
                <a:latin typeface="+mn-lt"/>
                <a:ea typeface="+mn-ea"/>
                <a:cs typeface="+mn-cs"/>
              </a:rPr>
              <a:t> of preventive antenatal care, such as prophylactic anti-D and intrauterine transfusions, has l</a:t>
            </a:r>
            <a:r>
              <a:rPr lang="en-US" sz="1200" b="0" i="0" kern="1200" dirty="0" smtClean="0">
                <a:solidFill>
                  <a:schemeClr val="tx1"/>
                </a:solidFill>
                <a:effectLst/>
                <a:latin typeface="+mn-lt"/>
                <a:ea typeface="+mn-ea"/>
                <a:cs typeface="+mn-cs"/>
              </a:rPr>
              <a:t>ed to a dramatic decrease in the incidence of HDN, particularly severe cases that were responsible for stillbirth and neonatal death.</a:t>
            </a:r>
            <a:endParaRPr lang="en-IE" dirty="0"/>
          </a:p>
        </p:txBody>
      </p:sp>
      <p:sp>
        <p:nvSpPr>
          <p:cNvPr id="1048660" name="Slide Number Placeholder 3"/>
          <p:cNvSpPr>
            <a:spLocks noGrp="1"/>
          </p:cNvSpPr>
          <p:nvPr>
            <p:ph type="sldNum" sz="quarter" idx="10"/>
          </p:nvPr>
        </p:nvSpPr>
        <p:spPr/>
        <p:txBody>
          <a:bodyPr/>
          <a:lstStyle/>
          <a:p>
            <a:fld id="{4817F998-0FD0-4BD8-AB37-92BBC07D9C8F}" type="slidenum">
              <a:rPr lang="en-IE" smtClean="0"/>
              <a:t>11</a:t>
            </a:fld>
            <a:endParaRPr lang="en-I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Slide Image Placeholder 1"/>
          <p:cNvSpPr>
            <a:spLocks noGrp="1" noRot="1" noChangeAspect="1"/>
          </p:cNvSpPr>
          <p:nvPr>
            <p:ph type="sldImg"/>
          </p:nvPr>
        </p:nvSpPr>
        <p:spPr/>
      </p:sp>
      <p:sp>
        <p:nvSpPr>
          <p:cNvPr id="1048668"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kumimoji="0" lang="en-US" sz="1600" b="0" i="0" u="none" strike="noStrike" kern="1200" cap="none" spc="0" normalizeH="0" baseline="0" noProof="0" dirty="0" smtClean="0">
                <a:ln>
                  <a:noFill/>
                </a:ln>
                <a:solidFill>
                  <a:prstClr val="black"/>
                </a:solidFill>
                <a:effectLst/>
                <a:uLnTx/>
                <a:uFillTx/>
                <a:latin typeface="+mn-lt"/>
              </a:rPr>
              <a:t>HDFN can occur in any pregnancy, due to naturally occurring </a:t>
            </a:r>
            <a:r>
              <a:rPr kumimoji="0" lang="en-US" sz="1600" b="0" i="0" u="none" strike="noStrike" kern="1200" cap="none" spc="0" normalizeH="0" baseline="0" noProof="0" dirty="0" err="1" smtClean="0">
                <a:ln>
                  <a:noFill/>
                </a:ln>
                <a:solidFill>
                  <a:prstClr val="black"/>
                </a:solidFill>
                <a:effectLst/>
                <a:uLnTx/>
                <a:uFillTx/>
                <a:latin typeface="+mn-lt"/>
              </a:rPr>
              <a:t>IgG</a:t>
            </a:r>
            <a:r>
              <a:rPr kumimoji="0" lang="en-US" sz="1600" b="0" i="0" u="none" strike="noStrike" kern="1200" cap="none" spc="0" normalizeH="0" baseline="0" noProof="0" dirty="0" smtClean="0">
                <a:ln>
                  <a:noFill/>
                </a:ln>
                <a:solidFill>
                  <a:prstClr val="black"/>
                </a:solidFill>
                <a:effectLst/>
                <a:uLnTx/>
                <a:uFillTx/>
                <a:latin typeface="+mn-lt"/>
              </a:rPr>
              <a:t> anti-A/B</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endParaRPr kumimoji="0" lang="en-US" sz="1600" b="0" i="0" u="none" strike="noStrike" kern="1200" cap="none" spc="0" normalizeH="0" baseline="0" noProof="0" dirty="0" smtClean="0">
              <a:ln>
                <a:noFill/>
              </a:ln>
              <a:solidFill>
                <a:prstClr val="black"/>
              </a:solidFill>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kumimoji="0" lang="en-US" sz="1600" b="0" i="0" u="none" strike="noStrike" kern="1200" cap="none" spc="0" normalizeH="0" baseline="0" noProof="0" dirty="0" smtClean="0">
                <a:ln>
                  <a:noFill/>
                </a:ln>
                <a:solidFill>
                  <a:prstClr val="black"/>
                </a:solidFill>
                <a:effectLst/>
                <a:uLnTx/>
                <a:uFillTx/>
                <a:latin typeface="+mn-lt"/>
              </a:rPr>
              <a:t>Mild </a:t>
            </a:r>
            <a:r>
              <a:rPr kumimoji="0" lang="en-US" sz="1600" b="0" i="0" u="none" strike="noStrike" kern="1200" cap="none" spc="0" normalizeH="0" baseline="0" noProof="0" dirty="0">
                <a:ln>
                  <a:noFill/>
                </a:ln>
                <a:solidFill>
                  <a:prstClr val="black"/>
                </a:solidFill>
                <a:effectLst/>
                <a:uLnTx/>
                <a:uFillTx/>
                <a:latin typeface="+mn-lt"/>
              </a:rPr>
              <a:t>hemolysis is seen as opposed to severe hemolysis due to lower level expression of A and B antigens on fetal red cells, most </a:t>
            </a:r>
            <a:r>
              <a:rPr kumimoji="0" lang="en-US" sz="1600" b="0" i="0" u="none" strike="noStrike" kern="1200" cap="none" spc="0" normalizeH="0" baseline="0" noProof="0" dirty="0" smtClean="0">
                <a:ln>
                  <a:noFill/>
                </a:ln>
                <a:solidFill>
                  <a:prstClr val="black"/>
                </a:solidFill>
                <a:effectLst/>
                <a:uLnTx/>
                <a:uFillTx/>
                <a:latin typeface="+mn-lt"/>
              </a:rPr>
              <a:t>anti-A/B </a:t>
            </a:r>
            <a:r>
              <a:rPr kumimoji="0" lang="en-US" sz="1600" b="0" i="0" u="none" strike="noStrike" kern="1200" cap="none" spc="0" normalizeH="0" baseline="0" noProof="0" dirty="0">
                <a:ln>
                  <a:noFill/>
                </a:ln>
                <a:solidFill>
                  <a:prstClr val="black"/>
                </a:solidFill>
                <a:effectLst/>
                <a:uLnTx/>
                <a:uFillTx/>
                <a:latin typeface="+mn-lt"/>
              </a:rPr>
              <a:t>antibodies are IgM in nature and ABO antigens are also expressed on other tissues (widening their targets).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pPr>
            <a:r>
              <a:rPr kumimoji="0" lang="en-US" sz="1600" b="0" i="0" u="none" strike="noStrike" kern="1200" cap="none" spc="0" normalizeH="0" baseline="0" noProof="0" dirty="0">
                <a:ln>
                  <a:noFill/>
                </a:ln>
                <a:solidFill>
                  <a:prstClr val="black"/>
                </a:solidFill>
                <a:effectLst/>
                <a:uLnTx/>
                <a:uFillTx/>
                <a:latin typeface="+mn-lt"/>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mn-lt"/>
              </a:rPr>
              <a:t>The most likely explanation for these rare cases is that exposure to antigens similar to the A or B antigen may occur from sources other than the fetus and stimulates </a:t>
            </a:r>
            <a:r>
              <a:rPr kumimoji="0" lang="en-US" sz="1600" b="0" i="0" u="none" strike="noStrike" kern="1200" cap="none" spc="0" normalizeH="0" baseline="0" noProof="0" dirty="0" err="1">
                <a:ln>
                  <a:noFill/>
                </a:ln>
                <a:solidFill>
                  <a:prstClr val="black"/>
                </a:solidFill>
                <a:effectLst/>
                <a:uLnTx/>
                <a:uFillTx/>
                <a:latin typeface="+mn-lt"/>
              </a:rPr>
              <a:t>IgG</a:t>
            </a:r>
            <a:r>
              <a:rPr kumimoji="0" lang="en-US" sz="1600" b="0" i="0" u="none" strike="noStrike" kern="1200" cap="none" spc="0" normalizeH="0" baseline="0" noProof="0" dirty="0">
                <a:ln>
                  <a:noFill/>
                </a:ln>
                <a:solidFill>
                  <a:prstClr val="black"/>
                </a:solidFill>
                <a:effectLst/>
                <a:uLnTx/>
                <a:uFillTx/>
                <a:latin typeface="+mn-lt"/>
              </a:rPr>
              <a:t> production in the mother. For example, an antigen similar to the B antigen is found in E.coli, and exposure to this organism may stimulate production of IgG anti-B antibody in type O individuals.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endParaRPr kumimoji="0" lang="en-US" sz="16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pPr>
            <a:endParaRPr kumimoji="0" lang="en-US" sz="1600" b="0" i="0" u="none" strike="noStrike" kern="1200" cap="none" spc="0" normalizeH="0" baseline="0" noProof="0" dirty="0">
              <a:ln>
                <a:noFill/>
              </a:ln>
              <a:solidFill>
                <a:prstClr val="black"/>
              </a:solidFill>
              <a:effectLst/>
              <a:uLnTx/>
              <a:uFillTx/>
              <a:latin typeface="+mn-lt"/>
            </a:endParaRPr>
          </a:p>
          <a:p>
            <a:endParaRPr lang="en-IE" dirty="0"/>
          </a:p>
        </p:txBody>
      </p:sp>
      <p:sp>
        <p:nvSpPr>
          <p:cNvPr id="1048669" name="Slide Number Placeholder 3"/>
          <p:cNvSpPr>
            <a:spLocks noGrp="1"/>
          </p:cNvSpPr>
          <p:nvPr>
            <p:ph type="sldNum" sz="quarter" idx="10"/>
          </p:nvPr>
        </p:nvSpPr>
        <p:spPr/>
        <p:txBody>
          <a:bodyPr/>
          <a:lstStyle/>
          <a:p>
            <a:fld id="{4817F998-0FD0-4BD8-AB37-92BBC07D9C8F}" type="slidenum">
              <a:rPr lang="en-IE" smtClean="0"/>
              <a:t>12</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Slide Image Placeholder 1"/>
          <p:cNvSpPr>
            <a:spLocks noGrp="1" noRot="1" noChangeAspect="1"/>
          </p:cNvSpPr>
          <p:nvPr>
            <p:ph type="sldImg"/>
          </p:nvPr>
        </p:nvSpPr>
        <p:spPr/>
      </p:sp>
      <p:sp>
        <p:nvSpPr>
          <p:cNvPr id="1048676"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pPr>
            <a:r>
              <a:rPr lang="en-GB" dirty="0" smtClean="0"/>
              <a:t>Interestingly when we put  the</a:t>
            </a:r>
            <a:r>
              <a:rPr lang="en-GB" baseline="0" dirty="0" smtClean="0"/>
              <a:t> neonate's</a:t>
            </a:r>
            <a:r>
              <a:rPr lang="en-GB" dirty="0" smtClean="0"/>
              <a:t> plasma up against  A and B cells</a:t>
            </a:r>
            <a:r>
              <a:rPr lang="en-GB" baseline="0" dirty="0" smtClean="0"/>
              <a:t>, the reaction with the A cells </a:t>
            </a:r>
            <a:r>
              <a:rPr lang="en-GB" dirty="0" smtClean="0"/>
              <a:t>was much stronger than</a:t>
            </a:r>
            <a:r>
              <a:rPr lang="en-GB" baseline="0" dirty="0" smtClean="0"/>
              <a:t> the reaction with B cells. This was because the anti-B </a:t>
            </a:r>
            <a:r>
              <a:rPr lang="en-GB" dirty="0" smtClean="0"/>
              <a:t>was bound to the</a:t>
            </a:r>
            <a:r>
              <a:rPr lang="en-GB" baseline="0" dirty="0" smtClean="0"/>
              <a:t> neonatal </a:t>
            </a:r>
            <a:r>
              <a:rPr lang="en-GB" dirty="0" smtClean="0"/>
              <a:t>red cells</a:t>
            </a:r>
            <a:r>
              <a:rPr lang="en-GB" baseline="0" dirty="0" smtClean="0"/>
              <a:t> as opposed to free in the neonate's plasma. The anti-B was</a:t>
            </a:r>
            <a:r>
              <a:rPr lang="en-GB" dirty="0" smtClean="0"/>
              <a:t> therefore detected in the elute.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pPr>
            <a:endParaRPr lang="en-GB"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endParaRPr lang="en-GB" dirty="0" smtClean="0"/>
          </a:p>
          <a:p>
            <a:pPr marL="0" indent="0">
              <a:buFont typeface="Arial" panose="020B0604020202020204" pitchFamily="34" charset="0"/>
              <a:buNone/>
            </a:pPr>
            <a:endParaRPr lang="en-GB" dirty="0"/>
          </a:p>
        </p:txBody>
      </p:sp>
      <p:sp>
        <p:nvSpPr>
          <p:cNvPr id="1048677" name="Slide Number Placeholder 3"/>
          <p:cNvSpPr>
            <a:spLocks noGrp="1"/>
          </p:cNvSpPr>
          <p:nvPr>
            <p:ph type="sldNum" sz="quarter" idx="5"/>
          </p:nvPr>
        </p:nvSpPr>
        <p:spPr/>
        <p:txBody>
          <a:bodyPr/>
          <a:lstStyle/>
          <a:p>
            <a:fld id="{4817F998-0FD0-4BD8-AB37-92BBC07D9C8F}" type="slidenum">
              <a:rPr lang="en-IE" smtClean="0"/>
              <a:t>13</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Slide Image Placeholder 1"/>
          <p:cNvSpPr>
            <a:spLocks noGrp="1" noRot="1" noChangeAspect="1"/>
          </p:cNvSpPr>
          <p:nvPr>
            <p:ph type="sldImg"/>
          </p:nvPr>
        </p:nvSpPr>
        <p:spPr/>
      </p:sp>
      <p:sp>
        <p:nvSpPr>
          <p:cNvPr id="1048684" name="Notes Placeholder 2"/>
          <p:cNvSpPr>
            <a:spLocks noGrp="1"/>
          </p:cNvSpPr>
          <p:nvPr>
            <p:ph type="body" idx="1"/>
          </p:nvPr>
        </p:nvSpPr>
        <p:spPr/>
        <p:txBody>
          <a:bodyPr/>
          <a:lstStyle/>
          <a:p>
            <a:r>
              <a:rPr lang="en-GB" dirty="0" smtClean="0"/>
              <a:t>Investigation of low incidence antibody</a:t>
            </a:r>
            <a:r>
              <a:rPr lang="en-GB" baseline="0" dirty="0" smtClean="0"/>
              <a:t> was carried out due the frequency and severity of HDFN in her three pregnancies. Firstly we carried out an IAT technique using maternal plasma and reagent red cells with known low incidence antigens and no reactivity was observed.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pPr>
            <a:r>
              <a:rPr lang="en-GB" baseline="0" dirty="0" smtClean="0"/>
              <a:t>In order to definitively ruled out HDFN due to a low incidence antibody we </a:t>
            </a:r>
            <a:r>
              <a:rPr lang="en-GB" baseline="0" dirty="0" err="1" smtClean="0"/>
              <a:t>crossmatched</a:t>
            </a:r>
            <a:r>
              <a:rPr lang="en-GB" baseline="0" dirty="0" smtClean="0"/>
              <a:t> the paternal red cells against the maternal plasma. This would be incompatible if the mother had produced a low incidence antibody. However, t</a:t>
            </a:r>
            <a:r>
              <a:rPr lang="en-GB" dirty="0" smtClean="0"/>
              <a:t>his required adsorption studies due to an incompatible </a:t>
            </a:r>
            <a:r>
              <a:rPr lang="en-GB" dirty="0" err="1" smtClean="0"/>
              <a:t>crossmatch</a:t>
            </a:r>
            <a:r>
              <a:rPr lang="en-GB" dirty="0" smtClean="0"/>
              <a:t>,</a:t>
            </a:r>
            <a:r>
              <a:rPr lang="en-GB" baseline="0" dirty="0" smtClean="0"/>
              <a:t> </a:t>
            </a:r>
            <a:r>
              <a:rPr lang="en-GB" dirty="0" smtClean="0"/>
              <a:t>as the father was group AB and the mother group O. After successfully removing the maternal anti-A and anti-B from her plasma the </a:t>
            </a:r>
            <a:r>
              <a:rPr lang="en-GB" dirty="0" err="1" smtClean="0"/>
              <a:t>crossmatch</a:t>
            </a:r>
            <a:r>
              <a:rPr lang="en-GB" dirty="0" smtClean="0"/>
              <a:t> was compatible, ruling out the presence of a low incidence antibody. </a:t>
            </a:r>
          </a:p>
          <a:p>
            <a:pPr marL="0" marR="0" indent="0" algn="l" defTabSz="914400" rtl="0" eaLnBrk="1" fontAlgn="auto" latinLnBrk="0" hangingPunct="1">
              <a:lnSpc>
                <a:spcPct val="100000"/>
              </a:lnSpc>
              <a:spcBef>
                <a:spcPts val="0"/>
              </a:spcBef>
              <a:spcAft>
                <a:spcPts val="0"/>
              </a:spcAft>
              <a:buClrTx/>
              <a:buSzTx/>
              <a:buFontTx/>
              <a:buNone/>
            </a:pPr>
            <a:endParaRPr lang="en-GB" dirty="0" smtClean="0"/>
          </a:p>
          <a:p>
            <a:pPr marL="0" marR="0" indent="0" algn="l" defTabSz="914400" rtl="0" eaLnBrk="1" fontAlgn="auto" latinLnBrk="0" hangingPunct="1">
              <a:lnSpc>
                <a:spcPct val="100000"/>
              </a:lnSpc>
              <a:spcBef>
                <a:spcPts val="0"/>
              </a:spcBef>
              <a:spcAft>
                <a:spcPts val="0"/>
              </a:spcAft>
              <a:buClrTx/>
              <a:buSzTx/>
              <a:buFontTx/>
              <a:buNone/>
            </a:pPr>
            <a:r>
              <a:rPr lang="en-GB" dirty="0" smtClean="0"/>
              <a:t>Any</a:t>
            </a:r>
            <a:r>
              <a:rPr lang="en-GB" baseline="0" dirty="0" smtClean="0"/>
              <a:t> subsequent </a:t>
            </a:r>
            <a:r>
              <a:rPr lang="en-GB" dirty="0" smtClean="0"/>
              <a:t>pregnancy from the same partners will</a:t>
            </a:r>
            <a:r>
              <a:rPr lang="en-GB" baseline="0" dirty="0" smtClean="0"/>
              <a:t> result in an ABO incompatibility. </a:t>
            </a:r>
            <a:endParaRPr lang="en-GB" dirty="0" smtClean="0"/>
          </a:p>
          <a:p>
            <a:pPr marL="0" marR="0" indent="0" algn="l" defTabSz="914400" rtl="0" eaLnBrk="1" fontAlgn="auto" latinLnBrk="0" hangingPunct="1">
              <a:lnSpc>
                <a:spcPct val="100000"/>
              </a:lnSpc>
              <a:spcBef>
                <a:spcPts val="0"/>
              </a:spcBef>
              <a:spcAft>
                <a:spcPts val="0"/>
              </a:spcAft>
              <a:buClrTx/>
              <a:buSzTx/>
              <a:buFontTx/>
              <a:buNone/>
            </a:pPr>
            <a:endParaRPr lang="en-GB" dirty="0" smtClean="0"/>
          </a:p>
          <a:p>
            <a:endParaRPr lang="en-IE" dirty="0"/>
          </a:p>
        </p:txBody>
      </p:sp>
      <p:sp>
        <p:nvSpPr>
          <p:cNvPr id="1048685" name="Slide Number Placeholder 3"/>
          <p:cNvSpPr>
            <a:spLocks noGrp="1"/>
          </p:cNvSpPr>
          <p:nvPr>
            <p:ph type="sldNum" sz="quarter" idx="10"/>
          </p:nvPr>
        </p:nvSpPr>
        <p:spPr/>
        <p:txBody>
          <a:bodyPr/>
          <a:lstStyle/>
          <a:p>
            <a:fld id="{4817F998-0FD0-4BD8-AB37-92BBC07D9C8F}" type="slidenum">
              <a:rPr lang="en-IE" smtClean="0"/>
              <a:t>14</a:t>
            </a:fld>
            <a:endParaRPr lang="en-I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Slide Image Placeholder 1"/>
          <p:cNvSpPr>
            <a:spLocks noGrp="1" noRot="1" noChangeAspect="1"/>
          </p:cNvSpPr>
          <p:nvPr>
            <p:ph type="sldImg"/>
          </p:nvPr>
        </p:nvSpPr>
        <p:spPr/>
      </p:sp>
      <p:sp>
        <p:nvSpPr>
          <p:cNvPr id="1048689" name="Notes Placeholder 2"/>
          <p:cNvSpPr>
            <a:spLocks noGrp="1"/>
          </p:cNvSpPr>
          <p:nvPr>
            <p:ph type="body" idx="1"/>
          </p:nvPr>
        </p:nvSpPr>
        <p:spPr/>
        <p:txBody>
          <a:bodyPr/>
          <a:lstStyle/>
          <a:p>
            <a:pPr marL="0" indent="0">
              <a:buFont typeface="Arial" panose="020B0604020202020204" pitchFamily="34" charset="0"/>
              <a:buNone/>
            </a:pPr>
            <a:endParaRPr lang="en-IE" dirty="0"/>
          </a:p>
        </p:txBody>
      </p:sp>
      <p:sp>
        <p:nvSpPr>
          <p:cNvPr id="1048690" name="Slide Number Placeholder 3"/>
          <p:cNvSpPr>
            <a:spLocks noGrp="1"/>
          </p:cNvSpPr>
          <p:nvPr>
            <p:ph type="sldNum" sz="quarter" idx="10"/>
          </p:nvPr>
        </p:nvSpPr>
        <p:spPr/>
        <p:txBody>
          <a:bodyPr/>
          <a:lstStyle/>
          <a:p>
            <a:fld id="{4817F998-0FD0-4BD8-AB37-92BBC07D9C8F}" type="slidenum">
              <a:rPr lang="en-IE" smtClean="0"/>
              <a:t>15</a:t>
            </a:fld>
            <a:endParaRPr lang="en-I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Slide Image Placeholder 1"/>
          <p:cNvSpPr>
            <a:spLocks noGrp="1" noRot="1" noChangeAspect="1"/>
          </p:cNvSpPr>
          <p:nvPr>
            <p:ph type="sldImg"/>
          </p:nvPr>
        </p:nvSpPr>
        <p:spPr/>
      </p:sp>
      <p:sp>
        <p:nvSpPr>
          <p:cNvPr id="1048694"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smtClean="0"/>
              <a:t>The </a:t>
            </a:r>
            <a:r>
              <a:rPr lang="en-US" dirty="0" err="1" smtClean="0"/>
              <a:t>neutr</a:t>
            </a:r>
            <a:r>
              <a:rPr lang="en-US" dirty="0" smtClean="0"/>
              <a:t>-AB </a:t>
            </a:r>
            <a:r>
              <a:rPr lang="en-US" dirty="0" err="1" smtClean="0"/>
              <a:t>neutralised</a:t>
            </a:r>
            <a:r>
              <a:rPr lang="en-US" dirty="0" smtClean="0"/>
              <a:t> out the </a:t>
            </a:r>
            <a:r>
              <a:rPr lang="en-US" dirty="0" err="1" smtClean="0"/>
              <a:t>IgM</a:t>
            </a:r>
            <a:r>
              <a:rPr lang="en-US" dirty="0" smtClean="0"/>
              <a:t>, as seen in row two, and leaves behind the </a:t>
            </a:r>
            <a:r>
              <a:rPr lang="en-US" dirty="0" err="1" smtClean="0"/>
              <a:t>IgG</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pPr>
            <a:r>
              <a:rPr lang="en-GB" dirty="0" smtClean="0"/>
              <a:t>The same procedure was used for tittering Anti-A against</a:t>
            </a:r>
            <a:r>
              <a:rPr lang="en-GB" baseline="0" dirty="0" smtClean="0"/>
              <a:t> A cells </a:t>
            </a:r>
            <a:r>
              <a:rPr lang="en-GB" dirty="0" smtClean="0"/>
              <a:t>and a result</a:t>
            </a:r>
            <a:r>
              <a:rPr lang="en-GB" baseline="0" dirty="0" smtClean="0"/>
              <a:t> of 32 was obtained for IgG anti-A. This was presumably due to previous pregnancies. </a:t>
            </a:r>
            <a:endParaRPr lang="en-IE" dirty="0" smtClean="0"/>
          </a:p>
          <a:p>
            <a:endParaRPr lang="en-IE" dirty="0"/>
          </a:p>
        </p:txBody>
      </p:sp>
      <p:sp>
        <p:nvSpPr>
          <p:cNvPr id="1048695" name="Slide Number Placeholder 3"/>
          <p:cNvSpPr>
            <a:spLocks noGrp="1"/>
          </p:cNvSpPr>
          <p:nvPr>
            <p:ph type="sldNum" sz="quarter" idx="10"/>
          </p:nvPr>
        </p:nvSpPr>
        <p:spPr/>
        <p:txBody>
          <a:bodyPr/>
          <a:lstStyle/>
          <a:p>
            <a:fld id="{4817F998-0FD0-4BD8-AB37-92BBC07D9C8F}" type="slidenum">
              <a:rPr lang="en-IE" smtClean="0"/>
              <a:t>16</a:t>
            </a:fld>
            <a:endParaRPr lang="en-I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Slide Image Placeholder 1"/>
          <p:cNvSpPr>
            <a:spLocks noGrp="1" noRot="1" noChangeAspect="1"/>
          </p:cNvSpPr>
          <p:nvPr>
            <p:ph type="sldImg"/>
          </p:nvPr>
        </p:nvSpPr>
        <p:spPr/>
      </p:sp>
      <p:sp>
        <p:nvSpPr>
          <p:cNvPr id="1048699" name="Notes Placeholder 2"/>
          <p:cNvSpPr>
            <a:spLocks noGrp="1"/>
          </p:cNvSpPr>
          <p:nvPr>
            <p:ph type="body" idx="1"/>
          </p:nvPr>
        </p:nvSpPr>
        <p:spPr/>
        <p:txBody>
          <a:bodyPr/>
          <a:lstStyle/>
          <a:p>
            <a:r>
              <a:rPr lang="en-GB" dirty="0" smtClean="0"/>
              <a:t>Conclusion: </a:t>
            </a:r>
            <a:endParaRPr lang="en-IE" dirty="0"/>
          </a:p>
        </p:txBody>
      </p:sp>
      <p:sp>
        <p:nvSpPr>
          <p:cNvPr id="1048700" name="Slide Number Placeholder 3"/>
          <p:cNvSpPr>
            <a:spLocks noGrp="1"/>
          </p:cNvSpPr>
          <p:nvPr>
            <p:ph type="sldNum" sz="quarter" idx="10"/>
          </p:nvPr>
        </p:nvSpPr>
        <p:spPr/>
        <p:txBody>
          <a:bodyPr/>
          <a:lstStyle/>
          <a:p>
            <a:fld id="{4817F998-0FD0-4BD8-AB37-92BBC07D9C8F}" type="slidenum">
              <a:rPr lang="en-IE" smtClean="0"/>
              <a:t>17</a:t>
            </a:fld>
            <a:endParaRPr lang="en-I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Slide Image Placeholder 1"/>
          <p:cNvSpPr>
            <a:spLocks noGrp="1" noRot="1" noChangeAspect="1"/>
          </p:cNvSpPr>
          <p:nvPr>
            <p:ph type="sldImg"/>
          </p:nvPr>
        </p:nvSpPr>
        <p:spPr/>
      </p:sp>
      <p:sp>
        <p:nvSpPr>
          <p:cNvPr id="1048704" name="Notes Placeholder 2"/>
          <p:cNvSpPr>
            <a:spLocks noGrp="1"/>
          </p:cNvSpPr>
          <p:nvPr>
            <p:ph type="body" idx="1"/>
          </p:nvPr>
        </p:nvSpPr>
        <p:spPr/>
        <p:txBody>
          <a:bodyPr/>
          <a:lstStyle/>
          <a:p>
            <a:r>
              <a:rPr lang="en-GB" dirty="0" smtClean="0"/>
              <a:t>HFDN Due to maternal Anti-B</a:t>
            </a:r>
            <a:endParaRPr lang="en-IE" dirty="0"/>
          </a:p>
        </p:txBody>
      </p:sp>
      <p:sp>
        <p:nvSpPr>
          <p:cNvPr id="1048705" name="Slide Number Placeholder 3"/>
          <p:cNvSpPr>
            <a:spLocks noGrp="1"/>
          </p:cNvSpPr>
          <p:nvPr>
            <p:ph type="sldNum" sz="quarter" idx="10"/>
          </p:nvPr>
        </p:nvSpPr>
        <p:spPr/>
        <p:txBody>
          <a:bodyPr/>
          <a:lstStyle/>
          <a:p>
            <a:fld id="{4817F998-0FD0-4BD8-AB37-92BBC07D9C8F}" type="slidenum">
              <a:rPr lang="en-IE" smtClean="0"/>
              <a:t>18</a:t>
            </a:fld>
            <a:endParaRPr lang="en-I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Slide Image Placeholder 1"/>
          <p:cNvSpPr>
            <a:spLocks noGrp="1" noRot="1" noChangeAspect="1"/>
          </p:cNvSpPr>
          <p:nvPr>
            <p:ph type="sldImg"/>
          </p:nvPr>
        </p:nvSpPr>
        <p:spPr/>
      </p:sp>
      <p:sp>
        <p:nvSpPr>
          <p:cNvPr id="1048709" name="Notes Placeholder 2"/>
          <p:cNvSpPr>
            <a:spLocks noGrp="1"/>
          </p:cNvSpPr>
          <p:nvPr>
            <p:ph type="body" idx="1"/>
          </p:nvPr>
        </p:nvSpPr>
        <p:spPr/>
        <p:txBody>
          <a:bodyPr/>
          <a:lstStyle/>
          <a:p>
            <a:r>
              <a:rPr lang="en-IE" dirty="0" smtClean="0"/>
              <a:t>http://www.htct.com.br/pt-diminished-expression-b-antigen-mimicking-articulo-S1516848416300433</a:t>
            </a:r>
            <a:endParaRPr lang="en-IE" dirty="0"/>
          </a:p>
        </p:txBody>
      </p:sp>
      <p:sp>
        <p:nvSpPr>
          <p:cNvPr id="1048710" name="Slide Number Placeholder 3"/>
          <p:cNvSpPr>
            <a:spLocks noGrp="1"/>
          </p:cNvSpPr>
          <p:nvPr>
            <p:ph type="sldNum" sz="quarter" idx="10"/>
          </p:nvPr>
        </p:nvSpPr>
        <p:spPr/>
        <p:txBody>
          <a:bodyPr/>
          <a:lstStyle/>
          <a:p>
            <a:fld id="{4817F998-0FD0-4BD8-AB37-92BBC07D9C8F}" type="slidenum">
              <a:rPr lang="en-IE" smtClean="0"/>
              <a:t>19</a:t>
            </a:fld>
            <a:endParaRPr lang="en-I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Slide Image Placeholder 1"/>
          <p:cNvSpPr>
            <a:spLocks noGrp="1" noRot="1" noChangeAspect="1"/>
          </p:cNvSpPr>
          <p:nvPr>
            <p:ph type="sldImg"/>
          </p:nvPr>
        </p:nvSpPr>
        <p:spPr/>
      </p:sp>
      <p:sp>
        <p:nvSpPr>
          <p:cNvPr id="1048605" name="Notes Placeholder 2"/>
          <p:cNvSpPr>
            <a:spLocks noGrp="1"/>
          </p:cNvSpPr>
          <p:nvPr>
            <p:ph type="body" idx="1"/>
          </p:nvPr>
        </p:nvSpPr>
        <p:spPr/>
        <p:txBody>
          <a:bodyPr/>
          <a:lstStyle/>
          <a:p>
            <a:r>
              <a:rPr lang="en-GB" dirty="0"/>
              <a:t>The B blood group is the least common blood group in the Caucasian population, but is not the case all over the world, for example 30% of the population in China </a:t>
            </a:r>
            <a:r>
              <a:rPr lang="en-GB" dirty="0" smtClean="0"/>
              <a:t>are</a:t>
            </a:r>
            <a:r>
              <a:rPr lang="en-GB" baseline="0" dirty="0" smtClean="0"/>
              <a:t> </a:t>
            </a:r>
            <a:r>
              <a:rPr lang="en-GB" dirty="0" smtClean="0"/>
              <a:t>group B. </a:t>
            </a:r>
            <a:endParaRPr lang="en-GB" dirty="0"/>
          </a:p>
          <a:p>
            <a:endParaRPr lang="en-GB" dirty="0"/>
          </a:p>
          <a:p>
            <a:r>
              <a:rPr lang="en-GB" dirty="0"/>
              <a:t>ABO gene is located on chromosome 9 and encodes 3 alleles, A, B and O. </a:t>
            </a:r>
            <a:r>
              <a:rPr lang="en-GB" b="0" i="0" dirty="0">
                <a:solidFill>
                  <a:srgbClr val="202122"/>
                </a:solidFill>
                <a:effectLst/>
                <a:latin typeface="Arial" panose="020B0604020202020204" pitchFamily="34" charset="0"/>
              </a:rPr>
              <a:t>The A and B alleles produces  the enzyme A-transferase or B- transferase which converts the acceptor H antigen into the A or B antigen in A, B or AB individuals.  The O allele lacks both enzymatic activities so either A or B antigens are expressed. </a:t>
            </a:r>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Here is an image of the B antigen glycoprotein. </a:t>
            </a:r>
            <a:r>
              <a:rPr lang="en-GB" b="0" i="0" dirty="0" smtClean="0">
                <a:solidFill>
                  <a:srgbClr val="202122"/>
                </a:solidFill>
                <a:effectLst/>
                <a:latin typeface="Arial" panose="020B0604020202020204" pitchFamily="34" charset="0"/>
              </a:rPr>
              <a:t>The A</a:t>
            </a:r>
            <a:r>
              <a:rPr lang="en-GB" b="0" i="0" baseline="0" dirty="0" smtClean="0">
                <a:solidFill>
                  <a:srgbClr val="202122"/>
                </a:solidFill>
                <a:effectLst/>
                <a:latin typeface="Arial" panose="020B0604020202020204" pitchFamily="34" charset="0"/>
              </a:rPr>
              <a:t> and B antigen differ by an single sugar at the end of the antigen, whereas group O lacks this terminal sugar completely. </a:t>
            </a:r>
            <a:r>
              <a:rPr lang="en-IE" sz="1200" b="0" i="0" kern="1200" dirty="0" smtClean="0">
                <a:solidFill>
                  <a:schemeClr val="tx1"/>
                </a:solidFill>
                <a:effectLst/>
                <a:latin typeface="+mn-lt"/>
                <a:ea typeface="+mn-ea"/>
                <a:cs typeface="+mn-cs"/>
              </a:rPr>
              <a:t>Type A antigen has a terminal N-</a:t>
            </a:r>
            <a:r>
              <a:rPr lang="en-IE" sz="1200" b="0" i="0" kern="1200" dirty="0" err="1" smtClean="0">
                <a:solidFill>
                  <a:schemeClr val="tx1"/>
                </a:solidFill>
                <a:effectLst/>
                <a:latin typeface="+mn-lt"/>
                <a:ea typeface="+mn-ea"/>
                <a:cs typeface="+mn-cs"/>
              </a:rPr>
              <a:t>acetylgalactosamine</a:t>
            </a:r>
            <a:r>
              <a:rPr lang="en-IE" sz="1200" b="0" i="0" kern="1200" dirty="0" smtClean="0">
                <a:solidFill>
                  <a:schemeClr val="tx1"/>
                </a:solidFill>
                <a:effectLst/>
                <a:latin typeface="+mn-lt"/>
                <a:ea typeface="+mn-ea"/>
                <a:cs typeface="+mn-cs"/>
              </a:rPr>
              <a:t> whereas type B antigen has a terminal </a:t>
            </a:r>
            <a:r>
              <a:rPr lang="en-IE" sz="1200" b="0" i="0" kern="1200" dirty="0" err="1" smtClean="0">
                <a:solidFill>
                  <a:schemeClr val="tx1"/>
                </a:solidFill>
                <a:effectLst/>
                <a:latin typeface="+mn-lt"/>
                <a:ea typeface="+mn-ea"/>
                <a:cs typeface="+mn-cs"/>
              </a:rPr>
              <a:t>galactose</a:t>
            </a:r>
            <a:r>
              <a:rPr lang="en-IE" sz="1200" b="0" i="0" kern="1200" dirty="0" smtClean="0">
                <a:solidFill>
                  <a:schemeClr val="tx1"/>
                </a:solidFill>
                <a:effectLst/>
                <a:latin typeface="+mn-lt"/>
                <a:ea typeface="+mn-ea"/>
                <a:cs typeface="+mn-cs"/>
              </a:rPr>
              <a:t>.</a:t>
            </a:r>
            <a:endParaRPr lang="en-GB" dirty="0"/>
          </a:p>
        </p:txBody>
      </p:sp>
      <p:sp>
        <p:nvSpPr>
          <p:cNvPr id="1048606" name="Slide Number Placeholder 3"/>
          <p:cNvSpPr>
            <a:spLocks noGrp="1"/>
          </p:cNvSpPr>
          <p:nvPr>
            <p:ph type="sldNum" sz="quarter" idx="5"/>
          </p:nvPr>
        </p:nvSpPr>
        <p:spPr/>
        <p:txBody>
          <a:bodyPr/>
          <a:lstStyle/>
          <a:p>
            <a:fld id="{4817F998-0FD0-4BD8-AB37-92BBC07D9C8F}" type="slidenum">
              <a:rPr lang="en-IE" smtClean="0"/>
              <a:t>2</a:t>
            </a:fld>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Slide Image Placeholder 1"/>
          <p:cNvSpPr>
            <a:spLocks noGrp="1" noRot="1" noChangeAspect="1"/>
          </p:cNvSpPr>
          <p:nvPr>
            <p:ph type="sldImg"/>
          </p:nvPr>
        </p:nvSpPr>
        <p:spPr/>
      </p:sp>
      <p:sp>
        <p:nvSpPr>
          <p:cNvPr id="1048715" name="Notes Placeholder 2"/>
          <p:cNvSpPr>
            <a:spLocks noGrp="1"/>
          </p:cNvSpPr>
          <p:nvPr>
            <p:ph type="body" idx="1"/>
          </p:nvPr>
        </p:nvSpPr>
        <p:spPr/>
        <p:txBody>
          <a:bodyPr/>
          <a:lstStyle/>
          <a:p>
            <a:r>
              <a:rPr lang="en-IE" dirty="0" smtClean="0">
                <a:hlinkClick r:id="rId3"/>
              </a:rPr>
              <a:t>https://www.ncbi.nlm.nih.gov/pmc/articles/PMC5640541/#CR5</a:t>
            </a:r>
            <a:endParaRPr lang="en-IE" dirty="0" smtClean="0"/>
          </a:p>
          <a:p>
            <a:endParaRPr lang="en-GB" dirty="0" smtClean="0"/>
          </a:p>
          <a:p>
            <a:r>
              <a:rPr lang="en-IE" dirty="0" smtClean="0">
                <a:hlinkClick r:id="rId4"/>
              </a:rPr>
              <a:t>https://www.ncbi.nlm.nih.gov/pmc/articles/PMC5640541/</a:t>
            </a:r>
            <a:endParaRPr lang="en-IE" dirty="0"/>
          </a:p>
        </p:txBody>
      </p:sp>
      <p:sp>
        <p:nvSpPr>
          <p:cNvPr id="1048716" name="Slide Number Placeholder 3"/>
          <p:cNvSpPr>
            <a:spLocks noGrp="1"/>
          </p:cNvSpPr>
          <p:nvPr>
            <p:ph type="sldNum" sz="quarter" idx="10"/>
          </p:nvPr>
        </p:nvSpPr>
        <p:spPr/>
        <p:txBody>
          <a:bodyPr/>
          <a:lstStyle/>
          <a:p>
            <a:fld id="{4817F998-0FD0-4BD8-AB37-92BBC07D9C8F}" type="slidenum">
              <a:rPr lang="en-IE" smtClean="0"/>
              <a:t>20</a:t>
            </a:fld>
            <a:endParaRPr lang="en-I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Slide Image Placeholder 1"/>
          <p:cNvSpPr>
            <a:spLocks noGrp="1" noRot="1" noChangeAspect="1"/>
          </p:cNvSpPr>
          <p:nvPr>
            <p:ph type="sldImg"/>
          </p:nvPr>
        </p:nvSpPr>
        <p:spPr/>
      </p:sp>
      <p:sp>
        <p:nvSpPr>
          <p:cNvPr id="1048610" name="Notes Placeholder 2"/>
          <p:cNvSpPr>
            <a:spLocks noGrp="1"/>
          </p:cNvSpPr>
          <p:nvPr>
            <p:ph type="body" idx="1"/>
          </p:nvPr>
        </p:nvSpPr>
        <p:spPr/>
        <p:txBody>
          <a:bodyPr/>
          <a:lstStyle/>
          <a:p>
            <a:pPr marL="171450" indent="-171450">
              <a:buFont typeface="Arial" panose="020B0604020202020204" pitchFamily="34" charset="0"/>
              <a:buChar char="•"/>
            </a:pPr>
            <a:r>
              <a:rPr lang="en-GB" dirty="0"/>
              <a:t>Subgroups can be a result of reduced number of normal A/B antigens or because of a production of slightly altered A/B antigens. Basically they can be quantitative or qualitative. </a:t>
            </a:r>
          </a:p>
          <a:p>
            <a:endParaRPr lang="en-GB" dirty="0"/>
          </a:p>
          <a:p>
            <a:pPr marL="171450" indent="-171450">
              <a:buFont typeface="Arial" panose="020B0604020202020204" pitchFamily="34" charset="0"/>
              <a:buChar char="•"/>
            </a:pPr>
            <a:r>
              <a:rPr lang="en-GB" dirty="0" smtClean="0"/>
              <a:t>‘A’ </a:t>
            </a:r>
            <a:r>
              <a:rPr lang="en-GB" dirty="0"/>
              <a:t>subgroups are a lot more common than B subgroups. </a:t>
            </a:r>
          </a:p>
          <a:p>
            <a:endParaRPr lang="en-GB" dirty="0"/>
          </a:p>
          <a:p>
            <a:pPr marL="171450" indent="-171450">
              <a:buFont typeface="Arial" panose="020B0604020202020204" pitchFamily="34" charset="0"/>
              <a:buChar char="•"/>
            </a:pPr>
            <a:r>
              <a:rPr lang="en-GB" dirty="0" smtClean="0"/>
              <a:t>Example on the most common subgroup we see is:  A2 w/Anti-A1 which is usually</a:t>
            </a:r>
            <a:r>
              <a:rPr lang="en-GB" baseline="0" dirty="0" smtClean="0"/>
              <a:t> identified due to additional reactivity in reverse group. </a:t>
            </a:r>
          </a:p>
          <a:p>
            <a:pPr marL="0" indent="0">
              <a:buFont typeface="Arial" panose="020B0604020202020204" pitchFamily="34" charset="0"/>
              <a:buNone/>
            </a:pPr>
            <a:endParaRPr lang="en-GB" dirty="0" smtClean="0"/>
          </a:p>
          <a:p>
            <a:pPr marL="171450" indent="-171450">
              <a:buFont typeface="Arial" panose="020B0604020202020204" pitchFamily="34" charset="0"/>
              <a:buChar char="•"/>
            </a:pPr>
            <a:r>
              <a:rPr lang="en-GB" dirty="0" smtClean="0"/>
              <a:t>Extremely </a:t>
            </a:r>
            <a:r>
              <a:rPr lang="en-GB" dirty="0"/>
              <a:t>weak forward groups may be mistaken as group O w/o the reverse group. </a:t>
            </a:r>
            <a:r>
              <a:rPr lang="en-GB" dirty="0" smtClean="0"/>
              <a:t>For example </a:t>
            </a:r>
            <a:r>
              <a:rPr lang="en-GB" dirty="0" err="1" smtClean="0"/>
              <a:t>Ax</a:t>
            </a:r>
            <a:r>
              <a:rPr lang="en-GB" baseline="0" dirty="0" smtClean="0"/>
              <a:t> or </a:t>
            </a:r>
            <a:r>
              <a:rPr lang="en-GB" baseline="0" dirty="0" err="1" smtClean="0"/>
              <a:t>Bm</a:t>
            </a:r>
            <a:endParaRPr lang="en-GB" dirty="0"/>
          </a:p>
          <a:p>
            <a:endParaRPr lang="en-GB" dirty="0"/>
          </a:p>
          <a:p>
            <a:pPr marL="171450" indent="-171450">
              <a:buFont typeface="Arial" panose="020B0604020202020204" pitchFamily="34" charset="0"/>
              <a:buChar char="•"/>
            </a:pPr>
            <a:r>
              <a:rPr lang="en-GB" b="0" i="0" dirty="0">
                <a:solidFill>
                  <a:srgbClr val="202124"/>
                </a:solidFill>
                <a:effectLst/>
                <a:latin typeface="arial" panose="020B0604020202020204" pitchFamily="34" charset="0"/>
              </a:rPr>
              <a:t>Acquired group B occurs when blood group A patients come into contact with certain gram-negative bacteria usually found in the colon. </a:t>
            </a:r>
            <a:r>
              <a:rPr lang="en-US" sz="1200" b="0" i="0" kern="1200" dirty="0" smtClean="0">
                <a:solidFill>
                  <a:schemeClr val="tx1"/>
                </a:solidFill>
                <a:effectLst/>
                <a:latin typeface="+mn-lt"/>
                <a:ea typeface="+mn-ea"/>
                <a:cs typeface="+mn-cs"/>
              </a:rPr>
              <a:t>These bacteria carry an enzyme that removes a part of the A antigen  (N-</a:t>
            </a:r>
            <a:r>
              <a:rPr lang="en-US" sz="1200" b="0" i="0" kern="1200" dirty="0" err="1" smtClean="0">
                <a:solidFill>
                  <a:schemeClr val="tx1"/>
                </a:solidFill>
                <a:effectLst/>
                <a:latin typeface="+mn-lt"/>
                <a:ea typeface="+mn-ea"/>
                <a:cs typeface="+mn-cs"/>
              </a:rPr>
              <a:t>acetylgalactosamine</a:t>
            </a:r>
            <a:r>
              <a:rPr lang="en-US" sz="1200" b="0" i="0" kern="1200" dirty="0" smtClean="0">
                <a:solidFill>
                  <a:schemeClr val="tx1"/>
                </a:solidFill>
                <a:effectLst/>
                <a:latin typeface="+mn-lt"/>
                <a:ea typeface="+mn-ea"/>
                <a:cs typeface="+mn-cs"/>
              </a:rPr>
              <a:t>), leaving behind a modified sugar, </a:t>
            </a:r>
            <a:r>
              <a:rPr lang="en-US" sz="1200" b="1" i="0" kern="1200" dirty="0" err="1" smtClean="0">
                <a:solidFill>
                  <a:schemeClr val="tx1"/>
                </a:solidFill>
                <a:effectLst/>
                <a:latin typeface="+mn-lt"/>
                <a:ea typeface="+mn-ea"/>
                <a:cs typeface="+mn-cs"/>
              </a:rPr>
              <a:t>galactosamine</a:t>
            </a:r>
            <a:r>
              <a:rPr lang="en-US" sz="1200" b="0" i="0" kern="1200" dirty="0" smtClean="0">
                <a:solidFill>
                  <a:schemeClr val="tx1"/>
                </a:solidFill>
                <a:effectLst/>
                <a:latin typeface="+mn-lt"/>
                <a:ea typeface="+mn-ea"/>
                <a:cs typeface="+mn-cs"/>
              </a:rPr>
              <a:t>, that makes the chain </a:t>
            </a:r>
            <a:r>
              <a:rPr lang="en-US" sz="1200" b="0" i="1" kern="1200" dirty="0" smtClean="0">
                <a:solidFill>
                  <a:schemeClr val="tx1"/>
                </a:solidFill>
                <a:effectLst/>
                <a:latin typeface="+mn-lt"/>
                <a:ea typeface="+mn-ea"/>
                <a:cs typeface="+mn-cs"/>
              </a:rPr>
              <a:t>resemble</a:t>
            </a:r>
            <a:r>
              <a:rPr lang="en-US" sz="1200" b="0" i="0" kern="1200" dirty="0" smtClean="0">
                <a:solidFill>
                  <a:schemeClr val="tx1"/>
                </a:solidFill>
                <a:effectLst/>
                <a:latin typeface="+mn-lt"/>
                <a:ea typeface="+mn-ea"/>
                <a:cs typeface="+mn-cs"/>
              </a:rPr>
              <a:t> the B antigen (which has a </a:t>
            </a:r>
            <a:r>
              <a:rPr lang="en-US" sz="1200" b="1" i="0" kern="1200" dirty="0" err="1" smtClean="0">
                <a:solidFill>
                  <a:schemeClr val="tx1"/>
                </a:solidFill>
                <a:effectLst/>
                <a:latin typeface="+mn-lt"/>
                <a:ea typeface="+mn-ea"/>
                <a:cs typeface="+mn-cs"/>
              </a:rPr>
              <a:t>galactose</a:t>
            </a:r>
            <a:r>
              <a:rPr lang="en-US" sz="1200" b="0" i="0" kern="1200" dirty="0" smtClean="0">
                <a:solidFill>
                  <a:schemeClr val="tx1"/>
                </a:solidFill>
                <a:effectLst/>
                <a:latin typeface="+mn-lt"/>
                <a:ea typeface="+mn-ea"/>
                <a:cs typeface="+mn-cs"/>
              </a:rPr>
              <a:t> at the end).</a:t>
            </a:r>
            <a:endParaRPr lang="en-GB" dirty="0"/>
          </a:p>
        </p:txBody>
      </p:sp>
      <p:sp>
        <p:nvSpPr>
          <p:cNvPr id="1048611" name="Slide Number Placeholder 3"/>
          <p:cNvSpPr>
            <a:spLocks noGrp="1"/>
          </p:cNvSpPr>
          <p:nvPr>
            <p:ph type="sldNum" sz="quarter" idx="5"/>
          </p:nvPr>
        </p:nvSpPr>
        <p:spPr/>
        <p:txBody>
          <a:bodyPr/>
          <a:lstStyle/>
          <a:p>
            <a:fld id="{4817F998-0FD0-4BD8-AB37-92BBC07D9C8F}" type="slidenum">
              <a:rPr lang="en-IE" smtClean="0"/>
              <a:t>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Slide Image Placeholder 1"/>
          <p:cNvSpPr>
            <a:spLocks noGrp="1" noRot="1" noChangeAspect="1"/>
          </p:cNvSpPr>
          <p:nvPr>
            <p:ph type="sldImg"/>
          </p:nvPr>
        </p:nvSpPr>
        <p:spPr/>
      </p:sp>
      <p:sp>
        <p:nvSpPr>
          <p:cNvPr id="1048614" name="Notes Placeholder 2"/>
          <p:cNvSpPr>
            <a:spLocks noGrp="1"/>
          </p:cNvSpPr>
          <p:nvPr>
            <p:ph type="body" idx="1"/>
          </p:nvPr>
        </p:nvSpPr>
        <p:spPr/>
        <p:txBody>
          <a:bodyPr/>
          <a:lstStyle/>
          <a:p>
            <a:pPr marL="171450" indent="-171450">
              <a:buFont typeface="Arial" panose="020B0604020202020204" pitchFamily="34" charset="0"/>
              <a:buChar char="•"/>
            </a:pPr>
            <a:endParaRPr lang="en-I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 subgroups can be classified as B</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t>
            </a:r>
            <a:r>
              <a:rPr lang="en-US" sz="1200" b="0" i="0" kern="1200" baseline="-25000" dirty="0" err="1" smtClean="0">
                <a:solidFill>
                  <a:schemeClr val="tx1"/>
                </a:solidFill>
                <a:effectLst/>
                <a:latin typeface="+mn-lt"/>
                <a:ea typeface="+mn-ea"/>
                <a:cs typeface="+mn-cs"/>
              </a:rPr>
              <a:t>x</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t>
            </a:r>
            <a:r>
              <a:rPr lang="en-US" sz="1200" b="0" i="0" kern="1200" baseline="-25000" dirty="0" err="1" smtClean="0">
                <a:solidFill>
                  <a:schemeClr val="tx1"/>
                </a:solidFill>
                <a:effectLst/>
                <a:latin typeface="+mn-lt"/>
                <a:ea typeface="+mn-ea"/>
                <a:cs typeface="+mn-cs"/>
              </a:rPr>
              <a:t>m</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B</a:t>
            </a:r>
            <a:r>
              <a:rPr lang="en-US" sz="1200" b="0" i="0" kern="1200" baseline="-25000" dirty="0" err="1" smtClean="0">
                <a:solidFill>
                  <a:schemeClr val="tx1"/>
                </a:solidFill>
                <a:effectLst/>
                <a:latin typeface="+mn-lt"/>
                <a:ea typeface="+mn-ea"/>
                <a:cs typeface="+mn-cs"/>
              </a:rPr>
              <a:t>el</a:t>
            </a:r>
            <a:r>
              <a:rPr lang="en-US" sz="1200" b="0" i="0" kern="1200" dirty="0" smtClean="0">
                <a:solidFill>
                  <a:schemeClr val="tx1"/>
                </a:solidFill>
                <a:effectLst/>
                <a:latin typeface="+mn-lt"/>
                <a:ea typeface="+mn-ea"/>
                <a:cs typeface="+mn-cs"/>
              </a:rPr>
              <a:t>, plus </a:t>
            </a:r>
            <a:r>
              <a:rPr lang="en-US" sz="1200" b="0" i="0" kern="1200" dirty="0" err="1" smtClean="0">
                <a:solidFill>
                  <a:schemeClr val="tx1"/>
                </a:solidFill>
                <a:effectLst/>
                <a:latin typeface="+mn-lt"/>
                <a:ea typeface="+mn-ea"/>
                <a:cs typeface="+mn-cs"/>
              </a:rPr>
              <a:t>B</a:t>
            </a:r>
            <a:r>
              <a:rPr lang="en-US" sz="1200" b="0" i="0" kern="1200" baseline="-25000" dirty="0" err="1" smtClean="0">
                <a:solidFill>
                  <a:schemeClr val="tx1"/>
                </a:solidFill>
                <a:effectLst/>
                <a:latin typeface="+mn-lt"/>
                <a:ea typeface="+mn-ea"/>
                <a:cs typeface="+mn-cs"/>
              </a:rPr>
              <a:t>w</a:t>
            </a:r>
            <a:r>
              <a:rPr lang="en-US" sz="1200" b="0" i="0" kern="1200" dirty="0" smtClean="0">
                <a:solidFill>
                  <a:schemeClr val="tx1"/>
                </a:solidFill>
                <a:effectLst/>
                <a:latin typeface="+mn-lt"/>
                <a:ea typeface="+mn-ea"/>
                <a:cs typeface="+mn-cs"/>
              </a:rPr>
              <a:t> for those that do not fit any of the other four categories.</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Detection of B subgroups are</a:t>
            </a:r>
            <a:r>
              <a:rPr lang="en-US" sz="1200" b="0" i="0" kern="1200" baseline="0" dirty="0" smtClean="0">
                <a:solidFill>
                  <a:schemeClr val="tx1"/>
                </a:solidFill>
                <a:effectLst/>
                <a:latin typeface="+mn-lt"/>
                <a:ea typeface="+mn-ea"/>
                <a:cs typeface="+mn-cs"/>
              </a:rPr>
              <a:t> of </a:t>
            </a:r>
            <a:r>
              <a:rPr lang="en-US" sz="1200" b="0" i="0" kern="1200" dirty="0" smtClean="0">
                <a:solidFill>
                  <a:schemeClr val="tx1"/>
                </a:solidFill>
                <a:effectLst/>
                <a:latin typeface="+mn-lt"/>
                <a:ea typeface="+mn-ea"/>
                <a:cs typeface="+mn-cs"/>
              </a:rPr>
              <a:t>prime importance</a:t>
            </a:r>
            <a:r>
              <a:rPr lang="en-US" sz="1200" b="0" i="0" kern="1200" baseline="0" dirty="0" smtClean="0">
                <a:solidFill>
                  <a:schemeClr val="tx1"/>
                </a:solidFill>
                <a:effectLst/>
                <a:latin typeface="+mn-lt"/>
                <a:ea typeface="+mn-ea"/>
                <a:cs typeface="+mn-cs"/>
              </a:rPr>
              <a:t> in donors </a:t>
            </a:r>
            <a:r>
              <a:rPr lang="en-US" sz="1200" b="0" i="0" kern="1200" dirty="0" smtClean="0">
                <a:solidFill>
                  <a:schemeClr val="tx1"/>
                </a:solidFill>
                <a:effectLst/>
                <a:latin typeface="+mn-lt"/>
                <a:ea typeface="+mn-ea"/>
                <a:cs typeface="+mn-cs"/>
              </a:rPr>
              <a:t>as these may be wrongly typed as blood group O.</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These subgroups, if transfused to group O recipients, can result an adverse hemolytic transfusion reaction.</a:t>
            </a:r>
            <a:endParaRPr lang="en-I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I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I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b="0" i="0" kern="1200" dirty="0" smtClean="0">
                <a:solidFill>
                  <a:schemeClr val="tx1"/>
                </a:solidFill>
                <a:effectLst/>
                <a:latin typeface="+mn-lt"/>
                <a:ea typeface="+mn-ea"/>
                <a:cs typeface="+mn-cs"/>
              </a:rPr>
              <a:t>Antigen H is a precursor for ABO blood group antigen. </a:t>
            </a:r>
            <a:r>
              <a:rPr lang="en-US" sz="1200" b="0" i="0" kern="1200" dirty="0" smtClean="0">
                <a:solidFill>
                  <a:schemeClr val="tx1"/>
                </a:solidFill>
                <a:effectLst/>
                <a:latin typeface="+mn-lt"/>
                <a:ea typeface="+mn-ea"/>
                <a:cs typeface="+mn-cs"/>
              </a:rPr>
              <a:t>Secretors refers to those who secrete ABH blood group antigens,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based on their blood type, into</a:t>
            </a:r>
            <a:r>
              <a:rPr lang="en-US" sz="1200" b="0" i="0" kern="1200" baseline="0" dirty="0" smtClean="0">
                <a:solidFill>
                  <a:schemeClr val="tx1"/>
                </a:solidFill>
                <a:effectLst/>
                <a:latin typeface="+mn-lt"/>
                <a:ea typeface="+mn-ea"/>
                <a:cs typeface="+mn-cs"/>
              </a:rPr>
              <a:t> their</a:t>
            </a:r>
            <a:r>
              <a:rPr lang="en-US" sz="1200" b="0" i="0" kern="1200" dirty="0" smtClean="0">
                <a:solidFill>
                  <a:schemeClr val="tx1"/>
                </a:solidFill>
                <a:effectLst/>
                <a:latin typeface="+mn-lt"/>
                <a:ea typeface="+mn-ea"/>
                <a:cs typeface="+mn-cs"/>
              </a:rPr>
              <a:t> body fluids such as saliva, sweat</a:t>
            </a:r>
            <a:r>
              <a:rPr lang="en-US" sz="1200" b="0" i="0" kern="1200" baseline="0" dirty="0" smtClean="0">
                <a:solidFill>
                  <a:schemeClr val="tx1"/>
                </a:solidFill>
                <a:effectLst/>
                <a:latin typeface="+mn-lt"/>
                <a:ea typeface="+mn-ea"/>
                <a:cs typeface="+mn-cs"/>
              </a:rPr>
              <a:t> and</a:t>
            </a:r>
            <a:r>
              <a:rPr lang="en-US" sz="1200" b="0" i="0" kern="1200" dirty="0" smtClean="0">
                <a:solidFill>
                  <a:schemeClr val="tx1"/>
                </a:solidFill>
                <a:effectLst/>
                <a:latin typeface="+mn-lt"/>
                <a:ea typeface="+mn-ea"/>
                <a:cs typeface="+mn-cs"/>
              </a:rPr>
              <a:t> tears. (Blood, sweat and tears). 80% of people are positive for</a:t>
            </a:r>
            <a:r>
              <a:rPr lang="en-US" sz="1200" b="0" i="0" kern="1200" baseline="0" dirty="0" smtClean="0">
                <a:solidFill>
                  <a:schemeClr val="tx1"/>
                </a:solidFill>
                <a:effectLst/>
                <a:latin typeface="+mn-lt"/>
                <a:ea typeface="+mn-ea"/>
                <a:cs typeface="+mn-cs"/>
              </a:rPr>
              <a:t> the Se gene (FUT2). </a:t>
            </a:r>
            <a:r>
              <a:rPr lang="en-US" sz="1200" b="0" i="0" kern="1200" dirty="0" smtClean="0">
                <a:solidFill>
                  <a:schemeClr val="tx1"/>
                </a:solidFill>
                <a:effectLst/>
                <a:latin typeface="+mn-lt"/>
                <a:ea typeface="+mn-ea"/>
                <a:cs typeface="+mn-cs"/>
              </a:rPr>
              <a:t> Previous studies showed that non-secretors are more prone to certain autoimmune diseases</a:t>
            </a:r>
            <a:r>
              <a:rPr lang="en-US" sz="1200" b="0" i="0" kern="1200" baseline="0" dirty="0" smtClean="0">
                <a:solidFill>
                  <a:schemeClr val="tx1"/>
                </a:solidFill>
                <a:effectLst/>
                <a:latin typeface="+mn-lt"/>
                <a:ea typeface="+mn-ea"/>
                <a:cs typeface="+mn-cs"/>
              </a:rPr>
              <a:t> and strains of </a:t>
            </a:r>
            <a:r>
              <a:rPr lang="en-US" sz="1200" b="0" i="0" kern="1200" baseline="0" dirty="0" err="1" smtClean="0">
                <a:solidFill>
                  <a:schemeClr val="tx1"/>
                </a:solidFill>
                <a:effectLst/>
                <a:latin typeface="+mn-lt"/>
                <a:ea typeface="+mn-ea"/>
                <a:cs typeface="+mn-cs"/>
              </a:rPr>
              <a:t>norovirus</a:t>
            </a:r>
            <a:r>
              <a:rPr lang="en-US" sz="1200" b="0" i="0" kern="1200" baseline="0" dirty="0" smtClean="0">
                <a:solidFill>
                  <a:schemeClr val="tx1"/>
                </a:solidFill>
                <a:effectLst/>
                <a:latin typeface="+mn-lt"/>
                <a:ea typeface="+mn-ea"/>
                <a:cs typeface="+mn-cs"/>
              </a:rPr>
              <a:t>.</a:t>
            </a:r>
            <a:endParaRPr lang="en-GB" dirty="0"/>
          </a:p>
        </p:txBody>
      </p:sp>
      <p:sp>
        <p:nvSpPr>
          <p:cNvPr id="1048615" name="Slide Number Placeholder 3"/>
          <p:cNvSpPr>
            <a:spLocks noGrp="1"/>
          </p:cNvSpPr>
          <p:nvPr>
            <p:ph type="sldNum" sz="quarter" idx="5"/>
          </p:nvPr>
        </p:nvSpPr>
        <p:spPr/>
        <p:txBody>
          <a:bodyPr/>
          <a:lstStyle/>
          <a:p>
            <a:fld id="{4817F998-0FD0-4BD8-AB37-92BBC07D9C8F}" type="slidenum">
              <a:rPr lang="en-IE" smtClean="0"/>
              <a:t>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Slide Image Placeholder 1"/>
          <p:cNvSpPr>
            <a:spLocks noGrp="1" noRot="1" noChangeAspect="1"/>
          </p:cNvSpPr>
          <p:nvPr>
            <p:ph type="sldImg"/>
          </p:nvPr>
        </p:nvSpPr>
        <p:spPr/>
      </p:sp>
      <p:sp>
        <p:nvSpPr>
          <p:cNvPr id="1048623" name="Notes Placeholder 2"/>
          <p:cNvSpPr>
            <a:spLocks noGrp="1"/>
          </p:cNvSpPr>
          <p:nvPr>
            <p:ph type="body" idx="1"/>
          </p:nvPr>
        </p:nvSpPr>
        <p:spPr/>
        <p:txBody>
          <a:bodyPr/>
          <a:lstStyle/>
          <a:p>
            <a:r>
              <a:rPr lang="en-GB" dirty="0" smtClean="0"/>
              <a:t>Our first line of ABO blood group testing is done on our </a:t>
            </a:r>
            <a:r>
              <a:rPr lang="en-GB" dirty="0" err="1" smtClean="0"/>
              <a:t>OrthoVision</a:t>
            </a:r>
            <a:r>
              <a:rPr lang="en-GB" baseline="0" dirty="0" smtClean="0"/>
              <a:t> automate. First time patients get a forward/ reverse and a confirm group. </a:t>
            </a:r>
          </a:p>
          <a:p>
            <a:endParaRPr lang="en-GB" baseline="0" dirty="0" smtClean="0"/>
          </a:p>
          <a:p>
            <a:r>
              <a:rPr lang="en-GB" baseline="0" dirty="0" smtClean="0"/>
              <a:t>The reverse group was further enhanced by incubated at 4C for an hour and by increasing ratio to 2:1 plasma to red cells and the </a:t>
            </a:r>
            <a:r>
              <a:rPr lang="en-GB" baseline="0" dirty="0" err="1" smtClean="0"/>
              <a:t>resuts</a:t>
            </a:r>
            <a:r>
              <a:rPr lang="en-GB" baseline="0" dirty="0" smtClean="0"/>
              <a:t> remained the same. </a:t>
            </a:r>
            <a:endParaRPr lang="en-IE" dirty="0"/>
          </a:p>
        </p:txBody>
      </p:sp>
      <p:sp>
        <p:nvSpPr>
          <p:cNvPr id="1048624" name="Slide Number Placeholder 3"/>
          <p:cNvSpPr>
            <a:spLocks noGrp="1"/>
          </p:cNvSpPr>
          <p:nvPr>
            <p:ph type="sldNum" sz="quarter" idx="10"/>
          </p:nvPr>
        </p:nvSpPr>
        <p:spPr/>
        <p:txBody>
          <a:bodyPr/>
          <a:lstStyle/>
          <a:p>
            <a:fld id="{4817F998-0FD0-4BD8-AB37-92BBC07D9C8F}" type="slidenum">
              <a:rPr lang="en-IE" smtClean="0"/>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Slide Image Placeholder 1"/>
          <p:cNvSpPr>
            <a:spLocks noGrp="1" noRot="1" noChangeAspect="1"/>
          </p:cNvSpPr>
          <p:nvPr>
            <p:ph type="sldImg"/>
          </p:nvPr>
        </p:nvSpPr>
        <p:spPr/>
      </p:sp>
      <p:sp>
        <p:nvSpPr>
          <p:cNvPr id="1048628" name="Notes Placeholder 2"/>
          <p:cNvSpPr>
            <a:spLocks noGrp="1"/>
          </p:cNvSpPr>
          <p:nvPr>
            <p:ph type="body" idx="1"/>
          </p:nvPr>
        </p:nvSpPr>
        <p:spPr/>
        <p:txBody>
          <a:bodyPr/>
          <a:lstStyle/>
          <a:p>
            <a:r>
              <a:rPr lang="en-GB" dirty="0" smtClean="0"/>
              <a:t>The patient was R1R1 K-. </a:t>
            </a:r>
            <a:endParaRPr lang="en-IE" dirty="0"/>
          </a:p>
        </p:txBody>
      </p:sp>
      <p:sp>
        <p:nvSpPr>
          <p:cNvPr id="1048629" name="Slide Number Placeholder 3"/>
          <p:cNvSpPr>
            <a:spLocks noGrp="1"/>
          </p:cNvSpPr>
          <p:nvPr>
            <p:ph type="sldNum" sz="quarter" idx="10"/>
          </p:nvPr>
        </p:nvSpPr>
        <p:spPr/>
        <p:txBody>
          <a:bodyPr/>
          <a:lstStyle/>
          <a:p>
            <a:fld id="{4817F998-0FD0-4BD8-AB37-92BBC07D9C8F}" type="slidenum">
              <a:rPr lang="en-IE" smtClean="0"/>
              <a:t>6</a:t>
            </a:fld>
            <a:endParaRPr lang="en-I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Slide Image Placeholder 1"/>
          <p:cNvSpPr>
            <a:spLocks noGrp="1" noRot="1" noChangeAspect="1"/>
          </p:cNvSpPr>
          <p:nvPr>
            <p:ph type="sldImg"/>
          </p:nvPr>
        </p:nvSpPr>
        <p:spPr/>
      </p:sp>
      <p:sp>
        <p:nvSpPr>
          <p:cNvPr id="1048638"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GB" dirty="0" smtClean="0"/>
              <a:t>Some weak ABO subgroups are too weak to detect by direct agglutination. The presence of A or B antigens requires adsorbing anti-A or anti-B to red cells, followed by elution of bound antibody. The elute is then tested against A1 and B reagent red cells. </a:t>
            </a:r>
            <a:endParaRPr lang="en-IE" dirty="0" smtClean="0"/>
          </a:p>
          <a:p>
            <a:endParaRPr lang="en-GB" dirty="0" smtClean="0"/>
          </a:p>
          <a:p>
            <a:endParaRPr lang="en-GB" dirty="0" smtClean="0"/>
          </a:p>
          <a:p>
            <a:r>
              <a:rPr lang="en-GB" dirty="0" smtClean="0"/>
              <a:t>ABO</a:t>
            </a:r>
            <a:r>
              <a:rPr lang="en-GB" dirty="0"/>
              <a:t>/ Anti-B antibodies are mainly</a:t>
            </a:r>
            <a:r>
              <a:rPr lang="en-GB" baseline="0" dirty="0"/>
              <a:t> IgM in nature so operate best at 4 degrees. </a:t>
            </a:r>
          </a:p>
          <a:p>
            <a:pPr marL="171450" indent="-171450">
              <a:buFont typeface="Arial" panose="020B0604020202020204" pitchFamily="34" charset="0"/>
              <a:buChar char="•"/>
            </a:pPr>
            <a:r>
              <a:rPr lang="en-GB" baseline="0" dirty="0"/>
              <a:t>Save final wash for negative control. </a:t>
            </a:r>
          </a:p>
          <a:p>
            <a:pPr marL="171450" indent="-171450">
              <a:buFont typeface="Arial" panose="020B0604020202020204" pitchFamily="34" charset="0"/>
              <a:buChar char="•"/>
            </a:pPr>
            <a:endParaRPr lang="en-IE" dirty="0"/>
          </a:p>
        </p:txBody>
      </p:sp>
      <p:sp>
        <p:nvSpPr>
          <p:cNvPr id="1048639" name="Slide Number Placeholder 3"/>
          <p:cNvSpPr>
            <a:spLocks noGrp="1"/>
          </p:cNvSpPr>
          <p:nvPr>
            <p:ph type="sldNum" sz="quarter" idx="10"/>
          </p:nvPr>
        </p:nvSpPr>
        <p:spPr/>
        <p:txBody>
          <a:bodyPr/>
          <a:lstStyle/>
          <a:p>
            <a:fld id="{4817F998-0FD0-4BD8-AB37-92BBC07D9C8F}" type="slidenum">
              <a:rPr lang="en-IE" smtClean="0"/>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Slide Image Placeholder 1"/>
          <p:cNvSpPr>
            <a:spLocks noGrp="1" noRot="1" noChangeAspect="1"/>
          </p:cNvSpPr>
          <p:nvPr>
            <p:ph type="sldImg"/>
          </p:nvPr>
        </p:nvSpPr>
        <p:spPr/>
      </p:sp>
      <p:sp>
        <p:nvSpPr>
          <p:cNvPr id="1048645"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GB" dirty="0" smtClean="0"/>
              <a:t>This technique yielded only anti-B in the </a:t>
            </a:r>
            <a:r>
              <a:rPr lang="en-GB" dirty="0" err="1" smtClean="0"/>
              <a:t>eluate</a:t>
            </a:r>
            <a:r>
              <a:rPr lang="en-GB" dirty="0" smtClean="0"/>
              <a:t> indicating the presence of B antigen on the red cells. </a:t>
            </a:r>
            <a:endParaRPr lang="en-IE" dirty="0" smtClean="0"/>
          </a:p>
          <a:p>
            <a:endParaRPr lang="en-IE" dirty="0"/>
          </a:p>
        </p:txBody>
      </p:sp>
      <p:sp>
        <p:nvSpPr>
          <p:cNvPr id="1048646" name="Slide Number Placeholder 3"/>
          <p:cNvSpPr>
            <a:spLocks noGrp="1"/>
          </p:cNvSpPr>
          <p:nvPr>
            <p:ph type="sldNum" sz="quarter" idx="10"/>
          </p:nvPr>
        </p:nvSpPr>
        <p:spPr/>
        <p:txBody>
          <a:bodyPr/>
          <a:lstStyle/>
          <a:p>
            <a:fld id="{4817F998-0FD0-4BD8-AB37-92BBC07D9C8F}" type="slidenum">
              <a:rPr lang="en-IE" smtClean="0"/>
              <a:t>8</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Slide Image Placeholder 1"/>
          <p:cNvSpPr>
            <a:spLocks noGrp="1" noRot="1" noChangeAspect="1"/>
          </p:cNvSpPr>
          <p:nvPr>
            <p:ph type="sldImg"/>
          </p:nvPr>
        </p:nvSpPr>
        <p:spPr/>
      </p:sp>
      <p:sp>
        <p:nvSpPr>
          <p:cNvPr id="1048649" name="Notes Placeholder 2"/>
          <p:cNvSpPr>
            <a:spLocks noGrp="1"/>
          </p:cNvSpPr>
          <p:nvPr>
            <p:ph type="body" idx="1"/>
          </p:nvPr>
        </p:nvSpPr>
        <p:spPr/>
        <p:txBody>
          <a:bodyPr/>
          <a:lstStyle/>
          <a:p>
            <a:r>
              <a:rPr lang="en-GB" dirty="0" smtClean="0"/>
              <a:t>Patients</a:t>
            </a:r>
            <a:r>
              <a:rPr lang="en-GB" baseline="0" dirty="0" smtClean="0"/>
              <a:t> transfusion protocol: B </a:t>
            </a:r>
            <a:r>
              <a:rPr lang="en-GB" baseline="0" dirty="0" err="1" smtClean="0"/>
              <a:t>pos</a:t>
            </a:r>
            <a:r>
              <a:rPr lang="en-GB" baseline="0" dirty="0" smtClean="0"/>
              <a:t> red cells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pPr>
            <a:r>
              <a:rPr lang="en-GB" dirty="0" smtClean="0"/>
              <a:t>Further Testing: Perform forward group testing with enzyme treated autologous red cells. </a:t>
            </a:r>
            <a:endParaRPr lang="en-IE" dirty="0" smtClean="0"/>
          </a:p>
          <a:p>
            <a:endParaRPr lang="en-IE" dirty="0"/>
          </a:p>
        </p:txBody>
      </p:sp>
      <p:sp>
        <p:nvSpPr>
          <p:cNvPr id="1048650" name="Slide Number Placeholder 3"/>
          <p:cNvSpPr>
            <a:spLocks noGrp="1"/>
          </p:cNvSpPr>
          <p:nvPr>
            <p:ph type="sldNum" sz="quarter" idx="10"/>
          </p:nvPr>
        </p:nvSpPr>
        <p:spPr/>
        <p:txBody>
          <a:bodyPr/>
          <a:lstStyle/>
          <a:p>
            <a:fld id="{4817F998-0FD0-4BD8-AB37-92BBC07D9C8F}" type="slidenum">
              <a:rPr lang="en-IE" smtClean="0"/>
              <a:t>9</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3"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1048584"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8585" name="Date Placeholder 6"/>
          <p:cNvSpPr>
            <a:spLocks noGrp="1"/>
          </p:cNvSpPr>
          <p:nvPr>
            <p:ph type="dt" sz="half" idx="10"/>
          </p:nvPr>
        </p:nvSpPr>
        <p:spPr/>
        <p:txBody>
          <a:bodyPr/>
          <a:lstStyle/>
          <a:p>
            <a:fld id="{806084F2-C492-4E0B-8338-0A19228B5F09}" type="datetimeFigureOut">
              <a:rPr lang="en-IE" smtClean="0"/>
              <a:t>04/10/2022</a:t>
            </a:fld>
            <a:endParaRPr lang="en-IE" dirty="0"/>
          </a:p>
        </p:txBody>
      </p:sp>
      <p:sp>
        <p:nvSpPr>
          <p:cNvPr id="1048586" name="Slide Number Placeholder 7"/>
          <p:cNvSpPr>
            <a:spLocks noGrp="1"/>
          </p:cNvSpPr>
          <p:nvPr>
            <p:ph type="sldNum" sz="quarter" idx="11"/>
          </p:nvPr>
        </p:nvSpPr>
        <p:spPr/>
        <p:txBody>
          <a:bodyPr/>
          <a:lstStyle/>
          <a:p>
            <a:fld id="{8BF0442A-BA56-4223-A2A2-82A7FB0AA6EF}" type="slidenum">
              <a:rPr lang="en-IE" smtClean="0"/>
              <a:t>‹#›</a:t>
            </a:fld>
            <a:endParaRPr lang="en-IE" dirty="0"/>
          </a:p>
        </p:txBody>
      </p:sp>
      <p:sp>
        <p:nvSpPr>
          <p:cNvPr id="1048587" name="Footer Placeholder 8"/>
          <p:cNvSpPr>
            <a:spLocks noGrp="1"/>
          </p:cNvSpPr>
          <p:nvPr>
            <p:ph type="ftr" sz="quarter" idx="12"/>
          </p:nvPr>
        </p:nvSpPr>
        <p:spPr/>
        <p:txBody>
          <a:bodyPr/>
          <a:lstStyle/>
          <a:p>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32" name="Title 1"/>
          <p:cNvSpPr>
            <a:spLocks noGrp="1"/>
          </p:cNvSpPr>
          <p:nvPr>
            <p:ph type="title"/>
          </p:nvPr>
        </p:nvSpPr>
        <p:spPr/>
        <p:txBody>
          <a:bodyPr/>
          <a:lstStyle/>
          <a:p>
            <a:r>
              <a:rPr lang="en-US" smtClean="0"/>
              <a:t>Click to edit Master title style</a:t>
            </a:r>
            <a:endParaRPr lang="en-US" dirty="0"/>
          </a:p>
        </p:txBody>
      </p:sp>
      <p:sp>
        <p:nvSpPr>
          <p:cNvPr id="104873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4" name="Date Placeholder 3"/>
          <p:cNvSpPr>
            <a:spLocks noGrp="1"/>
          </p:cNvSpPr>
          <p:nvPr>
            <p:ph type="dt" sz="half" idx="10"/>
          </p:nvPr>
        </p:nvSpPr>
        <p:spPr/>
        <p:txBody>
          <a:bodyPr/>
          <a:lstStyle/>
          <a:p>
            <a:fld id="{806084F2-C492-4E0B-8338-0A19228B5F09}" type="datetimeFigureOut">
              <a:rPr lang="en-IE" smtClean="0"/>
              <a:t>04/10/2022</a:t>
            </a:fld>
            <a:endParaRPr lang="en-IE" dirty="0"/>
          </a:p>
        </p:txBody>
      </p:sp>
      <p:sp>
        <p:nvSpPr>
          <p:cNvPr id="1048735" name="Footer Placeholder 4"/>
          <p:cNvSpPr>
            <a:spLocks noGrp="1"/>
          </p:cNvSpPr>
          <p:nvPr>
            <p:ph type="ftr" sz="quarter" idx="11"/>
          </p:nvPr>
        </p:nvSpPr>
        <p:spPr/>
        <p:txBody>
          <a:bodyPr/>
          <a:lstStyle/>
          <a:p>
            <a:endParaRPr lang="en-IE" dirty="0"/>
          </a:p>
        </p:txBody>
      </p:sp>
      <p:sp>
        <p:nvSpPr>
          <p:cNvPr id="1048736" name="Slide Number Placeholder 5"/>
          <p:cNvSpPr>
            <a:spLocks noGrp="1"/>
          </p:cNvSpPr>
          <p:nvPr>
            <p:ph type="sldNum" sz="quarter" idx="12"/>
          </p:nvPr>
        </p:nvSpPr>
        <p:spPr/>
        <p:txBody>
          <a:bodyPr/>
          <a:lstStyle/>
          <a:p>
            <a:fld id="{8BF0442A-BA56-4223-A2A2-82A7FB0AA6EF}" type="slidenum">
              <a:rPr lang="en-IE" smtClean="0"/>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21"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1048722"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3" name="Date Placeholder 3"/>
          <p:cNvSpPr>
            <a:spLocks noGrp="1"/>
          </p:cNvSpPr>
          <p:nvPr>
            <p:ph type="dt" sz="half" idx="10"/>
          </p:nvPr>
        </p:nvSpPr>
        <p:spPr/>
        <p:txBody>
          <a:bodyPr/>
          <a:lstStyle/>
          <a:p>
            <a:fld id="{806084F2-C492-4E0B-8338-0A19228B5F09}" type="datetimeFigureOut">
              <a:rPr lang="en-IE" smtClean="0"/>
              <a:t>04/10/2022</a:t>
            </a:fld>
            <a:endParaRPr lang="en-IE" dirty="0"/>
          </a:p>
        </p:txBody>
      </p:sp>
      <p:sp>
        <p:nvSpPr>
          <p:cNvPr id="1048724" name="Footer Placeholder 4"/>
          <p:cNvSpPr>
            <a:spLocks noGrp="1"/>
          </p:cNvSpPr>
          <p:nvPr>
            <p:ph type="ftr" sz="quarter" idx="11"/>
          </p:nvPr>
        </p:nvSpPr>
        <p:spPr/>
        <p:txBody>
          <a:bodyPr/>
          <a:lstStyle/>
          <a:p>
            <a:endParaRPr lang="en-IE" dirty="0"/>
          </a:p>
        </p:txBody>
      </p:sp>
      <p:sp>
        <p:nvSpPr>
          <p:cNvPr id="1048725" name="Slide Number Placeholder 5"/>
          <p:cNvSpPr>
            <a:spLocks noGrp="1"/>
          </p:cNvSpPr>
          <p:nvPr>
            <p:ph type="sldNum" sz="quarter" idx="12"/>
          </p:nvPr>
        </p:nvSpPr>
        <p:spPr/>
        <p:txBody>
          <a:bodyPr/>
          <a:lstStyle/>
          <a:p>
            <a:fld id="{8BF0442A-BA56-4223-A2A2-82A7FB0AA6EF}" type="slidenum">
              <a:rPr lang="en-IE" smtClean="0"/>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5" name="Title 1"/>
          <p:cNvSpPr>
            <a:spLocks noGrp="1"/>
          </p:cNvSpPr>
          <p:nvPr>
            <p:ph type="title"/>
          </p:nvPr>
        </p:nvSpPr>
        <p:spPr/>
        <p:txBody>
          <a:bodyPr/>
          <a:lstStyle/>
          <a:p>
            <a:r>
              <a:rPr lang="en-US" smtClean="0"/>
              <a:t>Click to edit Master title style</a:t>
            </a:r>
            <a:endParaRPr lang="en-US" dirty="0"/>
          </a:p>
        </p:txBody>
      </p:sp>
      <p:sp>
        <p:nvSpPr>
          <p:cNvPr id="1048596" name="Content Placeholder 2"/>
          <p:cNvSpPr>
            <a:spLocks noGrp="1"/>
          </p:cNvSpPr>
          <p:nvPr>
            <p:ph idx="1"/>
          </p:nvPr>
        </p:nvSpPr>
        <p:spPr/>
        <p:txBody>
          <a:bodyPr/>
          <a:lstStyle>
            <a:lvl9pPr>
              <a:buFont typeface="Arial" pitchFamily="34" charset="0"/>
              <a:buChar cha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48597" name="Date Placeholder 3"/>
          <p:cNvSpPr>
            <a:spLocks noGrp="1"/>
          </p:cNvSpPr>
          <p:nvPr>
            <p:ph type="dt" sz="half" idx="10"/>
          </p:nvPr>
        </p:nvSpPr>
        <p:spPr/>
        <p:txBody>
          <a:bodyPr/>
          <a:lstStyle/>
          <a:p>
            <a:fld id="{806084F2-C492-4E0B-8338-0A19228B5F09}" type="datetimeFigureOut">
              <a:rPr lang="en-IE" smtClean="0"/>
              <a:t>04/10/2022</a:t>
            </a:fld>
            <a:endParaRPr lang="en-IE" dirty="0"/>
          </a:p>
        </p:txBody>
      </p:sp>
      <p:sp>
        <p:nvSpPr>
          <p:cNvPr id="1048598" name="Footer Placeholder 4"/>
          <p:cNvSpPr>
            <a:spLocks noGrp="1"/>
          </p:cNvSpPr>
          <p:nvPr>
            <p:ph type="ftr" sz="quarter" idx="11"/>
          </p:nvPr>
        </p:nvSpPr>
        <p:spPr/>
        <p:txBody>
          <a:bodyPr/>
          <a:lstStyle/>
          <a:p>
            <a:endParaRPr lang="en-IE" dirty="0"/>
          </a:p>
        </p:txBody>
      </p:sp>
      <p:sp>
        <p:nvSpPr>
          <p:cNvPr id="1048599" name="Slide Number Placeholder 5"/>
          <p:cNvSpPr>
            <a:spLocks noGrp="1"/>
          </p:cNvSpPr>
          <p:nvPr>
            <p:ph type="sldNum" sz="quarter" idx="12"/>
          </p:nvPr>
        </p:nvSpPr>
        <p:spPr/>
        <p:txBody>
          <a:bodyPr/>
          <a:lstStyle/>
          <a:p>
            <a:fld id="{8BF0442A-BA56-4223-A2A2-82A7FB0AA6EF}" type="slidenum">
              <a:rPr lang="en-IE" smtClean="0"/>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37"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1048738"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39" name="Date Placeholder 3"/>
          <p:cNvSpPr>
            <a:spLocks noGrp="1"/>
          </p:cNvSpPr>
          <p:nvPr>
            <p:ph type="dt" sz="half" idx="10"/>
          </p:nvPr>
        </p:nvSpPr>
        <p:spPr/>
        <p:txBody>
          <a:bodyPr/>
          <a:lstStyle/>
          <a:p>
            <a:fld id="{806084F2-C492-4E0B-8338-0A19228B5F09}" type="datetimeFigureOut">
              <a:rPr lang="en-IE" smtClean="0"/>
              <a:t>04/10/2022</a:t>
            </a:fld>
            <a:endParaRPr lang="en-IE" dirty="0"/>
          </a:p>
        </p:txBody>
      </p:sp>
      <p:sp>
        <p:nvSpPr>
          <p:cNvPr id="1048740" name="Footer Placeholder 4"/>
          <p:cNvSpPr>
            <a:spLocks noGrp="1"/>
          </p:cNvSpPr>
          <p:nvPr>
            <p:ph type="ftr" sz="quarter" idx="11"/>
          </p:nvPr>
        </p:nvSpPr>
        <p:spPr/>
        <p:txBody>
          <a:bodyPr/>
          <a:lstStyle/>
          <a:p>
            <a:endParaRPr lang="en-IE" dirty="0"/>
          </a:p>
        </p:txBody>
      </p:sp>
      <p:sp>
        <p:nvSpPr>
          <p:cNvPr id="1048741" name="Slide Number Placeholder 5"/>
          <p:cNvSpPr>
            <a:spLocks noGrp="1"/>
          </p:cNvSpPr>
          <p:nvPr>
            <p:ph type="sldNum" sz="quarter" idx="12"/>
          </p:nvPr>
        </p:nvSpPr>
        <p:spPr/>
        <p:txBody>
          <a:bodyPr/>
          <a:lstStyle/>
          <a:p>
            <a:fld id="{8BF0442A-BA56-4223-A2A2-82A7FB0AA6EF}" type="slidenum">
              <a:rPr lang="en-IE" smtClean="0"/>
              <a:t>‹#›</a:t>
            </a:fld>
            <a:endParaRPr lang="en-IE" dirty="0"/>
          </a:p>
        </p:txBody>
      </p:sp>
      <p:sp>
        <p:nvSpPr>
          <p:cNvPr id="1048742"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43"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44"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45" name="Title 1"/>
          <p:cNvSpPr>
            <a:spLocks noGrp="1"/>
          </p:cNvSpPr>
          <p:nvPr>
            <p:ph type="title"/>
          </p:nvPr>
        </p:nvSpPr>
        <p:spPr/>
        <p:txBody>
          <a:bodyPr/>
          <a:lstStyle/>
          <a:p>
            <a:r>
              <a:rPr lang="en-US" smtClean="0"/>
              <a:t>Click to edit Master title style</a:t>
            </a:r>
            <a:endParaRPr lang="en-US"/>
          </a:p>
        </p:txBody>
      </p:sp>
      <p:sp>
        <p:nvSpPr>
          <p:cNvPr id="1048746"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48747" name="Date Placeholder 4"/>
          <p:cNvSpPr>
            <a:spLocks noGrp="1"/>
          </p:cNvSpPr>
          <p:nvPr>
            <p:ph type="dt" sz="half" idx="10"/>
          </p:nvPr>
        </p:nvSpPr>
        <p:spPr/>
        <p:txBody>
          <a:bodyPr/>
          <a:lstStyle/>
          <a:p>
            <a:fld id="{806084F2-C492-4E0B-8338-0A19228B5F09}" type="datetimeFigureOut">
              <a:rPr lang="en-IE" smtClean="0"/>
              <a:t>04/10/2022</a:t>
            </a:fld>
            <a:endParaRPr lang="en-IE" dirty="0"/>
          </a:p>
        </p:txBody>
      </p:sp>
      <p:sp>
        <p:nvSpPr>
          <p:cNvPr id="1048748" name="Footer Placeholder 5"/>
          <p:cNvSpPr>
            <a:spLocks noGrp="1"/>
          </p:cNvSpPr>
          <p:nvPr>
            <p:ph type="ftr" sz="quarter" idx="11"/>
          </p:nvPr>
        </p:nvSpPr>
        <p:spPr/>
        <p:txBody>
          <a:bodyPr/>
          <a:lstStyle/>
          <a:p>
            <a:endParaRPr lang="en-IE" dirty="0"/>
          </a:p>
        </p:txBody>
      </p:sp>
      <p:sp>
        <p:nvSpPr>
          <p:cNvPr id="1048749" name="Slide Number Placeholder 6"/>
          <p:cNvSpPr>
            <a:spLocks noGrp="1"/>
          </p:cNvSpPr>
          <p:nvPr>
            <p:ph type="sldNum" sz="quarter" idx="12"/>
          </p:nvPr>
        </p:nvSpPr>
        <p:spPr/>
        <p:txBody>
          <a:bodyPr/>
          <a:lstStyle/>
          <a:p>
            <a:fld id="{8BF0442A-BA56-4223-A2A2-82A7FB0AA6EF}" type="slidenum">
              <a:rPr lang="en-IE" smtClean="0"/>
              <a:t>‹#›</a:t>
            </a:fld>
            <a:endParaRPr lang="en-IE" dirty="0"/>
          </a:p>
        </p:txBody>
      </p:sp>
      <p:sp>
        <p:nvSpPr>
          <p:cNvPr id="1048750"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51" name="Title 1"/>
          <p:cNvSpPr>
            <a:spLocks noGrp="1"/>
          </p:cNvSpPr>
          <p:nvPr>
            <p:ph type="title"/>
          </p:nvPr>
        </p:nvSpPr>
        <p:spPr/>
        <p:txBody>
          <a:bodyPr/>
          <a:lstStyle/>
          <a:p>
            <a:r>
              <a:rPr lang="en-US" smtClean="0"/>
              <a:t>Click to edit Master title style</a:t>
            </a:r>
            <a:endParaRPr lang="en-US"/>
          </a:p>
        </p:txBody>
      </p:sp>
      <p:sp>
        <p:nvSpPr>
          <p:cNvPr id="1048752"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53"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54" name="Date Placeholder 6"/>
          <p:cNvSpPr>
            <a:spLocks noGrp="1"/>
          </p:cNvSpPr>
          <p:nvPr>
            <p:ph type="dt" sz="half" idx="10"/>
          </p:nvPr>
        </p:nvSpPr>
        <p:spPr/>
        <p:txBody>
          <a:bodyPr/>
          <a:lstStyle/>
          <a:p>
            <a:fld id="{806084F2-C492-4E0B-8338-0A19228B5F09}" type="datetimeFigureOut">
              <a:rPr lang="en-IE" smtClean="0"/>
              <a:t>04/10/2022</a:t>
            </a:fld>
            <a:endParaRPr lang="en-IE" dirty="0"/>
          </a:p>
        </p:txBody>
      </p:sp>
      <p:sp>
        <p:nvSpPr>
          <p:cNvPr id="1048755" name="Footer Placeholder 7"/>
          <p:cNvSpPr>
            <a:spLocks noGrp="1"/>
          </p:cNvSpPr>
          <p:nvPr>
            <p:ph type="ftr" sz="quarter" idx="11"/>
          </p:nvPr>
        </p:nvSpPr>
        <p:spPr/>
        <p:txBody>
          <a:bodyPr/>
          <a:lstStyle/>
          <a:p>
            <a:endParaRPr lang="en-IE" dirty="0"/>
          </a:p>
        </p:txBody>
      </p:sp>
      <p:sp>
        <p:nvSpPr>
          <p:cNvPr id="1048756" name="Slide Number Placeholder 8"/>
          <p:cNvSpPr>
            <a:spLocks noGrp="1"/>
          </p:cNvSpPr>
          <p:nvPr>
            <p:ph type="sldNum" sz="quarter" idx="12"/>
          </p:nvPr>
        </p:nvSpPr>
        <p:spPr/>
        <p:txBody>
          <a:bodyPr/>
          <a:lstStyle/>
          <a:p>
            <a:fld id="{8BF0442A-BA56-4223-A2A2-82A7FB0AA6EF}" type="slidenum">
              <a:rPr lang="en-IE" smtClean="0"/>
              <a:t>‹#›</a:t>
            </a:fld>
            <a:endParaRPr lang="en-IE" dirty="0"/>
          </a:p>
        </p:txBody>
      </p:sp>
      <p:sp>
        <p:nvSpPr>
          <p:cNvPr id="1048757"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58"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17" name="Title 1"/>
          <p:cNvSpPr>
            <a:spLocks noGrp="1"/>
          </p:cNvSpPr>
          <p:nvPr>
            <p:ph type="title"/>
          </p:nvPr>
        </p:nvSpPr>
        <p:spPr/>
        <p:txBody>
          <a:bodyPr/>
          <a:lstStyle/>
          <a:p>
            <a:r>
              <a:rPr lang="en-US" smtClean="0"/>
              <a:t>Click to edit Master title style</a:t>
            </a:r>
            <a:endParaRPr lang="en-US" dirty="0"/>
          </a:p>
        </p:txBody>
      </p:sp>
      <p:sp>
        <p:nvSpPr>
          <p:cNvPr id="1048718" name="Date Placeholder 2"/>
          <p:cNvSpPr>
            <a:spLocks noGrp="1"/>
          </p:cNvSpPr>
          <p:nvPr>
            <p:ph type="dt" sz="half" idx="10"/>
          </p:nvPr>
        </p:nvSpPr>
        <p:spPr/>
        <p:txBody>
          <a:bodyPr/>
          <a:lstStyle/>
          <a:p>
            <a:fld id="{806084F2-C492-4E0B-8338-0A19228B5F09}" type="datetimeFigureOut">
              <a:rPr lang="en-IE" smtClean="0"/>
              <a:t>04/10/2022</a:t>
            </a:fld>
            <a:endParaRPr lang="en-IE" dirty="0"/>
          </a:p>
        </p:txBody>
      </p:sp>
      <p:sp>
        <p:nvSpPr>
          <p:cNvPr id="1048719" name="Footer Placeholder 3"/>
          <p:cNvSpPr>
            <a:spLocks noGrp="1"/>
          </p:cNvSpPr>
          <p:nvPr>
            <p:ph type="ftr" sz="quarter" idx="11"/>
          </p:nvPr>
        </p:nvSpPr>
        <p:spPr/>
        <p:txBody>
          <a:bodyPr/>
          <a:lstStyle/>
          <a:p>
            <a:endParaRPr lang="en-IE" dirty="0"/>
          </a:p>
        </p:txBody>
      </p:sp>
      <p:sp>
        <p:nvSpPr>
          <p:cNvPr id="1048720" name="Slide Number Placeholder 4"/>
          <p:cNvSpPr>
            <a:spLocks noGrp="1"/>
          </p:cNvSpPr>
          <p:nvPr>
            <p:ph type="sldNum" sz="quarter" idx="12"/>
          </p:nvPr>
        </p:nvSpPr>
        <p:spPr/>
        <p:txBody>
          <a:bodyPr/>
          <a:lstStyle/>
          <a:p>
            <a:fld id="{8BF0442A-BA56-4223-A2A2-82A7FB0AA6EF}" type="slidenum">
              <a:rPr lang="en-IE" smtClean="0"/>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78" name="Date Placeholder 1"/>
          <p:cNvSpPr>
            <a:spLocks noGrp="1"/>
          </p:cNvSpPr>
          <p:nvPr>
            <p:ph type="dt" sz="half" idx="10"/>
          </p:nvPr>
        </p:nvSpPr>
        <p:spPr/>
        <p:txBody>
          <a:bodyPr/>
          <a:lstStyle/>
          <a:p>
            <a:fld id="{806084F2-C492-4E0B-8338-0A19228B5F09}" type="datetimeFigureOut">
              <a:rPr lang="en-IE" smtClean="0"/>
              <a:t>04/10/2022</a:t>
            </a:fld>
            <a:endParaRPr lang="en-IE" dirty="0"/>
          </a:p>
        </p:txBody>
      </p:sp>
      <p:sp>
        <p:nvSpPr>
          <p:cNvPr id="1048679" name="Footer Placeholder 2"/>
          <p:cNvSpPr>
            <a:spLocks noGrp="1"/>
          </p:cNvSpPr>
          <p:nvPr>
            <p:ph type="ftr" sz="quarter" idx="11"/>
          </p:nvPr>
        </p:nvSpPr>
        <p:spPr/>
        <p:txBody>
          <a:bodyPr/>
          <a:lstStyle/>
          <a:p>
            <a:endParaRPr lang="en-IE" dirty="0"/>
          </a:p>
        </p:txBody>
      </p:sp>
      <p:sp>
        <p:nvSpPr>
          <p:cNvPr id="1048680" name="Slide Number Placeholder 3"/>
          <p:cNvSpPr>
            <a:spLocks noGrp="1"/>
          </p:cNvSpPr>
          <p:nvPr>
            <p:ph type="sldNum" sz="quarter" idx="12"/>
          </p:nvPr>
        </p:nvSpPr>
        <p:spPr/>
        <p:txBody>
          <a:bodyPr/>
          <a:lstStyle/>
          <a:p>
            <a:fld id="{8BF0442A-BA56-4223-A2A2-82A7FB0AA6EF}" type="slidenum">
              <a:rPr lang="en-IE" smtClean="0"/>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59"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1048760"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61"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62" name="Date Placeholder 4"/>
          <p:cNvSpPr>
            <a:spLocks noGrp="1"/>
          </p:cNvSpPr>
          <p:nvPr>
            <p:ph type="dt" sz="half" idx="10"/>
          </p:nvPr>
        </p:nvSpPr>
        <p:spPr/>
        <p:txBody>
          <a:bodyPr/>
          <a:lstStyle/>
          <a:p>
            <a:fld id="{806084F2-C492-4E0B-8338-0A19228B5F09}" type="datetimeFigureOut">
              <a:rPr lang="en-IE" smtClean="0"/>
              <a:t>04/10/2022</a:t>
            </a:fld>
            <a:endParaRPr lang="en-IE" dirty="0"/>
          </a:p>
        </p:txBody>
      </p:sp>
      <p:sp>
        <p:nvSpPr>
          <p:cNvPr id="1048763" name="Footer Placeholder 5"/>
          <p:cNvSpPr>
            <a:spLocks noGrp="1"/>
          </p:cNvSpPr>
          <p:nvPr>
            <p:ph type="ftr" sz="quarter" idx="11"/>
          </p:nvPr>
        </p:nvSpPr>
        <p:spPr/>
        <p:txBody>
          <a:bodyPr/>
          <a:lstStyle/>
          <a:p>
            <a:endParaRPr lang="en-IE" dirty="0"/>
          </a:p>
        </p:txBody>
      </p:sp>
      <p:sp>
        <p:nvSpPr>
          <p:cNvPr id="1048764" name="Slide Number Placeholder 6"/>
          <p:cNvSpPr>
            <a:spLocks noGrp="1"/>
          </p:cNvSpPr>
          <p:nvPr>
            <p:ph type="sldNum" sz="quarter" idx="12"/>
          </p:nvPr>
        </p:nvSpPr>
        <p:spPr/>
        <p:txBody>
          <a:bodyPr/>
          <a:lstStyle/>
          <a:p>
            <a:fld id="{8BF0442A-BA56-4223-A2A2-82A7FB0AA6EF}" type="slidenum">
              <a:rPr lang="en-IE" smtClean="0"/>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26"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1048727"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48728"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29" name="Date Placeholder 4"/>
          <p:cNvSpPr>
            <a:spLocks noGrp="1"/>
          </p:cNvSpPr>
          <p:nvPr>
            <p:ph type="dt" sz="half" idx="10"/>
          </p:nvPr>
        </p:nvSpPr>
        <p:spPr/>
        <p:txBody>
          <a:bodyPr/>
          <a:lstStyle/>
          <a:p>
            <a:fld id="{806084F2-C492-4E0B-8338-0A19228B5F09}" type="datetimeFigureOut">
              <a:rPr lang="en-IE" smtClean="0"/>
              <a:t>04/10/2022</a:t>
            </a:fld>
            <a:endParaRPr lang="en-IE" dirty="0"/>
          </a:p>
        </p:txBody>
      </p:sp>
      <p:sp>
        <p:nvSpPr>
          <p:cNvPr id="1048730" name="Footer Placeholder 5"/>
          <p:cNvSpPr>
            <a:spLocks noGrp="1"/>
          </p:cNvSpPr>
          <p:nvPr>
            <p:ph type="ftr" sz="quarter" idx="11"/>
          </p:nvPr>
        </p:nvSpPr>
        <p:spPr/>
        <p:txBody>
          <a:bodyPr/>
          <a:lstStyle/>
          <a:p>
            <a:endParaRPr lang="en-IE" dirty="0"/>
          </a:p>
        </p:txBody>
      </p:sp>
      <p:sp>
        <p:nvSpPr>
          <p:cNvPr id="1048731" name="Slide Number Placeholder 6"/>
          <p:cNvSpPr>
            <a:spLocks noGrp="1"/>
          </p:cNvSpPr>
          <p:nvPr>
            <p:ph type="sldNum" sz="quarter" idx="12"/>
          </p:nvPr>
        </p:nvSpPr>
        <p:spPr/>
        <p:txBody>
          <a:bodyPr/>
          <a:lstStyle/>
          <a:p>
            <a:fld id="{8BF0442A-BA56-4223-A2A2-82A7FB0AA6EF}" type="slidenum">
              <a:rPr lang="en-IE" smtClean="0"/>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48578"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06084F2-C492-4E0B-8338-0A19228B5F09}" type="datetimeFigureOut">
              <a:rPr lang="en-IE" smtClean="0"/>
              <a:t>04/10/2022</a:t>
            </a:fld>
            <a:endParaRPr lang="en-IE" dirty="0"/>
          </a:p>
        </p:txBody>
      </p:sp>
      <p:sp>
        <p:nvSpPr>
          <p:cNvPr id="1048579"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IE" dirty="0"/>
          </a:p>
        </p:txBody>
      </p:sp>
      <p:sp>
        <p:nvSpPr>
          <p:cNvPr id="1048580"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BF0442A-BA56-4223-A2A2-82A7FB0AA6EF}" type="slidenum">
              <a:rPr lang="en-IE" smtClean="0"/>
              <a:t>‹#›</a:t>
            </a:fld>
            <a:endParaRPr lang="en-IE" dirty="0"/>
          </a:p>
        </p:txBody>
      </p:sp>
      <p:sp>
        <p:nvSpPr>
          <p:cNvPr id="1048581"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48582"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comments" Target="../comments/comment2.xml"/><Relationship Id="rId4" Type="http://schemas.openxmlformats.org/officeDocument/2006/relationships/image" Target="../media/image1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88" name="Rectangle 9"/>
          <p:cNvSpPr>
            <a:spLocks noGrp="1" noRot="1" noChangeAspect="1" noMove="1" noResize="1" noEditPoints="1" noAdjustHandles="1" noChangeArrowheads="1" noChangeShapeType="1" noTextEdit="1"/>
          </p:cNvSpPr>
          <p:nvPr/>
        </p:nvSpPr>
        <p:spPr>
          <a:xfrm>
            <a:off x="-196048" y="0"/>
            <a:ext cx="9340048" cy="685089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097152" name="Picture 11"/>
          <p:cNvPicPr>
            <a:picLocks noGrp="1" noRot="1" noChangeAspect="1" noMove="1" noResize="1" noEditPoints="1" noAdjustHandles="1" noChangeArrowheads="1" noChangeShapeType="1" noCrop="1"/>
          </p:cNvPicPr>
          <p:nvPr/>
        </p:nvPicPr>
        <p:blipFill rotWithShape="1">
          <a:blip r:embed="rId3"/>
          <a:srcRect r="23313"/>
          <a:stretch>
            <a:fillRect/>
          </a:stretch>
        </p:blipFill>
        <p:spPr>
          <a:xfrm flipH="1">
            <a:off x="-196051" y="0"/>
            <a:ext cx="9340050" cy="6850894"/>
          </a:xfrm>
          <a:prstGeom prst="rect">
            <a:avLst/>
          </a:prstGeom>
        </p:spPr>
      </p:pic>
      <p:sp>
        <p:nvSpPr>
          <p:cNvPr id="1048589" name="Title 1"/>
          <p:cNvSpPr>
            <a:spLocks noGrp="1"/>
          </p:cNvSpPr>
          <p:nvPr>
            <p:ph type="ctrTitle"/>
          </p:nvPr>
        </p:nvSpPr>
        <p:spPr>
          <a:xfrm>
            <a:off x="0" y="3789040"/>
            <a:ext cx="4304912" cy="1008112"/>
          </a:xfrm>
        </p:spPr>
        <p:txBody>
          <a:bodyPr anchor="t">
            <a:normAutofit/>
          </a:bodyPr>
          <a:lstStyle/>
          <a:p>
            <a:pPr algn="l"/>
            <a:r>
              <a:rPr lang="en-GB" sz="4400" dirty="0">
                <a:solidFill>
                  <a:srgbClr val="000000"/>
                </a:solidFill>
              </a:rPr>
              <a:t>B Blood </a:t>
            </a:r>
            <a:r>
              <a:rPr lang="en-GB" sz="4400" dirty="0" smtClean="0">
                <a:solidFill>
                  <a:srgbClr val="000000"/>
                </a:solidFill>
              </a:rPr>
              <a:t>Group</a:t>
            </a:r>
            <a:endParaRPr lang="en-IE" sz="4400" dirty="0">
              <a:solidFill>
                <a:srgbClr val="000000"/>
              </a:solidFill>
            </a:endParaRPr>
          </a:p>
        </p:txBody>
      </p:sp>
      <p:sp>
        <p:nvSpPr>
          <p:cNvPr id="1048590" name="Freeform 56"/>
          <p:cNvSpPr>
            <a:spLocks noGrp="1" noRot="1" noChangeAspect="1" noMove="1" noResize="1" noEditPoints="1" noAdjustHandles="1" noChangeArrowheads="1" noChangeShapeType="1" noTextEdit="1"/>
          </p:cNvSpPr>
          <p:nvPr/>
        </p:nvSpPr>
        <p:spPr>
          <a:xfrm>
            <a:off x="200213" y="-7107"/>
            <a:ext cx="4301461" cy="3189918"/>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2097153" name="Picture 3"/>
          <p:cNvPicPr>
            <a:picLocks noChangeAspect="1"/>
          </p:cNvPicPr>
          <p:nvPr/>
        </p:nvPicPr>
        <p:blipFill rotWithShape="1">
          <a:blip r:embed="rId4">
            <a:alphaModFix/>
          </a:blip>
          <a:srcRect l="3767" r="-4" b="-4"/>
          <a:stretch>
            <a:fillRect/>
          </a:stretch>
        </p:blipFill>
        <p:spPr>
          <a:xfrm>
            <a:off x="329848" y="-15077"/>
            <a:ext cx="4059658" cy="3069017"/>
          </a:xfrm>
          <a:custGeom>
            <a:avLst/>
            <a:gdLst/>
            <a:ahLst/>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1048591" name="Freeform 58"/>
          <p:cNvSpPr>
            <a:spLocks noGrp="1" noRot="1" noChangeAspect="1" noMove="1" noResize="1" noEditPoints="1" noAdjustHandles="1" noChangeArrowheads="1" noChangeShapeType="1" noTextEdit="1"/>
          </p:cNvSpPr>
          <p:nvPr/>
        </p:nvSpPr>
        <p:spPr>
          <a:xfrm>
            <a:off x="4642327" y="1420882"/>
            <a:ext cx="4501673" cy="5437119"/>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2097154" name="Picture 4"/>
          <p:cNvPicPr>
            <a:picLocks noChangeAspect="1"/>
          </p:cNvPicPr>
          <p:nvPr/>
        </p:nvPicPr>
        <p:blipFill rotWithShape="1">
          <a:blip r:embed="rId5">
            <a:alphaModFix/>
          </a:blip>
          <a:srcRect l="9707" r="7999" b="-3"/>
          <a:stretch>
            <a:fillRect/>
          </a:stretch>
        </p:blipFill>
        <p:spPr>
          <a:xfrm>
            <a:off x="5049511" y="3305423"/>
            <a:ext cx="2828608" cy="3437345"/>
          </a:xfrm>
          <a:custGeom>
            <a:avLst/>
            <a:gdLst/>
            <a:ahLst/>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pic>
        <p:nvPicPr>
          <p:cNvPr id="2097155" name="Picture 5"/>
          <p:cNvPicPr>
            <a:picLocks noChangeAspect="1"/>
          </p:cNvPicPr>
          <p:nvPr/>
        </p:nvPicPr>
        <p:blipFill rotWithShape="1">
          <a:blip r:embed="rId6"/>
          <a:srcRect l="29732" t="14377" r="11922"/>
          <a:stretch>
            <a:fillRect/>
          </a:stretch>
        </p:blipFill>
        <p:spPr>
          <a:xfrm>
            <a:off x="7305124" y="2087625"/>
            <a:ext cx="1772487" cy="2989847"/>
          </a:xfrm>
          <a:prstGeom prst="rect">
            <a:avLst/>
          </a:prstGeom>
        </p:spPr>
      </p:pic>
      <p:pic>
        <p:nvPicPr>
          <p:cNvPr id="2097156" name="Picture 2097155"/>
          <p:cNvPicPr>
            <a:picLocks/>
          </p:cNvPicPr>
          <p:nvPr/>
        </p:nvPicPr>
        <p:blipFill>
          <a:blip r:embed="rId7"/>
          <a:stretch>
            <a:fillRect/>
          </a:stretch>
        </p:blipFill>
        <p:spPr>
          <a:xfrm>
            <a:off x="2763964" y="8254345"/>
            <a:ext cx="3756726" cy="1537213"/>
          </a:xfrm>
          <a:prstGeom prst="rect">
            <a:avLst/>
          </a:prstGeom>
        </p:spPr>
      </p:pic>
      <p:pic>
        <p:nvPicPr>
          <p:cNvPr id="2097157" name="Picture 2097156"/>
          <p:cNvPicPr>
            <a:picLocks/>
          </p:cNvPicPr>
          <p:nvPr/>
        </p:nvPicPr>
        <p:blipFill>
          <a:blip r:embed="rId8"/>
          <a:stretch>
            <a:fillRect/>
          </a:stretch>
        </p:blipFill>
        <p:spPr>
          <a:xfrm>
            <a:off x="-196051" y="5733256"/>
            <a:ext cx="2013754" cy="1117638"/>
          </a:xfrm>
          <a:prstGeom prst="rect">
            <a:avLst/>
          </a:prstGeom>
        </p:spPr>
      </p:pic>
      <p:sp>
        <p:nvSpPr>
          <p:cNvPr id="2" name="TextBox 1"/>
          <p:cNvSpPr txBox="1"/>
          <p:nvPr/>
        </p:nvSpPr>
        <p:spPr>
          <a:xfrm>
            <a:off x="-196051" y="5077472"/>
            <a:ext cx="4499260" cy="830997"/>
          </a:xfrm>
          <a:prstGeom prst="rect">
            <a:avLst/>
          </a:prstGeom>
          <a:noFill/>
        </p:spPr>
        <p:txBody>
          <a:bodyPr wrap="square" rtlCol="0">
            <a:spAutoFit/>
          </a:bodyPr>
          <a:lstStyle/>
          <a:p>
            <a:r>
              <a:rPr lang="en-GB" sz="1600" dirty="0" smtClean="0"/>
              <a:t>Julie Long,</a:t>
            </a:r>
          </a:p>
          <a:p>
            <a:r>
              <a:rPr lang="en-GB" sz="1600" dirty="0" smtClean="0"/>
              <a:t>Senior Medical Scientist, </a:t>
            </a:r>
          </a:p>
          <a:p>
            <a:r>
              <a:rPr lang="en-GB" sz="1600" dirty="0" smtClean="0"/>
              <a:t>Red Cell Immunohaematology Laboratory </a:t>
            </a:r>
            <a:endParaRPr lang="en-IE"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48589"/>
                                        </p:tgtEl>
                                        <p:attrNameLst>
                                          <p:attrName>style.visibility</p:attrName>
                                        </p:attrNameLst>
                                      </p:cBhvr>
                                      <p:to>
                                        <p:strVal val="visible"/>
                                      </p:to>
                                    </p:set>
                                    <p:animEffect transition="in" filter="fade">
                                      <p:cBhvr>
                                        <p:cTn id="7" dur="700"/>
                                        <p:tgtEl>
                                          <p:spTgt spid="1048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
          <p:cNvSpPr>
            <a:spLocks noGrp="1"/>
          </p:cNvSpPr>
          <p:nvPr>
            <p:ph type="title"/>
          </p:nvPr>
        </p:nvSpPr>
        <p:spPr>
          <a:xfrm>
            <a:off x="395536" y="188640"/>
            <a:ext cx="8229600" cy="763488"/>
          </a:xfrm>
        </p:spPr>
        <p:txBody>
          <a:bodyPr/>
          <a:lstStyle/>
          <a:p>
            <a:r>
              <a:rPr lang="en-GB" sz="4000" dirty="0" smtClean="0"/>
              <a:t>Conclusion </a:t>
            </a:r>
            <a:endParaRPr lang="en-IE" sz="4000" dirty="0"/>
          </a:p>
        </p:txBody>
      </p:sp>
      <p:sp>
        <p:nvSpPr>
          <p:cNvPr id="1048652" name="Content Placeholder 2"/>
          <p:cNvSpPr>
            <a:spLocks noGrp="1"/>
          </p:cNvSpPr>
          <p:nvPr>
            <p:ph idx="1"/>
          </p:nvPr>
        </p:nvSpPr>
        <p:spPr/>
        <p:txBody>
          <a:bodyPr/>
          <a:lstStyle/>
          <a:p>
            <a:r>
              <a:rPr lang="en-GB" sz="1800" dirty="0" smtClean="0">
                <a:solidFill>
                  <a:schemeClr val="tx1"/>
                </a:solidFill>
              </a:rPr>
              <a:t>The weakened expression of the B antigen is most likely due to the patient’s clinical condition. </a:t>
            </a:r>
          </a:p>
          <a:p>
            <a:endParaRPr lang="en-GB" sz="1800" dirty="0" smtClean="0">
              <a:solidFill>
                <a:schemeClr val="tx1"/>
              </a:solidFill>
            </a:endParaRPr>
          </a:p>
          <a:p>
            <a:r>
              <a:rPr lang="en-GB" sz="1800" dirty="0" smtClean="0">
                <a:solidFill>
                  <a:schemeClr val="tx1"/>
                </a:solidFill>
              </a:rPr>
              <a:t>Diminished </a:t>
            </a:r>
            <a:r>
              <a:rPr lang="en-GB" sz="1800" dirty="0">
                <a:solidFill>
                  <a:schemeClr val="tx1"/>
                </a:solidFill>
              </a:rPr>
              <a:t>expression of ABH antigens can occur in hematological disorders such as leukemia, myeloproliferative disorders, myelodysplastic syndrome and in some cases of Hodgkin's lymphoma</a:t>
            </a:r>
            <a:r>
              <a:rPr lang="en-GB" sz="1800" dirty="0" smtClean="0">
                <a:solidFill>
                  <a:schemeClr val="tx1"/>
                </a:solidFill>
              </a:rPr>
              <a:t>.</a:t>
            </a:r>
          </a:p>
          <a:p>
            <a:endParaRPr lang="en-GB" sz="1800" dirty="0">
              <a:solidFill>
                <a:schemeClr val="tx1"/>
              </a:solidFill>
            </a:endParaRPr>
          </a:p>
          <a:p>
            <a:r>
              <a:rPr lang="en-US" sz="1800" dirty="0">
                <a:solidFill>
                  <a:schemeClr val="tx1"/>
                </a:solidFill>
              </a:rPr>
              <a:t>These modifications of blood group antigens usually revert to normal after remission is attained.</a:t>
            </a:r>
            <a:endParaRPr lang="en-IE" sz="1800" dirty="0">
              <a:solidFill>
                <a:schemeClr val="tx1"/>
              </a:solidFill>
            </a:endParaRPr>
          </a:p>
          <a:p>
            <a:endParaRPr lang="en-GB" sz="1800" dirty="0">
              <a:solidFill>
                <a:schemeClr val="tx1"/>
              </a:solidFill>
            </a:endParaRPr>
          </a:p>
          <a:p>
            <a:endParaRPr lang="en-IE" dirty="0"/>
          </a:p>
        </p:txBody>
      </p:sp>
      <p:pic>
        <p:nvPicPr>
          <p:cNvPr id="2097189" name="Picture 2097188"/>
          <p:cNvPicPr>
            <a:picLocks/>
          </p:cNvPicPr>
          <p:nvPr/>
        </p:nvPicPr>
        <p:blipFill>
          <a:blip r:embed="rId3"/>
          <a:stretch>
            <a:fillRect/>
          </a:stretch>
        </p:blipFill>
        <p:spPr>
          <a:xfrm>
            <a:off x="0" y="5634452"/>
            <a:ext cx="2013754" cy="12235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
          <p:cNvSpPr>
            <a:spLocks noGrp="1"/>
          </p:cNvSpPr>
          <p:nvPr>
            <p:ph type="title"/>
          </p:nvPr>
        </p:nvSpPr>
        <p:spPr>
          <a:xfrm>
            <a:off x="395536" y="188640"/>
            <a:ext cx="8229600" cy="979512"/>
          </a:xfrm>
        </p:spPr>
        <p:txBody>
          <a:bodyPr/>
          <a:lstStyle/>
          <a:p>
            <a:r>
              <a:rPr lang="en-GB" dirty="0" smtClean="0"/>
              <a:t>HDFN</a:t>
            </a:r>
            <a:endParaRPr lang="en-IE" dirty="0"/>
          </a:p>
        </p:txBody>
      </p:sp>
      <p:sp>
        <p:nvSpPr>
          <p:cNvPr id="1048657" name="Content Placeholder 2"/>
          <p:cNvSpPr>
            <a:spLocks noGrp="1"/>
          </p:cNvSpPr>
          <p:nvPr>
            <p:ph idx="1"/>
          </p:nvPr>
        </p:nvSpPr>
        <p:spPr>
          <a:xfrm>
            <a:off x="457200" y="1340768"/>
            <a:ext cx="8229600" cy="4785395"/>
          </a:xfrm>
        </p:spPr>
        <p:txBody>
          <a:bodyPr/>
          <a:lstStyle/>
          <a:p>
            <a:r>
              <a:rPr lang="en-GB" sz="1600" dirty="0" smtClean="0"/>
              <a:t>Haemolytic disease of the foetus/ new-born (HDFN)</a:t>
            </a:r>
          </a:p>
          <a:p>
            <a:endParaRPr lang="en-GB" sz="1600" dirty="0"/>
          </a:p>
          <a:p>
            <a:r>
              <a:rPr lang="en-GB" sz="1600" dirty="0" smtClean="0"/>
              <a:t>The foetus/new-born’s red cells are being attacked by maternal IgG antibodies</a:t>
            </a:r>
            <a:r>
              <a:rPr lang="en-GB" dirty="0" smtClean="0"/>
              <a:t>.</a:t>
            </a:r>
          </a:p>
          <a:p>
            <a:r>
              <a:rPr lang="en-US" sz="1600" dirty="0"/>
              <a:t>A major cause of HDN is an incompatibility of the Rh blood group between the mother and </a:t>
            </a:r>
            <a:r>
              <a:rPr lang="en-US" sz="1600" dirty="0" smtClean="0"/>
              <a:t>fetus.</a:t>
            </a:r>
          </a:p>
          <a:p>
            <a:endParaRPr lang="en-US" sz="1600" dirty="0" smtClean="0"/>
          </a:p>
          <a:p>
            <a:r>
              <a:rPr lang="en-US" sz="1600" dirty="0"/>
              <a:t>HDN due to ABO incompatibility is usually </a:t>
            </a:r>
            <a:endParaRPr lang="en-US" sz="1600" dirty="0" smtClean="0"/>
          </a:p>
          <a:p>
            <a:pPr marL="0" indent="0">
              <a:buNone/>
            </a:pPr>
            <a:r>
              <a:rPr lang="en-US" sz="1600" dirty="0"/>
              <a:t> </a:t>
            </a:r>
            <a:r>
              <a:rPr lang="en-US" sz="1600" dirty="0" smtClean="0"/>
              <a:t>     less </a:t>
            </a:r>
            <a:r>
              <a:rPr lang="en-US" sz="1600" dirty="0"/>
              <a:t>severe than Rh </a:t>
            </a:r>
            <a:r>
              <a:rPr lang="en-US" sz="1600" dirty="0" smtClean="0"/>
              <a:t>incompatibility.</a:t>
            </a:r>
            <a:endParaRPr lang="en-US" sz="1600" dirty="0"/>
          </a:p>
          <a:p>
            <a:endParaRPr lang="en-US" sz="1600" dirty="0" smtClean="0"/>
          </a:p>
          <a:p>
            <a:r>
              <a:rPr lang="en-US" sz="1600" dirty="0" smtClean="0"/>
              <a:t>The impact of HDFN ranges from mild to </a:t>
            </a:r>
          </a:p>
          <a:p>
            <a:pPr marL="0" indent="0">
              <a:buNone/>
            </a:pPr>
            <a:r>
              <a:rPr lang="en-US" sz="1600" dirty="0" smtClean="0"/>
              <a:t>      severe with symptoms such as edema and </a:t>
            </a:r>
          </a:p>
          <a:p>
            <a:pPr marL="0" indent="0">
              <a:buNone/>
            </a:pPr>
            <a:r>
              <a:rPr lang="en-US" sz="1600" dirty="0"/>
              <a:t> </a:t>
            </a:r>
            <a:r>
              <a:rPr lang="en-US" sz="1600" dirty="0" smtClean="0"/>
              <a:t>     jaundice. </a:t>
            </a:r>
            <a:endParaRPr lang="en-GB" sz="1600" dirty="0"/>
          </a:p>
        </p:txBody>
      </p:sp>
      <p:pic>
        <p:nvPicPr>
          <p:cNvPr id="2097172" name="Picture 2"/>
          <p:cNvPicPr>
            <a:picLocks noChangeAspect="1" noChangeArrowheads="1"/>
          </p:cNvPicPr>
          <p:nvPr/>
        </p:nvPicPr>
        <p:blipFill>
          <a:blip r:embed="rId3"/>
          <a:srcRect/>
          <a:stretch>
            <a:fillRect/>
          </a:stretch>
        </p:blipFill>
        <p:spPr bwMode="auto">
          <a:xfrm>
            <a:off x="5220072" y="3212976"/>
            <a:ext cx="3267030" cy="2952328"/>
          </a:xfrm>
          <a:prstGeom prst="rect">
            <a:avLst/>
          </a:prstGeom>
          <a:noFill/>
          <a:ln>
            <a:noFill/>
          </a:ln>
        </p:spPr>
      </p:pic>
      <p:pic>
        <p:nvPicPr>
          <p:cNvPr id="2097190" name="Picture 2097189"/>
          <p:cNvPicPr>
            <a:picLocks/>
          </p:cNvPicPr>
          <p:nvPr/>
        </p:nvPicPr>
        <p:blipFill>
          <a:blip r:embed="rId4"/>
          <a:stretch>
            <a:fillRect/>
          </a:stretch>
        </p:blipFill>
        <p:spPr>
          <a:xfrm>
            <a:off x="0" y="5628090"/>
            <a:ext cx="2013754" cy="12235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61"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2" name="Freeform: Shape 9"/>
          <p:cNvSpPr>
            <a:spLocks noGrp="1" noRot="1" noChangeAspect="1" noMove="1" noResize="1" noEditPoints="1" noAdjustHandles="1" noChangeArrowheads="1" noChangeShapeType="1" noTextEdit="1"/>
          </p:cNvSpPr>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63" name="Title 1"/>
          <p:cNvSpPr>
            <a:spLocks noGrp="1"/>
          </p:cNvSpPr>
          <p:nvPr>
            <p:ph type="title"/>
          </p:nvPr>
        </p:nvSpPr>
        <p:spPr>
          <a:xfrm>
            <a:off x="611560" y="814522"/>
            <a:ext cx="7488832" cy="951009"/>
          </a:xfrm>
        </p:spPr>
        <p:txBody>
          <a:bodyPr>
            <a:normAutofit/>
          </a:bodyPr>
          <a:lstStyle/>
          <a:p>
            <a:r>
              <a:rPr lang="en-GB" sz="4000" dirty="0" smtClean="0">
                <a:solidFill>
                  <a:schemeClr val="tx1">
                    <a:lumMod val="85000"/>
                    <a:lumOff val="15000"/>
                  </a:schemeClr>
                </a:solidFill>
              </a:rPr>
              <a:t>HDFN due to ABO mismatch </a:t>
            </a:r>
            <a:endParaRPr lang="en-IE" sz="4000" dirty="0">
              <a:solidFill>
                <a:schemeClr val="tx1">
                  <a:lumMod val="85000"/>
                  <a:lumOff val="15000"/>
                </a:schemeClr>
              </a:solidFill>
            </a:endParaRPr>
          </a:p>
        </p:txBody>
      </p:sp>
      <p:sp>
        <p:nvSpPr>
          <p:cNvPr id="1048664" name="Content Placeholder 2"/>
          <p:cNvSpPr>
            <a:spLocks noGrp="1"/>
          </p:cNvSpPr>
          <p:nvPr>
            <p:ph idx="1"/>
          </p:nvPr>
        </p:nvSpPr>
        <p:spPr>
          <a:xfrm>
            <a:off x="112575" y="2584289"/>
            <a:ext cx="9031425" cy="3384376"/>
          </a:xfrm>
        </p:spPr>
        <p:txBody>
          <a:bodyPr anchor="ctr">
            <a:normAutofit/>
          </a:bodyPr>
          <a:lstStyle/>
          <a:p>
            <a:pPr>
              <a:lnSpc>
                <a:spcPct val="90000"/>
              </a:lnSpc>
            </a:pPr>
            <a:r>
              <a:rPr lang="en-GB" sz="1700" dirty="0">
                <a:solidFill>
                  <a:schemeClr val="tx1">
                    <a:lumMod val="85000"/>
                    <a:lumOff val="15000"/>
                  </a:schemeClr>
                </a:solidFill>
              </a:rPr>
              <a:t>ABO </a:t>
            </a:r>
            <a:r>
              <a:rPr lang="en-GB" sz="1700" dirty="0" smtClean="0">
                <a:solidFill>
                  <a:schemeClr val="tx1">
                    <a:lumMod val="85000"/>
                    <a:lumOff val="15000"/>
                  </a:schemeClr>
                </a:solidFill>
              </a:rPr>
              <a:t>incompatibility resulting in HDFN occurs </a:t>
            </a:r>
            <a:r>
              <a:rPr lang="en-GB" sz="1700" dirty="0">
                <a:solidFill>
                  <a:schemeClr val="tx1">
                    <a:lumMod val="85000"/>
                    <a:lumOff val="15000"/>
                  </a:schemeClr>
                </a:solidFill>
              </a:rPr>
              <a:t>in approximately 4% of all deliveries generally causing mild haemolysis. </a:t>
            </a:r>
          </a:p>
          <a:p>
            <a:pPr>
              <a:lnSpc>
                <a:spcPct val="90000"/>
              </a:lnSpc>
            </a:pPr>
            <a:endParaRPr lang="en-GB" sz="1700" dirty="0">
              <a:solidFill>
                <a:schemeClr val="tx1">
                  <a:lumMod val="85000"/>
                  <a:lumOff val="15000"/>
                </a:schemeClr>
              </a:solidFill>
            </a:endParaRPr>
          </a:p>
          <a:p>
            <a:pPr>
              <a:lnSpc>
                <a:spcPct val="90000"/>
              </a:lnSpc>
            </a:pPr>
            <a:r>
              <a:rPr lang="en-GB" sz="1700" dirty="0">
                <a:solidFill>
                  <a:schemeClr val="tx1">
                    <a:lumMod val="85000"/>
                    <a:lumOff val="15000"/>
                  </a:schemeClr>
                </a:solidFill>
              </a:rPr>
              <a:t>However, </a:t>
            </a:r>
            <a:r>
              <a:rPr lang="en-GB" sz="1700" dirty="0" smtClean="0">
                <a:solidFill>
                  <a:schemeClr val="tx1">
                    <a:lumMod val="85000"/>
                    <a:lumOff val="15000"/>
                  </a:schemeClr>
                </a:solidFill>
              </a:rPr>
              <a:t>some of </a:t>
            </a:r>
            <a:r>
              <a:rPr lang="en-GB" sz="1700" dirty="0">
                <a:solidFill>
                  <a:schemeClr val="tx1">
                    <a:lumMod val="85000"/>
                    <a:lumOff val="15000"/>
                  </a:schemeClr>
                </a:solidFill>
              </a:rPr>
              <a:t>these cases can present as moderate or severe haemolytic disease of the foetus and new-born (HDFN) with significant </a:t>
            </a:r>
            <a:r>
              <a:rPr lang="en-GB" sz="1700" dirty="0" err="1">
                <a:solidFill>
                  <a:schemeClr val="tx1">
                    <a:lumMod val="85000"/>
                    <a:lumOff val="15000"/>
                  </a:schemeClr>
                </a:solidFill>
              </a:rPr>
              <a:t>hyperbilirubinemia</a:t>
            </a:r>
            <a:r>
              <a:rPr lang="en-GB" sz="1700" dirty="0">
                <a:solidFill>
                  <a:schemeClr val="tx1">
                    <a:lumMod val="85000"/>
                    <a:lumOff val="15000"/>
                  </a:schemeClr>
                </a:solidFill>
              </a:rPr>
              <a:t> requiring intervention. </a:t>
            </a:r>
          </a:p>
          <a:p>
            <a:pPr>
              <a:lnSpc>
                <a:spcPct val="90000"/>
              </a:lnSpc>
            </a:pPr>
            <a:endParaRPr lang="en-GB" sz="1700" dirty="0">
              <a:solidFill>
                <a:schemeClr val="tx1">
                  <a:lumMod val="85000"/>
                  <a:lumOff val="15000"/>
                </a:schemeClr>
              </a:solidFill>
            </a:endParaRPr>
          </a:p>
          <a:p>
            <a:pPr>
              <a:lnSpc>
                <a:spcPct val="90000"/>
              </a:lnSpc>
            </a:pPr>
            <a:r>
              <a:rPr lang="en-GB" sz="1700" dirty="0" err="1" smtClean="0">
                <a:solidFill>
                  <a:schemeClr val="tx1">
                    <a:lumMod val="85000"/>
                    <a:lumOff val="15000"/>
                  </a:schemeClr>
                </a:solidFill>
              </a:rPr>
              <a:t>Fetal</a:t>
            </a:r>
            <a:r>
              <a:rPr lang="en-GB" sz="1700" dirty="0" smtClean="0">
                <a:solidFill>
                  <a:schemeClr val="tx1">
                    <a:lumMod val="85000"/>
                    <a:lumOff val="15000"/>
                  </a:schemeClr>
                </a:solidFill>
              </a:rPr>
              <a:t> </a:t>
            </a:r>
            <a:r>
              <a:rPr lang="en-GB" sz="1700" dirty="0">
                <a:solidFill>
                  <a:schemeClr val="tx1">
                    <a:lumMod val="85000"/>
                    <a:lumOff val="15000"/>
                  </a:schemeClr>
                </a:solidFill>
              </a:rPr>
              <a:t>assessment is not routinely required but early recognition based on detailed maternal clinical history and laboratory investigation is key in preventing neonatal morbidity and mortality. </a:t>
            </a:r>
          </a:p>
          <a:p>
            <a:pPr marL="0" indent="0">
              <a:lnSpc>
                <a:spcPct val="90000"/>
              </a:lnSpc>
              <a:buNone/>
            </a:pPr>
            <a:endParaRPr lang="en-US" sz="1700" dirty="0">
              <a:solidFill>
                <a:schemeClr val="tx1">
                  <a:lumMod val="85000"/>
                  <a:lumOff val="15000"/>
                </a:schemeClr>
              </a:solidFill>
            </a:endParaRPr>
          </a:p>
        </p:txBody>
      </p:sp>
      <p:sp>
        <p:nvSpPr>
          <p:cNvPr id="1048665" name="Freeform: Shape 11"/>
          <p:cNvSpPr>
            <a:spLocks noGrp="1" noRot="1" noChangeAspect="1" noMove="1" noResize="1" noEditPoints="1" noAdjustHandles="1" noChangeArrowheads="1" noChangeShapeType="1" noTextEdit="1"/>
          </p:cNvSpPr>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6" name="TextBox 3"/>
          <p:cNvSpPr txBox="1"/>
          <p:nvPr/>
        </p:nvSpPr>
        <p:spPr>
          <a:xfrm>
            <a:off x="107504" y="229747"/>
            <a:ext cx="4104456" cy="584775"/>
          </a:xfrm>
          <a:prstGeom prst="rect">
            <a:avLst/>
          </a:prstGeom>
          <a:noFill/>
        </p:spPr>
        <p:txBody>
          <a:bodyPr wrap="square" rtlCol="0">
            <a:spAutoFit/>
          </a:bodyPr>
          <a:lstStyle/>
          <a:p>
            <a:r>
              <a:rPr lang="en-GB" sz="3200" dirty="0" smtClean="0">
                <a:solidFill>
                  <a:schemeClr val="tx2">
                    <a:lumMod val="75000"/>
                  </a:schemeClr>
                </a:solidFill>
              </a:rPr>
              <a:t>Case Study 2:</a:t>
            </a:r>
            <a:endParaRPr lang="en-IE" sz="3200" dirty="0">
              <a:solidFill>
                <a:schemeClr val="tx2">
                  <a:lumMod val="75000"/>
                </a:schemeClr>
              </a:solidFill>
            </a:endParaRPr>
          </a:p>
        </p:txBody>
      </p:sp>
      <p:pic>
        <p:nvPicPr>
          <p:cNvPr id="2097191" name="Picture 2097190"/>
          <p:cNvPicPr>
            <a:picLocks/>
          </p:cNvPicPr>
          <p:nvPr/>
        </p:nvPicPr>
        <p:blipFill>
          <a:blip r:embed="rId3"/>
          <a:stretch>
            <a:fillRect/>
          </a:stretch>
        </p:blipFill>
        <p:spPr>
          <a:xfrm>
            <a:off x="0" y="5634452"/>
            <a:ext cx="2013754" cy="12235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70" name="Rectangle 71"/>
          <p:cNvSpPr>
            <a:spLocks noGrp="1" noRot="1" noChangeAspect="1" noMove="1" noResize="1" noEditPoints="1" noAdjustHandles="1" noChangeArrowheads="1" noChangeShapeType="1" noTextEdit="1"/>
          </p:cNvSpPr>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1" name="Freeform: Shape 73"/>
          <p:cNvSpPr>
            <a:spLocks noGrp="1" noRot="1" noChangeAspect="1" noMove="1" noResize="1" noEditPoints="1" noAdjustHandles="1" noChangeArrowheads="1" noChangeShapeType="1" noTextEdit="1"/>
          </p:cNvSpPr>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72" name="Title 1"/>
          <p:cNvSpPr>
            <a:spLocks noGrp="1"/>
          </p:cNvSpPr>
          <p:nvPr>
            <p:ph type="title"/>
          </p:nvPr>
        </p:nvSpPr>
        <p:spPr>
          <a:xfrm>
            <a:off x="279322" y="340717"/>
            <a:ext cx="1988422" cy="829190"/>
          </a:xfrm>
        </p:spPr>
        <p:txBody>
          <a:bodyPr>
            <a:normAutofit/>
          </a:bodyPr>
          <a:lstStyle/>
          <a:p>
            <a:pPr>
              <a:lnSpc>
                <a:spcPct val="90000"/>
              </a:lnSpc>
            </a:pPr>
            <a:r>
              <a:rPr lang="en-GB" sz="2400" b="1" dirty="0"/>
              <a:t>Case Study 2:</a:t>
            </a:r>
            <a:endParaRPr lang="en-IE" sz="2400" b="1" dirty="0"/>
          </a:p>
        </p:txBody>
      </p:sp>
      <p:sp>
        <p:nvSpPr>
          <p:cNvPr id="1048673" name="Content Placeholder 2"/>
          <p:cNvSpPr>
            <a:spLocks noGrp="1"/>
          </p:cNvSpPr>
          <p:nvPr>
            <p:ph idx="1"/>
          </p:nvPr>
        </p:nvSpPr>
        <p:spPr>
          <a:xfrm>
            <a:off x="646774" y="2194102"/>
            <a:ext cx="2570251" cy="3908586"/>
          </a:xfrm>
        </p:spPr>
        <p:txBody>
          <a:bodyPr>
            <a:normAutofit/>
          </a:bodyPr>
          <a:lstStyle/>
          <a:p>
            <a:pPr marL="0" indent="0">
              <a:buNone/>
            </a:pPr>
            <a:endParaRPr lang="en-GB" sz="1700"/>
          </a:p>
          <a:p>
            <a:endParaRPr lang="en-GB" sz="1700"/>
          </a:p>
        </p:txBody>
      </p:sp>
      <p:pic>
        <p:nvPicPr>
          <p:cNvPr id="2097173" name="Picture 3"/>
          <p:cNvPicPr>
            <a:picLocks noChangeAspect="1" noChangeArrowheads="1"/>
          </p:cNvPicPr>
          <p:nvPr/>
        </p:nvPicPr>
        <p:blipFill>
          <a:blip r:embed="rId3"/>
          <a:stretch>
            <a:fillRect/>
          </a:stretch>
        </p:blipFill>
        <p:spPr bwMode="auto">
          <a:xfrm>
            <a:off x="3851920" y="1139887"/>
            <a:ext cx="4808388" cy="5184576"/>
          </a:xfrm>
          <a:prstGeom prst="rect">
            <a:avLst/>
          </a:prstGeom>
          <a:noFill/>
        </p:spPr>
      </p:pic>
      <p:sp>
        <p:nvSpPr>
          <p:cNvPr id="1048674" name="TextBox 3"/>
          <p:cNvSpPr txBox="1"/>
          <p:nvPr/>
        </p:nvSpPr>
        <p:spPr>
          <a:xfrm>
            <a:off x="279322" y="1844824"/>
            <a:ext cx="2937703" cy="409194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?HDFN </a:t>
            </a:r>
            <a:r>
              <a:rPr lang="en-GB" dirty="0"/>
              <a:t>due to maternal anti-B</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Mother: group O+</a:t>
            </a:r>
          </a:p>
          <a:p>
            <a:pPr marL="285750" indent="-285750">
              <a:buFont typeface="Arial" panose="020B0604020202020204" pitchFamily="34" charset="0"/>
              <a:buChar char="•"/>
            </a:pPr>
            <a:r>
              <a:rPr lang="en-GB" dirty="0" smtClean="0"/>
              <a:t>Baby: group B+</a:t>
            </a:r>
          </a:p>
          <a:p>
            <a:endParaRPr lang="en-GB" dirty="0" smtClean="0"/>
          </a:p>
          <a:p>
            <a:pPr marL="285750" indent="-285750">
              <a:buFont typeface="Arial" panose="020B0604020202020204" pitchFamily="34" charset="0"/>
              <a:buChar char="•"/>
            </a:pPr>
            <a:r>
              <a:rPr lang="en-US" dirty="0"/>
              <a:t>The neonate required phototherapy.</a:t>
            </a:r>
            <a:endParaRPr lang="en-IE" dirty="0"/>
          </a:p>
          <a:p>
            <a:endParaRPr lang="en-GB" dirty="0"/>
          </a:p>
          <a:p>
            <a:pPr marL="285750" indent="-285750">
              <a:buFont typeface="Arial" panose="020B0604020202020204" pitchFamily="34" charset="0"/>
              <a:buChar char="•"/>
            </a:pPr>
            <a:r>
              <a:rPr lang="en-GB" dirty="0"/>
              <a:t>Two previous pregnancy were also affected.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2097192" name="Picture 2097191"/>
          <p:cNvPicPr>
            <a:picLocks/>
          </p:cNvPicPr>
          <p:nvPr/>
        </p:nvPicPr>
        <p:blipFill>
          <a:blip r:embed="rId4"/>
          <a:stretch>
            <a:fillRect/>
          </a:stretch>
        </p:blipFill>
        <p:spPr>
          <a:xfrm>
            <a:off x="-81854" y="5634452"/>
            <a:ext cx="2013754" cy="12235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extBox 1"/>
          <p:cNvSpPr txBox="1"/>
          <p:nvPr/>
        </p:nvSpPr>
        <p:spPr>
          <a:xfrm>
            <a:off x="611560" y="1196752"/>
            <a:ext cx="7992888" cy="3545841"/>
          </a:xfrm>
          <a:prstGeom prst="rect">
            <a:avLst/>
          </a:prstGeom>
          <a:noFill/>
          <a:ln>
            <a:solidFill>
              <a:schemeClr val="bg1"/>
            </a:solidFill>
          </a:ln>
        </p:spPr>
        <p:txBody>
          <a:bodyPr wrap="square" rtlCol="0">
            <a:spAutoFit/>
          </a:bodyPr>
          <a:lstStyle/>
          <a:p>
            <a:r>
              <a:rPr lang="en-GB" dirty="0" smtClean="0"/>
              <a:t>	</a:t>
            </a:r>
            <a:endParaRPr lang="en-GB" dirty="0"/>
          </a:p>
          <a:p>
            <a:r>
              <a:rPr lang="en-GB" sz="1600" dirty="0" smtClean="0"/>
              <a:t>Group: O </a:t>
            </a:r>
            <a:r>
              <a:rPr lang="en-GB" sz="1600" dirty="0" err="1" smtClean="0"/>
              <a:t>RhD</a:t>
            </a:r>
            <a:r>
              <a:rPr lang="en-GB" sz="1600" dirty="0" smtClean="0"/>
              <a:t>+ </a:t>
            </a:r>
          </a:p>
          <a:p>
            <a:endParaRPr lang="en-GB" sz="1600" dirty="0" smtClean="0"/>
          </a:p>
          <a:p>
            <a:r>
              <a:rPr lang="en-GB" sz="1600" dirty="0" smtClean="0"/>
              <a:t>Phenotype: R1R1 K-</a:t>
            </a:r>
          </a:p>
          <a:p>
            <a:endParaRPr lang="en-GB" sz="1600" dirty="0"/>
          </a:p>
          <a:p>
            <a:r>
              <a:rPr lang="en-GB" sz="1600" dirty="0" smtClean="0"/>
              <a:t>Antibody Investigation: negative</a:t>
            </a:r>
          </a:p>
          <a:p>
            <a:endParaRPr lang="en-GB" sz="1600" dirty="0"/>
          </a:p>
          <a:p>
            <a:r>
              <a:rPr lang="en-GB" sz="1600" dirty="0" smtClean="0"/>
              <a:t>Auto test cell and DAT: negative</a:t>
            </a:r>
          </a:p>
          <a:p>
            <a:endParaRPr lang="en-GB" sz="1600" dirty="0" smtClean="0"/>
          </a:p>
          <a:p>
            <a:r>
              <a:rPr lang="en-GB" sz="1600" dirty="0" smtClean="0"/>
              <a:t>Low </a:t>
            </a:r>
            <a:r>
              <a:rPr lang="en-GB" sz="1600" dirty="0"/>
              <a:t>i</a:t>
            </a:r>
            <a:r>
              <a:rPr lang="en-GB" sz="1600" dirty="0" smtClean="0"/>
              <a:t>ncidence antibody investigation: </a:t>
            </a:r>
            <a:r>
              <a:rPr lang="en-GB" sz="1600" dirty="0" err="1" smtClean="0"/>
              <a:t>Cw</a:t>
            </a:r>
            <a:r>
              <a:rPr lang="en-GB" sz="1600" dirty="0" smtClean="0"/>
              <a:t>, </a:t>
            </a:r>
            <a:r>
              <a:rPr lang="en-GB" sz="1600" dirty="0" err="1" smtClean="0"/>
              <a:t>Kpa</a:t>
            </a:r>
            <a:r>
              <a:rPr lang="en-GB" sz="1600" dirty="0" smtClean="0"/>
              <a:t>, Cob, </a:t>
            </a:r>
            <a:r>
              <a:rPr lang="en-GB" sz="1600" dirty="0" err="1" smtClean="0"/>
              <a:t>Wra</a:t>
            </a:r>
            <a:r>
              <a:rPr lang="en-GB" sz="1600" dirty="0" smtClean="0"/>
              <a:t>, </a:t>
            </a:r>
            <a:r>
              <a:rPr lang="en-GB" sz="1600" dirty="0" err="1" smtClean="0"/>
              <a:t>Bga</a:t>
            </a:r>
            <a:r>
              <a:rPr lang="en-GB" sz="1600" dirty="0" smtClean="0"/>
              <a:t>, HLA excluded. </a:t>
            </a:r>
          </a:p>
          <a:p>
            <a:endParaRPr lang="en-GB" dirty="0"/>
          </a:p>
          <a:p>
            <a:r>
              <a:rPr lang="en-GB" sz="1600" dirty="0" smtClean="0"/>
              <a:t>Compatibility testing: Paternal red cells versus  maternal </a:t>
            </a:r>
            <a:r>
              <a:rPr lang="en-GB" sz="1600" dirty="0"/>
              <a:t>plasma </a:t>
            </a:r>
            <a:r>
              <a:rPr lang="en-GB" sz="1600" dirty="0" smtClean="0"/>
              <a:t>and compatible </a:t>
            </a:r>
            <a:r>
              <a:rPr lang="en-GB" sz="1600" dirty="0"/>
              <a:t>result obtained </a:t>
            </a:r>
            <a:r>
              <a:rPr lang="en-GB" sz="1600" dirty="0" smtClean="0"/>
              <a:t>.</a:t>
            </a:r>
          </a:p>
          <a:p>
            <a:endParaRPr lang="en-GB" dirty="0" smtClean="0"/>
          </a:p>
        </p:txBody>
      </p:sp>
      <p:pic>
        <p:nvPicPr>
          <p:cNvPr id="2097174" name="Picture 2"/>
          <p:cNvPicPr>
            <a:picLocks noChangeAspect="1"/>
          </p:cNvPicPr>
          <p:nvPr/>
        </p:nvPicPr>
        <p:blipFill rotWithShape="1">
          <a:blip r:embed="rId3" cstate="print"/>
          <a:srcRect l="19681" t="21380" r="12636" b="29195"/>
          <a:stretch>
            <a:fillRect/>
          </a:stretch>
        </p:blipFill>
        <p:spPr>
          <a:xfrm>
            <a:off x="5436096" y="4478461"/>
            <a:ext cx="2664296" cy="1888530"/>
          </a:xfrm>
          <a:prstGeom prst="rect">
            <a:avLst/>
          </a:prstGeom>
        </p:spPr>
      </p:pic>
      <p:pic>
        <p:nvPicPr>
          <p:cNvPr id="2097175" name="Picture 6" descr="C:\Users\Longj\AppData\Roaming\1638362567784.jpg"/>
          <p:cNvPicPr>
            <a:picLocks noChangeAspect="1" noChangeArrowheads="1"/>
          </p:cNvPicPr>
          <p:nvPr/>
        </p:nvPicPr>
        <p:blipFill rotWithShape="1">
          <a:blip r:embed="rId4" cstate="print"/>
          <a:srcRect l="10963" t="22355" r="34198" b="10581"/>
          <a:stretch>
            <a:fillRect/>
          </a:stretch>
        </p:blipFill>
        <p:spPr bwMode="auto">
          <a:xfrm rot="5400000">
            <a:off x="2558535" y="3971646"/>
            <a:ext cx="1975220" cy="2988850"/>
          </a:xfrm>
          <a:prstGeom prst="rect">
            <a:avLst/>
          </a:prstGeom>
          <a:noFill/>
        </p:spPr>
      </p:pic>
      <p:sp>
        <p:nvSpPr>
          <p:cNvPr id="1048682" name="TextBox 3"/>
          <p:cNvSpPr txBox="1"/>
          <p:nvPr/>
        </p:nvSpPr>
        <p:spPr>
          <a:xfrm>
            <a:off x="1042896" y="332656"/>
            <a:ext cx="7057495" cy="523220"/>
          </a:xfrm>
          <a:prstGeom prst="rect">
            <a:avLst/>
          </a:prstGeom>
          <a:noFill/>
        </p:spPr>
        <p:txBody>
          <a:bodyPr wrap="square" rtlCol="0">
            <a:spAutoFit/>
          </a:bodyPr>
          <a:lstStyle/>
          <a:p>
            <a:r>
              <a:rPr lang="en-GB" sz="2800" dirty="0" smtClean="0">
                <a:solidFill>
                  <a:schemeClr val="tx2"/>
                </a:solidFill>
              </a:rPr>
              <a:t>Laboratory Testing of Maternal Sample</a:t>
            </a:r>
            <a:endParaRPr lang="en-IE" sz="2800" dirty="0">
              <a:solidFill>
                <a:schemeClr val="tx2"/>
              </a:solidFill>
            </a:endParaRPr>
          </a:p>
        </p:txBody>
      </p:sp>
      <p:pic>
        <p:nvPicPr>
          <p:cNvPr id="2097193" name="Picture 2097192"/>
          <p:cNvPicPr>
            <a:picLocks/>
          </p:cNvPicPr>
          <p:nvPr/>
        </p:nvPicPr>
        <p:blipFill>
          <a:blip r:embed="rId5"/>
          <a:stretch>
            <a:fillRect/>
          </a:stretch>
        </p:blipFill>
        <p:spPr>
          <a:xfrm>
            <a:off x="36018" y="5634451"/>
            <a:ext cx="2013754" cy="12235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extBox 1"/>
          <p:cNvSpPr txBox="1"/>
          <p:nvPr/>
        </p:nvSpPr>
        <p:spPr>
          <a:xfrm>
            <a:off x="539552" y="548680"/>
            <a:ext cx="6264696" cy="523220"/>
          </a:xfrm>
          <a:prstGeom prst="rect">
            <a:avLst/>
          </a:prstGeom>
          <a:noFill/>
        </p:spPr>
        <p:txBody>
          <a:bodyPr wrap="square" rtlCol="0">
            <a:spAutoFit/>
          </a:bodyPr>
          <a:lstStyle/>
          <a:p>
            <a:r>
              <a:rPr lang="en-GB" sz="2800" dirty="0" smtClean="0">
                <a:solidFill>
                  <a:schemeClr val="tx2">
                    <a:lumMod val="60000"/>
                    <a:lumOff val="40000"/>
                  </a:schemeClr>
                </a:solidFill>
              </a:rPr>
              <a:t>Testing of Maternal sample continued</a:t>
            </a:r>
            <a:endParaRPr lang="en-IE" sz="2800" dirty="0">
              <a:solidFill>
                <a:schemeClr val="tx2">
                  <a:lumMod val="60000"/>
                  <a:lumOff val="40000"/>
                </a:schemeClr>
              </a:solidFill>
            </a:endParaRPr>
          </a:p>
        </p:txBody>
      </p:sp>
      <p:pic>
        <p:nvPicPr>
          <p:cNvPr id="2097176" name="Picture 2" descr="C:\Users\Longj\AppData\Roaming\1638360268924.jpg"/>
          <p:cNvPicPr>
            <a:picLocks noChangeAspect="1" noChangeArrowheads="1"/>
          </p:cNvPicPr>
          <p:nvPr/>
        </p:nvPicPr>
        <p:blipFill rotWithShape="1">
          <a:blip r:embed="rId3" cstate="print"/>
          <a:srcRect l="21011" t="26676" r="18327" b="26676"/>
          <a:stretch>
            <a:fillRect/>
          </a:stretch>
        </p:blipFill>
        <p:spPr bwMode="auto">
          <a:xfrm rot="5400000">
            <a:off x="6873965" y="968687"/>
            <a:ext cx="2006620" cy="1368154"/>
          </a:xfrm>
          <a:prstGeom prst="rect">
            <a:avLst/>
          </a:prstGeom>
          <a:noFill/>
        </p:spPr>
      </p:pic>
      <p:sp>
        <p:nvSpPr>
          <p:cNvPr id="1048687" name="TextBox 4"/>
          <p:cNvSpPr txBox="1"/>
          <p:nvPr/>
        </p:nvSpPr>
        <p:spPr>
          <a:xfrm>
            <a:off x="539552" y="1468098"/>
            <a:ext cx="5400600" cy="3693319"/>
          </a:xfrm>
          <a:prstGeom prst="rect">
            <a:avLst/>
          </a:prstGeom>
          <a:noFill/>
        </p:spPr>
        <p:txBody>
          <a:bodyPr wrap="square" rtlCol="0">
            <a:spAutoFit/>
          </a:bodyPr>
          <a:lstStyle/>
          <a:p>
            <a:r>
              <a:rPr lang="en-GB" u="sng" dirty="0" smtClean="0"/>
              <a:t>IgG Antibody Titration</a:t>
            </a:r>
          </a:p>
          <a:p>
            <a:endParaRPr lang="en-GB" u="sng" dirty="0" smtClean="0"/>
          </a:p>
          <a:p>
            <a:pPr marL="285750" indent="-285750">
              <a:buFont typeface="Arial" panose="020B0604020202020204" pitchFamily="34" charset="0"/>
              <a:buChar char="•"/>
            </a:pPr>
            <a:r>
              <a:rPr lang="en-GB" dirty="0" smtClean="0"/>
              <a:t>Patient plasma is incubated with </a:t>
            </a:r>
            <a:r>
              <a:rPr lang="en-GB" dirty="0" err="1" smtClean="0"/>
              <a:t>neutr</a:t>
            </a:r>
            <a:r>
              <a:rPr lang="en-GB" dirty="0" smtClean="0"/>
              <a:t>-AB (1:1) at 4◦C for 1hr</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a:t>
            </a:r>
            <a:r>
              <a:rPr lang="en-GB" dirty="0" err="1"/>
              <a:t>neutr</a:t>
            </a:r>
            <a:r>
              <a:rPr lang="en-GB" dirty="0"/>
              <a:t>-AB neutralised out </a:t>
            </a:r>
            <a:r>
              <a:rPr lang="en-GB" dirty="0" smtClean="0"/>
              <a:t> IgM antibodies.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 doubling dilution is prepared using both neat and neutralised patient plasma.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Direct spin and IAT tube techniques are used for the detection of </a:t>
            </a:r>
            <a:r>
              <a:rPr lang="en-GB" dirty="0" err="1" smtClean="0"/>
              <a:t>IgM</a:t>
            </a:r>
            <a:r>
              <a:rPr lang="en-GB" dirty="0" smtClean="0"/>
              <a:t> and </a:t>
            </a:r>
            <a:r>
              <a:rPr lang="en-GB" dirty="0" err="1" smtClean="0"/>
              <a:t>IgG</a:t>
            </a:r>
            <a:r>
              <a:rPr lang="en-GB" dirty="0" smtClean="0"/>
              <a:t> anti-B</a:t>
            </a:r>
            <a:r>
              <a:rPr lang="en-US" dirty="0" smtClean="0"/>
              <a:t> in the neat and neutralised dilutions</a:t>
            </a:r>
            <a:endParaRPr lang="en-IE" dirty="0"/>
          </a:p>
        </p:txBody>
      </p:sp>
      <p:pic>
        <p:nvPicPr>
          <p:cNvPr id="2097194" name="Picture 2097193"/>
          <p:cNvPicPr>
            <a:picLocks/>
          </p:cNvPicPr>
          <p:nvPr/>
        </p:nvPicPr>
        <p:blipFill>
          <a:blip r:embed="rId4"/>
          <a:stretch>
            <a:fillRect/>
          </a:stretch>
        </p:blipFill>
        <p:spPr>
          <a:xfrm>
            <a:off x="2599" y="5634451"/>
            <a:ext cx="2013754" cy="12235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a:xfrm>
            <a:off x="611560" y="188640"/>
            <a:ext cx="8229600" cy="880120"/>
          </a:xfrm>
        </p:spPr>
        <p:txBody>
          <a:bodyPr/>
          <a:lstStyle/>
          <a:p>
            <a:r>
              <a:rPr lang="en-GB" sz="4400" dirty="0" smtClean="0"/>
              <a:t>Titration Results</a:t>
            </a:r>
            <a:endParaRPr lang="en-IE" sz="4400" dirty="0"/>
          </a:p>
        </p:txBody>
      </p:sp>
      <p:sp>
        <p:nvSpPr>
          <p:cNvPr id="1048692" name="Content Placeholder 2"/>
          <p:cNvSpPr>
            <a:spLocks noGrp="1"/>
          </p:cNvSpPr>
          <p:nvPr>
            <p:ph idx="1"/>
          </p:nvPr>
        </p:nvSpPr>
        <p:spPr/>
        <p:txBody>
          <a:bodyPr/>
          <a:lstStyle/>
          <a:p>
            <a:r>
              <a:rPr lang="en-US" dirty="0"/>
              <a:t>Titration of Anti-B in maternal plasma versus B cells using direct spin and IAT techniques.</a:t>
            </a:r>
          </a:p>
          <a:p>
            <a:endParaRPr lang="en-IE" dirty="0"/>
          </a:p>
        </p:txBody>
      </p:sp>
      <p:graphicFrame>
        <p:nvGraphicFramePr>
          <p:cNvPr id="4194307" name="Table 3"/>
          <p:cNvGraphicFramePr>
            <a:graphicFrameLocks noGrp="1"/>
          </p:cNvGraphicFramePr>
          <p:nvPr/>
        </p:nvGraphicFramePr>
        <p:xfrm>
          <a:off x="611560" y="2708920"/>
          <a:ext cx="7920882" cy="2295546"/>
        </p:xfrm>
        <a:graphic>
          <a:graphicData uri="http://schemas.openxmlformats.org/drawingml/2006/table">
            <a:tbl>
              <a:tblPr firstRow="1" bandRow="1">
                <a:tableStyleId>{5C22544A-7EE6-4342-B048-85BDC9FD1C3A}</a:tableStyleId>
              </a:tblPr>
              <a:tblGrid>
                <a:gridCol w="1747434"/>
                <a:gridCol w="436858"/>
                <a:gridCol w="611602"/>
                <a:gridCol w="524229"/>
                <a:gridCol w="566221"/>
                <a:gridCol w="672423"/>
                <a:gridCol w="672423"/>
                <a:gridCol w="672423"/>
                <a:gridCol w="672423"/>
                <a:gridCol w="672423"/>
                <a:gridCol w="672423"/>
              </a:tblGrid>
              <a:tr h="488556">
                <a:tc>
                  <a:txBody>
                    <a:bodyPr/>
                    <a:lstStyle/>
                    <a:p>
                      <a:r>
                        <a:rPr lang="en-GB" sz="1200" dirty="0" smtClean="0"/>
                        <a:t>Dilutions</a:t>
                      </a:r>
                      <a:endParaRPr lang="en-IE" sz="1200" dirty="0"/>
                    </a:p>
                  </a:txBody>
                  <a:tcPr/>
                </a:tc>
                <a:tc>
                  <a:txBody>
                    <a:bodyPr/>
                    <a:lstStyle/>
                    <a:p>
                      <a:r>
                        <a:rPr lang="en-GB" sz="1200" smtClean="0"/>
                        <a:t>2</a:t>
                      </a:r>
                      <a:endParaRPr lang="en-IE" sz="1200" dirty="0"/>
                    </a:p>
                  </a:txBody>
                  <a:tcPr>
                    <a:solidFill>
                      <a:schemeClr val="accent1"/>
                    </a:solidFill>
                  </a:tcPr>
                </a:tc>
                <a:tc>
                  <a:txBody>
                    <a:bodyPr/>
                    <a:lstStyle/>
                    <a:p>
                      <a:r>
                        <a:rPr lang="en-GB" sz="1200" dirty="0" smtClean="0"/>
                        <a:t>4</a:t>
                      </a:r>
                      <a:endParaRPr lang="en-IE" sz="1200" dirty="0"/>
                    </a:p>
                  </a:txBody>
                  <a:tcPr>
                    <a:solidFill>
                      <a:schemeClr val="accent1"/>
                    </a:solidFill>
                  </a:tcPr>
                </a:tc>
                <a:tc>
                  <a:txBody>
                    <a:bodyPr/>
                    <a:lstStyle/>
                    <a:p>
                      <a:r>
                        <a:rPr lang="en-GB" sz="1200" dirty="0" smtClean="0"/>
                        <a:t>8</a:t>
                      </a:r>
                      <a:endParaRPr lang="en-IE" sz="1200" dirty="0"/>
                    </a:p>
                  </a:txBody>
                  <a:tcPr>
                    <a:solidFill>
                      <a:schemeClr val="accent1"/>
                    </a:solidFill>
                  </a:tcPr>
                </a:tc>
                <a:tc>
                  <a:txBody>
                    <a:bodyPr/>
                    <a:lstStyle/>
                    <a:p>
                      <a:r>
                        <a:rPr lang="en-GB" sz="1200" dirty="0" smtClean="0"/>
                        <a:t>16</a:t>
                      </a:r>
                      <a:endParaRPr lang="en-IE" sz="1200" dirty="0"/>
                    </a:p>
                  </a:txBody>
                  <a:tcPr>
                    <a:solidFill>
                      <a:schemeClr val="accent1"/>
                    </a:solidFill>
                  </a:tcPr>
                </a:tc>
                <a:tc>
                  <a:txBody>
                    <a:bodyPr/>
                    <a:lstStyle/>
                    <a:p>
                      <a:r>
                        <a:rPr lang="en-GB" sz="1200" dirty="0" smtClean="0"/>
                        <a:t>32</a:t>
                      </a:r>
                      <a:endParaRPr lang="en-IE" sz="1200" dirty="0"/>
                    </a:p>
                  </a:txBody>
                  <a:tcPr>
                    <a:solidFill>
                      <a:schemeClr val="accent1"/>
                    </a:solidFill>
                  </a:tcPr>
                </a:tc>
                <a:tc>
                  <a:txBody>
                    <a:bodyPr/>
                    <a:lstStyle/>
                    <a:p>
                      <a:r>
                        <a:rPr lang="en-GB" sz="1200" dirty="0" smtClean="0"/>
                        <a:t>64</a:t>
                      </a:r>
                      <a:endParaRPr lang="en-IE" sz="1200" dirty="0"/>
                    </a:p>
                  </a:txBody>
                  <a:tcPr>
                    <a:solidFill>
                      <a:schemeClr val="accent1"/>
                    </a:solidFill>
                  </a:tcPr>
                </a:tc>
                <a:tc>
                  <a:txBody>
                    <a:bodyPr/>
                    <a:lstStyle/>
                    <a:p>
                      <a:r>
                        <a:rPr lang="en-GB" sz="1200" dirty="0" smtClean="0"/>
                        <a:t>128</a:t>
                      </a:r>
                      <a:endParaRPr lang="en-IE" sz="1200" dirty="0"/>
                    </a:p>
                  </a:txBody>
                  <a:tcPr>
                    <a:solidFill>
                      <a:schemeClr val="accent1"/>
                    </a:solidFill>
                  </a:tcPr>
                </a:tc>
                <a:tc>
                  <a:txBody>
                    <a:bodyPr/>
                    <a:lstStyle/>
                    <a:p>
                      <a:r>
                        <a:rPr lang="en-GB" sz="1200" dirty="0" smtClean="0"/>
                        <a:t>256</a:t>
                      </a:r>
                      <a:endParaRPr lang="en-IE" sz="1200" dirty="0"/>
                    </a:p>
                  </a:txBody>
                  <a:tcPr>
                    <a:solidFill>
                      <a:schemeClr val="accent1"/>
                    </a:solidFill>
                  </a:tcPr>
                </a:tc>
                <a:tc>
                  <a:txBody>
                    <a:bodyPr/>
                    <a:lstStyle/>
                    <a:p>
                      <a:r>
                        <a:rPr lang="en-GB" sz="1200" dirty="0" smtClean="0"/>
                        <a:t>512</a:t>
                      </a:r>
                      <a:endParaRPr lang="en-IE" sz="1200" dirty="0"/>
                    </a:p>
                  </a:txBody>
                  <a:tcPr>
                    <a:solidFill>
                      <a:schemeClr val="accent1"/>
                    </a:solidFill>
                  </a:tcPr>
                </a:tc>
                <a:tc>
                  <a:txBody>
                    <a:bodyPr/>
                    <a:lstStyle/>
                    <a:p>
                      <a:r>
                        <a:rPr lang="en-GB" sz="1200" dirty="0" smtClean="0"/>
                        <a:t>1024</a:t>
                      </a:r>
                      <a:endParaRPr lang="en-IE" sz="1200" dirty="0"/>
                    </a:p>
                  </a:txBody>
                  <a:tcPr>
                    <a:solidFill>
                      <a:schemeClr val="accent1"/>
                    </a:solidFill>
                  </a:tcPr>
                </a:tc>
              </a:tr>
              <a:tr h="602330">
                <a:tc>
                  <a:txBody>
                    <a:bodyPr/>
                    <a:lstStyle/>
                    <a:p>
                      <a:r>
                        <a:rPr lang="en-GB" sz="1200" dirty="0" smtClean="0">
                          <a:solidFill>
                            <a:schemeClr val="bg1"/>
                          </a:solidFill>
                        </a:rPr>
                        <a:t>IgM Anti-B </a:t>
                      </a:r>
                    </a:p>
                    <a:p>
                      <a:r>
                        <a:rPr lang="en-GB" sz="1200" dirty="0" smtClean="0">
                          <a:solidFill>
                            <a:schemeClr val="bg1"/>
                          </a:solidFill>
                        </a:rPr>
                        <a:t>Near Plasma</a:t>
                      </a:r>
                      <a:endParaRPr lang="en-IE" sz="1200" dirty="0">
                        <a:solidFill>
                          <a:schemeClr val="bg1"/>
                        </a:solidFill>
                      </a:endParaRPr>
                    </a:p>
                  </a:txBody>
                  <a:tcPr>
                    <a:solidFill>
                      <a:schemeClr val="accent1">
                        <a:lumMod val="60000"/>
                        <a:lumOff val="40000"/>
                      </a:schemeClr>
                    </a:solidFill>
                  </a:tcPr>
                </a:tc>
                <a:tc>
                  <a:txBody>
                    <a:bodyPr/>
                    <a:lstStyle/>
                    <a:p>
                      <a:r>
                        <a:rPr lang="en-GB" sz="1200" dirty="0" smtClean="0"/>
                        <a:t>C</a:t>
                      </a:r>
                      <a:endParaRPr lang="en-IE" sz="1200" dirty="0"/>
                    </a:p>
                  </a:txBody>
                  <a:tcPr>
                    <a:solidFill>
                      <a:schemeClr val="accent1">
                        <a:lumMod val="20000"/>
                        <a:lumOff val="80000"/>
                      </a:schemeClr>
                    </a:solidFill>
                  </a:tcPr>
                </a:tc>
                <a:tc>
                  <a:txBody>
                    <a:bodyPr/>
                    <a:lstStyle/>
                    <a:p>
                      <a:r>
                        <a:rPr lang="en-GB" sz="1200" dirty="0" smtClean="0"/>
                        <a:t>C</a:t>
                      </a:r>
                      <a:endParaRPr lang="en-IE" sz="1200" dirty="0"/>
                    </a:p>
                  </a:txBody>
                  <a:tcPr>
                    <a:solidFill>
                      <a:schemeClr val="accent1">
                        <a:lumMod val="20000"/>
                        <a:lumOff val="80000"/>
                      </a:schemeClr>
                    </a:solidFill>
                  </a:tcPr>
                </a:tc>
                <a:tc>
                  <a:txBody>
                    <a:bodyPr/>
                    <a:lstStyle/>
                    <a:p>
                      <a:r>
                        <a:rPr lang="en-GB" sz="1200" dirty="0" smtClean="0"/>
                        <a:t>C</a:t>
                      </a:r>
                      <a:endParaRPr lang="en-IE" sz="1200" dirty="0"/>
                    </a:p>
                  </a:txBody>
                  <a:tcPr>
                    <a:solidFill>
                      <a:schemeClr val="accent1">
                        <a:lumMod val="20000"/>
                        <a:lumOff val="80000"/>
                      </a:schemeClr>
                    </a:solidFill>
                  </a:tcPr>
                </a:tc>
                <a:tc>
                  <a:txBody>
                    <a:bodyPr/>
                    <a:lstStyle/>
                    <a:p>
                      <a:r>
                        <a:rPr lang="en-GB" sz="1200" dirty="0" smtClean="0"/>
                        <a:t>V</a:t>
                      </a:r>
                      <a:endParaRPr lang="en-IE" sz="1200" dirty="0"/>
                    </a:p>
                  </a:txBody>
                  <a:tcPr>
                    <a:solidFill>
                      <a:schemeClr val="accent1">
                        <a:lumMod val="20000"/>
                        <a:lumOff val="80000"/>
                      </a:schemeClr>
                    </a:solidFill>
                  </a:tcPr>
                </a:tc>
                <a:tc>
                  <a:txBody>
                    <a:bodyPr/>
                    <a:lstStyle/>
                    <a:p>
                      <a:r>
                        <a:rPr lang="en-GB" sz="1200" dirty="0" smtClean="0"/>
                        <a:t>V</a:t>
                      </a:r>
                      <a:endParaRPr lang="en-IE" sz="1200" dirty="0"/>
                    </a:p>
                  </a:txBody>
                  <a:tcPr>
                    <a:solidFill>
                      <a:schemeClr val="accent1">
                        <a:lumMod val="20000"/>
                        <a:lumOff val="80000"/>
                      </a:schemeClr>
                    </a:solidFill>
                  </a:tcPr>
                </a:tc>
                <a:tc>
                  <a:txBody>
                    <a:bodyPr/>
                    <a:lstStyle/>
                    <a:p>
                      <a:r>
                        <a:rPr lang="en-GB" sz="1200" dirty="0" smtClean="0"/>
                        <a:t>++</a:t>
                      </a:r>
                      <a:endParaRPr lang="en-IE" sz="1200" dirty="0"/>
                    </a:p>
                  </a:txBody>
                  <a:tcPr>
                    <a:solidFill>
                      <a:schemeClr val="accent1">
                        <a:lumMod val="20000"/>
                        <a:lumOff val="80000"/>
                      </a:schemeClr>
                    </a:solidFill>
                  </a:tcPr>
                </a:tc>
                <a:tc>
                  <a:txBody>
                    <a:bodyPr/>
                    <a:lstStyle/>
                    <a:p>
                      <a:r>
                        <a:rPr lang="en-GB" sz="1200" dirty="0" smtClean="0"/>
                        <a:t>+S</a:t>
                      </a:r>
                      <a:endParaRPr lang="en-IE" sz="1200"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r>
              <a:tr h="602330">
                <a:tc>
                  <a:txBody>
                    <a:bodyPr/>
                    <a:lstStyle/>
                    <a:p>
                      <a:r>
                        <a:rPr lang="en-GB" sz="1200" smtClean="0">
                          <a:solidFill>
                            <a:schemeClr val="bg1"/>
                          </a:solidFill>
                        </a:rPr>
                        <a:t>IgM</a:t>
                      </a:r>
                      <a:r>
                        <a:rPr lang="en-GB" sz="1200" baseline="0" smtClean="0">
                          <a:solidFill>
                            <a:schemeClr val="bg1"/>
                          </a:solidFill>
                        </a:rPr>
                        <a:t> Anti-B</a:t>
                      </a:r>
                    </a:p>
                    <a:p>
                      <a:r>
                        <a:rPr lang="en-GB" sz="1200" baseline="0" smtClean="0">
                          <a:solidFill>
                            <a:schemeClr val="bg1"/>
                          </a:solidFill>
                        </a:rPr>
                        <a:t>Neutralised</a:t>
                      </a:r>
                      <a:endParaRPr lang="en-IE" sz="1200" dirty="0">
                        <a:solidFill>
                          <a:schemeClr val="bg1"/>
                        </a:solidFill>
                      </a:endParaRPr>
                    </a:p>
                  </a:txBody>
                  <a:tcPr>
                    <a:solidFill>
                      <a:schemeClr val="accent1">
                        <a:lumMod val="60000"/>
                        <a:lumOff val="4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r>
              <a:tr h="602330">
                <a:tc>
                  <a:txBody>
                    <a:bodyPr/>
                    <a:lstStyle/>
                    <a:p>
                      <a:r>
                        <a:rPr lang="en-GB" sz="1200" dirty="0" smtClean="0">
                          <a:solidFill>
                            <a:schemeClr val="bg1"/>
                          </a:solidFill>
                        </a:rPr>
                        <a:t>IgG Anti-B</a:t>
                      </a:r>
                    </a:p>
                    <a:p>
                      <a:r>
                        <a:rPr lang="en-GB" sz="1200" dirty="0" err="1" smtClean="0">
                          <a:solidFill>
                            <a:schemeClr val="bg1"/>
                          </a:solidFill>
                        </a:rPr>
                        <a:t>Neautralised</a:t>
                      </a:r>
                      <a:endParaRPr lang="en-IE" sz="1200" dirty="0">
                        <a:solidFill>
                          <a:schemeClr val="bg1"/>
                        </a:solidFill>
                      </a:endParaRPr>
                    </a:p>
                  </a:txBody>
                  <a:tcPr>
                    <a:solidFill>
                      <a:schemeClr val="accent1">
                        <a:lumMod val="60000"/>
                        <a:lumOff val="40000"/>
                      </a:schemeClr>
                    </a:solidFill>
                  </a:tcPr>
                </a:tc>
                <a:tc>
                  <a:txBody>
                    <a:bodyPr/>
                    <a:lstStyle/>
                    <a:p>
                      <a:r>
                        <a:rPr lang="en-GB" sz="1200" dirty="0" smtClean="0"/>
                        <a:t>C</a:t>
                      </a:r>
                      <a:endParaRPr lang="en-IE" sz="1200" dirty="0"/>
                    </a:p>
                  </a:txBody>
                  <a:tcPr>
                    <a:solidFill>
                      <a:schemeClr val="accent1">
                        <a:lumMod val="20000"/>
                        <a:lumOff val="80000"/>
                      </a:schemeClr>
                    </a:solidFill>
                  </a:tcPr>
                </a:tc>
                <a:tc>
                  <a:txBody>
                    <a:bodyPr/>
                    <a:lstStyle/>
                    <a:p>
                      <a:r>
                        <a:rPr lang="en-GB" sz="1200" dirty="0" smtClean="0"/>
                        <a:t>C</a:t>
                      </a:r>
                      <a:endParaRPr lang="en-IE" sz="1200" dirty="0"/>
                    </a:p>
                  </a:txBody>
                  <a:tcPr>
                    <a:solidFill>
                      <a:schemeClr val="accent1">
                        <a:lumMod val="20000"/>
                        <a:lumOff val="80000"/>
                      </a:schemeClr>
                    </a:solidFill>
                  </a:tcPr>
                </a:tc>
                <a:tc>
                  <a:txBody>
                    <a:bodyPr/>
                    <a:lstStyle/>
                    <a:p>
                      <a:r>
                        <a:rPr lang="en-GB" sz="1200" dirty="0" smtClean="0"/>
                        <a:t>C</a:t>
                      </a:r>
                      <a:endParaRPr lang="en-IE" sz="1200" dirty="0"/>
                    </a:p>
                  </a:txBody>
                  <a:tcPr>
                    <a:solidFill>
                      <a:schemeClr val="accent1">
                        <a:lumMod val="20000"/>
                        <a:lumOff val="80000"/>
                      </a:schemeClr>
                    </a:solidFill>
                  </a:tcPr>
                </a:tc>
                <a:tc>
                  <a:txBody>
                    <a:bodyPr/>
                    <a:lstStyle/>
                    <a:p>
                      <a:r>
                        <a:rPr lang="en-GB" sz="1200" dirty="0" smtClean="0"/>
                        <a:t>C</a:t>
                      </a:r>
                      <a:endParaRPr lang="en-IE" sz="1200" dirty="0"/>
                    </a:p>
                  </a:txBody>
                  <a:tcPr>
                    <a:solidFill>
                      <a:schemeClr val="accent1">
                        <a:lumMod val="20000"/>
                        <a:lumOff val="80000"/>
                      </a:schemeClr>
                    </a:solidFill>
                  </a:tcPr>
                </a:tc>
                <a:tc>
                  <a:txBody>
                    <a:bodyPr/>
                    <a:lstStyle/>
                    <a:p>
                      <a:r>
                        <a:rPr lang="en-GB" sz="1200" dirty="0" smtClean="0"/>
                        <a:t>C</a:t>
                      </a:r>
                      <a:endParaRPr lang="en-IE" sz="1200" dirty="0"/>
                    </a:p>
                  </a:txBody>
                  <a:tcPr>
                    <a:solidFill>
                      <a:schemeClr val="accent1">
                        <a:lumMod val="20000"/>
                        <a:lumOff val="80000"/>
                      </a:schemeClr>
                    </a:solidFill>
                  </a:tcPr>
                </a:tc>
                <a:tc>
                  <a:txBody>
                    <a:bodyPr/>
                    <a:lstStyle/>
                    <a:p>
                      <a:r>
                        <a:rPr lang="en-GB" sz="1200" dirty="0" smtClean="0"/>
                        <a:t>V</a:t>
                      </a:r>
                      <a:endParaRPr lang="en-IE" sz="1200" dirty="0"/>
                    </a:p>
                  </a:txBody>
                  <a:tcPr>
                    <a:solidFill>
                      <a:schemeClr val="accent1">
                        <a:lumMod val="20000"/>
                        <a:lumOff val="80000"/>
                      </a:schemeClr>
                    </a:solidFill>
                  </a:tcPr>
                </a:tc>
                <a:tc>
                  <a:txBody>
                    <a:bodyPr/>
                    <a:lstStyle/>
                    <a:p>
                      <a:r>
                        <a:rPr lang="en-GB" sz="1200" dirty="0" smtClean="0"/>
                        <a:t>++</a:t>
                      </a:r>
                      <a:endParaRPr lang="en-IE" sz="1200" dirty="0"/>
                    </a:p>
                  </a:txBody>
                  <a:tcPr>
                    <a:solidFill>
                      <a:schemeClr val="accent1">
                        <a:lumMod val="20000"/>
                        <a:lumOff val="80000"/>
                      </a:schemeClr>
                    </a:solidFill>
                  </a:tcPr>
                </a:tc>
                <a:tc>
                  <a:txBody>
                    <a:bodyPr/>
                    <a:lstStyle/>
                    <a:p>
                      <a:r>
                        <a:rPr lang="en-GB" sz="1200" dirty="0" smtClean="0"/>
                        <a:t>+</a:t>
                      </a:r>
                      <a:endParaRPr lang="en-IE" sz="1200"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c>
                  <a:txBody>
                    <a:bodyPr/>
                    <a:lstStyle/>
                    <a:p>
                      <a:r>
                        <a:rPr lang="en-GB" dirty="0" smtClean="0"/>
                        <a:t>-</a:t>
                      </a:r>
                      <a:endParaRPr lang="en-IE" dirty="0"/>
                    </a:p>
                  </a:txBody>
                  <a:tcPr>
                    <a:solidFill>
                      <a:schemeClr val="accent1">
                        <a:lumMod val="20000"/>
                        <a:lumOff val="80000"/>
                      </a:schemeClr>
                    </a:solidFill>
                  </a:tcPr>
                </a:tc>
              </a:tr>
            </a:tbl>
          </a:graphicData>
        </a:graphic>
      </p:graphicFrame>
      <p:pic>
        <p:nvPicPr>
          <p:cNvPr id="2097195" name="Picture 2097194"/>
          <p:cNvPicPr>
            <a:picLocks/>
          </p:cNvPicPr>
          <p:nvPr/>
        </p:nvPicPr>
        <p:blipFill>
          <a:blip r:embed="rId3"/>
          <a:stretch>
            <a:fillRect/>
          </a:stretch>
        </p:blipFill>
        <p:spPr>
          <a:xfrm>
            <a:off x="0" y="5634452"/>
            <a:ext cx="2013754" cy="12235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1"/>
          <p:cNvSpPr>
            <a:spLocks noGrp="1"/>
          </p:cNvSpPr>
          <p:nvPr>
            <p:ph type="title"/>
          </p:nvPr>
        </p:nvSpPr>
        <p:spPr>
          <a:xfrm>
            <a:off x="467544" y="620688"/>
            <a:ext cx="8229600" cy="691480"/>
          </a:xfrm>
        </p:spPr>
        <p:txBody>
          <a:bodyPr/>
          <a:lstStyle/>
          <a:p>
            <a:r>
              <a:rPr lang="en-GB" sz="3600" dirty="0" smtClean="0"/>
              <a:t>Laboratory Testing</a:t>
            </a:r>
            <a:br>
              <a:rPr lang="en-GB" sz="3600" dirty="0" smtClean="0"/>
            </a:br>
            <a:r>
              <a:rPr lang="en-GB" sz="3600" dirty="0" smtClean="0"/>
              <a:t> on Neonatal Sample  </a:t>
            </a:r>
            <a:endParaRPr lang="en-IE" sz="3600" dirty="0"/>
          </a:p>
        </p:txBody>
      </p:sp>
      <p:sp>
        <p:nvSpPr>
          <p:cNvPr id="1048697" name="Content Placeholder 2"/>
          <p:cNvSpPr>
            <a:spLocks noGrp="1"/>
          </p:cNvSpPr>
          <p:nvPr>
            <p:ph idx="1"/>
          </p:nvPr>
        </p:nvSpPr>
        <p:spPr/>
        <p:txBody>
          <a:bodyPr/>
          <a:lstStyle/>
          <a:p>
            <a:pPr marL="0" indent="0">
              <a:buNone/>
            </a:pPr>
            <a:r>
              <a:rPr lang="en-GB" sz="1800" dirty="0" smtClean="0"/>
              <a:t>Group: B </a:t>
            </a:r>
            <a:r>
              <a:rPr lang="en-GB" sz="1800" dirty="0" err="1" smtClean="0"/>
              <a:t>RhD</a:t>
            </a:r>
            <a:r>
              <a:rPr lang="en-GB" sz="1800" dirty="0" smtClean="0"/>
              <a:t>+</a:t>
            </a:r>
          </a:p>
          <a:p>
            <a:pPr marL="0" indent="0">
              <a:buNone/>
            </a:pPr>
            <a:endParaRPr lang="en-GB" sz="1800" dirty="0" smtClean="0"/>
          </a:p>
          <a:p>
            <a:pPr marL="0" indent="0">
              <a:buNone/>
            </a:pPr>
            <a:r>
              <a:rPr lang="en-GB" sz="1800" dirty="0" smtClean="0"/>
              <a:t>Phenotype: R1r</a:t>
            </a:r>
          </a:p>
          <a:p>
            <a:pPr marL="0" indent="0">
              <a:buNone/>
            </a:pPr>
            <a:endParaRPr lang="en-GB" sz="1800" dirty="0" smtClean="0"/>
          </a:p>
          <a:p>
            <a:pPr marL="0" indent="0">
              <a:buNone/>
            </a:pPr>
            <a:r>
              <a:rPr lang="en-GB" sz="1800" dirty="0" smtClean="0"/>
              <a:t>DAT:  IgG</a:t>
            </a:r>
            <a:r>
              <a:rPr lang="en-GB" sz="1800" dirty="0"/>
              <a:t> </a:t>
            </a:r>
            <a:r>
              <a:rPr lang="en-GB" sz="1800" dirty="0" smtClean="0"/>
              <a:t>2+, C3d -, IgA -, IgM -, C3c – </a:t>
            </a:r>
          </a:p>
          <a:p>
            <a:pPr marL="0" indent="0">
              <a:buNone/>
            </a:pPr>
            <a:endParaRPr lang="en-GB" sz="1800" dirty="0"/>
          </a:p>
          <a:p>
            <a:pPr marL="0" indent="0">
              <a:buNone/>
            </a:pPr>
            <a:r>
              <a:rPr lang="en-US" sz="1800" dirty="0"/>
              <a:t>Antibody screen: Negative, but anti-A and Anti- B detected. </a:t>
            </a:r>
            <a:endParaRPr lang="en-GB" sz="1800" dirty="0" smtClean="0"/>
          </a:p>
          <a:p>
            <a:pPr marL="0" indent="0">
              <a:buNone/>
            </a:pPr>
            <a:endParaRPr lang="en-GB" sz="1800" dirty="0" smtClean="0"/>
          </a:p>
          <a:p>
            <a:pPr marL="0" indent="0">
              <a:buNone/>
            </a:pPr>
            <a:r>
              <a:rPr lang="en-GB" sz="1800" dirty="0" smtClean="0"/>
              <a:t>Elution: Anti-B was detected in the </a:t>
            </a:r>
            <a:r>
              <a:rPr lang="en-GB" sz="1800" dirty="0" err="1" smtClean="0"/>
              <a:t>eluate</a:t>
            </a:r>
            <a:r>
              <a:rPr lang="en-GB" sz="1800" dirty="0" smtClean="0"/>
              <a:t> prepared from the neonatal red cells. </a:t>
            </a:r>
          </a:p>
          <a:p>
            <a:pPr marL="0" indent="0">
              <a:buNone/>
            </a:pPr>
            <a:endParaRPr lang="en-GB" dirty="0" smtClean="0"/>
          </a:p>
          <a:p>
            <a:pPr marL="0" indent="0">
              <a:buNone/>
            </a:pPr>
            <a:endParaRPr lang="en-IE" dirty="0"/>
          </a:p>
        </p:txBody>
      </p:sp>
      <p:pic>
        <p:nvPicPr>
          <p:cNvPr id="2097177" name="Picture 2" descr="C:\Users\Longj\AppData\Roaming\1638362995097.jpg"/>
          <p:cNvPicPr>
            <a:picLocks noChangeAspect="1" noChangeArrowheads="1"/>
          </p:cNvPicPr>
          <p:nvPr/>
        </p:nvPicPr>
        <p:blipFill rotWithShape="1">
          <a:blip r:embed="rId3" cstate="print"/>
          <a:srcRect l="23857" t="11494" r="37572" b="38621"/>
          <a:stretch>
            <a:fillRect/>
          </a:stretch>
        </p:blipFill>
        <p:spPr bwMode="auto">
          <a:xfrm>
            <a:off x="6948264" y="1772816"/>
            <a:ext cx="1479584" cy="1512168"/>
          </a:xfrm>
          <a:prstGeom prst="rect">
            <a:avLst/>
          </a:prstGeom>
          <a:noFill/>
        </p:spPr>
      </p:pic>
      <p:pic>
        <p:nvPicPr>
          <p:cNvPr id="2097178" name="Picture 3" descr="C:\Users\Longj\AppData\Roaming\1638363414759.jpg"/>
          <p:cNvPicPr>
            <a:picLocks noChangeAspect="1" noChangeArrowheads="1"/>
          </p:cNvPicPr>
          <p:nvPr/>
        </p:nvPicPr>
        <p:blipFill rotWithShape="1">
          <a:blip r:embed="rId4" cstate="print"/>
          <a:srcRect l="20561" t="25063" r="47065" b="6014"/>
          <a:stretch>
            <a:fillRect/>
          </a:stretch>
        </p:blipFill>
        <p:spPr bwMode="auto">
          <a:xfrm rot="5400000">
            <a:off x="4317717" y="3907535"/>
            <a:ext cx="1588686" cy="3384376"/>
          </a:xfrm>
          <a:prstGeom prst="rect">
            <a:avLst/>
          </a:prstGeom>
          <a:noFill/>
        </p:spPr>
      </p:pic>
      <p:pic>
        <p:nvPicPr>
          <p:cNvPr id="2097196" name="Picture 2097195"/>
          <p:cNvPicPr>
            <a:picLocks/>
          </p:cNvPicPr>
          <p:nvPr/>
        </p:nvPicPr>
        <p:blipFill>
          <a:blip r:embed="rId5"/>
          <a:stretch>
            <a:fillRect/>
          </a:stretch>
        </p:blipFill>
        <p:spPr>
          <a:xfrm>
            <a:off x="0" y="5634452"/>
            <a:ext cx="2013754" cy="12235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1"/>
          <p:cNvSpPr>
            <a:spLocks noGrp="1"/>
          </p:cNvSpPr>
          <p:nvPr>
            <p:ph type="title"/>
          </p:nvPr>
        </p:nvSpPr>
        <p:spPr>
          <a:xfrm>
            <a:off x="467544" y="188640"/>
            <a:ext cx="8229600" cy="1123528"/>
          </a:xfrm>
        </p:spPr>
        <p:txBody>
          <a:bodyPr/>
          <a:lstStyle/>
          <a:p>
            <a:r>
              <a:rPr lang="en-GB" dirty="0" smtClean="0"/>
              <a:t>Report Conclusion</a:t>
            </a:r>
            <a:endParaRPr lang="en-IE" dirty="0"/>
          </a:p>
        </p:txBody>
      </p:sp>
      <p:sp>
        <p:nvSpPr>
          <p:cNvPr id="1048702" name="Content Placeholder 2"/>
          <p:cNvSpPr>
            <a:spLocks noGrp="1"/>
          </p:cNvSpPr>
          <p:nvPr>
            <p:ph idx="1"/>
          </p:nvPr>
        </p:nvSpPr>
        <p:spPr/>
        <p:txBody>
          <a:bodyPr>
            <a:normAutofit fontScale="93750"/>
          </a:bodyPr>
          <a:lstStyle/>
          <a:p>
            <a:pPr marL="0" indent="0">
              <a:buNone/>
            </a:pPr>
            <a:r>
              <a:rPr lang="en-US" sz="1600" u="sng" dirty="0" smtClean="0"/>
              <a:t>Maternal Results</a:t>
            </a:r>
          </a:p>
          <a:p>
            <a:r>
              <a:rPr lang="en-US" sz="1600" dirty="0" smtClean="0"/>
              <a:t>Antibody </a:t>
            </a:r>
            <a:r>
              <a:rPr lang="en-US" sz="1600" dirty="0"/>
              <a:t>investigation was performed on this sample and no clinically significant antibodies were detected. </a:t>
            </a:r>
            <a:endParaRPr lang="en-US" sz="1600" dirty="0" smtClean="0"/>
          </a:p>
          <a:p>
            <a:r>
              <a:rPr lang="en-US" sz="1600" dirty="0" smtClean="0"/>
              <a:t>The patient's </a:t>
            </a:r>
            <a:r>
              <a:rPr lang="en-US" sz="1600" dirty="0"/>
              <a:t>plasma was tested against the following panel of low incidence </a:t>
            </a:r>
            <a:r>
              <a:rPr lang="en-US" sz="1600" dirty="0" smtClean="0"/>
              <a:t>   antigens </a:t>
            </a:r>
            <a:r>
              <a:rPr lang="en-US" sz="1600" dirty="0"/>
              <a:t>and no reactivity was </a:t>
            </a:r>
            <a:r>
              <a:rPr lang="en-US" sz="1600" dirty="0" smtClean="0"/>
              <a:t>observed; </a:t>
            </a:r>
            <a:r>
              <a:rPr lang="en-IE" sz="1600" dirty="0" err="1" smtClean="0"/>
              <a:t>Cw</a:t>
            </a:r>
            <a:r>
              <a:rPr lang="en-IE" sz="1600" dirty="0"/>
              <a:t>, </a:t>
            </a:r>
            <a:r>
              <a:rPr lang="en-IE" sz="1600" dirty="0" err="1"/>
              <a:t>Kpa</a:t>
            </a:r>
            <a:r>
              <a:rPr lang="en-IE" sz="1600" dirty="0"/>
              <a:t>, </a:t>
            </a:r>
            <a:r>
              <a:rPr lang="en-IE" sz="1600" dirty="0" err="1"/>
              <a:t>Lua</a:t>
            </a:r>
            <a:r>
              <a:rPr lang="en-IE" sz="1600" dirty="0"/>
              <a:t>, </a:t>
            </a:r>
            <a:r>
              <a:rPr lang="en-IE" sz="1600" dirty="0" err="1"/>
              <a:t>Wra</a:t>
            </a:r>
            <a:r>
              <a:rPr lang="en-IE" sz="1600" dirty="0"/>
              <a:t>, Cob, </a:t>
            </a:r>
            <a:r>
              <a:rPr lang="en-IE" sz="1600" dirty="0" err="1"/>
              <a:t>Kpa</a:t>
            </a:r>
            <a:r>
              <a:rPr lang="en-IE" sz="1600" dirty="0"/>
              <a:t>, </a:t>
            </a:r>
            <a:r>
              <a:rPr lang="en-IE" sz="1600" dirty="0" err="1"/>
              <a:t>Bga</a:t>
            </a:r>
            <a:r>
              <a:rPr lang="en-IE" sz="1600" dirty="0"/>
              <a:t>, HLA, </a:t>
            </a:r>
            <a:r>
              <a:rPr lang="en-IE" sz="1600" dirty="0" err="1" smtClean="0"/>
              <a:t>Ytb</a:t>
            </a:r>
            <a:r>
              <a:rPr lang="en-IE" sz="1600" dirty="0" smtClean="0"/>
              <a:t>.</a:t>
            </a:r>
          </a:p>
          <a:p>
            <a:r>
              <a:rPr lang="en-US" sz="1600" dirty="0" smtClean="0"/>
              <a:t>An </a:t>
            </a:r>
            <a:r>
              <a:rPr lang="en-US" sz="1600" dirty="0"/>
              <a:t>Immune anti-B titration was performed and </a:t>
            </a:r>
            <a:r>
              <a:rPr lang="en-US" sz="1600" dirty="0" err="1"/>
              <a:t>IgG</a:t>
            </a:r>
            <a:r>
              <a:rPr lang="en-US" sz="1600" dirty="0"/>
              <a:t> anti-B titrated at </a:t>
            </a:r>
            <a:r>
              <a:rPr lang="en-US" sz="1600" dirty="0" smtClean="0"/>
              <a:t>256.</a:t>
            </a:r>
          </a:p>
          <a:p>
            <a:r>
              <a:rPr lang="en-US" sz="1600" dirty="0" smtClean="0"/>
              <a:t>An </a:t>
            </a:r>
            <a:r>
              <a:rPr lang="en-US" sz="1600" dirty="0"/>
              <a:t>Immune anti-A titration was performed and </a:t>
            </a:r>
            <a:r>
              <a:rPr lang="en-US" sz="1600" dirty="0" err="1"/>
              <a:t>IgG</a:t>
            </a:r>
            <a:r>
              <a:rPr lang="en-US" sz="1600" dirty="0"/>
              <a:t> anti-A titrated at 32</a:t>
            </a:r>
            <a:r>
              <a:rPr lang="en-US" sz="1600" dirty="0" smtClean="0"/>
              <a:t>.</a:t>
            </a:r>
          </a:p>
          <a:p>
            <a:endParaRPr lang="en-US" sz="1600" dirty="0"/>
          </a:p>
          <a:p>
            <a:pPr marL="0" indent="0">
              <a:buNone/>
            </a:pPr>
            <a:r>
              <a:rPr lang="en-US" sz="1600" u="sng" dirty="0" smtClean="0"/>
              <a:t>Neonate Results</a:t>
            </a:r>
          </a:p>
          <a:p>
            <a:r>
              <a:rPr lang="en-US" sz="1600" dirty="0"/>
              <a:t>Following three cell antibody screen, no clinically significant antibodies were detected. The patient's neat plasma </a:t>
            </a:r>
            <a:r>
              <a:rPr lang="en-US" sz="1600" dirty="0" smtClean="0"/>
              <a:t>was tested </a:t>
            </a:r>
            <a:r>
              <a:rPr lang="en-US" sz="1600" dirty="0"/>
              <a:t>against A1 &amp; B cells and reactivity was observed with both A1 &amp; B cells. This is presumably maternal in origin.</a:t>
            </a:r>
          </a:p>
          <a:p>
            <a:r>
              <a:rPr lang="en-US" sz="1600" dirty="0" smtClean="0"/>
              <a:t>An </a:t>
            </a:r>
            <a:r>
              <a:rPr lang="en-US" sz="1600" dirty="0" err="1"/>
              <a:t>eluate</a:t>
            </a:r>
            <a:r>
              <a:rPr lang="en-US" sz="1600" dirty="0"/>
              <a:t> was prepared from the patient's red cells and anti-B was detected. This is presumably maternal in origin.</a:t>
            </a:r>
            <a:endParaRPr lang="en-IE" sz="1600" dirty="0"/>
          </a:p>
        </p:txBody>
      </p:sp>
      <p:pic>
        <p:nvPicPr>
          <p:cNvPr id="2097197" name="Picture 2097196"/>
          <p:cNvPicPr>
            <a:picLocks/>
          </p:cNvPicPr>
          <p:nvPr/>
        </p:nvPicPr>
        <p:blipFill>
          <a:blip r:embed="rId3"/>
          <a:stretch>
            <a:fillRect/>
          </a:stretch>
        </p:blipFill>
        <p:spPr>
          <a:xfrm>
            <a:off x="0" y="5634452"/>
            <a:ext cx="2013754" cy="12235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itle 1"/>
          <p:cNvSpPr>
            <a:spLocks noGrp="1"/>
          </p:cNvSpPr>
          <p:nvPr>
            <p:ph type="title"/>
          </p:nvPr>
        </p:nvSpPr>
        <p:spPr/>
        <p:txBody>
          <a:bodyPr/>
          <a:lstStyle/>
          <a:p>
            <a:r>
              <a:rPr lang="en-GB" dirty="0" smtClean="0"/>
              <a:t>References </a:t>
            </a:r>
            <a:endParaRPr lang="en-IE" dirty="0"/>
          </a:p>
        </p:txBody>
      </p:sp>
      <p:sp>
        <p:nvSpPr>
          <p:cNvPr id="1048707" name="Content Placeholder 2"/>
          <p:cNvSpPr>
            <a:spLocks noGrp="1"/>
          </p:cNvSpPr>
          <p:nvPr>
            <p:ph idx="1"/>
          </p:nvPr>
        </p:nvSpPr>
        <p:spPr/>
        <p:txBody>
          <a:bodyPr>
            <a:normAutofit/>
          </a:bodyPr>
          <a:lstStyle/>
          <a:p>
            <a:endParaRPr lang="en-GB" sz="1400" dirty="0" err="1"/>
          </a:p>
          <a:p>
            <a:endParaRPr lang="en-GB" sz="1400" dirty="0" err="1"/>
          </a:p>
          <a:p>
            <a:endParaRPr lang="en-GB" sz="1400" dirty="0" err="1"/>
          </a:p>
          <a:p>
            <a:endParaRPr lang="en-GB" sz="1400" dirty="0" err="1"/>
          </a:p>
          <a:p>
            <a:endParaRPr lang="en-GB" sz="1400" dirty="0" err="1"/>
          </a:p>
          <a:p>
            <a:endParaRPr lang="en-GB" sz="1400" dirty="0" err="1"/>
          </a:p>
          <a:p>
            <a:r>
              <a:rPr lang="en-IE" sz="1400" dirty="0" err="1"/>
              <a:t>Nambiar</a:t>
            </a:r>
            <a:r>
              <a:rPr lang="en-IE" sz="1400" dirty="0"/>
              <a:t>, R. K., Narayanan, G., </a:t>
            </a:r>
            <a:r>
              <a:rPr lang="en-IE" sz="1400" dirty="0" err="1"/>
              <a:t>Prakash</a:t>
            </a:r>
            <a:r>
              <a:rPr lang="en-IE" sz="1400" dirty="0"/>
              <a:t>, N. P., &amp; </a:t>
            </a:r>
            <a:r>
              <a:rPr lang="en-IE" sz="1400" dirty="0" err="1"/>
              <a:t>Vijayalakshmi</a:t>
            </a:r>
            <a:r>
              <a:rPr lang="en-IE" sz="1400" dirty="0"/>
              <a:t>, K. (2017). Blood group change in acute myeloid </a:t>
            </a:r>
            <a:r>
              <a:rPr lang="en-IE" sz="1400" dirty="0" err="1"/>
              <a:t>leukemia</a:t>
            </a:r>
            <a:r>
              <a:rPr lang="en-IE" sz="1400" dirty="0"/>
              <a:t>. </a:t>
            </a:r>
            <a:r>
              <a:rPr lang="en-IE" sz="1400" i="1" dirty="0"/>
              <a:t>Proceedings (Baylor University. Medical </a:t>
            </a:r>
            <a:r>
              <a:rPr lang="en-IE" sz="1400" i="1" dirty="0" err="1"/>
              <a:t>Center</a:t>
            </a:r>
            <a:r>
              <a:rPr lang="en-IE" sz="1400" i="1" dirty="0"/>
              <a:t>)</a:t>
            </a:r>
            <a:r>
              <a:rPr lang="en-IE" sz="1400" dirty="0"/>
              <a:t>, </a:t>
            </a:r>
            <a:r>
              <a:rPr lang="en-IE" sz="1400" i="1" dirty="0"/>
              <a:t>30</a:t>
            </a:r>
            <a:r>
              <a:rPr lang="en-IE" sz="1400" dirty="0"/>
              <a:t>(1), 74–75. </a:t>
            </a:r>
            <a:endParaRPr lang="en-GB" sz="1400" dirty="0"/>
          </a:p>
          <a:p>
            <a:r>
              <a:rPr lang="en-US" sz="1400" dirty="0" err="1"/>
              <a:t>Akanmu</a:t>
            </a:r>
            <a:r>
              <a:rPr lang="en-US" sz="1400" dirty="0"/>
              <a:t>, A. S., </a:t>
            </a:r>
            <a:r>
              <a:rPr lang="en-US" sz="1400" dirty="0" err="1"/>
              <a:t>Oyedeji</a:t>
            </a:r>
            <a:r>
              <a:rPr lang="en-US" sz="1400" dirty="0"/>
              <a:t>, O. A., </a:t>
            </a:r>
            <a:r>
              <a:rPr lang="en-US" sz="1400" dirty="0" err="1"/>
              <a:t>Adeyemo</a:t>
            </a:r>
            <a:r>
              <a:rPr lang="en-US" sz="1400" dirty="0"/>
              <a:t>, T. A., &amp; </a:t>
            </a:r>
            <a:r>
              <a:rPr lang="en-US" sz="1400" dirty="0" err="1"/>
              <a:t>Ogbenna</a:t>
            </a:r>
            <a:r>
              <a:rPr lang="en-US" sz="1400" dirty="0"/>
              <a:t>, A. A. (2015). Estimating the Risk of ABO Hemolytic Disease of the Newborn in Lagos. </a:t>
            </a:r>
            <a:r>
              <a:rPr lang="en-US" sz="1400" i="1" dirty="0"/>
              <a:t>Journal of blood transfusion</a:t>
            </a:r>
            <a:r>
              <a:rPr lang="en-US" sz="1400" dirty="0"/>
              <a:t>, </a:t>
            </a:r>
            <a:r>
              <a:rPr lang="en-US" sz="1400" i="1" dirty="0"/>
              <a:t>2015</a:t>
            </a:r>
            <a:r>
              <a:rPr lang="en-US" sz="1400" dirty="0"/>
              <a:t>, 560738. </a:t>
            </a:r>
          </a:p>
          <a:p>
            <a:r>
              <a:rPr lang="en-US" sz="1400" dirty="0"/>
              <a:t>Dean L. Blood Groups and Red Cell Antigens [Internet]. Bethesda (MD): National Center for Biotechnology Information (US); 2005. Chapter 4, Hemolytic disease of the newborn. Available from: https://www.ncbi.nlm.nih.gov/books/NBK2266/</a:t>
            </a:r>
            <a:endParaRPr lang="en-IE" sz="1400" dirty="0"/>
          </a:p>
        </p:txBody>
      </p:sp>
      <p:pic>
        <p:nvPicPr>
          <p:cNvPr id="2097198" name="Picture 2097197"/>
          <p:cNvPicPr>
            <a:picLocks/>
          </p:cNvPicPr>
          <p:nvPr/>
        </p:nvPicPr>
        <p:blipFill>
          <a:blip r:embed="rId3"/>
          <a:stretch>
            <a:fillRect/>
          </a:stretch>
        </p:blipFill>
        <p:spPr>
          <a:xfrm>
            <a:off x="0" y="5699945"/>
            <a:ext cx="2013754" cy="12983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00" name="Rectangle 136"/>
          <p:cNvSpPr>
            <a:spLocks noGrp="1" noRot="1" noChangeAspect="1" noMove="1" noResize="1" noEditPoints="1" noAdjustHandles="1" noChangeArrowheads="1" noChangeShapeType="1" noTextEdit="1"/>
          </p:cNvSpPr>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8601" name="Freeform: Shape 138"/>
          <p:cNvSpPr>
            <a:spLocks noGrp="1" noRot="1" noChangeAspect="1" noMove="1" noResize="1" noEditPoints="1" noAdjustHandles="1" noChangeArrowheads="1" noChangeShapeType="1" noTextEdit="1"/>
          </p:cNvSpPr>
          <p:nvPr/>
        </p:nvSpPr>
        <p:spPr>
          <a:xfrm>
            <a:off x="151074" y="-219876"/>
            <a:ext cx="9144000" cy="6858000"/>
          </a:xfrm>
          <a:custGeom>
            <a:avLst/>
            <a:gdLst>
              <a:gd name="connsiteX0" fmla="*/ 6315529 w 12192000"/>
              <a:gd name="connsiteY0" fmla="*/ 4323896 h 6858000"/>
              <a:gd name="connsiteX1" fmla="*/ 6295588 w 12192000"/>
              <a:gd name="connsiteY1" fmla="*/ 4367579 h 6858000"/>
              <a:gd name="connsiteX2" fmla="*/ 6219229 w 12192000"/>
              <a:gd name="connsiteY2" fmla="*/ 4436818 h 6858000"/>
              <a:gd name="connsiteX3" fmla="*/ 6065687 w 12192000"/>
              <a:gd name="connsiteY3" fmla="*/ 4637204 h 6858000"/>
              <a:gd name="connsiteX4" fmla="*/ 5727387 w 12192000"/>
              <a:gd name="connsiteY4" fmla="*/ 5460076 h 6858000"/>
              <a:gd name="connsiteX5" fmla="*/ 5620972 w 12192000"/>
              <a:gd name="connsiteY5" fmla="*/ 5725836 h 6858000"/>
              <a:gd name="connsiteX6" fmla="*/ 5707795 w 12192000"/>
              <a:gd name="connsiteY6" fmla="*/ 5790089 h 6858000"/>
              <a:gd name="connsiteX7" fmla="*/ 5554627 w 12192000"/>
              <a:gd name="connsiteY7" fmla="*/ 6078873 h 6858000"/>
              <a:gd name="connsiteX8" fmla="*/ 5373489 w 12192000"/>
              <a:gd name="connsiteY8" fmla="*/ 6402408 h 6858000"/>
              <a:gd name="connsiteX9" fmla="*/ 5099999 w 12192000"/>
              <a:gd name="connsiteY9" fmla="*/ 6827527 h 6858000"/>
              <a:gd name="connsiteX10" fmla="*/ 5078133 w 12192000"/>
              <a:gd name="connsiteY10" fmla="*/ 6857998 h 6858000"/>
              <a:gd name="connsiteX11" fmla="*/ 9179960 w 12192000"/>
              <a:gd name="connsiteY11" fmla="*/ 6857998 h 6858000"/>
              <a:gd name="connsiteX12" fmla="*/ 9179960 w 12192000"/>
              <a:gd name="connsiteY12" fmla="*/ 4323896 h 6858000"/>
              <a:gd name="connsiteX13" fmla="*/ 0 w 12192000"/>
              <a:gd name="connsiteY13" fmla="*/ 0 h 6858000"/>
              <a:gd name="connsiteX14" fmla="*/ 5872711 w 12192000"/>
              <a:gd name="connsiteY14" fmla="*/ 0 h 6858000"/>
              <a:gd name="connsiteX15" fmla="*/ 5885421 w 12192000"/>
              <a:gd name="connsiteY15" fmla="*/ 20207 h 6858000"/>
              <a:gd name="connsiteX16" fmla="*/ 5925300 w 12192000"/>
              <a:gd name="connsiteY16" fmla="*/ 48911 h 6858000"/>
              <a:gd name="connsiteX17" fmla="*/ 5940039 w 12192000"/>
              <a:gd name="connsiteY17" fmla="*/ 101212 h 6858000"/>
              <a:gd name="connsiteX18" fmla="*/ 5969942 w 12192000"/>
              <a:gd name="connsiteY18" fmla="*/ 311282 h 6858000"/>
              <a:gd name="connsiteX19" fmla="*/ 5961238 w 12192000"/>
              <a:gd name="connsiteY19" fmla="*/ 357643 h 6858000"/>
              <a:gd name="connsiteX20" fmla="*/ 5917195 w 12192000"/>
              <a:gd name="connsiteY20" fmla="*/ 420369 h 6858000"/>
              <a:gd name="connsiteX21" fmla="*/ 5882753 w 12192000"/>
              <a:gd name="connsiteY21" fmla="*/ 556832 h 6858000"/>
              <a:gd name="connsiteX22" fmla="*/ 5814490 w 12192000"/>
              <a:gd name="connsiteY22" fmla="*/ 757416 h 6858000"/>
              <a:gd name="connsiteX23" fmla="*/ 5780064 w 12192000"/>
              <a:gd name="connsiteY23" fmla="*/ 817804 h 6858000"/>
              <a:gd name="connsiteX24" fmla="*/ 5808232 w 12192000"/>
              <a:gd name="connsiteY24" fmla="*/ 850533 h 6858000"/>
              <a:gd name="connsiteX25" fmla="*/ 5906473 w 12192000"/>
              <a:gd name="connsiteY25" fmla="*/ 1076571 h 6858000"/>
              <a:gd name="connsiteX26" fmla="*/ 5778623 w 12192000"/>
              <a:gd name="connsiteY26" fmla="*/ 1369280 h 6858000"/>
              <a:gd name="connsiteX27" fmla="*/ 5710841 w 12192000"/>
              <a:gd name="connsiteY27" fmla="*/ 1462628 h 6858000"/>
              <a:gd name="connsiteX28" fmla="*/ 5846774 w 12192000"/>
              <a:gd name="connsiteY28" fmla="*/ 1455933 h 6858000"/>
              <a:gd name="connsiteX29" fmla="*/ 5897329 w 12192000"/>
              <a:gd name="connsiteY29" fmla="*/ 1553073 h 6858000"/>
              <a:gd name="connsiteX30" fmla="*/ 5919735 w 12192000"/>
              <a:gd name="connsiteY30" fmla="*/ 1602736 h 6858000"/>
              <a:gd name="connsiteX31" fmla="*/ 6057874 w 12192000"/>
              <a:gd name="connsiteY31" fmla="*/ 1910648 h 6858000"/>
              <a:gd name="connsiteX32" fmla="*/ 6039719 w 12192000"/>
              <a:gd name="connsiteY32" fmla="*/ 2010547 h 6858000"/>
              <a:gd name="connsiteX33" fmla="*/ 5841713 w 12192000"/>
              <a:gd name="connsiteY33" fmla="*/ 2520599 h 6858000"/>
              <a:gd name="connsiteX34" fmla="*/ 6071734 w 12192000"/>
              <a:gd name="connsiteY34" fmla="*/ 2593468 h 6858000"/>
              <a:gd name="connsiteX35" fmla="*/ 6092050 w 12192000"/>
              <a:gd name="connsiteY35" fmla="*/ 2806646 h 6858000"/>
              <a:gd name="connsiteX36" fmla="*/ 6215122 w 12192000"/>
              <a:gd name="connsiteY36" fmla="*/ 3021197 h 6858000"/>
              <a:gd name="connsiteX37" fmla="*/ 6338100 w 12192000"/>
              <a:gd name="connsiteY37" fmla="*/ 3178087 h 6858000"/>
              <a:gd name="connsiteX38" fmla="*/ 6343927 w 12192000"/>
              <a:gd name="connsiteY38" fmla="*/ 3194685 h 6858000"/>
              <a:gd name="connsiteX39" fmla="*/ 6343850 w 12192000"/>
              <a:gd name="connsiteY39" fmla="*/ 3201174 h 6858000"/>
              <a:gd name="connsiteX40" fmla="*/ 6366375 w 12192000"/>
              <a:gd name="connsiteY40" fmla="*/ 3271251 h 6858000"/>
              <a:gd name="connsiteX41" fmla="*/ 6369430 w 12192000"/>
              <a:gd name="connsiteY41" fmla="*/ 3276240 h 6858000"/>
              <a:gd name="connsiteX42" fmla="*/ 6392405 w 12192000"/>
              <a:gd name="connsiteY42" fmla="*/ 3360437 h 6858000"/>
              <a:gd name="connsiteX43" fmla="*/ 6397993 w 12192000"/>
              <a:gd name="connsiteY43" fmla="*/ 3390203 h 6858000"/>
              <a:gd name="connsiteX44" fmla="*/ 6394652 w 12192000"/>
              <a:gd name="connsiteY44" fmla="*/ 3402205 h 6858000"/>
              <a:gd name="connsiteX45" fmla="*/ 6366662 w 12192000"/>
              <a:gd name="connsiteY45" fmla="*/ 3442044 h 6858000"/>
              <a:gd name="connsiteX46" fmla="*/ 6320915 w 12192000"/>
              <a:gd name="connsiteY46" fmla="*/ 3701547 h 6858000"/>
              <a:gd name="connsiteX47" fmla="*/ 6364618 w 12192000"/>
              <a:gd name="connsiteY47" fmla="*/ 3743844 h 6858000"/>
              <a:gd name="connsiteX48" fmla="*/ 6370409 w 12192000"/>
              <a:gd name="connsiteY48" fmla="*/ 3754454 h 6858000"/>
              <a:gd name="connsiteX49" fmla="*/ 6373773 w 12192000"/>
              <a:gd name="connsiteY49" fmla="*/ 3768237 h 6858000"/>
              <a:gd name="connsiteX50" fmla="*/ 6375298 w 12192000"/>
              <a:gd name="connsiteY50" fmla="*/ 3796540 h 6858000"/>
              <a:gd name="connsiteX51" fmla="*/ 6253487 w 12192000"/>
              <a:gd name="connsiteY51" fmla="*/ 3856948 h 6858000"/>
              <a:gd name="connsiteX52" fmla="*/ 6385416 w 12192000"/>
              <a:gd name="connsiteY52" fmla="*/ 4014409 h 6858000"/>
              <a:gd name="connsiteX53" fmla="*/ 6374795 w 12192000"/>
              <a:gd name="connsiteY53" fmla="*/ 4038554 h 6858000"/>
              <a:gd name="connsiteX54" fmla="*/ 6351015 w 12192000"/>
              <a:gd name="connsiteY54" fmla="*/ 4150489 h 6858000"/>
              <a:gd name="connsiteX55" fmla="*/ 6340821 w 12192000"/>
              <a:gd name="connsiteY55" fmla="*/ 4212706 h 6858000"/>
              <a:gd name="connsiteX56" fmla="*/ 12191999 w 12192000"/>
              <a:gd name="connsiteY56" fmla="*/ 4212706 h 6858000"/>
              <a:gd name="connsiteX57" fmla="*/ 12191999 w 12192000"/>
              <a:gd name="connsiteY57" fmla="*/ 0 h 6858000"/>
              <a:gd name="connsiteX58" fmla="*/ 12192000 w 12192000"/>
              <a:gd name="connsiteY58" fmla="*/ 0 h 6858000"/>
              <a:gd name="connsiteX59" fmla="*/ 12192000 w 12192000"/>
              <a:gd name="connsiteY59" fmla="*/ 6858000 h 6858000"/>
              <a:gd name="connsiteX60" fmla="*/ 12191999 w 12192000"/>
              <a:gd name="connsiteY60" fmla="*/ 6858000 h 6858000"/>
              <a:gd name="connsiteX61" fmla="*/ 12191999 w 12192000"/>
              <a:gd name="connsiteY61" fmla="*/ 4323902 h 6858000"/>
              <a:gd name="connsiteX62" fmla="*/ 9307672 w 12192000"/>
              <a:gd name="connsiteY62" fmla="*/ 4323902 h 6858000"/>
              <a:gd name="connsiteX63" fmla="*/ 9307672 w 12192000"/>
              <a:gd name="connsiteY63" fmla="*/ 6858000 h 6858000"/>
              <a:gd name="connsiteX64" fmla="*/ 0 w 12192000"/>
              <a:gd name="connsiteY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000" h="6858000">
                <a:moveTo>
                  <a:pt x="6315529" y="4323896"/>
                </a:moveTo>
                <a:lnTo>
                  <a:pt x="6295588" y="4367579"/>
                </a:lnTo>
                <a:cubicBezTo>
                  <a:pt x="6278024" y="4397022"/>
                  <a:pt x="6253813" y="4421099"/>
                  <a:pt x="6219229" y="4436818"/>
                </a:cubicBezTo>
                <a:cubicBezTo>
                  <a:pt x="6148079" y="4469666"/>
                  <a:pt x="6116436" y="4572066"/>
                  <a:pt x="6065687" y="4637204"/>
                </a:cubicBezTo>
                <a:cubicBezTo>
                  <a:pt x="5888713" y="4862696"/>
                  <a:pt x="5773979" y="5125824"/>
                  <a:pt x="5727387" y="5460076"/>
                </a:cubicBezTo>
                <a:cubicBezTo>
                  <a:pt x="5714326" y="5552523"/>
                  <a:pt x="5656974" y="5638673"/>
                  <a:pt x="5620972" y="5725836"/>
                </a:cubicBezTo>
                <a:cubicBezTo>
                  <a:pt x="5641553" y="5779043"/>
                  <a:pt x="5738619" y="5631221"/>
                  <a:pt x="5707795" y="5790089"/>
                </a:cubicBezTo>
                <a:cubicBezTo>
                  <a:pt x="5684453" y="5909876"/>
                  <a:pt x="5617437" y="5996827"/>
                  <a:pt x="5554627" y="6078873"/>
                </a:cubicBezTo>
                <a:cubicBezTo>
                  <a:pt x="5482491" y="6172498"/>
                  <a:pt x="5402203" y="6253366"/>
                  <a:pt x="5373489" y="6402408"/>
                </a:cubicBezTo>
                <a:cubicBezTo>
                  <a:pt x="5371924" y="6410357"/>
                  <a:pt x="5276557" y="6577417"/>
                  <a:pt x="5099999" y="6827527"/>
                </a:cubicBezTo>
                <a:lnTo>
                  <a:pt x="5078133" y="6857998"/>
                </a:lnTo>
                <a:lnTo>
                  <a:pt x="9179960" y="6857998"/>
                </a:lnTo>
                <a:lnTo>
                  <a:pt x="9179960" y="4323896"/>
                </a:lnTo>
                <a:close/>
                <a:moveTo>
                  <a:pt x="0" y="0"/>
                </a:moveTo>
                <a:lnTo>
                  <a:pt x="5872711" y="0"/>
                </a:lnTo>
                <a:lnTo>
                  <a:pt x="5885421" y="20207"/>
                </a:lnTo>
                <a:cubicBezTo>
                  <a:pt x="5896481" y="32882"/>
                  <a:pt x="5909484" y="42864"/>
                  <a:pt x="5925300" y="48911"/>
                </a:cubicBezTo>
                <a:cubicBezTo>
                  <a:pt x="5940498" y="54526"/>
                  <a:pt x="5945509" y="75042"/>
                  <a:pt x="5940039" y="101212"/>
                </a:cubicBezTo>
                <a:cubicBezTo>
                  <a:pt x="5921950" y="187894"/>
                  <a:pt x="5936667" y="254951"/>
                  <a:pt x="5969942" y="311282"/>
                </a:cubicBezTo>
                <a:cubicBezTo>
                  <a:pt x="5981709" y="330926"/>
                  <a:pt x="5977292" y="344422"/>
                  <a:pt x="5961238" y="357643"/>
                </a:cubicBezTo>
                <a:cubicBezTo>
                  <a:pt x="5942802" y="372223"/>
                  <a:pt x="5928461" y="393565"/>
                  <a:pt x="5917195" y="420369"/>
                </a:cubicBezTo>
                <a:cubicBezTo>
                  <a:pt x="5898701" y="463685"/>
                  <a:pt x="5889992" y="510050"/>
                  <a:pt x="5882753" y="556832"/>
                </a:cubicBezTo>
                <a:cubicBezTo>
                  <a:pt x="5871511" y="630206"/>
                  <a:pt x="5858246" y="700969"/>
                  <a:pt x="5814490" y="757416"/>
                </a:cubicBezTo>
                <a:cubicBezTo>
                  <a:pt x="5801465" y="774559"/>
                  <a:pt x="5791019" y="796511"/>
                  <a:pt x="5780064" y="817804"/>
                </a:cubicBezTo>
                <a:cubicBezTo>
                  <a:pt x="5783558" y="836359"/>
                  <a:pt x="5792196" y="849005"/>
                  <a:pt x="5808232" y="850533"/>
                </a:cubicBezTo>
                <a:cubicBezTo>
                  <a:pt x="5910296" y="860624"/>
                  <a:pt x="5905771" y="962632"/>
                  <a:pt x="5906473" y="1076571"/>
                </a:cubicBezTo>
                <a:cubicBezTo>
                  <a:pt x="5907545" y="1217584"/>
                  <a:pt x="5849973" y="1296799"/>
                  <a:pt x="5778623" y="1369280"/>
                </a:cubicBezTo>
                <a:cubicBezTo>
                  <a:pt x="5754207" y="1393852"/>
                  <a:pt x="5718605" y="1401742"/>
                  <a:pt x="5710841" y="1462628"/>
                </a:cubicBezTo>
                <a:cubicBezTo>
                  <a:pt x="5753463" y="1508141"/>
                  <a:pt x="5802053" y="1451295"/>
                  <a:pt x="5846774" y="1455933"/>
                </a:cubicBezTo>
                <a:cubicBezTo>
                  <a:pt x="5883727" y="1460129"/>
                  <a:pt x="5943609" y="1438568"/>
                  <a:pt x="5897329" y="1553073"/>
                </a:cubicBezTo>
                <a:cubicBezTo>
                  <a:pt x="5883856" y="1586627"/>
                  <a:pt x="5901366" y="1604100"/>
                  <a:pt x="5919735" y="1602736"/>
                </a:cubicBezTo>
                <a:cubicBezTo>
                  <a:pt x="6068526" y="1589022"/>
                  <a:pt x="6006837" y="1813624"/>
                  <a:pt x="6057874" y="1910648"/>
                </a:cubicBezTo>
                <a:cubicBezTo>
                  <a:pt x="6072264" y="1936644"/>
                  <a:pt x="6059978" y="1992417"/>
                  <a:pt x="6039719" y="2010547"/>
                </a:cubicBezTo>
                <a:cubicBezTo>
                  <a:pt x="5911143" y="2127229"/>
                  <a:pt x="5899692" y="2331836"/>
                  <a:pt x="5841713" y="2520599"/>
                </a:cubicBezTo>
                <a:cubicBezTo>
                  <a:pt x="5912636" y="2572423"/>
                  <a:pt x="5995799" y="2566926"/>
                  <a:pt x="6071734" y="2593468"/>
                </a:cubicBezTo>
                <a:cubicBezTo>
                  <a:pt x="6150607" y="2620843"/>
                  <a:pt x="6151703" y="2655507"/>
                  <a:pt x="6092050" y="2806646"/>
                </a:cubicBezTo>
                <a:cubicBezTo>
                  <a:pt x="6259331" y="2795420"/>
                  <a:pt x="6259331" y="2795420"/>
                  <a:pt x="6215122" y="3021197"/>
                </a:cubicBezTo>
                <a:cubicBezTo>
                  <a:pt x="6259035" y="3016573"/>
                  <a:pt x="6302431" y="3085300"/>
                  <a:pt x="6338100" y="3178087"/>
                </a:cubicBezTo>
                <a:lnTo>
                  <a:pt x="6343927" y="3194685"/>
                </a:lnTo>
                <a:lnTo>
                  <a:pt x="6343850" y="3201174"/>
                </a:lnTo>
                <a:cubicBezTo>
                  <a:pt x="6346866" y="3232770"/>
                  <a:pt x="6355995" y="3253323"/>
                  <a:pt x="6366375" y="3271251"/>
                </a:cubicBezTo>
                <a:lnTo>
                  <a:pt x="6369430" y="3276240"/>
                </a:lnTo>
                <a:lnTo>
                  <a:pt x="6392405" y="3360437"/>
                </a:lnTo>
                <a:lnTo>
                  <a:pt x="6397993" y="3390203"/>
                </a:lnTo>
                <a:lnTo>
                  <a:pt x="6394652" y="3402205"/>
                </a:lnTo>
                <a:cubicBezTo>
                  <a:pt x="6388505" y="3414621"/>
                  <a:pt x="6379344" y="3427747"/>
                  <a:pt x="6366662" y="3442044"/>
                </a:cubicBezTo>
                <a:cubicBezTo>
                  <a:pt x="6239481" y="3584662"/>
                  <a:pt x="6224938" y="3605480"/>
                  <a:pt x="6320915" y="3701547"/>
                </a:cubicBezTo>
                <a:lnTo>
                  <a:pt x="6364618" y="3743844"/>
                </a:lnTo>
                <a:lnTo>
                  <a:pt x="6370409" y="3754454"/>
                </a:lnTo>
                <a:lnTo>
                  <a:pt x="6373773" y="3768237"/>
                </a:lnTo>
                <a:cubicBezTo>
                  <a:pt x="6374277" y="3777528"/>
                  <a:pt x="6374207" y="3788146"/>
                  <a:pt x="6375298" y="3796540"/>
                </a:cubicBezTo>
                <a:cubicBezTo>
                  <a:pt x="6339717" y="3831045"/>
                  <a:pt x="6294642" y="3774365"/>
                  <a:pt x="6253487" y="3856948"/>
                </a:cubicBezTo>
                <a:lnTo>
                  <a:pt x="6385416" y="4014409"/>
                </a:lnTo>
                <a:lnTo>
                  <a:pt x="6374795" y="4038554"/>
                </a:lnTo>
                <a:cubicBezTo>
                  <a:pt x="6363579" y="4073249"/>
                  <a:pt x="6356895" y="4111559"/>
                  <a:pt x="6351015" y="4150489"/>
                </a:cubicBezTo>
                <a:lnTo>
                  <a:pt x="6340821" y="4212706"/>
                </a:lnTo>
                <a:lnTo>
                  <a:pt x="12191999" y="4212706"/>
                </a:lnTo>
                <a:lnTo>
                  <a:pt x="12191999" y="0"/>
                </a:lnTo>
                <a:lnTo>
                  <a:pt x="12192000" y="0"/>
                </a:lnTo>
                <a:lnTo>
                  <a:pt x="12192000" y="6858000"/>
                </a:lnTo>
                <a:lnTo>
                  <a:pt x="12191999" y="6858000"/>
                </a:lnTo>
                <a:lnTo>
                  <a:pt x="12191999" y="4323902"/>
                </a:lnTo>
                <a:lnTo>
                  <a:pt x="9307672" y="4323902"/>
                </a:lnTo>
                <a:lnTo>
                  <a:pt x="9307672"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dirty="0">
              <a:solidFill>
                <a:schemeClr val="tx1"/>
              </a:solidFill>
            </a:endParaRPr>
          </a:p>
        </p:txBody>
      </p:sp>
      <p:sp>
        <p:nvSpPr>
          <p:cNvPr id="1048602" name="Title 1"/>
          <p:cNvSpPr>
            <a:spLocks noGrp="1"/>
          </p:cNvSpPr>
          <p:nvPr>
            <p:ph type="title"/>
          </p:nvPr>
        </p:nvSpPr>
        <p:spPr>
          <a:xfrm>
            <a:off x="628650" y="365125"/>
            <a:ext cx="3260961" cy="2137273"/>
          </a:xfrm>
        </p:spPr>
        <p:txBody>
          <a:bodyPr vert="horz" lIns="91440" tIns="45720" rIns="91440" bIns="45720" rtlCol="0" anchor="b">
            <a:normAutofit/>
          </a:bodyPr>
          <a:lstStyle/>
          <a:p>
            <a:pPr algn="l">
              <a:lnSpc>
                <a:spcPct val="90000"/>
              </a:lnSpc>
            </a:pPr>
            <a:r>
              <a:rPr lang="en-US" dirty="0" smtClean="0"/>
              <a:t>B Blood Group </a:t>
            </a:r>
            <a:endParaRPr lang="en-US" dirty="0"/>
          </a:p>
        </p:txBody>
      </p:sp>
      <p:sp>
        <p:nvSpPr>
          <p:cNvPr id="1048603" name="TextBox 3"/>
          <p:cNvSpPr txBox="1"/>
          <p:nvPr/>
        </p:nvSpPr>
        <p:spPr>
          <a:xfrm>
            <a:off x="628650" y="2681785"/>
            <a:ext cx="3260961" cy="226553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r>
              <a:rPr lang="en-US" sz="2000" dirty="0" smtClean="0"/>
              <a:t>Ireland </a:t>
            </a:r>
            <a:r>
              <a:rPr lang="en-US" sz="2000" dirty="0"/>
              <a:t>11% </a:t>
            </a:r>
            <a:r>
              <a:rPr lang="en-US" sz="2000" dirty="0" smtClean="0"/>
              <a:t>of </a:t>
            </a:r>
            <a:r>
              <a:rPr lang="en-US" sz="2000" dirty="0"/>
              <a:t>the population </a:t>
            </a:r>
            <a:r>
              <a:rPr lang="en-US" sz="2000" dirty="0" smtClean="0"/>
              <a:t>have the </a:t>
            </a:r>
            <a:r>
              <a:rPr lang="en-US" sz="2000" dirty="0"/>
              <a:t>B blood group: </a:t>
            </a:r>
            <a:endParaRPr lang="en-US" sz="2000" dirty="0" smtClean="0"/>
          </a:p>
          <a:p>
            <a:pPr marL="742950" lvl="1" indent="-228600">
              <a:lnSpc>
                <a:spcPct val="90000"/>
              </a:lnSpc>
              <a:spcAft>
                <a:spcPts val="600"/>
              </a:spcAft>
              <a:buFont typeface="Arial" panose="020B0604020202020204" pitchFamily="34" charset="0"/>
              <a:buChar char="•"/>
            </a:pPr>
            <a:r>
              <a:rPr lang="en-US" sz="2000" dirty="0"/>
              <a:t>9</a:t>
            </a:r>
            <a:r>
              <a:rPr lang="en-US" sz="2000" dirty="0" smtClean="0"/>
              <a:t>% </a:t>
            </a:r>
            <a:r>
              <a:rPr lang="en-US" sz="2000" dirty="0"/>
              <a:t>B+ </a:t>
            </a:r>
          </a:p>
          <a:p>
            <a:pPr marL="742950" lvl="1" indent="-228600">
              <a:lnSpc>
                <a:spcPct val="90000"/>
              </a:lnSpc>
              <a:spcAft>
                <a:spcPts val="600"/>
              </a:spcAft>
              <a:buFont typeface="Arial" panose="020B0604020202020204" pitchFamily="34" charset="0"/>
              <a:buChar char="•"/>
            </a:pPr>
            <a:r>
              <a:rPr lang="en-US" sz="2000" dirty="0" smtClean="0"/>
              <a:t>2</a:t>
            </a:r>
            <a:r>
              <a:rPr lang="en-US" sz="2000" dirty="0"/>
              <a:t>% </a:t>
            </a:r>
            <a:r>
              <a:rPr lang="en-US" sz="2000" dirty="0" smtClean="0"/>
              <a:t>B- </a:t>
            </a:r>
            <a:endParaRPr lang="en-US" sz="2000" dirty="0"/>
          </a:p>
          <a:p>
            <a:pPr marL="57150">
              <a:lnSpc>
                <a:spcPct val="90000"/>
              </a:lnSpc>
              <a:spcAft>
                <a:spcPts val="600"/>
              </a:spcAft>
            </a:pPr>
            <a:endParaRPr lang="en-US" sz="1700" dirty="0"/>
          </a:p>
          <a:p>
            <a:pPr marL="285750" indent="-228600">
              <a:lnSpc>
                <a:spcPct val="90000"/>
              </a:lnSpc>
              <a:spcAft>
                <a:spcPts val="600"/>
              </a:spcAft>
              <a:buFont typeface="Arial" panose="020B0604020202020204" pitchFamily="34" charset="0"/>
              <a:buChar char="•"/>
            </a:pPr>
            <a:endParaRPr lang="en-US" sz="1700" dirty="0"/>
          </a:p>
        </p:txBody>
      </p:sp>
      <p:pic>
        <p:nvPicPr>
          <p:cNvPr id="2097158" name="Picture 2"/>
          <p:cNvPicPr>
            <a:picLocks noChangeAspect="1" noChangeArrowheads="1"/>
          </p:cNvPicPr>
          <p:nvPr/>
        </p:nvPicPr>
        <p:blipFill rotWithShape="1">
          <a:blip r:embed="rId3"/>
          <a:srcRect l="53714" b="46428"/>
          <a:stretch>
            <a:fillRect/>
          </a:stretch>
        </p:blipFill>
        <p:spPr bwMode="auto">
          <a:xfrm>
            <a:off x="5144636" y="556077"/>
            <a:ext cx="3474706" cy="2584892"/>
          </a:xfrm>
          <a:prstGeom prst="rect">
            <a:avLst/>
          </a:prstGeom>
          <a:noFill/>
        </p:spPr>
      </p:pic>
      <p:pic>
        <p:nvPicPr>
          <p:cNvPr id="2097159" name="Picture 4" descr="Rh blood group | Definition, Rh Factor, &amp;amp; Rh Incompatibility | Britannica"/>
          <p:cNvPicPr>
            <a:picLocks noChangeAspect="1" noChangeArrowheads="1"/>
          </p:cNvPicPr>
          <p:nvPr/>
        </p:nvPicPr>
        <p:blipFill rotWithShape="1">
          <a:blip r:embed="rId4" cstate="print"/>
          <a:srcRect l="-15664" t="-79089" r="44537" b="107935"/>
          <a:stretch>
            <a:fillRect/>
          </a:stretch>
        </p:blipFill>
        <p:spPr bwMode="auto">
          <a:xfrm>
            <a:off x="4723074" y="4947319"/>
            <a:ext cx="1885130" cy="1060789"/>
          </a:xfrm>
          <a:prstGeom prst="rect">
            <a:avLst/>
          </a:prstGeom>
          <a:noFill/>
        </p:spPr>
      </p:pic>
      <p:pic>
        <p:nvPicPr>
          <p:cNvPr id="2097160" name="Picture 2"/>
          <p:cNvPicPr>
            <a:picLocks noChangeAspect="1" noChangeArrowheads="1"/>
          </p:cNvPicPr>
          <p:nvPr/>
        </p:nvPicPr>
        <p:blipFill rotWithShape="1">
          <a:blip r:embed="rId5"/>
          <a:srcRect t="60924"/>
          <a:stretch>
            <a:fillRect/>
          </a:stretch>
        </p:blipFill>
        <p:spPr bwMode="auto">
          <a:xfrm>
            <a:off x="4396689" y="3377377"/>
            <a:ext cx="4739667" cy="3024335"/>
          </a:xfrm>
          <a:prstGeom prst="rect">
            <a:avLst/>
          </a:prstGeom>
          <a:noFill/>
        </p:spPr>
      </p:pic>
      <p:pic>
        <p:nvPicPr>
          <p:cNvPr id="2097181" name="Picture 2097180"/>
          <p:cNvPicPr>
            <a:picLocks/>
          </p:cNvPicPr>
          <p:nvPr/>
        </p:nvPicPr>
        <p:blipFill>
          <a:blip r:embed="rId6"/>
          <a:stretch>
            <a:fillRect/>
          </a:stretch>
        </p:blipFill>
        <p:spPr>
          <a:xfrm>
            <a:off x="196762" y="5519220"/>
            <a:ext cx="2013754" cy="12235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711" name="Rectangle 9"/>
          <p:cNvSpPr>
            <a:spLocks noGrp="1" noRot="1" noChangeAspect="1" noMove="1" noResize="1" noEditPoints="1" noAdjustHandles="1" noChangeArrowheads="1" noChangeShapeType="1" noTextEdit="1"/>
          </p:cNvSpPr>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12" name="Freeform: Shape 11"/>
          <p:cNvSpPr>
            <a:spLocks noGrp="1" noRot="1" noChangeAspect="1" noMove="1" noResize="1" noEditPoints="1" noAdjustHandles="1" noChangeArrowheads="1" noChangeShapeType="1" noTextEdit="1"/>
          </p:cNvSpPr>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713" name="Title 1"/>
          <p:cNvSpPr>
            <a:spLocks noGrp="1"/>
          </p:cNvSpPr>
          <p:nvPr>
            <p:ph type="title"/>
          </p:nvPr>
        </p:nvSpPr>
        <p:spPr>
          <a:xfrm>
            <a:off x="229336" y="2348880"/>
            <a:ext cx="2804505" cy="1330839"/>
          </a:xfrm>
        </p:spPr>
        <p:txBody>
          <a:bodyPr>
            <a:normAutofit fontScale="90000"/>
          </a:bodyPr>
          <a:lstStyle/>
          <a:p>
            <a:pPr>
              <a:lnSpc>
                <a:spcPct val="90000"/>
              </a:lnSpc>
            </a:pPr>
            <a:r>
              <a:rPr lang="en-IE" sz="3700" dirty="0"/>
              <a:t>Thank you for listening. </a:t>
            </a:r>
          </a:p>
        </p:txBody>
      </p:sp>
      <p:pic>
        <p:nvPicPr>
          <p:cNvPr id="2097179" name="Content Placeholder 2"/>
          <p:cNvPicPr>
            <a:picLocks noChangeAspect="1"/>
          </p:cNvPicPr>
          <p:nvPr/>
        </p:nvPicPr>
        <p:blipFill>
          <a:blip r:embed="rId3"/>
          <a:stretch>
            <a:fillRect/>
          </a:stretch>
        </p:blipFill>
        <p:spPr>
          <a:xfrm>
            <a:off x="4240078" y="716891"/>
            <a:ext cx="4616356" cy="2712109"/>
          </a:xfrm>
          <a:prstGeom prst="rect">
            <a:avLst/>
          </a:prstGeom>
        </p:spPr>
      </p:pic>
      <p:pic>
        <p:nvPicPr>
          <p:cNvPr id="2097180" name="Picture 2"/>
          <p:cNvPicPr>
            <a:picLocks noChangeAspect="1" noChangeArrowheads="1"/>
          </p:cNvPicPr>
          <p:nvPr/>
        </p:nvPicPr>
        <p:blipFill>
          <a:blip r:embed="rId4"/>
          <a:srcRect/>
          <a:stretch>
            <a:fillRect/>
          </a:stretch>
        </p:blipFill>
        <p:spPr bwMode="auto">
          <a:xfrm>
            <a:off x="5223449" y="4071937"/>
            <a:ext cx="2143125" cy="2143125"/>
          </a:xfrm>
          <a:prstGeom prst="rect">
            <a:avLst/>
          </a:prstGeom>
          <a:noFill/>
          <a:ln>
            <a:noFill/>
          </a:ln>
        </p:spPr>
      </p:pic>
      <p:pic>
        <p:nvPicPr>
          <p:cNvPr id="2097199" name="Picture 2097198"/>
          <p:cNvPicPr>
            <a:picLocks/>
          </p:cNvPicPr>
          <p:nvPr/>
        </p:nvPicPr>
        <p:blipFill>
          <a:blip r:embed="rId5"/>
          <a:stretch>
            <a:fillRect/>
          </a:stretch>
        </p:blipFill>
        <p:spPr>
          <a:xfrm>
            <a:off x="0" y="5634451"/>
            <a:ext cx="2013754" cy="12235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a:xfrm>
            <a:off x="395536" y="-459432"/>
            <a:ext cx="8229600" cy="1600200"/>
          </a:xfrm>
        </p:spPr>
        <p:txBody>
          <a:bodyPr/>
          <a:lstStyle/>
          <a:p>
            <a:r>
              <a:rPr lang="en-IE" dirty="0"/>
              <a:t>B Subgroups </a:t>
            </a:r>
          </a:p>
        </p:txBody>
      </p:sp>
      <p:sp>
        <p:nvSpPr>
          <p:cNvPr id="1048608" name="Content Placeholder 2"/>
          <p:cNvSpPr>
            <a:spLocks noGrp="1"/>
          </p:cNvSpPr>
          <p:nvPr>
            <p:ph idx="1"/>
          </p:nvPr>
        </p:nvSpPr>
        <p:spPr>
          <a:xfrm>
            <a:off x="0" y="1124744"/>
            <a:ext cx="8892480" cy="6120680"/>
          </a:xfrm>
        </p:spPr>
        <p:txBody>
          <a:bodyPr>
            <a:normAutofit/>
          </a:bodyPr>
          <a:lstStyle/>
          <a:p>
            <a:r>
              <a:rPr lang="en-GB" sz="2000" dirty="0"/>
              <a:t>Quantitative or Qualitative. </a:t>
            </a:r>
          </a:p>
          <a:p>
            <a:pPr marL="0" indent="0">
              <a:buNone/>
            </a:pPr>
            <a:endParaRPr lang="en-GB" sz="2000" dirty="0"/>
          </a:p>
          <a:p>
            <a:r>
              <a:rPr lang="en-GB" sz="2000" dirty="0"/>
              <a:t>Subgroups </a:t>
            </a:r>
            <a:endParaRPr lang="en-GB" sz="2000" dirty="0" smtClean="0"/>
          </a:p>
          <a:p>
            <a:pPr lvl="1"/>
            <a:r>
              <a:rPr lang="en-GB" dirty="0" smtClean="0"/>
              <a:t>weak </a:t>
            </a:r>
            <a:r>
              <a:rPr lang="en-GB" dirty="0"/>
              <a:t>or mixed field reactions in the forward group or </a:t>
            </a:r>
            <a:endParaRPr lang="en-GB" dirty="0" smtClean="0"/>
          </a:p>
          <a:p>
            <a:pPr lvl="1"/>
            <a:r>
              <a:rPr lang="en-GB" dirty="0" smtClean="0"/>
              <a:t>discrepant </a:t>
            </a:r>
            <a:r>
              <a:rPr lang="en-GB" dirty="0"/>
              <a:t>reverse groups.</a:t>
            </a:r>
          </a:p>
          <a:p>
            <a:endParaRPr lang="en-GB" sz="2000" dirty="0"/>
          </a:p>
          <a:p>
            <a:r>
              <a:rPr lang="en-GB" sz="2000" dirty="0"/>
              <a:t>Important to consider other factors also: </a:t>
            </a:r>
          </a:p>
          <a:p>
            <a:pPr lvl="1"/>
            <a:r>
              <a:rPr lang="en-GB" sz="2000" dirty="0"/>
              <a:t>Diseases such as </a:t>
            </a:r>
            <a:r>
              <a:rPr lang="en-GB" sz="2000" dirty="0" smtClean="0"/>
              <a:t>acute myeloid </a:t>
            </a:r>
            <a:r>
              <a:rPr lang="en-GB" sz="2000" dirty="0"/>
              <a:t>leukaemia or other </a:t>
            </a:r>
            <a:r>
              <a:rPr lang="en-GB" sz="2000" dirty="0" smtClean="0"/>
              <a:t>haematological cancers </a:t>
            </a:r>
            <a:r>
              <a:rPr lang="en-GB" sz="2000" dirty="0"/>
              <a:t>can lead to the depression of ABO antigens. </a:t>
            </a:r>
          </a:p>
          <a:p>
            <a:pPr lvl="1"/>
            <a:r>
              <a:rPr lang="en-GB" sz="2000" dirty="0"/>
              <a:t>Medications which may cause AIHA or direct binding to red cells. </a:t>
            </a:r>
          </a:p>
          <a:p>
            <a:pPr lvl="1"/>
            <a:r>
              <a:rPr lang="en-GB" sz="2000" dirty="0"/>
              <a:t>Cold reactive antibodies. </a:t>
            </a:r>
          </a:p>
          <a:p>
            <a:pPr lvl="1"/>
            <a:r>
              <a:rPr lang="en-GB" sz="2000" dirty="0" smtClean="0"/>
              <a:t>Acquired B </a:t>
            </a:r>
            <a:endParaRPr lang="en-GB" sz="2000" dirty="0"/>
          </a:p>
          <a:p>
            <a:pPr marL="0" indent="0">
              <a:buNone/>
            </a:pPr>
            <a:endParaRPr lang="en-GB" dirty="0"/>
          </a:p>
        </p:txBody>
      </p:sp>
      <p:pic>
        <p:nvPicPr>
          <p:cNvPr id="2097182" name="Picture 2097181"/>
          <p:cNvPicPr>
            <a:picLocks/>
          </p:cNvPicPr>
          <p:nvPr/>
        </p:nvPicPr>
        <p:blipFill>
          <a:blip r:embed="rId3"/>
          <a:stretch>
            <a:fillRect/>
          </a:stretch>
        </p:blipFill>
        <p:spPr>
          <a:xfrm>
            <a:off x="196762" y="5519220"/>
            <a:ext cx="2013754" cy="12235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r>
              <a:rPr lang="en-GB" dirty="0"/>
              <a:t>B Subgroups</a:t>
            </a:r>
            <a:endParaRPr lang="en-IE" dirty="0"/>
          </a:p>
        </p:txBody>
      </p:sp>
      <p:graphicFrame>
        <p:nvGraphicFramePr>
          <p:cNvPr id="4194304" name="Content Placeholder 3"/>
          <p:cNvGraphicFramePr>
            <a:graphicFrameLocks noGrp="1"/>
          </p:cNvGraphicFramePr>
          <p:nvPr>
            <p:ph idx="1"/>
          </p:nvPr>
        </p:nvGraphicFramePr>
        <p:xfrm>
          <a:off x="179512" y="1916832"/>
          <a:ext cx="8676457" cy="2577584"/>
        </p:xfrm>
        <a:graphic>
          <a:graphicData uri="http://schemas.openxmlformats.org/drawingml/2006/table">
            <a:tbl>
              <a:tblPr firstRow="1" bandRow="1">
                <a:tableStyleId>{5C22544A-7EE6-4342-B048-85BDC9FD1C3A}</a:tableStyleId>
              </a:tblPr>
              <a:tblGrid>
                <a:gridCol w="900546"/>
                <a:gridCol w="794512"/>
                <a:gridCol w="847529"/>
                <a:gridCol w="847529"/>
                <a:gridCol w="847529"/>
                <a:gridCol w="1101713"/>
                <a:gridCol w="1260682"/>
                <a:gridCol w="975188"/>
                <a:gridCol w="1101229"/>
              </a:tblGrid>
              <a:tr h="576064">
                <a:tc>
                  <a:txBody>
                    <a:bodyPr/>
                    <a:lstStyle/>
                    <a:p>
                      <a:r>
                        <a:rPr lang="en-GB" sz="1100" dirty="0" smtClean="0"/>
                        <a:t>Phenotype</a:t>
                      </a:r>
                      <a:endParaRPr lang="en-IE" sz="1100" dirty="0"/>
                    </a:p>
                  </a:txBody>
                  <a:tcPr/>
                </a:tc>
                <a:tc>
                  <a:txBody>
                    <a:bodyPr/>
                    <a:lstStyle/>
                    <a:p>
                      <a:r>
                        <a:rPr lang="en-GB" sz="1400" dirty="0"/>
                        <a:t>Anti-A</a:t>
                      </a:r>
                      <a:endParaRPr lang="en-IE" sz="1400" dirty="0"/>
                    </a:p>
                  </a:txBody>
                  <a:tcPr/>
                </a:tc>
                <a:tc>
                  <a:txBody>
                    <a:bodyPr/>
                    <a:lstStyle/>
                    <a:p>
                      <a:r>
                        <a:rPr lang="en-GB" sz="1400" dirty="0"/>
                        <a:t>Anti-B</a:t>
                      </a:r>
                      <a:endParaRPr lang="en-IE" sz="1400" dirty="0"/>
                    </a:p>
                  </a:txBody>
                  <a:tcPr/>
                </a:tc>
                <a:tc>
                  <a:txBody>
                    <a:bodyPr/>
                    <a:lstStyle/>
                    <a:p>
                      <a:r>
                        <a:rPr lang="en-GB" sz="1400" dirty="0"/>
                        <a:t>Anti-AB</a:t>
                      </a:r>
                      <a:endParaRPr lang="en-IE" sz="1400" dirty="0"/>
                    </a:p>
                  </a:txBody>
                  <a:tcPr/>
                </a:tc>
                <a:tc>
                  <a:txBody>
                    <a:bodyPr/>
                    <a:lstStyle/>
                    <a:p>
                      <a:r>
                        <a:rPr lang="en-GB" sz="1400" dirty="0"/>
                        <a:t>Anti-H</a:t>
                      </a:r>
                      <a:endParaRPr lang="en-IE" sz="1400" dirty="0"/>
                    </a:p>
                  </a:txBody>
                  <a:tcPr/>
                </a:tc>
                <a:tc>
                  <a:txBody>
                    <a:bodyPr/>
                    <a:lstStyle/>
                    <a:p>
                      <a:r>
                        <a:rPr lang="en-GB" sz="1400" dirty="0" smtClean="0"/>
                        <a:t>Common</a:t>
                      </a:r>
                    </a:p>
                    <a:p>
                      <a:r>
                        <a:rPr lang="en-GB" sz="1400" dirty="0" smtClean="0"/>
                        <a:t>Antibodies</a:t>
                      </a:r>
                      <a:endParaRPr lang="en-IE" sz="1400" dirty="0"/>
                    </a:p>
                  </a:txBody>
                  <a:tcPr/>
                </a:tc>
                <a:tc>
                  <a:txBody>
                    <a:bodyPr/>
                    <a:lstStyle/>
                    <a:p>
                      <a:r>
                        <a:rPr lang="en-GB" sz="1400" dirty="0" smtClean="0"/>
                        <a:t>Unexpected</a:t>
                      </a:r>
                    </a:p>
                    <a:p>
                      <a:r>
                        <a:rPr lang="en-GB" sz="1400" dirty="0" smtClean="0"/>
                        <a:t>Antibodies</a:t>
                      </a:r>
                      <a:endParaRPr lang="en-IE" sz="1400" dirty="0"/>
                    </a:p>
                  </a:txBody>
                  <a:tcPr/>
                </a:tc>
                <a:tc>
                  <a:txBody>
                    <a:bodyPr/>
                    <a:lstStyle/>
                    <a:p>
                      <a:r>
                        <a:rPr lang="en-GB" sz="1400" dirty="0"/>
                        <a:t>Saliva</a:t>
                      </a:r>
                      <a:r>
                        <a:rPr lang="en-GB" sz="1400" baseline="0" dirty="0"/>
                        <a:t> </a:t>
                      </a:r>
                      <a:r>
                        <a:rPr lang="en-GB" sz="1400" dirty="0"/>
                        <a:t>Secretors </a:t>
                      </a:r>
                      <a:endParaRPr lang="en-IE" sz="1400" dirty="0"/>
                    </a:p>
                  </a:txBody>
                  <a:tcPr/>
                </a:tc>
                <a:tc>
                  <a:txBody>
                    <a:bodyPr/>
                    <a:lstStyle/>
                    <a:p>
                      <a:r>
                        <a:rPr lang="en-GB" sz="1400" dirty="0"/>
                        <a:t>B </a:t>
                      </a:r>
                      <a:r>
                        <a:rPr lang="en-GB" sz="1400" dirty="0" err="1"/>
                        <a:t>transferase</a:t>
                      </a:r>
                      <a:endParaRPr lang="en-IE" sz="1400" dirty="0"/>
                    </a:p>
                  </a:txBody>
                  <a:tcPr/>
                </a:tc>
              </a:tr>
              <a:tr h="370840">
                <a:tc>
                  <a:txBody>
                    <a:bodyPr/>
                    <a:lstStyle/>
                    <a:p>
                      <a:r>
                        <a:rPr lang="en-GB" sz="1400" dirty="0"/>
                        <a:t>B</a:t>
                      </a:r>
                      <a:endParaRPr lang="en-IE" sz="1400" dirty="0"/>
                    </a:p>
                  </a:txBody>
                  <a:tcPr/>
                </a:tc>
                <a:tc>
                  <a:txBody>
                    <a:bodyPr/>
                    <a:lstStyle/>
                    <a:p>
                      <a:r>
                        <a:rPr lang="en-GB" sz="1400" dirty="0"/>
                        <a:t>   0</a:t>
                      </a:r>
                      <a:endParaRPr lang="en-IE" sz="1400" dirty="0"/>
                    </a:p>
                  </a:txBody>
                  <a:tcPr/>
                </a:tc>
                <a:tc>
                  <a:txBody>
                    <a:bodyPr/>
                    <a:lstStyle/>
                    <a:p>
                      <a:r>
                        <a:rPr lang="en-GB" sz="1400" dirty="0"/>
                        <a:t>4+</a:t>
                      </a:r>
                      <a:endParaRPr lang="en-IE" sz="1400" dirty="0"/>
                    </a:p>
                  </a:txBody>
                  <a:tcPr/>
                </a:tc>
                <a:tc>
                  <a:txBody>
                    <a:bodyPr/>
                    <a:lstStyle/>
                    <a:p>
                      <a:r>
                        <a:rPr lang="en-GB" sz="1400" dirty="0"/>
                        <a:t>4+</a:t>
                      </a:r>
                      <a:endParaRPr lang="en-IE" sz="1400" dirty="0"/>
                    </a:p>
                  </a:txBody>
                  <a:tcPr/>
                </a:tc>
                <a:tc>
                  <a:txBody>
                    <a:bodyPr/>
                    <a:lstStyle/>
                    <a:p>
                      <a:r>
                        <a:rPr lang="en-GB" sz="1400" dirty="0"/>
                        <a:t>2+</a:t>
                      </a:r>
                      <a:endParaRPr lang="en-IE" sz="1400" dirty="0"/>
                    </a:p>
                  </a:txBody>
                  <a:tcPr/>
                </a:tc>
                <a:tc>
                  <a:txBody>
                    <a:bodyPr/>
                    <a:lstStyle/>
                    <a:p>
                      <a:r>
                        <a:rPr lang="en-GB" sz="1400" dirty="0"/>
                        <a:t>Anti-A</a:t>
                      </a:r>
                      <a:endParaRPr lang="en-IE" sz="1400" dirty="0"/>
                    </a:p>
                  </a:txBody>
                  <a:tcPr/>
                </a:tc>
                <a:tc>
                  <a:txBody>
                    <a:bodyPr/>
                    <a:lstStyle/>
                    <a:p>
                      <a:r>
                        <a:rPr lang="en-GB" sz="1400" dirty="0"/>
                        <a:t>None</a:t>
                      </a:r>
                      <a:endParaRPr lang="en-IE" sz="1400" dirty="0"/>
                    </a:p>
                  </a:txBody>
                  <a:tcPr/>
                </a:tc>
                <a:tc>
                  <a:txBody>
                    <a:bodyPr/>
                    <a:lstStyle/>
                    <a:p>
                      <a:r>
                        <a:rPr lang="en-GB" sz="1400" dirty="0"/>
                        <a:t>B,</a:t>
                      </a:r>
                      <a:r>
                        <a:rPr lang="en-GB" sz="1400" baseline="0" dirty="0"/>
                        <a:t> H</a:t>
                      </a:r>
                      <a:endParaRPr lang="en-IE" sz="1400" dirty="0"/>
                    </a:p>
                  </a:txBody>
                  <a:tcPr/>
                </a:tc>
                <a:tc>
                  <a:txBody>
                    <a:bodyPr/>
                    <a:lstStyle/>
                    <a:p>
                      <a:r>
                        <a:rPr lang="en-GB" sz="1400" dirty="0"/>
                        <a:t>Yes</a:t>
                      </a:r>
                      <a:endParaRPr lang="en-IE" sz="1400" dirty="0"/>
                    </a:p>
                  </a:txBody>
                  <a:tcPr/>
                </a:tc>
              </a:tr>
              <a:tr h="370840">
                <a:tc>
                  <a:txBody>
                    <a:bodyPr/>
                    <a:lstStyle/>
                    <a:p>
                      <a:r>
                        <a:rPr lang="en-GB" sz="1400" dirty="0"/>
                        <a:t>B3</a:t>
                      </a:r>
                      <a:endParaRPr lang="en-IE" sz="1400" dirty="0"/>
                    </a:p>
                  </a:txBody>
                  <a:tcPr/>
                </a:tc>
                <a:tc>
                  <a:txBody>
                    <a:bodyPr/>
                    <a:lstStyle/>
                    <a:p>
                      <a:r>
                        <a:rPr lang="en-GB" sz="1400" dirty="0"/>
                        <a:t>   0</a:t>
                      </a:r>
                      <a:endParaRPr lang="en-IE" sz="1400" dirty="0"/>
                    </a:p>
                  </a:txBody>
                  <a:tcPr/>
                </a:tc>
                <a:tc>
                  <a:txBody>
                    <a:bodyPr/>
                    <a:lstStyle/>
                    <a:p>
                      <a:r>
                        <a:rPr lang="en-GB" sz="1400" dirty="0"/>
                        <a:t> ++mf</a:t>
                      </a:r>
                      <a:endParaRPr lang="en-IE" sz="1400" dirty="0"/>
                    </a:p>
                  </a:txBody>
                  <a:tcPr/>
                </a:tc>
                <a:tc>
                  <a:txBody>
                    <a:bodyPr/>
                    <a:lstStyle/>
                    <a:p>
                      <a:r>
                        <a:rPr lang="en-GB" sz="1400" dirty="0"/>
                        <a:t>++MF</a:t>
                      </a:r>
                      <a:endParaRPr lang="en-IE" sz="1400" dirty="0"/>
                    </a:p>
                  </a:txBody>
                  <a:tcPr/>
                </a:tc>
                <a:tc>
                  <a:txBody>
                    <a:bodyPr/>
                    <a:lstStyle/>
                    <a:p>
                      <a:r>
                        <a:rPr lang="en-GB" sz="1400" dirty="0"/>
                        <a:t>3+</a:t>
                      </a:r>
                      <a:endParaRPr lang="en-IE" sz="1400" dirty="0"/>
                    </a:p>
                  </a:txBody>
                  <a:tcPr/>
                </a:tc>
                <a:tc>
                  <a:txBody>
                    <a:bodyPr/>
                    <a:lstStyle/>
                    <a:p>
                      <a:r>
                        <a:rPr lang="en-GB" sz="1400" dirty="0"/>
                        <a:t>Anti-A</a:t>
                      </a:r>
                      <a:endParaRPr lang="en-IE" sz="1400" dirty="0"/>
                    </a:p>
                  </a:txBody>
                  <a:tcPr/>
                </a:tc>
                <a:tc>
                  <a:txBody>
                    <a:bodyPr/>
                    <a:lstStyle/>
                    <a:p>
                      <a:r>
                        <a:rPr lang="en-GB" sz="1400" dirty="0"/>
                        <a:t>None</a:t>
                      </a:r>
                      <a:endParaRPr lang="en-IE" sz="1400" dirty="0"/>
                    </a:p>
                  </a:txBody>
                  <a:tcPr/>
                </a:tc>
                <a:tc>
                  <a:txBody>
                    <a:bodyPr/>
                    <a:lstStyle/>
                    <a:p>
                      <a:r>
                        <a:rPr lang="en-GB" sz="1400" dirty="0"/>
                        <a:t>B, H</a:t>
                      </a:r>
                      <a:endParaRPr lang="en-IE" sz="1400" dirty="0"/>
                    </a:p>
                  </a:txBody>
                  <a:tcPr/>
                </a:tc>
                <a:tc>
                  <a:txBody>
                    <a:bodyPr/>
                    <a:lstStyle/>
                    <a:p>
                      <a:r>
                        <a:rPr lang="en-GB" sz="1400" dirty="0"/>
                        <a:t>Yes (weak)</a:t>
                      </a:r>
                      <a:endParaRPr lang="en-IE" sz="1400" dirty="0"/>
                    </a:p>
                  </a:txBody>
                  <a:tcPr/>
                </a:tc>
              </a:tr>
              <a:tr h="370840">
                <a:tc>
                  <a:txBody>
                    <a:bodyPr/>
                    <a:lstStyle/>
                    <a:p>
                      <a:r>
                        <a:rPr lang="en-GB" sz="1400" dirty="0" err="1"/>
                        <a:t>Bx</a:t>
                      </a:r>
                      <a:endParaRPr lang="en-IE" sz="1400" dirty="0"/>
                    </a:p>
                  </a:txBody>
                  <a:tcPr/>
                </a:tc>
                <a:tc>
                  <a:txBody>
                    <a:bodyPr/>
                    <a:lstStyle/>
                    <a:p>
                      <a:r>
                        <a:rPr lang="en-GB" sz="1400" dirty="0"/>
                        <a:t>   0</a:t>
                      </a:r>
                      <a:endParaRPr lang="en-IE" sz="1400" dirty="0"/>
                    </a:p>
                  </a:txBody>
                  <a:tcPr/>
                </a:tc>
                <a:tc>
                  <a:txBody>
                    <a:bodyPr/>
                    <a:lstStyle/>
                    <a:p>
                      <a:r>
                        <a:rPr lang="en-GB" sz="1400" dirty="0"/>
                        <a:t>   </a:t>
                      </a:r>
                      <a:r>
                        <a:rPr lang="en-GB" sz="1400" dirty="0" err="1"/>
                        <a:t>wk</a:t>
                      </a:r>
                      <a:endParaRPr lang="en-IE" sz="1400" dirty="0"/>
                    </a:p>
                  </a:txBody>
                  <a:tcPr/>
                </a:tc>
                <a:tc>
                  <a:txBody>
                    <a:bodyPr/>
                    <a:lstStyle/>
                    <a:p>
                      <a:r>
                        <a:rPr lang="en-GB" sz="1400" dirty="0" err="1"/>
                        <a:t>wk</a:t>
                      </a:r>
                      <a:endParaRPr lang="en-IE" sz="1400" dirty="0"/>
                    </a:p>
                  </a:txBody>
                  <a:tcPr/>
                </a:tc>
                <a:tc>
                  <a:txBody>
                    <a:bodyPr/>
                    <a:lstStyle/>
                    <a:p>
                      <a:r>
                        <a:rPr lang="en-GB" sz="1400" dirty="0"/>
                        <a:t>3+</a:t>
                      </a:r>
                      <a:endParaRPr lang="en-IE" sz="1400" dirty="0"/>
                    </a:p>
                  </a:txBody>
                  <a:tcPr/>
                </a:tc>
                <a:tc>
                  <a:txBody>
                    <a:bodyPr/>
                    <a:lstStyle/>
                    <a:p>
                      <a:r>
                        <a:rPr lang="en-GB" sz="1400" dirty="0"/>
                        <a:t>Anti-A</a:t>
                      </a:r>
                      <a:endParaRPr lang="en-IE" sz="1400" dirty="0"/>
                    </a:p>
                  </a:txBody>
                  <a:tcPr/>
                </a:tc>
                <a:tc>
                  <a:txBody>
                    <a:bodyPr/>
                    <a:lstStyle/>
                    <a:p>
                      <a:r>
                        <a:rPr lang="en-GB" sz="1400" dirty="0"/>
                        <a:t>Weak anti-B</a:t>
                      </a:r>
                      <a:endParaRPr lang="en-IE" sz="1400" dirty="0"/>
                    </a:p>
                  </a:txBody>
                  <a:tcPr/>
                </a:tc>
                <a:tc>
                  <a:txBody>
                    <a:bodyPr/>
                    <a:lstStyle/>
                    <a:p>
                      <a:r>
                        <a:rPr lang="en-GB" sz="1400" dirty="0"/>
                        <a:t> H</a:t>
                      </a:r>
                      <a:endParaRPr lang="en-IE" sz="1400" dirty="0"/>
                    </a:p>
                  </a:txBody>
                  <a:tcPr/>
                </a:tc>
                <a:tc>
                  <a:txBody>
                    <a:bodyPr/>
                    <a:lstStyle/>
                    <a:p>
                      <a:r>
                        <a:rPr lang="en-GB" sz="1400" dirty="0"/>
                        <a:t>No</a:t>
                      </a:r>
                      <a:endParaRPr lang="en-IE" sz="1400" dirty="0"/>
                    </a:p>
                  </a:txBody>
                  <a:tcPr/>
                </a:tc>
              </a:tr>
              <a:tr h="370840">
                <a:tc>
                  <a:txBody>
                    <a:bodyPr/>
                    <a:lstStyle/>
                    <a:p>
                      <a:r>
                        <a:rPr lang="en-GB" sz="1400" dirty="0" err="1"/>
                        <a:t>Bm</a:t>
                      </a:r>
                      <a:endParaRPr lang="en-IE" sz="1400" dirty="0"/>
                    </a:p>
                  </a:txBody>
                  <a:tcPr/>
                </a:tc>
                <a:tc>
                  <a:txBody>
                    <a:bodyPr/>
                    <a:lstStyle/>
                    <a:p>
                      <a:r>
                        <a:rPr lang="en-GB" sz="1400" dirty="0"/>
                        <a:t>   0</a:t>
                      </a:r>
                      <a:endParaRPr lang="en-IE" sz="1400" dirty="0"/>
                    </a:p>
                  </a:txBody>
                  <a:tcPr/>
                </a:tc>
                <a:tc>
                  <a:txBody>
                    <a:bodyPr/>
                    <a:lstStyle/>
                    <a:p>
                      <a:r>
                        <a:rPr lang="en-GB" sz="1400" dirty="0"/>
                        <a:t>0/</a:t>
                      </a:r>
                      <a:r>
                        <a:rPr lang="en-GB" sz="1400" dirty="0" err="1"/>
                        <a:t>wk</a:t>
                      </a:r>
                      <a:endParaRPr lang="en-IE" sz="1400" dirty="0"/>
                    </a:p>
                  </a:txBody>
                  <a:tcPr/>
                </a:tc>
                <a:tc>
                  <a:txBody>
                    <a:bodyPr/>
                    <a:lstStyle/>
                    <a:p>
                      <a:r>
                        <a:rPr lang="en-GB" sz="1400" dirty="0"/>
                        <a:t>0/</a:t>
                      </a:r>
                      <a:r>
                        <a:rPr lang="en-GB" sz="1400" dirty="0" err="1"/>
                        <a:t>wk</a:t>
                      </a:r>
                      <a:endParaRPr lang="en-IE" sz="1400" dirty="0"/>
                    </a:p>
                  </a:txBody>
                  <a:tcPr/>
                </a:tc>
                <a:tc>
                  <a:txBody>
                    <a:bodyPr/>
                    <a:lstStyle/>
                    <a:p>
                      <a:r>
                        <a:rPr lang="en-GB" sz="1400" dirty="0"/>
                        <a:t>3+</a:t>
                      </a:r>
                      <a:endParaRPr lang="en-IE" sz="1400" dirty="0"/>
                    </a:p>
                  </a:txBody>
                  <a:tcPr/>
                </a:tc>
                <a:tc>
                  <a:txBody>
                    <a:bodyPr/>
                    <a:lstStyle/>
                    <a:p>
                      <a:r>
                        <a:rPr lang="en-GB" sz="1400" dirty="0"/>
                        <a:t>Anti-A</a:t>
                      </a:r>
                      <a:endParaRPr lang="en-IE" sz="1400" dirty="0"/>
                    </a:p>
                  </a:txBody>
                  <a:tcPr/>
                </a:tc>
                <a:tc>
                  <a:txBody>
                    <a:bodyPr/>
                    <a:lstStyle/>
                    <a:p>
                      <a:r>
                        <a:rPr lang="en-GB" sz="1400" dirty="0"/>
                        <a:t>None</a:t>
                      </a:r>
                      <a:endParaRPr lang="en-IE" sz="1400" dirty="0"/>
                    </a:p>
                  </a:txBody>
                  <a:tcPr/>
                </a:tc>
                <a:tc>
                  <a:txBody>
                    <a:bodyPr/>
                    <a:lstStyle/>
                    <a:p>
                      <a:r>
                        <a:rPr lang="en-GB" sz="1400" dirty="0"/>
                        <a:t>B, H</a:t>
                      </a:r>
                      <a:endParaRPr lang="en-IE" sz="1400" dirty="0"/>
                    </a:p>
                  </a:txBody>
                  <a:tcPr/>
                </a:tc>
                <a:tc>
                  <a:txBody>
                    <a:bodyPr/>
                    <a:lstStyle/>
                    <a:p>
                      <a:r>
                        <a:rPr lang="en-GB" sz="1400" dirty="0"/>
                        <a:t>Yes</a:t>
                      </a:r>
                      <a:r>
                        <a:rPr lang="en-GB" sz="1400" baseline="0" dirty="0"/>
                        <a:t> (weak)</a:t>
                      </a:r>
                      <a:endParaRPr lang="en-IE" sz="1400" dirty="0"/>
                    </a:p>
                  </a:txBody>
                  <a:tcPr/>
                </a:tc>
              </a:tr>
              <a:tr h="370840">
                <a:tc>
                  <a:txBody>
                    <a:bodyPr/>
                    <a:lstStyle/>
                    <a:p>
                      <a:r>
                        <a:rPr lang="en-GB" sz="1400" dirty="0" err="1"/>
                        <a:t>Bel</a:t>
                      </a:r>
                      <a:endParaRPr lang="en-IE" sz="1400" dirty="0"/>
                    </a:p>
                  </a:txBody>
                  <a:tcPr/>
                </a:tc>
                <a:tc>
                  <a:txBody>
                    <a:bodyPr/>
                    <a:lstStyle/>
                    <a:p>
                      <a:r>
                        <a:rPr lang="en-GB" sz="1400" dirty="0"/>
                        <a:t>   0</a:t>
                      </a:r>
                      <a:endParaRPr lang="en-IE" sz="1400" dirty="0"/>
                    </a:p>
                  </a:txBody>
                  <a:tcPr/>
                </a:tc>
                <a:tc>
                  <a:txBody>
                    <a:bodyPr/>
                    <a:lstStyle/>
                    <a:p>
                      <a:r>
                        <a:rPr lang="en-GB" sz="1400" dirty="0"/>
                        <a:t>    0</a:t>
                      </a:r>
                      <a:endParaRPr lang="en-IE" sz="1400" dirty="0"/>
                    </a:p>
                  </a:txBody>
                  <a:tcPr/>
                </a:tc>
                <a:tc>
                  <a:txBody>
                    <a:bodyPr/>
                    <a:lstStyle/>
                    <a:p>
                      <a:r>
                        <a:rPr lang="en-GB" sz="1400" dirty="0"/>
                        <a:t>0</a:t>
                      </a:r>
                      <a:endParaRPr lang="en-IE" sz="1400" dirty="0"/>
                    </a:p>
                  </a:txBody>
                  <a:tcPr/>
                </a:tc>
                <a:tc>
                  <a:txBody>
                    <a:bodyPr/>
                    <a:lstStyle/>
                    <a:p>
                      <a:r>
                        <a:rPr lang="en-GB" sz="1400" dirty="0"/>
                        <a:t>3+</a:t>
                      </a:r>
                      <a:endParaRPr lang="en-IE" sz="1400" dirty="0"/>
                    </a:p>
                  </a:txBody>
                  <a:tcPr/>
                </a:tc>
                <a:tc>
                  <a:txBody>
                    <a:bodyPr/>
                    <a:lstStyle/>
                    <a:p>
                      <a:r>
                        <a:rPr lang="en-GB" sz="1400" dirty="0"/>
                        <a:t>Anti-A</a:t>
                      </a:r>
                      <a:endParaRPr lang="en-IE" sz="1400" dirty="0"/>
                    </a:p>
                  </a:txBody>
                  <a:tcPr/>
                </a:tc>
                <a:tc>
                  <a:txBody>
                    <a:bodyPr/>
                    <a:lstStyle/>
                    <a:p>
                      <a:r>
                        <a:rPr lang="en-GB" sz="1400" dirty="0"/>
                        <a:t>Possible anti-B</a:t>
                      </a:r>
                      <a:endParaRPr lang="en-IE" sz="1400" dirty="0"/>
                    </a:p>
                  </a:txBody>
                  <a:tcPr/>
                </a:tc>
                <a:tc>
                  <a:txBody>
                    <a:bodyPr/>
                    <a:lstStyle/>
                    <a:p>
                      <a:r>
                        <a:rPr lang="en-GB" sz="1400" dirty="0"/>
                        <a:t>  H</a:t>
                      </a:r>
                      <a:endParaRPr lang="en-IE" sz="1400" dirty="0"/>
                    </a:p>
                  </a:txBody>
                  <a:tcPr/>
                </a:tc>
                <a:tc>
                  <a:txBody>
                    <a:bodyPr/>
                    <a:lstStyle/>
                    <a:p>
                      <a:r>
                        <a:rPr lang="en-GB" sz="1400" dirty="0"/>
                        <a:t>No</a:t>
                      </a:r>
                      <a:endParaRPr lang="en-IE" sz="1400" dirty="0"/>
                    </a:p>
                  </a:txBody>
                  <a:tcPr/>
                </a:tc>
              </a:tr>
            </a:tbl>
          </a:graphicData>
        </a:graphic>
      </p:graphicFrame>
      <p:pic>
        <p:nvPicPr>
          <p:cNvPr id="2097183" name="Picture 2097182"/>
          <p:cNvPicPr>
            <a:picLocks/>
          </p:cNvPicPr>
          <p:nvPr/>
        </p:nvPicPr>
        <p:blipFill>
          <a:blip r:embed="rId3"/>
          <a:stretch>
            <a:fillRect/>
          </a:stretch>
        </p:blipFill>
        <p:spPr>
          <a:xfrm>
            <a:off x="0" y="5634451"/>
            <a:ext cx="2013754" cy="12235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16" name="Rectangle 9"/>
          <p:cNvSpPr>
            <a:spLocks noGrp="1" noRot="1" noChangeAspect="1" noMove="1" noResize="1" noEditPoints="1" noAdjustHandles="1" noChangeArrowheads="1" noChangeShapeType="1" noTextEdit="1"/>
          </p:cNvSpPr>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17" name="Freeform: Shape 11"/>
          <p:cNvSpPr>
            <a:spLocks noGrp="1" noRot="1" noChangeAspect="1" noMove="1" noResize="1" noEditPoints="1" noAdjustHandles="1" noChangeArrowheads="1" noChangeShapeType="1" noTextEdit="1"/>
          </p:cNvSpPr>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18" name="TextBox 1"/>
          <p:cNvSpPr txBox="1"/>
          <p:nvPr/>
        </p:nvSpPr>
        <p:spPr>
          <a:xfrm>
            <a:off x="236915" y="1628800"/>
            <a:ext cx="3181635" cy="2160239"/>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endParaRPr lang="en-US" kern="1200" dirty="0">
              <a:solidFill>
                <a:schemeClr val="tx1"/>
              </a:solidFill>
              <a:latin typeface="+mj-lt"/>
              <a:ea typeface="+mj-ea"/>
              <a:cs typeface="+mj-cs"/>
            </a:endParaRPr>
          </a:p>
          <a:p>
            <a:pPr marL="285750" indent="-285750">
              <a:lnSpc>
                <a:spcPct val="90000"/>
              </a:lnSpc>
              <a:spcBef>
                <a:spcPct val="0"/>
              </a:spcBef>
              <a:spcAft>
                <a:spcPts val="600"/>
              </a:spcAft>
              <a:buFont typeface="Arial" panose="020B0604020202020204" pitchFamily="34" charset="0"/>
              <a:buChar char="•"/>
            </a:pPr>
            <a:r>
              <a:rPr lang="en-US" kern="1200" dirty="0" smtClean="0">
                <a:solidFill>
                  <a:schemeClr val="tx1"/>
                </a:solidFill>
                <a:latin typeface="+mj-lt"/>
                <a:ea typeface="+mj-ea"/>
                <a:cs typeface="+mj-cs"/>
              </a:rPr>
              <a:t>5-year-old </a:t>
            </a:r>
            <a:r>
              <a:rPr lang="en-US" kern="1200" dirty="0">
                <a:solidFill>
                  <a:schemeClr val="tx1"/>
                </a:solidFill>
                <a:latin typeface="+mj-lt"/>
                <a:ea typeface="+mj-ea"/>
                <a:cs typeface="+mj-cs"/>
              </a:rPr>
              <a:t>female </a:t>
            </a:r>
            <a:endParaRPr lang="en-US" kern="1200" dirty="0" smtClean="0">
              <a:solidFill>
                <a:schemeClr val="tx1"/>
              </a:solidFill>
              <a:latin typeface="+mj-lt"/>
              <a:ea typeface="+mj-ea"/>
              <a:cs typeface="+mj-cs"/>
            </a:endParaRPr>
          </a:p>
          <a:p>
            <a:pPr marL="285750" indent="-285750">
              <a:lnSpc>
                <a:spcPct val="90000"/>
              </a:lnSpc>
              <a:spcBef>
                <a:spcPct val="0"/>
              </a:spcBef>
              <a:spcAft>
                <a:spcPts val="600"/>
              </a:spcAft>
              <a:buFont typeface="Arial" panose="020B0604020202020204" pitchFamily="34" charset="0"/>
              <a:buChar char="•"/>
            </a:pPr>
            <a:r>
              <a:rPr lang="en-US" dirty="0" err="1">
                <a:latin typeface="+mj-lt"/>
                <a:ea typeface="+mj-ea"/>
                <a:cs typeface="+mj-cs"/>
              </a:rPr>
              <a:t>M</a:t>
            </a:r>
            <a:r>
              <a:rPr lang="en-US" kern="1200" dirty="0" err="1" smtClean="0">
                <a:solidFill>
                  <a:schemeClr val="tx1"/>
                </a:solidFill>
                <a:latin typeface="+mj-lt"/>
                <a:ea typeface="+mj-ea"/>
                <a:cs typeface="+mj-cs"/>
              </a:rPr>
              <a:t>yelomonocytic</a:t>
            </a:r>
            <a:r>
              <a:rPr lang="en-US" kern="1200" dirty="0" smtClean="0">
                <a:solidFill>
                  <a:schemeClr val="tx1"/>
                </a:solidFill>
                <a:latin typeface="+mj-lt"/>
                <a:ea typeface="+mj-ea"/>
                <a:cs typeface="+mj-cs"/>
              </a:rPr>
              <a:t> </a:t>
            </a:r>
            <a:r>
              <a:rPr lang="en-US" kern="1200" dirty="0">
                <a:solidFill>
                  <a:schemeClr val="tx1"/>
                </a:solidFill>
                <a:latin typeface="+mj-lt"/>
                <a:ea typeface="+mj-ea"/>
                <a:cs typeface="+mj-cs"/>
              </a:rPr>
              <a:t>leukemia. </a:t>
            </a:r>
            <a:endParaRPr lang="en-US" kern="1200" dirty="0" smtClean="0">
              <a:solidFill>
                <a:schemeClr val="tx1"/>
              </a:solidFill>
              <a:latin typeface="+mj-lt"/>
              <a:ea typeface="+mj-ea"/>
              <a:cs typeface="+mj-cs"/>
            </a:endParaRPr>
          </a:p>
          <a:p>
            <a:pPr marL="285750" indent="-285750">
              <a:lnSpc>
                <a:spcPct val="90000"/>
              </a:lnSpc>
              <a:spcBef>
                <a:spcPct val="0"/>
              </a:spcBef>
              <a:spcAft>
                <a:spcPts val="600"/>
              </a:spcAft>
              <a:buFont typeface="Arial" panose="020B0604020202020204" pitchFamily="34" charset="0"/>
              <a:buChar char="•"/>
            </a:pPr>
            <a:r>
              <a:rPr lang="en-US" dirty="0" smtClean="0">
                <a:latin typeface="+mj-lt"/>
                <a:ea typeface="+mj-ea"/>
                <a:cs typeface="+mj-cs"/>
              </a:rPr>
              <a:t>Query ABO Anomaly </a:t>
            </a:r>
          </a:p>
          <a:p>
            <a:pPr marL="285750" indent="-285750">
              <a:lnSpc>
                <a:spcPct val="90000"/>
              </a:lnSpc>
              <a:spcBef>
                <a:spcPct val="0"/>
              </a:spcBef>
              <a:spcAft>
                <a:spcPts val="600"/>
              </a:spcAft>
              <a:buFont typeface="Arial" panose="020B0604020202020204" pitchFamily="34" charset="0"/>
              <a:buChar char="•"/>
            </a:pPr>
            <a:r>
              <a:rPr lang="en-US" dirty="0" smtClean="0">
                <a:latin typeface="+mj-lt"/>
                <a:ea typeface="+mj-ea"/>
                <a:cs typeface="+mj-cs"/>
              </a:rPr>
              <a:t>Forward and </a:t>
            </a:r>
            <a:r>
              <a:rPr lang="en-US" dirty="0">
                <a:latin typeface="+mj-lt"/>
                <a:ea typeface="+mj-ea"/>
                <a:cs typeface="+mj-cs"/>
              </a:rPr>
              <a:t>r</a:t>
            </a:r>
            <a:r>
              <a:rPr lang="en-US" dirty="0" smtClean="0">
                <a:latin typeface="+mj-lt"/>
                <a:ea typeface="+mj-ea"/>
                <a:cs typeface="+mj-cs"/>
              </a:rPr>
              <a:t>everse group do not match. </a:t>
            </a: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p:txBody>
      </p:sp>
      <p:graphicFrame>
        <p:nvGraphicFramePr>
          <p:cNvPr id="4194305" name="Content Placeholder 3"/>
          <p:cNvGraphicFramePr>
            <a:graphicFrameLocks noGrp="1"/>
          </p:cNvGraphicFramePr>
          <p:nvPr>
            <p:ph idx="1"/>
          </p:nvPr>
        </p:nvGraphicFramePr>
        <p:xfrm>
          <a:off x="3635896" y="1223703"/>
          <a:ext cx="5508104" cy="4598237"/>
        </p:xfrm>
        <a:graphic>
          <a:graphicData uri="http://schemas.openxmlformats.org/drawingml/2006/table">
            <a:tbl>
              <a:tblPr firstRow="1" bandRow="1">
                <a:tableStyleId>{5C22544A-7EE6-4342-B048-85BDC9FD1C3A}</a:tableStyleId>
              </a:tblPr>
              <a:tblGrid>
                <a:gridCol w="1224136"/>
                <a:gridCol w="1440160"/>
                <a:gridCol w="1296144"/>
                <a:gridCol w="1547664"/>
              </a:tblGrid>
              <a:tr h="421422">
                <a:tc>
                  <a:txBody>
                    <a:bodyPr/>
                    <a:lstStyle/>
                    <a:p>
                      <a:endParaRPr lang="en-IE" sz="2200" dirty="0"/>
                    </a:p>
                  </a:txBody>
                  <a:tcPr marL="112881" marR="112881" marT="56440" marB="56440"/>
                </a:tc>
                <a:tc>
                  <a:txBody>
                    <a:bodyPr/>
                    <a:lstStyle/>
                    <a:p>
                      <a:r>
                        <a:rPr lang="en-GB" sz="1500" dirty="0" smtClean="0"/>
                        <a:t>Automated</a:t>
                      </a:r>
                    </a:p>
                    <a:p>
                      <a:r>
                        <a:rPr lang="en-GB" sz="1400" dirty="0" smtClean="0"/>
                        <a:t>(Ortho</a:t>
                      </a:r>
                      <a:r>
                        <a:rPr lang="en-GB" sz="1400" baseline="0" dirty="0" smtClean="0"/>
                        <a:t> V</a:t>
                      </a:r>
                      <a:r>
                        <a:rPr lang="en-GB" sz="1400" dirty="0" smtClean="0"/>
                        <a:t>ision)</a:t>
                      </a:r>
                      <a:endParaRPr lang="en-IE" sz="1400" dirty="0"/>
                    </a:p>
                  </a:txBody>
                  <a:tcPr marL="112881" marR="112881" marT="56440" marB="56440"/>
                </a:tc>
                <a:tc>
                  <a:txBody>
                    <a:bodyPr/>
                    <a:lstStyle/>
                    <a:p>
                      <a:r>
                        <a:rPr lang="en-GB" sz="1700"/>
                        <a:t>Tube</a:t>
                      </a:r>
                      <a:endParaRPr lang="en-IE" sz="1700"/>
                    </a:p>
                  </a:txBody>
                  <a:tcPr marL="112881" marR="112881" marT="56440" marB="56440"/>
                </a:tc>
                <a:tc>
                  <a:txBody>
                    <a:bodyPr/>
                    <a:lstStyle/>
                    <a:p>
                      <a:r>
                        <a:rPr lang="en-GB" sz="1700" dirty="0" smtClean="0"/>
                        <a:t>Card</a:t>
                      </a:r>
                    </a:p>
                    <a:p>
                      <a:r>
                        <a:rPr lang="en-GB" sz="1400" dirty="0" smtClean="0"/>
                        <a:t>(</a:t>
                      </a:r>
                      <a:r>
                        <a:rPr lang="en-GB" sz="1400" dirty="0" err="1" smtClean="0"/>
                        <a:t>BioRad</a:t>
                      </a:r>
                      <a:r>
                        <a:rPr lang="en-GB" sz="1400" dirty="0" smtClean="0"/>
                        <a:t> Card)</a:t>
                      </a:r>
                    </a:p>
                  </a:txBody>
                  <a:tcPr marL="112881" marR="112881" marT="56440" marB="56440"/>
                </a:tc>
              </a:tr>
              <a:tr h="496676">
                <a:tc>
                  <a:txBody>
                    <a:bodyPr/>
                    <a:lstStyle/>
                    <a:p>
                      <a:r>
                        <a:rPr lang="en-GB" sz="2200"/>
                        <a:t>Anti-A</a:t>
                      </a:r>
                      <a:endParaRPr lang="en-IE" sz="2200"/>
                    </a:p>
                  </a:txBody>
                  <a:tcPr marL="112881" marR="112881" marT="56440" marB="56440"/>
                </a:tc>
                <a:tc>
                  <a:txBody>
                    <a:bodyPr/>
                    <a:lstStyle/>
                    <a:p>
                      <a:r>
                        <a:rPr lang="en-GB" sz="2200"/>
                        <a:t>      -</a:t>
                      </a:r>
                      <a:endParaRPr lang="en-IE" sz="2200"/>
                    </a:p>
                  </a:txBody>
                  <a:tcPr marL="112881" marR="112881" marT="56440" marB="56440"/>
                </a:tc>
                <a:tc>
                  <a:txBody>
                    <a:bodyPr/>
                    <a:lstStyle/>
                    <a:p>
                      <a:r>
                        <a:rPr lang="en-GB" sz="2200"/>
                        <a:t>      -</a:t>
                      </a:r>
                      <a:endParaRPr lang="en-IE" sz="2200"/>
                    </a:p>
                  </a:txBody>
                  <a:tcPr marL="112881" marR="112881" marT="56440" marB="56440"/>
                </a:tc>
                <a:tc>
                  <a:txBody>
                    <a:bodyPr/>
                    <a:lstStyle/>
                    <a:p>
                      <a:r>
                        <a:rPr lang="en-GB" sz="2200"/>
                        <a:t>    -</a:t>
                      </a:r>
                      <a:endParaRPr lang="en-IE" sz="2200"/>
                    </a:p>
                  </a:txBody>
                  <a:tcPr marL="112881" marR="112881" marT="56440" marB="56440"/>
                </a:tc>
              </a:tr>
              <a:tr h="694218">
                <a:tc>
                  <a:txBody>
                    <a:bodyPr/>
                    <a:lstStyle/>
                    <a:p>
                      <a:r>
                        <a:rPr lang="en-GB" sz="2200"/>
                        <a:t>Anti-B</a:t>
                      </a:r>
                      <a:endParaRPr lang="en-IE" sz="2200"/>
                    </a:p>
                  </a:txBody>
                  <a:tcPr marL="112881" marR="112881" marT="56440" marB="56440"/>
                </a:tc>
                <a:tc>
                  <a:txBody>
                    <a:bodyPr/>
                    <a:lstStyle/>
                    <a:p>
                      <a:r>
                        <a:rPr lang="en-GB" sz="2200"/>
                        <a:t>      -</a:t>
                      </a:r>
                      <a:r>
                        <a:rPr lang="en-GB" sz="2200" baseline="0"/>
                        <a:t> </a:t>
                      </a:r>
                      <a:endParaRPr lang="en-IE" sz="2200"/>
                    </a:p>
                  </a:txBody>
                  <a:tcPr marL="112881" marR="112881" marT="56440" marB="56440"/>
                </a:tc>
                <a:tc>
                  <a:txBody>
                    <a:bodyPr/>
                    <a:lstStyle/>
                    <a:p>
                      <a:r>
                        <a:rPr lang="en-GB" sz="2400" dirty="0"/>
                        <a:t> </a:t>
                      </a:r>
                      <a:r>
                        <a:rPr lang="en-GB" sz="2400" dirty="0" smtClean="0"/>
                        <a:t>- </a:t>
                      </a:r>
                      <a:r>
                        <a:rPr lang="en-GB" sz="1600" dirty="0" smtClean="0"/>
                        <a:t>/ +w*</a:t>
                      </a:r>
                      <a:endParaRPr lang="en-IE" sz="1600" dirty="0"/>
                    </a:p>
                  </a:txBody>
                  <a:tcPr marL="112881" marR="112881" marT="56440" marB="56440"/>
                </a:tc>
                <a:tc>
                  <a:txBody>
                    <a:bodyPr/>
                    <a:lstStyle/>
                    <a:p>
                      <a:r>
                        <a:rPr lang="en-GB" sz="2200" dirty="0"/>
                        <a:t>    +</a:t>
                      </a:r>
                      <a:endParaRPr lang="en-IE" sz="2200" dirty="0"/>
                    </a:p>
                  </a:txBody>
                  <a:tcPr marL="112881" marR="112881" marT="56440" marB="56440"/>
                </a:tc>
              </a:tr>
              <a:tr h="496676">
                <a:tc>
                  <a:txBody>
                    <a:bodyPr/>
                    <a:lstStyle/>
                    <a:p>
                      <a:r>
                        <a:rPr lang="en-GB" sz="2200"/>
                        <a:t>Anti-D</a:t>
                      </a:r>
                      <a:endParaRPr lang="en-IE" sz="2200"/>
                    </a:p>
                  </a:txBody>
                  <a:tcPr marL="112881" marR="112881" marT="56440" marB="56440"/>
                </a:tc>
                <a:tc>
                  <a:txBody>
                    <a:bodyPr/>
                    <a:lstStyle/>
                    <a:p>
                      <a:r>
                        <a:rPr lang="en-GB" sz="2200"/>
                        <a:t>      C</a:t>
                      </a:r>
                      <a:endParaRPr lang="en-IE" sz="2200"/>
                    </a:p>
                  </a:txBody>
                  <a:tcPr marL="112881" marR="112881" marT="56440" marB="56440"/>
                </a:tc>
                <a:tc>
                  <a:txBody>
                    <a:bodyPr/>
                    <a:lstStyle/>
                    <a:p>
                      <a:r>
                        <a:rPr lang="en-GB" sz="2200"/>
                        <a:t>      C</a:t>
                      </a:r>
                      <a:endParaRPr lang="en-IE" sz="2200"/>
                    </a:p>
                  </a:txBody>
                  <a:tcPr marL="112881" marR="112881" marT="56440" marB="56440"/>
                </a:tc>
                <a:tc>
                  <a:txBody>
                    <a:bodyPr/>
                    <a:lstStyle/>
                    <a:p>
                      <a:r>
                        <a:rPr lang="en-GB" sz="2200" baseline="0"/>
                        <a:t>    C</a:t>
                      </a:r>
                      <a:endParaRPr lang="en-IE" sz="2200"/>
                    </a:p>
                  </a:txBody>
                  <a:tcPr marL="112881" marR="112881" marT="56440" marB="56440"/>
                </a:tc>
              </a:tr>
              <a:tr h="496676">
                <a:tc>
                  <a:txBody>
                    <a:bodyPr/>
                    <a:lstStyle/>
                    <a:p>
                      <a:r>
                        <a:rPr lang="en-GB" sz="2200"/>
                        <a:t>Anti-D</a:t>
                      </a:r>
                      <a:endParaRPr lang="en-IE" sz="2200"/>
                    </a:p>
                  </a:txBody>
                  <a:tcPr marL="112881" marR="112881" marT="56440" marB="56440"/>
                </a:tc>
                <a:tc>
                  <a:txBody>
                    <a:bodyPr/>
                    <a:lstStyle/>
                    <a:p>
                      <a:r>
                        <a:rPr lang="en-GB" sz="2200"/>
                        <a:t>      C</a:t>
                      </a:r>
                      <a:endParaRPr lang="en-IE" sz="2200"/>
                    </a:p>
                  </a:txBody>
                  <a:tcPr marL="112881" marR="112881" marT="56440" marB="56440"/>
                </a:tc>
                <a:tc>
                  <a:txBody>
                    <a:bodyPr/>
                    <a:lstStyle/>
                    <a:p>
                      <a:r>
                        <a:rPr lang="en-GB" sz="2200"/>
                        <a:t>      C</a:t>
                      </a:r>
                      <a:endParaRPr lang="en-IE" sz="2200"/>
                    </a:p>
                  </a:txBody>
                  <a:tcPr marL="112881" marR="112881" marT="56440" marB="56440"/>
                </a:tc>
                <a:tc>
                  <a:txBody>
                    <a:bodyPr/>
                    <a:lstStyle/>
                    <a:p>
                      <a:r>
                        <a:rPr lang="en-GB" sz="2200"/>
                        <a:t>    C</a:t>
                      </a:r>
                      <a:endParaRPr lang="en-IE" sz="2200"/>
                    </a:p>
                  </a:txBody>
                  <a:tcPr marL="112881" marR="112881" marT="56440" marB="56440"/>
                </a:tc>
              </a:tr>
              <a:tr h="496676">
                <a:tc>
                  <a:txBody>
                    <a:bodyPr/>
                    <a:lstStyle/>
                    <a:p>
                      <a:r>
                        <a:rPr lang="en-GB" sz="2000"/>
                        <a:t>Control</a:t>
                      </a:r>
                      <a:endParaRPr lang="en-IE" sz="2000"/>
                    </a:p>
                  </a:txBody>
                  <a:tcPr marL="112881" marR="112881" marT="56440" marB="56440"/>
                </a:tc>
                <a:tc>
                  <a:txBody>
                    <a:bodyPr/>
                    <a:lstStyle/>
                    <a:p>
                      <a:r>
                        <a:rPr lang="en-GB" sz="2200" dirty="0"/>
                        <a:t>   </a:t>
                      </a:r>
                      <a:r>
                        <a:rPr lang="en-GB" sz="2200" dirty="0" smtClean="0"/>
                        <a:t>    -</a:t>
                      </a:r>
                      <a:endParaRPr lang="en-IE" sz="2200" dirty="0"/>
                    </a:p>
                  </a:txBody>
                  <a:tcPr marL="112881" marR="112881" marT="56440" marB="56440"/>
                </a:tc>
                <a:tc>
                  <a:txBody>
                    <a:bodyPr/>
                    <a:lstStyle/>
                    <a:p>
                      <a:r>
                        <a:rPr lang="en-GB" sz="2200"/>
                        <a:t>    </a:t>
                      </a:r>
                      <a:r>
                        <a:rPr lang="en-GB" sz="2200" baseline="0"/>
                        <a:t>  -</a:t>
                      </a:r>
                      <a:endParaRPr lang="en-IE" sz="2200"/>
                    </a:p>
                  </a:txBody>
                  <a:tcPr marL="112881" marR="112881" marT="56440" marB="56440"/>
                </a:tc>
                <a:tc>
                  <a:txBody>
                    <a:bodyPr/>
                    <a:lstStyle/>
                    <a:p>
                      <a:r>
                        <a:rPr lang="en-GB" sz="2200"/>
                        <a:t>    -</a:t>
                      </a:r>
                      <a:endParaRPr lang="en-IE" sz="2200"/>
                    </a:p>
                  </a:txBody>
                  <a:tcPr marL="112881" marR="112881" marT="56440" marB="56440"/>
                </a:tc>
              </a:tr>
              <a:tr h="835319">
                <a:tc>
                  <a:txBody>
                    <a:bodyPr/>
                    <a:lstStyle/>
                    <a:p>
                      <a:r>
                        <a:rPr lang="en-GB" sz="2000"/>
                        <a:t>A1 Cells</a:t>
                      </a:r>
                      <a:endParaRPr lang="en-IE" sz="2000"/>
                    </a:p>
                  </a:txBody>
                  <a:tcPr marL="112881" marR="112881" marT="56440" marB="56440"/>
                </a:tc>
                <a:tc>
                  <a:txBody>
                    <a:bodyPr/>
                    <a:lstStyle/>
                    <a:p>
                      <a:r>
                        <a:rPr lang="en-GB" sz="2200" dirty="0"/>
                        <a:t>     </a:t>
                      </a:r>
                      <a:r>
                        <a:rPr lang="en-GB" sz="2200" dirty="0" smtClean="0"/>
                        <a:t> V</a:t>
                      </a:r>
                      <a:endParaRPr lang="en-IE" sz="2200" dirty="0"/>
                    </a:p>
                  </a:txBody>
                  <a:tcPr marL="112881" marR="112881" marT="56440" marB="56440"/>
                </a:tc>
                <a:tc>
                  <a:txBody>
                    <a:bodyPr/>
                    <a:lstStyle/>
                    <a:p>
                      <a:r>
                        <a:rPr lang="en-GB" sz="2200"/>
                        <a:t>     ++s</a:t>
                      </a:r>
                      <a:endParaRPr lang="en-IE" sz="2200"/>
                    </a:p>
                  </a:txBody>
                  <a:tcPr marL="112881" marR="112881" marT="56440" marB="56440"/>
                </a:tc>
                <a:tc>
                  <a:txBody>
                    <a:bodyPr/>
                    <a:lstStyle/>
                    <a:p>
                      <a:r>
                        <a:rPr lang="en-GB" sz="2200"/>
                        <a:t>   ++s</a:t>
                      </a:r>
                      <a:endParaRPr lang="en-IE" sz="2200"/>
                    </a:p>
                  </a:txBody>
                  <a:tcPr marL="112881" marR="112881" marT="56440" marB="56440"/>
                </a:tc>
              </a:tr>
              <a:tr h="496676">
                <a:tc>
                  <a:txBody>
                    <a:bodyPr/>
                    <a:lstStyle/>
                    <a:p>
                      <a:r>
                        <a:rPr lang="en-GB" sz="2200" dirty="0"/>
                        <a:t>B Cells </a:t>
                      </a:r>
                      <a:endParaRPr lang="en-IE" sz="2200" dirty="0"/>
                    </a:p>
                  </a:txBody>
                  <a:tcPr marL="112881" marR="112881" marT="56440" marB="56440"/>
                </a:tc>
                <a:tc>
                  <a:txBody>
                    <a:bodyPr/>
                    <a:lstStyle/>
                    <a:p>
                      <a:r>
                        <a:rPr lang="en-GB" sz="2200"/>
                        <a:t>      -</a:t>
                      </a:r>
                      <a:endParaRPr lang="en-IE" sz="2200"/>
                    </a:p>
                  </a:txBody>
                  <a:tcPr marL="112881" marR="112881" marT="56440" marB="56440"/>
                </a:tc>
                <a:tc>
                  <a:txBody>
                    <a:bodyPr/>
                    <a:lstStyle/>
                    <a:p>
                      <a:r>
                        <a:rPr lang="en-GB" sz="2200"/>
                        <a:t>      -</a:t>
                      </a:r>
                      <a:endParaRPr lang="en-IE" sz="2200"/>
                    </a:p>
                  </a:txBody>
                  <a:tcPr marL="112881" marR="112881" marT="56440" marB="56440"/>
                </a:tc>
                <a:tc>
                  <a:txBody>
                    <a:bodyPr/>
                    <a:lstStyle/>
                    <a:p>
                      <a:r>
                        <a:rPr lang="en-GB" sz="2200" dirty="0"/>
                        <a:t>    - </a:t>
                      </a:r>
                      <a:endParaRPr lang="en-IE" sz="2200" dirty="0"/>
                    </a:p>
                  </a:txBody>
                  <a:tcPr marL="112881" marR="112881" marT="56440" marB="56440"/>
                </a:tc>
              </a:tr>
            </a:tbl>
          </a:graphicData>
        </a:graphic>
      </p:graphicFrame>
      <p:sp>
        <p:nvSpPr>
          <p:cNvPr id="1048619" name="TextBox 2"/>
          <p:cNvSpPr txBox="1"/>
          <p:nvPr/>
        </p:nvSpPr>
        <p:spPr>
          <a:xfrm>
            <a:off x="467544" y="4149080"/>
            <a:ext cx="2808312" cy="1424940"/>
          </a:xfrm>
          <a:prstGeom prst="rect">
            <a:avLst/>
          </a:prstGeom>
          <a:noFill/>
        </p:spPr>
        <p:txBody>
          <a:bodyPr wrap="square" rtlCol="0">
            <a:spAutoFit/>
          </a:bodyPr>
          <a:lstStyle/>
          <a:p>
            <a:r>
              <a:rPr lang="en-GB" dirty="0" smtClean="0"/>
              <a:t>Reverse group:</a:t>
            </a:r>
          </a:p>
          <a:p>
            <a:pPr marL="285750" indent="-285750">
              <a:buFont typeface="Arial" panose="020B0604020202020204" pitchFamily="34" charset="0"/>
              <a:buChar char="•"/>
            </a:pPr>
            <a:r>
              <a:rPr lang="en-GB" dirty="0" smtClean="0"/>
              <a:t>Tube Technique  4C incubation for 1hr </a:t>
            </a:r>
          </a:p>
          <a:p>
            <a:pPr marL="285750" indent="-285750">
              <a:buFont typeface="Arial" panose="020B0604020202020204" pitchFamily="34" charset="0"/>
              <a:buChar char="•"/>
            </a:pPr>
            <a:r>
              <a:rPr lang="en-GB" dirty="0" smtClean="0"/>
              <a:t>Increased plasma to red cell ratio (2:1) </a:t>
            </a:r>
            <a:endParaRPr lang="en-IE" dirty="0"/>
          </a:p>
        </p:txBody>
      </p:sp>
      <p:sp>
        <p:nvSpPr>
          <p:cNvPr id="1048620" name="TextBox 4"/>
          <p:cNvSpPr txBox="1"/>
          <p:nvPr/>
        </p:nvSpPr>
        <p:spPr>
          <a:xfrm>
            <a:off x="4067944" y="5956115"/>
            <a:ext cx="1800200" cy="369332"/>
          </a:xfrm>
          <a:prstGeom prst="rect">
            <a:avLst/>
          </a:prstGeom>
          <a:noFill/>
        </p:spPr>
        <p:txBody>
          <a:bodyPr wrap="square" rtlCol="0">
            <a:spAutoFit/>
          </a:bodyPr>
          <a:lstStyle/>
          <a:p>
            <a:r>
              <a:rPr lang="en-GB" dirty="0" smtClean="0"/>
              <a:t>*</a:t>
            </a:r>
            <a:r>
              <a:rPr lang="en-GB" sz="1100" dirty="0" smtClean="0"/>
              <a:t>checked micro</a:t>
            </a:r>
            <a:endParaRPr lang="en-IE" sz="1100" dirty="0"/>
          </a:p>
        </p:txBody>
      </p:sp>
      <p:sp>
        <p:nvSpPr>
          <p:cNvPr id="1048621" name="TextBox 5"/>
          <p:cNvSpPr txBox="1"/>
          <p:nvPr/>
        </p:nvSpPr>
        <p:spPr>
          <a:xfrm>
            <a:off x="251520" y="260648"/>
            <a:ext cx="5832648" cy="461665"/>
          </a:xfrm>
          <a:prstGeom prst="rect">
            <a:avLst/>
          </a:prstGeom>
          <a:noFill/>
        </p:spPr>
        <p:txBody>
          <a:bodyPr wrap="square" rtlCol="0">
            <a:spAutoFit/>
          </a:bodyPr>
          <a:lstStyle/>
          <a:p>
            <a:r>
              <a:rPr lang="en-GB" sz="2400" b="1" dirty="0" smtClean="0">
                <a:latin typeface="+mj-lt"/>
              </a:rPr>
              <a:t>Case Study 1: To B or Not to B!</a:t>
            </a:r>
            <a:endParaRPr lang="en-IE" sz="2400" b="1" dirty="0">
              <a:latin typeface="+mj-lt"/>
            </a:endParaRPr>
          </a:p>
        </p:txBody>
      </p:sp>
      <p:pic>
        <p:nvPicPr>
          <p:cNvPr id="2097184" name="Picture 2097183"/>
          <p:cNvPicPr>
            <a:picLocks/>
          </p:cNvPicPr>
          <p:nvPr/>
        </p:nvPicPr>
        <p:blipFill>
          <a:blip r:embed="rId3"/>
          <a:stretch>
            <a:fillRect/>
          </a:stretch>
        </p:blipFill>
        <p:spPr>
          <a:xfrm>
            <a:off x="0" y="6062266"/>
            <a:ext cx="2013754" cy="7957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a:xfrm>
            <a:off x="539552" y="116632"/>
            <a:ext cx="8229600" cy="835496"/>
          </a:xfrm>
        </p:spPr>
        <p:txBody>
          <a:bodyPr/>
          <a:lstStyle/>
          <a:p>
            <a:r>
              <a:rPr lang="en-GB" sz="4000" dirty="0" smtClean="0"/>
              <a:t>Additional Laboratory Testing </a:t>
            </a:r>
            <a:endParaRPr lang="en-IE" sz="4000" dirty="0"/>
          </a:p>
        </p:txBody>
      </p:sp>
      <p:sp>
        <p:nvSpPr>
          <p:cNvPr id="1048626" name="Content Placeholder 2"/>
          <p:cNvSpPr>
            <a:spLocks noGrp="1"/>
          </p:cNvSpPr>
          <p:nvPr>
            <p:ph idx="1"/>
          </p:nvPr>
        </p:nvSpPr>
        <p:spPr/>
        <p:txBody>
          <a:bodyPr/>
          <a:lstStyle/>
          <a:p>
            <a:r>
              <a:rPr lang="en-GB" dirty="0" smtClean="0"/>
              <a:t>C+ E- c- e+ K-</a:t>
            </a:r>
          </a:p>
          <a:p>
            <a:r>
              <a:rPr lang="en-GB" dirty="0" smtClean="0"/>
              <a:t>Antibody Screen: Negative </a:t>
            </a:r>
          </a:p>
          <a:p>
            <a:r>
              <a:rPr lang="en-GB" dirty="0" smtClean="0"/>
              <a:t>DAT results: IgG- IgM- IgA- C3d- C3c- </a:t>
            </a:r>
          </a:p>
          <a:p>
            <a:r>
              <a:rPr lang="en-GB" dirty="0" smtClean="0"/>
              <a:t>Auto Test cell: Negative</a:t>
            </a:r>
            <a:endParaRPr lang="en-IE" dirty="0"/>
          </a:p>
        </p:txBody>
      </p:sp>
      <p:pic>
        <p:nvPicPr>
          <p:cNvPr id="2097185" name="Picture 2097184"/>
          <p:cNvPicPr>
            <a:picLocks/>
          </p:cNvPicPr>
          <p:nvPr/>
        </p:nvPicPr>
        <p:blipFill>
          <a:blip r:embed="rId3"/>
          <a:stretch>
            <a:fillRect/>
          </a:stretch>
        </p:blipFill>
        <p:spPr>
          <a:xfrm>
            <a:off x="0" y="5634451"/>
            <a:ext cx="2013754" cy="12235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a:xfrm>
            <a:off x="457539" y="908720"/>
            <a:ext cx="8229600" cy="1600200"/>
          </a:xfrm>
        </p:spPr>
        <p:txBody>
          <a:bodyPr/>
          <a:lstStyle/>
          <a:p>
            <a:r>
              <a:rPr lang="en-GB" dirty="0" smtClean="0"/>
              <a:t>Adsorption / </a:t>
            </a:r>
            <a:r>
              <a:rPr lang="en-GB" dirty="0"/>
              <a:t>Elution technique. </a:t>
            </a:r>
            <a:endParaRPr lang="en-IE" dirty="0"/>
          </a:p>
        </p:txBody>
      </p:sp>
      <p:pic>
        <p:nvPicPr>
          <p:cNvPr id="2097165" name="Picture 2"/>
          <p:cNvPicPr>
            <a:picLocks noChangeAspect="1" noChangeArrowheads="1"/>
          </p:cNvPicPr>
          <p:nvPr/>
        </p:nvPicPr>
        <p:blipFill rotWithShape="1">
          <a:blip r:embed="rId3"/>
          <a:srcRect l="39167" t="17827" r="37543" b="17347"/>
          <a:stretch>
            <a:fillRect/>
          </a:stretch>
        </p:blipFill>
        <p:spPr bwMode="auto">
          <a:xfrm>
            <a:off x="211594" y="3288251"/>
            <a:ext cx="792088" cy="1842033"/>
          </a:xfrm>
          <a:prstGeom prst="rect">
            <a:avLst/>
          </a:prstGeom>
          <a:noFill/>
          <a:ln>
            <a:noFill/>
          </a:ln>
        </p:spPr>
      </p:pic>
      <p:pic>
        <p:nvPicPr>
          <p:cNvPr id="2097166" name="Picture 3"/>
          <p:cNvPicPr>
            <a:picLocks noChangeAspect="1" noChangeArrowheads="1"/>
          </p:cNvPicPr>
          <p:nvPr/>
        </p:nvPicPr>
        <p:blipFill rotWithShape="1">
          <a:blip r:embed="rId4"/>
          <a:srcRect l="36793" r="36286" b="3778"/>
          <a:stretch>
            <a:fillRect/>
          </a:stretch>
        </p:blipFill>
        <p:spPr bwMode="auto">
          <a:xfrm>
            <a:off x="2339752" y="3167233"/>
            <a:ext cx="576944" cy="2062162"/>
          </a:xfrm>
          <a:prstGeom prst="rect">
            <a:avLst/>
          </a:prstGeom>
          <a:noFill/>
          <a:ln>
            <a:noFill/>
          </a:ln>
        </p:spPr>
      </p:pic>
      <p:sp>
        <p:nvSpPr>
          <p:cNvPr id="1048631" name="TextBox 5"/>
          <p:cNvSpPr txBox="1"/>
          <p:nvPr/>
        </p:nvSpPr>
        <p:spPr>
          <a:xfrm>
            <a:off x="211594" y="5184176"/>
            <a:ext cx="1768118" cy="904239"/>
          </a:xfrm>
          <a:prstGeom prst="rect">
            <a:avLst/>
          </a:prstGeom>
          <a:noFill/>
        </p:spPr>
        <p:txBody>
          <a:bodyPr wrap="square" rtlCol="0">
            <a:spAutoFit/>
          </a:bodyPr>
          <a:lstStyle/>
          <a:p>
            <a:pPr lvl="0">
              <a:spcBef>
                <a:spcPct val="20000"/>
              </a:spcBef>
            </a:pPr>
            <a:r>
              <a:rPr lang="en-GB" sz="1400" dirty="0">
                <a:solidFill>
                  <a:prstClr val="black"/>
                </a:solidFill>
              </a:rPr>
              <a:t>Pooled plasma from 5 group A donors (Poly anti-B anti-sera) </a:t>
            </a:r>
          </a:p>
        </p:txBody>
      </p:sp>
      <p:sp>
        <p:nvSpPr>
          <p:cNvPr id="1048632" name="TextBox 6"/>
          <p:cNvSpPr txBox="1"/>
          <p:nvPr/>
        </p:nvSpPr>
        <p:spPr>
          <a:xfrm>
            <a:off x="2123728" y="5265494"/>
            <a:ext cx="1800200" cy="1107440"/>
          </a:xfrm>
          <a:prstGeom prst="rect">
            <a:avLst/>
          </a:prstGeom>
          <a:noFill/>
        </p:spPr>
        <p:txBody>
          <a:bodyPr wrap="square" rtlCol="0">
            <a:spAutoFit/>
          </a:bodyPr>
          <a:lstStyle/>
          <a:p>
            <a:r>
              <a:rPr lang="en-GB" sz="1400" dirty="0"/>
              <a:t>Anti-B is adsorbed onto the patients red cells by incubation at 4◦C for 1hr. </a:t>
            </a:r>
            <a:endParaRPr lang="en-IE" sz="1400" dirty="0"/>
          </a:p>
        </p:txBody>
      </p:sp>
      <p:pic>
        <p:nvPicPr>
          <p:cNvPr id="2097167" name="Picture 5"/>
          <p:cNvPicPr>
            <a:picLocks noChangeAspect="1" noChangeArrowheads="1"/>
          </p:cNvPicPr>
          <p:nvPr/>
        </p:nvPicPr>
        <p:blipFill rotWithShape="1">
          <a:blip r:embed="rId5" cstate="print"/>
          <a:srcRect t="16246" b="17133"/>
          <a:stretch>
            <a:fillRect/>
          </a:stretch>
        </p:blipFill>
        <p:spPr bwMode="auto">
          <a:xfrm>
            <a:off x="3807790" y="3147175"/>
            <a:ext cx="1816452" cy="1983109"/>
          </a:xfrm>
          <a:prstGeom prst="rect">
            <a:avLst/>
          </a:prstGeom>
          <a:noFill/>
          <a:ln>
            <a:noFill/>
          </a:ln>
        </p:spPr>
      </p:pic>
      <p:pic>
        <p:nvPicPr>
          <p:cNvPr id="2097168" name="Picture 2"/>
          <p:cNvPicPr>
            <a:picLocks noChangeAspect="1" noChangeArrowheads="1"/>
          </p:cNvPicPr>
          <p:nvPr/>
        </p:nvPicPr>
        <p:blipFill rotWithShape="1">
          <a:blip r:embed="rId6"/>
          <a:srcRect l="84375" t="28304" b="29207"/>
          <a:stretch>
            <a:fillRect/>
          </a:stretch>
        </p:blipFill>
        <p:spPr bwMode="auto">
          <a:xfrm>
            <a:off x="4499992" y="3179930"/>
            <a:ext cx="1362814" cy="1494546"/>
          </a:xfrm>
          <a:prstGeom prst="rect">
            <a:avLst/>
          </a:prstGeom>
          <a:noFill/>
          <a:ln>
            <a:noFill/>
          </a:ln>
        </p:spPr>
      </p:pic>
      <p:sp>
        <p:nvSpPr>
          <p:cNvPr id="1048633" name="TextBox 7"/>
          <p:cNvSpPr txBox="1"/>
          <p:nvPr/>
        </p:nvSpPr>
        <p:spPr>
          <a:xfrm>
            <a:off x="4101279" y="5265494"/>
            <a:ext cx="2160240" cy="904240"/>
          </a:xfrm>
          <a:prstGeom prst="rect">
            <a:avLst/>
          </a:prstGeom>
          <a:noFill/>
        </p:spPr>
        <p:txBody>
          <a:bodyPr wrap="square" rtlCol="0">
            <a:spAutoFit/>
          </a:bodyPr>
          <a:lstStyle/>
          <a:p>
            <a:r>
              <a:rPr lang="en-GB" sz="1400" dirty="0"/>
              <a:t>Remove supernatant and wash red cells to remove unbound antibody. </a:t>
            </a:r>
            <a:endParaRPr lang="en-IE" sz="1400" dirty="0"/>
          </a:p>
        </p:txBody>
      </p:sp>
      <p:sp>
        <p:nvSpPr>
          <p:cNvPr id="1048634" name="Rectangle 9"/>
          <p:cNvSpPr/>
          <p:nvPr/>
        </p:nvSpPr>
        <p:spPr>
          <a:xfrm>
            <a:off x="6401139" y="5373216"/>
            <a:ext cx="2286000" cy="904239"/>
          </a:xfrm>
          <a:prstGeom prst="rect">
            <a:avLst/>
          </a:prstGeom>
        </p:spPr>
        <p:txBody>
          <a:bodyPr>
            <a:spAutoFit/>
          </a:bodyPr>
          <a:lstStyle/>
          <a:p>
            <a:pPr lvl="0"/>
            <a:r>
              <a:rPr lang="en-GB" sz="1400" dirty="0">
                <a:solidFill>
                  <a:prstClr val="black"/>
                </a:solidFill>
              </a:rPr>
              <a:t>Removing of bound antibody through heat elution at 51◦C for 10 minutes.  </a:t>
            </a:r>
            <a:endParaRPr lang="en-IE" sz="1400" dirty="0">
              <a:solidFill>
                <a:prstClr val="black"/>
              </a:solidFill>
            </a:endParaRPr>
          </a:p>
        </p:txBody>
      </p:sp>
      <p:pic>
        <p:nvPicPr>
          <p:cNvPr id="2097169" name="Picture 4"/>
          <p:cNvPicPr>
            <a:picLocks noChangeAspect="1" noChangeArrowheads="1"/>
          </p:cNvPicPr>
          <p:nvPr/>
        </p:nvPicPr>
        <p:blipFill rotWithShape="1">
          <a:blip r:embed="rId7"/>
          <a:srcRect l="16656" r="63610"/>
          <a:stretch>
            <a:fillRect/>
          </a:stretch>
        </p:blipFill>
        <p:spPr bwMode="auto">
          <a:xfrm>
            <a:off x="6876256" y="3098312"/>
            <a:ext cx="1224136" cy="1987550"/>
          </a:xfrm>
          <a:prstGeom prst="rect">
            <a:avLst/>
          </a:prstGeom>
          <a:noFill/>
          <a:ln>
            <a:noFill/>
          </a:ln>
          <a:effectLst/>
        </p:spPr>
      </p:pic>
      <p:pic>
        <p:nvPicPr>
          <p:cNvPr id="2097170" name="Picture 5"/>
          <p:cNvPicPr>
            <a:picLocks noChangeAspect="1" noChangeArrowheads="1"/>
          </p:cNvPicPr>
          <p:nvPr/>
        </p:nvPicPr>
        <p:blipFill rotWithShape="1">
          <a:blip r:embed="rId8" cstate="print"/>
          <a:srcRect l="20447" t="29170" r="22510" b="30461"/>
          <a:stretch>
            <a:fillRect/>
          </a:stretch>
        </p:blipFill>
        <p:spPr bwMode="auto">
          <a:xfrm rot="16200000">
            <a:off x="7120049" y="3415111"/>
            <a:ext cx="851360" cy="595876"/>
          </a:xfrm>
          <a:prstGeom prst="rect">
            <a:avLst/>
          </a:prstGeom>
          <a:noFill/>
          <a:ln>
            <a:noFill/>
          </a:ln>
        </p:spPr>
      </p:pic>
      <p:cxnSp>
        <p:nvCxnSpPr>
          <p:cNvPr id="3145728" name="Straight Arrow Connector 8"/>
          <p:cNvCxnSpPr>
            <a:cxnSpLocks/>
          </p:cNvCxnSpPr>
          <p:nvPr/>
        </p:nvCxnSpPr>
        <p:spPr>
          <a:xfrm>
            <a:off x="3023828" y="3914506"/>
            <a:ext cx="900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29" name="Straight Arrow Connector 12"/>
          <p:cNvCxnSpPr>
            <a:cxnSpLocks/>
          </p:cNvCxnSpPr>
          <p:nvPr/>
        </p:nvCxnSpPr>
        <p:spPr>
          <a:xfrm>
            <a:off x="6012160" y="3914506"/>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8635" name="TextBox 17"/>
          <p:cNvSpPr txBox="1"/>
          <p:nvPr/>
        </p:nvSpPr>
        <p:spPr>
          <a:xfrm>
            <a:off x="2993221" y="3574548"/>
            <a:ext cx="961313" cy="276999"/>
          </a:xfrm>
          <a:prstGeom prst="rect">
            <a:avLst/>
          </a:prstGeom>
          <a:noFill/>
        </p:spPr>
        <p:txBody>
          <a:bodyPr wrap="square" rtlCol="0">
            <a:spAutoFit/>
          </a:bodyPr>
          <a:lstStyle/>
          <a:p>
            <a:r>
              <a:rPr lang="en-GB" sz="1200" dirty="0" smtClean="0"/>
              <a:t>Centrifuge</a:t>
            </a:r>
            <a:endParaRPr lang="en-IE" sz="1200" dirty="0"/>
          </a:p>
        </p:txBody>
      </p:sp>
      <p:sp>
        <p:nvSpPr>
          <p:cNvPr id="1048636" name="TextBox 18"/>
          <p:cNvSpPr txBox="1"/>
          <p:nvPr/>
        </p:nvSpPr>
        <p:spPr>
          <a:xfrm>
            <a:off x="6012160" y="3493225"/>
            <a:ext cx="1195198" cy="276999"/>
          </a:xfrm>
          <a:prstGeom prst="rect">
            <a:avLst/>
          </a:prstGeom>
          <a:noFill/>
        </p:spPr>
        <p:txBody>
          <a:bodyPr wrap="square" rtlCol="0">
            <a:spAutoFit/>
          </a:bodyPr>
          <a:lstStyle/>
          <a:p>
            <a:r>
              <a:rPr lang="en-GB" sz="1200" dirty="0" smtClean="0"/>
              <a:t>Add Saline</a:t>
            </a:r>
            <a:endParaRPr lang="en-IE" sz="1200" dirty="0"/>
          </a:p>
        </p:txBody>
      </p:sp>
      <p:pic>
        <p:nvPicPr>
          <p:cNvPr id="2097186" name="Picture 2097185"/>
          <p:cNvPicPr>
            <a:picLocks/>
          </p:cNvPicPr>
          <p:nvPr/>
        </p:nvPicPr>
        <p:blipFill>
          <a:blip r:embed="rId9"/>
          <a:stretch>
            <a:fillRect/>
          </a:stretch>
        </p:blipFill>
        <p:spPr>
          <a:xfrm>
            <a:off x="0" y="6169733"/>
            <a:ext cx="1659402" cy="9143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640" name="TextBox 5"/>
          <p:cNvSpPr txBox="1"/>
          <p:nvPr/>
        </p:nvSpPr>
        <p:spPr>
          <a:xfrm>
            <a:off x="486544" y="1592086"/>
            <a:ext cx="8045896" cy="369332"/>
          </a:xfrm>
          <a:prstGeom prst="rect">
            <a:avLst/>
          </a:prstGeom>
          <a:noFill/>
        </p:spPr>
        <p:txBody>
          <a:bodyPr wrap="square" rtlCol="0">
            <a:spAutoFit/>
          </a:bodyPr>
          <a:lstStyle/>
          <a:p>
            <a:r>
              <a:rPr lang="en-GB" dirty="0" smtClean="0"/>
              <a:t>Test the </a:t>
            </a:r>
            <a:r>
              <a:rPr lang="en-GB" dirty="0" err="1" smtClean="0"/>
              <a:t>eluate</a:t>
            </a:r>
            <a:r>
              <a:rPr lang="en-GB" dirty="0" smtClean="0"/>
              <a:t> against group  </a:t>
            </a:r>
            <a:r>
              <a:rPr lang="en-GB" dirty="0"/>
              <a:t>B and O </a:t>
            </a:r>
            <a:r>
              <a:rPr lang="en-GB" dirty="0" smtClean="0"/>
              <a:t>Cells: </a:t>
            </a:r>
            <a:endParaRPr lang="en-IE" dirty="0"/>
          </a:p>
        </p:txBody>
      </p:sp>
      <p:sp>
        <p:nvSpPr>
          <p:cNvPr id="1048641" name="TextBox 6"/>
          <p:cNvSpPr txBox="1"/>
          <p:nvPr/>
        </p:nvSpPr>
        <p:spPr>
          <a:xfrm>
            <a:off x="486544" y="476672"/>
            <a:ext cx="8424936" cy="769441"/>
          </a:xfrm>
          <a:prstGeom prst="rect">
            <a:avLst/>
          </a:prstGeom>
          <a:noFill/>
        </p:spPr>
        <p:txBody>
          <a:bodyPr wrap="square" rtlCol="0">
            <a:spAutoFit/>
          </a:bodyPr>
          <a:lstStyle/>
          <a:p>
            <a:r>
              <a:rPr lang="en-GB" sz="4400" dirty="0">
                <a:solidFill>
                  <a:schemeClr val="tx2">
                    <a:lumMod val="75000"/>
                  </a:schemeClr>
                </a:solidFill>
              </a:rPr>
              <a:t>Adsorption/ Elution technique</a:t>
            </a:r>
            <a:r>
              <a:rPr lang="en-GB" sz="3200" dirty="0">
                <a:solidFill>
                  <a:schemeClr val="tx2">
                    <a:lumMod val="75000"/>
                  </a:schemeClr>
                </a:solidFill>
              </a:rPr>
              <a:t>. </a:t>
            </a:r>
            <a:endParaRPr lang="en-IE" sz="3200" dirty="0">
              <a:solidFill>
                <a:schemeClr val="tx2">
                  <a:lumMod val="75000"/>
                </a:schemeClr>
              </a:solidFill>
            </a:endParaRPr>
          </a:p>
        </p:txBody>
      </p:sp>
      <p:sp>
        <p:nvSpPr>
          <p:cNvPr id="1048642" name="TextBox 7"/>
          <p:cNvSpPr txBox="1"/>
          <p:nvPr/>
        </p:nvSpPr>
        <p:spPr>
          <a:xfrm>
            <a:off x="179511" y="4276483"/>
            <a:ext cx="8731968" cy="1691641"/>
          </a:xfrm>
          <a:prstGeom prst="rect">
            <a:avLst/>
          </a:prstGeom>
          <a:noFill/>
        </p:spPr>
        <p:txBody>
          <a:bodyPr wrap="square" rtlCol="0">
            <a:spAutoFit/>
          </a:bodyPr>
          <a:lstStyle/>
          <a:p>
            <a:r>
              <a:rPr lang="en-GB" dirty="0"/>
              <a:t>Controls: </a:t>
            </a:r>
            <a:endParaRPr lang="en-GB" dirty="0" smtClean="0"/>
          </a:p>
          <a:p>
            <a:pPr marL="285750" indent="-285750">
              <a:buFont typeface="Arial" panose="020B0604020202020204" pitchFamily="34" charset="0"/>
              <a:buChar char="•"/>
            </a:pPr>
            <a:r>
              <a:rPr lang="en-GB" dirty="0" smtClean="0"/>
              <a:t>Final </a:t>
            </a:r>
            <a:r>
              <a:rPr lang="en-GB" dirty="0"/>
              <a:t>wash control to </a:t>
            </a:r>
            <a:r>
              <a:rPr lang="en-GB" dirty="0" smtClean="0"/>
              <a:t>ensure unbound antibody is washed away and </a:t>
            </a:r>
            <a:r>
              <a:rPr lang="en-GB" dirty="0"/>
              <a:t>only bound antibodies are being detected. </a:t>
            </a:r>
            <a:endParaRPr lang="en-GB" dirty="0" smtClean="0"/>
          </a:p>
          <a:p>
            <a:pPr marL="285750" indent="-285750">
              <a:buFont typeface="Arial" panose="020B0604020202020204" pitchFamily="34" charset="0"/>
              <a:buChar char="•"/>
            </a:pPr>
            <a:r>
              <a:rPr lang="en-GB" dirty="0" err="1" smtClean="0"/>
              <a:t>Eluate</a:t>
            </a:r>
            <a:r>
              <a:rPr lang="en-GB" dirty="0" smtClean="0"/>
              <a:t> tested against </a:t>
            </a:r>
            <a:r>
              <a:rPr lang="en-GB" dirty="0"/>
              <a:t>group O </a:t>
            </a:r>
            <a:r>
              <a:rPr lang="en-GB" dirty="0" smtClean="0"/>
              <a:t>cells ensuring reactivity  </a:t>
            </a:r>
            <a:r>
              <a:rPr lang="en-GB" dirty="0"/>
              <a:t>due to anti-B. </a:t>
            </a:r>
            <a:endParaRPr lang="en-GB" dirty="0" smtClean="0"/>
          </a:p>
          <a:p>
            <a:pPr marL="285750" indent="-285750">
              <a:buFont typeface="Arial" panose="020B0604020202020204" pitchFamily="34" charset="0"/>
              <a:buChar char="•"/>
            </a:pPr>
            <a:r>
              <a:rPr lang="en-GB" dirty="0" smtClean="0"/>
              <a:t>Additional control, adsorbed </a:t>
            </a:r>
            <a:r>
              <a:rPr lang="en-GB" dirty="0"/>
              <a:t>elution </a:t>
            </a:r>
            <a:r>
              <a:rPr lang="en-GB" dirty="0" smtClean="0"/>
              <a:t>performed on </a:t>
            </a:r>
            <a:r>
              <a:rPr lang="en-GB" dirty="0"/>
              <a:t>a known group B sample in parallel </a:t>
            </a:r>
            <a:r>
              <a:rPr lang="en-GB" dirty="0" smtClean="0"/>
              <a:t>.</a:t>
            </a:r>
            <a:endParaRPr lang="en-IE" dirty="0"/>
          </a:p>
        </p:txBody>
      </p:sp>
      <p:sp>
        <p:nvSpPr>
          <p:cNvPr id="1048643" name="TextBox 9"/>
          <p:cNvSpPr txBox="1"/>
          <p:nvPr/>
        </p:nvSpPr>
        <p:spPr>
          <a:xfrm>
            <a:off x="1115616" y="3630152"/>
            <a:ext cx="6984776" cy="646331"/>
          </a:xfrm>
          <a:prstGeom prst="rect">
            <a:avLst/>
          </a:prstGeom>
          <a:noFill/>
        </p:spPr>
        <p:txBody>
          <a:bodyPr wrap="square" rtlCol="0">
            <a:spAutoFit/>
          </a:bodyPr>
          <a:lstStyle/>
          <a:p>
            <a:pPr marL="285750" indent="-285750">
              <a:buFont typeface="Arial" panose="020B0604020202020204" pitchFamily="34" charset="0"/>
              <a:buChar char="•"/>
            </a:pPr>
            <a:r>
              <a:rPr lang="en-GB" dirty="0"/>
              <a:t>This technique yielded only anti-B in the eluate indicating </a:t>
            </a:r>
            <a:r>
              <a:rPr lang="en-GB" dirty="0" smtClean="0"/>
              <a:t>the presence of B antigen on the red cells. </a:t>
            </a:r>
            <a:endParaRPr lang="en-IE" dirty="0"/>
          </a:p>
        </p:txBody>
      </p:sp>
      <p:graphicFrame>
        <p:nvGraphicFramePr>
          <p:cNvPr id="4194306" name="Table 1"/>
          <p:cNvGraphicFramePr>
            <a:graphicFrameLocks noGrp="1"/>
          </p:cNvGraphicFramePr>
          <p:nvPr/>
        </p:nvGraphicFramePr>
        <p:xfrm>
          <a:off x="1377144" y="1992925"/>
          <a:ext cx="6264696" cy="1399830"/>
        </p:xfrm>
        <a:graphic>
          <a:graphicData uri="http://schemas.openxmlformats.org/drawingml/2006/table">
            <a:tbl>
              <a:tblPr firstRow="1" bandRow="1">
                <a:tableStyleId>{5C22544A-7EE6-4342-B048-85BDC9FD1C3A}</a:tableStyleId>
              </a:tblPr>
              <a:tblGrid>
                <a:gridCol w="1566174"/>
                <a:gridCol w="1566174"/>
                <a:gridCol w="1566174"/>
                <a:gridCol w="1566174"/>
              </a:tblGrid>
              <a:tr h="302550">
                <a:tc>
                  <a:txBody>
                    <a:bodyPr/>
                    <a:lstStyle/>
                    <a:p>
                      <a:r>
                        <a:rPr lang="en-GB" sz="1200" dirty="0" smtClean="0"/>
                        <a:t>Ads/Elution</a:t>
                      </a:r>
                      <a:endParaRPr lang="en-IE" sz="1200" dirty="0"/>
                    </a:p>
                  </a:txBody>
                  <a:tcPr/>
                </a:tc>
                <a:tc>
                  <a:txBody>
                    <a:bodyPr/>
                    <a:lstStyle/>
                    <a:p>
                      <a:r>
                        <a:rPr lang="en-GB" sz="1200" dirty="0" smtClean="0"/>
                        <a:t>IAT</a:t>
                      </a:r>
                      <a:endParaRPr lang="en-IE" sz="1200" dirty="0"/>
                    </a:p>
                  </a:txBody>
                  <a:tcPr/>
                </a:tc>
                <a:tc>
                  <a:txBody>
                    <a:bodyPr/>
                    <a:lstStyle/>
                    <a:p>
                      <a:r>
                        <a:rPr lang="en-GB" sz="1200" dirty="0" smtClean="0"/>
                        <a:t>RT</a:t>
                      </a:r>
                      <a:endParaRPr lang="en-IE" sz="1200" dirty="0"/>
                    </a:p>
                  </a:txBody>
                  <a:tcPr/>
                </a:tc>
                <a:tc>
                  <a:txBody>
                    <a:bodyPr/>
                    <a:lstStyle/>
                    <a:p>
                      <a:r>
                        <a:rPr lang="en-GB" sz="1200" dirty="0" smtClean="0"/>
                        <a:t>Tube</a:t>
                      </a:r>
                      <a:endParaRPr lang="en-IE" sz="1200" dirty="0"/>
                    </a:p>
                  </a:txBody>
                  <a:tcPr/>
                </a:tc>
              </a:tr>
              <a:tr h="302550">
                <a:tc>
                  <a:txBody>
                    <a:bodyPr/>
                    <a:lstStyle/>
                    <a:p>
                      <a:r>
                        <a:rPr lang="en-GB" sz="1200" dirty="0" err="1" smtClean="0"/>
                        <a:t>Eluate</a:t>
                      </a:r>
                      <a:r>
                        <a:rPr lang="en-GB" sz="1200" baseline="0" dirty="0" smtClean="0"/>
                        <a:t>: V233866-B</a:t>
                      </a:r>
                      <a:endParaRPr lang="en-IE" sz="1200" dirty="0"/>
                    </a:p>
                  </a:txBody>
                  <a:tcPr/>
                </a:tc>
                <a:tc>
                  <a:txBody>
                    <a:bodyPr/>
                    <a:lstStyle/>
                    <a:p>
                      <a:r>
                        <a:rPr lang="en-GB" dirty="0" smtClean="0"/>
                        <a:t>   +s</a:t>
                      </a:r>
                      <a:endParaRPr lang="en-IE" dirty="0"/>
                    </a:p>
                  </a:txBody>
                  <a:tcPr/>
                </a:tc>
                <a:tc>
                  <a:txBody>
                    <a:bodyPr/>
                    <a:lstStyle/>
                    <a:p>
                      <a:r>
                        <a:rPr lang="en-GB" dirty="0" smtClean="0"/>
                        <a:t>++s</a:t>
                      </a:r>
                      <a:endParaRPr lang="en-IE" dirty="0"/>
                    </a:p>
                  </a:txBody>
                  <a:tcPr/>
                </a:tc>
                <a:tc>
                  <a:txBody>
                    <a:bodyPr/>
                    <a:lstStyle/>
                    <a:p>
                      <a:r>
                        <a:rPr lang="en-GB" dirty="0" smtClean="0"/>
                        <a:t>+s</a:t>
                      </a:r>
                      <a:endParaRPr lang="en-IE" dirty="0"/>
                    </a:p>
                  </a:txBody>
                  <a:tcPr/>
                </a:tc>
              </a:tr>
              <a:tr h="302550">
                <a:tc>
                  <a:txBody>
                    <a:bodyPr/>
                    <a:lstStyle/>
                    <a:p>
                      <a:r>
                        <a:rPr lang="en-GB" sz="1200" dirty="0" smtClean="0"/>
                        <a:t>Wash: V233866-B</a:t>
                      </a:r>
                      <a:endParaRPr lang="en-IE" sz="1200" dirty="0"/>
                    </a:p>
                  </a:txBody>
                  <a:tcPr/>
                </a:tc>
                <a:tc>
                  <a:txBody>
                    <a:bodyPr/>
                    <a:lstStyle/>
                    <a:p>
                      <a:r>
                        <a:rPr lang="en-GB" baseline="0" dirty="0" smtClean="0"/>
                        <a:t> -</a:t>
                      </a:r>
                      <a:endParaRPr lang="en-IE" dirty="0"/>
                    </a:p>
                  </a:txBody>
                  <a:tcPr/>
                </a:tc>
                <a:tc>
                  <a:txBody>
                    <a:bodyPr/>
                    <a:lstStyle/>
                    <a:p>
                      <a:r>
                        <a:rPr lang="en-GB" dirty="0" smtClean="0"/>
                        <a:t>-</a:t>
                      </a:r>
                      <a:endParaRPr lang="en-IE" dirty="0"/>
                    </a:p>
                  </a:txBody>
                  <a:tcPr/>
                </a:tc>
                <a:tc>
                  <a:txBody>
                    <a:bodyPr/>
                    <a:lstStyle/>
                    <a:p>
                      <a:r>
                        <a:rPr lang="en-GB" dirty="0" smtClean="0"/>
                        <a:t>-</a:t>
                      </a:r>
                      <a:endParaRPr lang="en-IE" dirty="0"/>
                    </a:p>
                  </a:txBody>
                  <a:tcPr/>
                </a:tc>
              </a:tr>
              <a:tr h="302550">
                <a:tc>
                  <a:txBody>
                    <a:bodyPr/>
                    <a:lstStyle/>
                    <a:p>
                      <a:r>
                        <a:rPr lang="en-GB" sz="1200" dirty="0" err="1" smtClean="0"/>
                        <a:t>Eluate</a:t>
                      </a:r>
                      <a:r>
                        <a:rPr lang="en-GB" sz="1200" baseline="0" dirty="0" smtClean="0"/>
                        <a:t>: V233872-O</a:t>
                      </a:r>
                      <a:endParaRPr lang="en-IE" sz="1200" dirty="0"/>
                    </a:p>
                  </a:txBody>
                  <a:tcPr/>
                </a:tc>
                <a:tc>
                  <a:txBody>
                    <a:bodyPr/>
                    <a:lstStyle/>
                    <a:p>
                      <a:r>
                        <a:rPr lang="en-GB" dirty="0" smtClean="0"/>
                        <a:t>-</a:t>
                      </a:r>
                      <a:endParaRPr lang="en-IE" dirty="0"/>
                    </a:p>
                  </a:txBody>
                  <a:tcPr/>
                </a:tc>
                <a:tc>
                  <a:txBody>
                    <a:bodyPr/>
                    <a:lstStyle/>
                    <a:p>
                      <a:r>
                        <a:rPr lang="en-GB" dirty="0" smtClean="0"/>
                        <a:t>-</a:t>
                      </a:r>
                      <a:endParaRPr lang="en-IE" dirty="0"/>
                    </a:p>
                  </a:txBody>
                  <a:tcPr/>
                </a:tc>
                <a:tc>
                  <a:txBody>
                    <a:bodyPr/>
                    <a:lstStyle/>
                    <a:p>
                      <a:endParaRPr lang="en-IE" dirty="0"/>
                    </a:p>
                  </a:txBody>
                  <a:tcPr/>
                </a:tc>
              </a:tr>
            </a:tbl>
          </a:graphicData>
        </a:graphic>
      </p:graphicFrame>
      <p:pic>
        <p:nvPicPr>
          <p:cNvPr id="2097187" name="Picture 2097186"/>
          <p:cNvPicPr>
            <a:picLocks/>
          </p:cNvPicPr>
          <p:nvPr/>
        </p:nvPicPr>
        <p:blipFill>
          <a:blip r:embed="rId3"/>
          <a:stretch>
            <a:fillRect/>
          </a:stretch>
        </p:blipFill>
        <p:spPr>
          <a:xfrm>
            <a:off x="0" y="5996802"/>
            <a:ext cx="2013754" cy="8611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a:xfrm>
            <a:off x="251520" y="188640"/>
            <a:ext cx="4752528" cy="864096"/>
          </a:xfrm>
        </p:spPr>
        <p:txBody>
          <a:bodyPr/>
          <a:lstStyle/>
          <a:p>
            <a:r>
              <a:rPr lang="en-GB" sz="3200" dirty="0" smtClean="0"/>
              <a:t>Final Report:</a:t>
            </a:r>
            <a:endParaRPr lang="en-IE" sz="3200" dirty="0"/>
          </a:p>
        </p:txBody>
      </p:sp>
      <p:pic>
        <p:nvPicPr>
          <p:cNvPr id="2097171" name="Picture 3"/>
          <p:cNvPicPr>
            <a:picLocks noChangeAspect="1" noChangeArrowheads="1"/>
          </p:cNvPicPr>
          <p:nvPr/>
        </p:nvPicPr>
        <p:blipFill rotWithShape="1">
          <a:blip r:embed="rId3"/>
          <a:srcRect l="6752" t="40872" r="8955" b="29721"/>
          <a:stretch>
            <a:fillRect/>
          </a:stretch>
        </p:blipFill>
        <p:spPr bwMode="auto">
          <a:xfrm>
            <a:off x="501657" y="1193958"/>
            <a:ext cx="8140685" cy="4611305"/>
          </a:xfrm>
          <a:prstGeom prst="rect">
            <a:avLst/>
          </a:prstGeom>
          <a:noFill/>
          <a:ln>
            <a:noFill/>
          </a:ln>
        </p:spPr>
      </p:pic>
      <p:pic>
        <p:nvPicPr>
          <p:cNvPr id="2097188" name="Picture 2097187"/>
          <p:cNvPicPr>
            <a:picLocks/>
          </p:cNvPicPr>
          <p:nvPr/>
        </p:nvPicPr>
        <p:blipFill>
          <a:blip r:embed="rId4"/>
          <a:stretch>
            <a:fillRect/>
          </a:stretch>
        </p:blipFill>
        <p:spPr>
          <a:xfrm>
            <a:off x="0" y="5946485"/>
            <a:ext cx="2013754" cy="122354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2434</Words>
  <Application>Microsoft Office PowerPoint</Application>
  <PresentationFormat>On-screen Show (4:3)</PresentationFormat>
  <Paragraphs>389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Executive</vt:lpstr>
      <vt:lpstr>B Blood Group</vt:lpstr>
      <vt:lpstr>B Blood Group </vt:lpstr>
      <vt:lpstr>B Subgroups </vt:lpstr>
      <vt:lpstr>B Subgroups</vt:lpstr>
      <vt:lpstr>PowerPoint Presentation</vt:lpstr>
      <vt:lpstr>Additional Laboratory Testing </vt:lpstr>
      <vt:lpstr>Adsorption / Elution technique. </vt:lpstr>
      <vt:lpstr>PowerPoint Presentation</vt:lpstr>
      <vt:lpstr>Final Report:</vt:lpstr>
      <vt:lpstr>Conclusion </vt:lpstr>
      <vt:lpstr>HDFN</vt:lpstr>
      <vt:lpstr>HDFN due to ABO mismatch </vt:lpstr>
      <vt:lpstr>Case Study 2:</vt:lpstr>
      <vt:lpstr>PowerPoint Presentation</vt:lpstr>
      <vt:lpstr>PowerPoint Presentation</vt:lpstr>
      <vt:lpstr>Titration Results</vt:lpstr>
      <vt:lpstr>Laboratory Testing  on Neonatal Sample  </vt:lpstr>
      <vt:lpstr>Report Conclusion</vt:lpstr>
      <vt:lpstr>References </vt:lpstr>
      <vt:lpstr>Thank you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Subgroups</dc:title>
  <dc:creator>Long, Julie</dc:creator>
  <cp:lastModifiedBy>Waters, Allison</cp:lastModifiedBy>
  <cp:revision>3</cp:revision>
  <cp:lastPrinted>2021-12-08T08:28:31Z</cp:lastPrinted>
  <dcterms:created xsi:type="dcterms:W3CDTF">2021-09-06T01:41:46Z</dcterms:created>
  <dcterms:modified xsi:type="dcterms:W3CDTF">2022-10-04T08:18:55Z</dcterms:modified>
</cp:coreProperties>
</file>