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265" r:id="rId3"/>
    <p:sldId id="266" r:id="rId4"/>
    <p:sldId id="267" r:id="rId5"/>
    <p:sldId id="291" r:id="rId6"/>
    <p:sldId id="268" r:id="rId7"/>
    <p:sldId id="269" r:id="rId8"/>
    <p:sldId id="290" r:id="rId9"/>
    <p:sldId id="270" r:id="rId10"/>
    <p:sldId id="292" r:id="rId11"/>
    <p:sldId id="293" r:id="rId12"/>
    <p:sldId id="271" r:id="rId13"/>
    <p:sldId id="272" r:id="rId14"/>
    <p:sldId id="273" r:id="rId15"/>
    <p:sldId id="274" r:id="rId16"/>
    <p:sldId id="275" r:id="rId17"/>
    <p:sldId id="276" r:id="rId18"/>
    <p:sldId id="277" r:id="rId19"/>
    <p:sldId id="279" r:id="rId20"/>
    <p:sldId id="280" r:id="rId21"/>
    <p:sldId id="281" r:id="rId22"/>
    <p:sldId id="282" r:id="rId23"/>
    <p:sldId id="278" r:id="rId24"/>
    <p:sldId id="283" r:id="rId25"/>
    <p:sldId id="284" r:id="rId26"/>
    <p:sldId id="289" r:id="rId27"/>
    <p:sldId id="288" r:id="rId28"/>
    <p:sldId id="297" r:id="rId29"/>
    <p:sldId id="298" r:id="rId30"/>
    <p:sldId id="299" r:id="rId31"/>
    <p:sldId id="300" r:id="rId32"/>
    <p:sldId id="301" r:id="rId33"/>
    <p:sldId id="302" r:id="rId34"/>
    <p:sldId id="303" r:id="rId35"/>
    <p:sldId id="304" r:id="rId36"/>
    <p:sldId id="305" r:id="rId37"/>
    <p:sldId id="287" r:id="rId38"/>
    <p:sldId id="258" r:id="rId39"/>
    <p:sldId id="263" r:id="rId4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1"/>
    <p:restoredTop sz="91571" autoAdjust="0"/>
  </p:normalViewPr>
  <p:slideViewPr>
    <p:cSldViewPr snapToGrid="0" snapToObjects="1">
      <p:cViewPr>
        <p:scale>
          <a:sx n="68" d="100"/>
          <a:sy n="68" d="100"/>
        </p:scale>
        <p:origin x="-864" y="-6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3" d="100"/>
          <a:sy n="53" d="100"/>
        </p:scale>
        <p:origin x="-282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 in Microsoft PowerPoint]StatAnal_20211118_094800110'!$F$1</c:f>
              <c:strCache>
                <c:ptCount val="1"/>
                <c:pt idx="0">
                  <c:v>Anti-PP1Pk Titre</c:v>
                </c:pt>
              </c:strCache>
            </c:strRef>
          </c:tx>
          <c:marker>
            <c:symbol val="none"/>
          </c:marker>
          <c:dLbls>
            <c:showLegendKey val="0"/>
            <c:showVal val="1"/>
            <c:showCatName val="0"/>
            <c:showSerName val="0"/>
            <c:showPercent val="0"/>
            <c:showBubbleSize val="0"/>
            <c:showLeaderLines val="0"/>
          </c:dLbls>
          <c:cat>
            <c:numRef>
              <c:f>'[Chart in Microsoft PowerPoint]StatAnal_20211118_094800110'!$E$2:$E$74</c:f>
              <c:numCache>
                <c:formatCode>m/d/yyyy</c:formatCode>
                <c:ptCount val="8"/>
                <c:pt idx="0">
                  <c:v>44320</c:v>
                </c:pt>
                <c:pt idx="1">
                  <c:v>44330</c:v>
                </c:pt>
                <c:pt idx="2">
                  <c:v>44358</c:v>
                </c:pt>
                <c:pt idx="3">
                  <c:v>44382</c:v>
                </c:pt>
                <c:pt idx="4">
                  <c:v>44407</c:v>
                </c:pt>
                <c:pt idx="5">
                  <c:v>44420</c:v>
                </c:pt>
                <c:pt idx="6">
                  <c:v>44432</c:v>
                </c:pt>
                <c:pt idx="7">
                  <c:v>44439</c:v>
                </c:pt>
              </c:numCache>
            </c:numRef>
          </c:cat>
          <c:val>
            <c:numRef>
              <c:f>'[Chart in Microsoft PowerPoint]StatAnal_20211118_094800110'!$F$2:$F$74</c:f>
              <c:numCache>
                <c:formatCode>General</c:formatCode>
                <c:ptCount val="8"/>
                <c:pt idx="0">
                  <c:v>32</c:v>
                </c:pt>
                <c:pt idx="1">
                  <c:v>32</c:v>
                </c:pt>
                <c:pt idx="2">
                  <c:v>64</c:v>
                </c:pt>
                <c:pt idx="3">
                  <c:v>32</c:v>
                </c:pt>
                <c:pt idx="4">
                  <c:v>32</c:v>
                </c:pt>
                <c:pt idx="5">
                  <c:v>32</c:v>
                </c:pt>
                <c:pt idx="6">
                  <c:v>64</c:v>
                </c:pt>
                <c:pt idx="7">
                  <c:v>128</c:v>
                </c:pt>
              </c:numCache>
            </c:numRef>
          </c:val>
          <c:smooth val="0"/>
        </c:ser>
        <c:ser>
          <c:idx val="1"/>
          <c:order val="1"/>
          <c:tx>
            <c:strRef>
              <c:f>'[Chart in Microsoft PowerPoint]StatAnal_20211118_094800110'!$G$1</c:f>
              <c:strCache>
                <c:ptCount val="1"/>
                <c:pt idx="0">
                  <c:v>Anti-PP1PK+ Anti-P1 titre</c:v>
                </c:pt>
              </c:strCache>
            </c:strRef>
          </c:tx>
          <c:marker>
            <c:symbol val="none"/>
          </c:marker>
          <c:cat>
            <c:numRef>
              <c:f>'[Chart in Microsoft PowerPoint]StatAnal_20211118_094800110'!$E$2:$E$74</c:f>
              <c:numCache>
                <c:formatCode>m/d/yyyy</c:formatCode>
                <c:ptCount val="8"/>
                <c:pt idx="0">
                  <c:v>44320</c:v>
                </c:pt>
                <c:pt idx="1">
                  <c:v>44330</c:v>
                </c:pt>
                <c:pt idx="2">
                  <c:v>44358</c:v>
                </c:pt>
                <c:pt idx="3">
                  <c:v>44382</c:v>
                </c:pt>
                <c:pt idx="4">
                  <c:v>44407</c:v>
                </c:pt>
                <c:pt idx="5">
                  <c:v>44420</c:v>
                </c:pt>
                <c:pt idx="6">
                  <c:v>44432</c:v>
                </c:pt>
                <c:pt idx="7">
                  <c:v>44439</c:v>
                </c:pt>
              </c:numCache>
            </c:numRef>
          </c:cat>
          <c:val>
            <c:numRef>
              <c:f>'[Chart in Microsoft PowerPoint]StatAnal_20211118_094800110'!$G$2:$G$74</c:f>
              <c:numCache>
                <c:formatCode>General</c:formatCode>
                <c:ptCount val="8"/>
                <c:pt idx="0">
                  <c:v>64</c:v>
                </c:pt>
                <c:pt idx="1">
                  <c:v>64</c:v>
                </c:pt>
                <c:pt idx="2">
                  <c:v>64</c:v>
                </c:pt>
                <c:pt idx="3">
                  <c:v>64</c:v>
                </c:pt>
                <c:pt idx="4">
                  <c:v>0</c:v>
                </c:pt>
                <c:pt idx="5">
                  <c:v>32</c:v>
                </c:pt>
                <c:pt idx="6">
                  <c:v>256</c:v>
                </c:pt>
                <c:pt idx="7">
                  <c:v>128</c:v>
                </c:pt>
              </c:numCache>
            </c:numRef>
          </c:val>
          <c:smooth val="0"/>
        </c:ser>
        <c:dLbls>
          <c:showLegendKey val="0"/>
          <c:showVal val="0"/>
          <c:showCatName val="0"/>
          <c:showSerName val="0"/>
          <c:showPercent val="0"/>
          <c:showBubbleSize val="0"/>
        </c:dLbls>
        <c:marker val="1"/>
        <c:smooth val="0"/>
        <c:axId val="40737792"/>
        <c:axId val="43819776"/>
      </c:lineChart>
      <c:dateAx>
        <c:axId val="40737792"/>
        <c:scaling>
          <c:orientation val="minMax"/>
        </c:scaling>
        <c:delete val="0"/>
        <c:axPos val="b"/>
        <c:numFmt formatCode="m/d/yyyy" sourceLinked="1"/>
        <c:majorTickMark val="out"/>
        <c:minorTickMark val="none"/>
        <c:tickLblPos val="nextTo"/>
        <c:crossAx val="43819776"/>
        <c:crosses val="autoZero"/>
        <c:auto val="1"/>
        <c:lblOffset val="100"/>
        <c:baseTimeUnit val="days"/>
        <c:majorUnit val="14"/>
        <c:majorTimeUnit val="days"/>
        <c:minorUnit val="1"/>
        <c:minorTimeUnit val="days"/>
      </c:dateAx>
      <c:valAx>
        <c:axId val="43819776"/>
        <c:scaling>
          <c:orientation val="minMax"/>
        </c:scaling>
        <c:delete val="0"/>
        <c:axPos val="l"/>
        <c:majorGridlines/>
        <c:numFmt formatCode="General" sourceLinked="1"/>
        <c:majorTickMark val="out"/>
        <c:minorTickMark val="none"/>
        <c:tickLblPos val="nextTo"/>
        <c:crossAx val="40737792"/>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6B62E53-E80D-4F51-A547-359EFB569BB9}" type="datetimeFigureOut">
              <a:rPr lang="en-IE" smtClean="0"/>
              <a:t>04/10/2022</a:t>
            </a:fld>
            <a:endParaRPr lang="en-I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2C8F5E5-388E-413B-BF20-4833AC1FEBC3}" type="slidenum">
              <a:rPr lang="en-IE" smtClean="0"/>
              <a:t>‹#›</a:t>
            </a:fld>
            <a:endParaRPr lang="en-IE"/>
          </a:p>
        </p:txBody>
      </p:sp>
    </p:spTree>
    <p:extLst>
      <p:ext uri="{BB962C8B-B14F-4D97-AF65-F5344CB8AC3E}">
        <p14:creationId xmlns:p14="http://schemas.microsoft.com/office/powerpoint/2010/main" val="410470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DDC864-9F7C-494A-8D52-A9D65CEE449D}" type="datetimeFigureOut">
              <a:rPr lang="en-IE" smtClean="0"/>
              <a:t>04/10/2022</a:t>
            </a:fld>
            <a:endParaRPr lang="en-I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8F112B7-7792-4156-80B0-63C7FD7936A8}" type="slidenum">
              <a:rPr lang="en-IE" smtClean="0"/>
              <a:t>‹#›</a:t>
            </a:fld>
            <a:endParaRPr lang="en-IE"/>
          </a:p>
        </p:txBody>
      </p:sp>
    </p:spTree>
    <p:extLst>
      <p:ext uri="{BB962C8B-B14F-4D97-AF65-F5344CB8AC3E}">
        <p14:creationId xmlns:p14="http://schemas.microsoft.com/office/powerpoint/2010/main" val="326786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a:t>
            </a:fld>
            <a:endParaRPr lang="en-IE"/>
          </a:p>
        </p:txBody>
      </p:sp>
    </p:spTree>
    <p:extLst>
      <p:ext uri="{BB962C8B-B14F-4D97-AF65-F5344CB8AC3E}">
        <p14:creationId xmlns:p14="http://schemas.microsoft.com/office/powerpoint/2010/main" val="423306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European Directorate for the Quality of</a:t>
            </a:r>
            <a:r>
              <a:rPr lang="en-IE" baseline="0" dirty="0" smtClean="0"/>
              <a:t> </a:t>
            </a:r>
            <a:r>
              <a:rPr lang="en-IE" dirty="0" smtClean="0"/>
              <a:t>Medicines (EDQM) was</a:t>
            </a:r>
            <a:r>
              <a:rPr lang="en-IE" baseline="0" dirty="0" smtClean="0"/>
              <a:t> created in 1996. Many functions, but the one we’re talking about here is a rare blood unit database. </a:t>
            </a:r>
            <a:endParaRPr lang="en-IE" dirty="0"/>
          </a:p>
        </p:txBody>
      </p:sp>
      <p:sp>
        <p:nvSpPr>
          <p:cNvPr id="4" name="Slide Number Placeholder 3"/>
          <p:cNvSpPr>
            <a:spLocks noGrp="1"/>
          </p:cNvSpPr>
          <p:nvPr>
            <p:ph type="sldNum" sz="quarter" idx="10"/>
          </p:nvPr>
        </p:nvSpPr>
        <p:spPr/>
        <p:txBody>
          <a:bodyPr/>
          <a:lstStyle/>
          <a:p>
            <a:fld id="{A8F112B7-7792-4156-80B0-63C7FD7936A8}" type="slidenum">
              <a:rPr lang="en-IE" smtClean="0"/>
              <a:t>10</a:t>
            </a:fld>
            <a:endParaRPr lang="en-IE"/>
          </a:p>
        </p:txBody>
      </p:sp>
    </p:spTree>
    <p:extLst>
      <p:ext uri="{BB962C8B-B14F-4D97-AF65-F5344CB8AC3E}">
        <p14:creationId xmlns:p14="http://schemas.microsoft.com/office/powerpoint/2010/main" val="33090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11</a:t>
            </a:fld>
            <a:endParaRPr lang="en-IE"/>
          </a:p>
        </p:txBody>
      </p:sp>
    </p:spTree>
    <p:extLst>
      <p:ext uri="{BB962C8B-B14F-4D97-AF65-F5344CB8AC3E}">
        <p14:creationId xmlns:p14="http://schemas.microsoft.com/office/powerpoint/2010/main" val="404656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12</a:t>
            </a:fld>
            <a:endParaRPr lang="en-IE"/>
          </a:p>
        </p:txBody>
      </p:sp>
    </p:spTree>
    <p:extLst>
      <p:ext uri="{BB962C8B-B14F-4D97-AF65-F5344CB8AC3E}">
        <p14:creationId xmlns:p14="http://schemas.microsoft.com/office/powerpoint/2010/main" val="14106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 clues from the phenotype</a:t>
            </a:r>
            <a:endParaRPr lang="en-IE" dirty="0"/>
          </a:p>
        </p:txBody>
      </p:sp>
      <p:sp>
        <p:nvSpPr>
          <p:cNvPr id="4" name="Slide Number Placeholder 3"/>
          <p:cNvSpPr>
            <a:spLocks noGrp="1"/>
          </p:cNvSpPr>
          <p:nvPr>
            <p:ph type="sldNum" sz="quarter" idx="10"/>
          </p:nvPr>
        </p:nvSpPr>
        <p:spPr/>
        <p:txBody>
          <a:bodyPr/>
          <a:lstStyle/>
          <a:p>
            <a:fld id="{A8F112B7-7792-4156-80B0-63C7FD7936A8}" type="slidenum">
              <a:rPr lang="en-IE" smtClean="0"/>
              <a:t>13</a:t>
            </a:fld>
            <a:endParaRPr lang="en-IE"/>
          </a:p>
        </p:txBody>
      </p:sp>
    </p:spTree>
    <p:extLst>
      <p:ext uri="{BB962C8B-B14F-4D97-AF65-F5344CB8AC3E}">
        <p14:creationId xmlns:p14="http://schemas.microsoft.com/office/powerpoint/2010/main" val="414054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One</a:t>
            </a:r>
            <a:r>
              <a:rPr lang="en-IE" baseline="0" dirty="0" smtClean="0"/>
              <a:t> of the RCI medical scientists suggested that the patient was of Middle Eastern descent, as she is from the UAE herself. With this in mind, we chose rare cells that would typically be found in Middle Eastern populations but also added some other rare cells to cover all the bases.</a:t>
            </a:r>
            <a:endParaRPr lang="en-IE" dirty="0"/>
          </a:p>
        </p:txBody>
      </p:sp>
      <p:sp>
        <p:nvSpPr>
          <p:cNvPr id="4" name="Slide Number Placeholder 3"/>
          <p:cNvSpPr>
            <a:spLocks noGrp="1"/>
          </p:cNvSpPr>
          <p:nvPr>
            <p:ph type="sldNum" sz="quarter" idx="10"/>
          </p:nvPr>
        </p:nvSpPr>
        <p:spPr/>
        <p:txBody>
          <a:bodyPr/>
          <a:lstStyle/>
          <a:p>
            <a:fld id="{ED376F3B-40FD-4C86-BFA1-B39990DBDFB2}" type="slidenum">
              <a:rPr lang="en-IE" smtClean="0"/>
              <a:t>14</a:t>
            </a:fld>
            <a:endParaRPr lang="en-IE"/>
          </a:p>
        </p:txBody>
      </p:sp>
    </p:spTree>
    <p:extLst>
      <p:ext uri="{BB962C8B-B14F-4D97-AF65-F5344CB8AC3E}">
        <p14:creationId xmlns:p14="http://schemas.microsoft.com/office/powerpoint/2010/main" val="12796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15</a:t>
            </a:fld>
            <a:endParaRPr lang="en-IE"/>
          </a:p>
        </p:txBody>
      </p:sp>
    </p:spTree>
    <p:extLst>
      <p:ext uri="{BB962C8B-B14F-4D97-AF65-F5344CB8AC3E}">
        <p14:creationId xmlns:p14="http://schemas.microsoft.com/office/powerpoint/2010/main" val="248304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16</a:t>
            </a:fld>
            <a:endParaRPr lang="en-IE"/>
          </a:p>
        </p:txBody>
      </p:sp>
    </p:spTree>
    <p:extLst>
      <p:ext uri="{BB962C8B-B14F-4D97-AF65-F5344CB8AC3E}">
        <p14:creationId xmlns:p14="http://schemas.microsoft.com/office/powerpoint/2010/main" val="189380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17</a:t>
            </a:fld>
            <a:endParaRPr lang="en-IE"/>
          </a:p>
        </p:txBody>
      </p:sp>
    </p:spTree>
    <p:extLst>
      <p:ext uri="{BB962C8B-B14F-4D97-AF65-F5344CB8AC3E}">
        <p14:creationId xmlns:p14="http://schemas.microsoft.com/office/powerpoint/2010/main" val="375470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18</a:t>
            </a:fld>
            <a:endParaRPr lang="en-IE"/>
          </a:p>
        </p:txBody>
      </p:sp>
    </p:spTree>
    <p:extLst>
      <p:ext uri="{BB962C8B-B14F-4D97-AF65-F5344CB8AC3E}">
        <p14:creationId xmlns:p14="http://schemas.microsoft.com/office/powerpoint/2010/main" val="327826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19</a:t>
            </a:fld>
            <a:endParaRPr lang="en-IE"/>
          </a:p>
        </p:txBody>
      </p:sp>
    </p:spTree>
    <p:extLst>
      <p:ext uri="{BB962C8B-B14F-4D97-AF65-F5344CB8AC3E}">
        <p14:creationId xmlns:p14="http://schemas.microsoft.com/office/powerpoint/2010/main" val="22044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a:t>
            </a:fld>
            <a:endParaRPr lang="en-IE"/>
          </a:p>
        </p:txBody>
      </p:sp>
    </p:spTree>
    <p:extLst>
      <p:ext uri="{BB962C8B-B14F-4D97-AF65-F5344CB8AC3E}">
        <p14:creationId xmlns:p14="http://schemas.microsoft.com/office/powerpoint/2010/main" val="36581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20</a:t>
            </a:fld>
            <a:endParaRPr lang="en-IE"/>
          </a:p>
        </p:txBody>
      </p:sp>
    </p:spTree>
    <p:extLst>
      <p:ext uri="{BB962C8B-B14F-4D97-AF65-F5344CB8AC3E}">
        <p14:creationId xmlns:p14="http://schemas.microsoft.com/office/powerpoint/2010/main" val="182925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terminology, anti-</a:t>
            </a:r>
            <a:r>
              <a:rPr lang="en-GB" dirty="0" err="1" smtClean="0"/>
              <a:t>tja</a:t>
            </a:r>
            <a:r>
              <a:rPr lang="en-GB" dirty="0" smtClean="0"/>
              <a:t> which is the original name given to anti-PP1PK</a:t>
            </a:r>
            <a:endParaRPr lang="en-IE" dirty="0"/>
          </a:p>
        </p:txBody>
      </p:sp>
      <p:sp>
        <p:nvSpPr>
          <p:cNvPr id="4" name="Slide Number Placeholder 3"/>
          <p:cNvSpPr>
            <a:spLocks noGrp="1"/>
          </p:cNvSpPr>
          <p:nvPr>
            <p:ph type="sldNum" sz="quarter" idx="10"/>
          </p:nvPr>
        </p:nvSpPr>
        <p:spPr/>
        <p:txBody>
          <a:bodyPr/>
          <a:lstStyle/>
          <a:p>
            <a:fld id="{ED376F3B-40FD-4C86-BFA1-B39990DBDFB2}" type="slidenum">
              <a:rPr lang="en-IE" smtClean="0"/>
              <a:t>21</a:t>
            </a:fld>
            <a:endParaRPr lang="en-IE"/>
          </a:p>
        </p:txBody>
      </p:sp>
    </p:spTree>
    <p:extLst>
      <p:ext uri="{BB962C8B-B14F-4D97-AF65-F5344CB8AC3E}">
        <p14:creationId xmlns:p14="http://schemas.microsoft.com/office/powerpoint/2010/main" val="43677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22</a:t>
            </a:fld>
            <a:endParaRPr lang="en-IE"/>
          </a:p>
        </p:txBody>
      </p:sp>
    </p:spTree>
    <p:extLst>
      <p:ext uri="{BB962C8B-B14F-4D97-AF65-F5344CB8AC3E}">
        <p14:creationId xmlns:p14="http://schemas.microsoft.com/office/powerpoint/2010/main" val="3743979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23</a:t>
            </a:fld>
            <a:endParaRPr lang="en-IE"/>
          </a:p>
        </p:txBody>
      </p:sp>
    </p:spTree>
    <p:extLst>
      <p:ext uri="{BB962C8B-B14F-4D97-AF65-F5344CB8AC3E}">
        <p14:creationId xmlns:p14="http://schemas.microsoft.com/office/powerpoint/2010/main" val="252170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had a potential</a:t>
            </a:r>
            <a:r>
              <a:rPr lang="en-GB" baseline="0" dirty="0" smtClean="0"/>
              <a:t> donor in Canada but there was</a:t>
            </a:r>
            <a:r>
              <a:rPr lang="en-US" sz="1200" kern="1200" dirty="0" smtClean="0">
                <a:solidFill>
                  <a:schemeClr val="tx1"/>
                </a:solidFill>
                <a:effectLst/>
                <a:latin typeface="+mn-lt"/>
                <a:ea typeface="+mn-ea"/>
                <a:cs typeface="+mn-cs"/>
              </a:rPr>
              <a:t> a 24 hour post thaw expiry for units transported</a:t>
            </a:r>
            <a:r>
              <a:rPr lang="en-US" sz="1200" kern="1200" baseline="0" dirty="0" smtClean="0">
                <a:solidFill>
                  <a:schemeClr val="tx1"/>
                </a:solidFill>
                <a:effectLst/>
                <a:latin typeface="+mn-lt"/>
                <a:ea typeface="+mn-ea"/>
                <a:cs typeface="+mn-cs"/>
              </a:rPr>
              <a:t> here</a:t>
            </a:r>
            <a:endParaRPr lang="en-IE" dirty="0"/>
          </a:p>
        </p:txBody>
      </p:sp>
      <p:sp>
        <p:nvSpPr>
          <p:cNvPr id="4" name="Slide Number Placeholder 3"/>
          <p:cNvSpPr>
            <a:spLocks noGrp="1"/>
          </p:cNvSpPr>
          <p:nvPr>
            <p:ph type="sldNum" sz="quarter" idx="10"/>
          </p:nvPr>
        </p:nvSpPr>
        <p:spPr/>
        <p:txBody>
          <a:bodyPr/>
          <a:lstStyle/>
          <a:p>
            <a:fld id="{A8F112B7-7792-4156-80B0-63C7FD7936A8}" type="slidenum">
              <a:rPr lang="en-IE" smtClean="0"/>
              <a:t>24</a:t>
            </a:fld>
            <a:endParaRPr lang="en-IE"/>
          </a:p>
        </p:txBody>
      </p:sp>
    </p:spTree>
    <p:extLst>
      <p:ext uri="{BB962C8B-B14F-4D97-AF65-F5344CB8AC3E}">
        <p14:creationId xmlns:p14="http://schemas.microsoft.com/office/powerpoint/2010/main" val="510215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Testing</a:t>
            </a:r>
            <a:r>
              <a:rPr lang="en-GB" baseline="0" dirty="0" smtClean="0"/>
              <a:t> went smoothly and units were compatible. </a:t>
            </a:r>
            <a:endParaRPr lang="en-IE" dirty="0"/>
          </a:p>
        </p:txBody>
      </p:sp>
      <p:sp>
        <p:nvSpPr>
          <p:cNvPr id="4" name="Slide Number Placeholder 3"/>
          <p:cNvSpPr>
            <a:spLocks noGrp="1"/>
          </p:cNvSpPr>
          <p:nvPr>
            <p:ph type="sldNum" sz="quarter" idx="10"/>
          </p:nvPr>
        </p:nvSpPr>
        <p:spPr/>
        <p:txBody>
          <a:bodyPr/>
          <a:lstStyle/>
          <a:p>
            <a:fld id="{A8F112B7-7792-4156-80B0-63C7FD7936A8}" type="slidenum">
              <a:rPr lang="en-IE" smtClean="0"/>
              <a:t>25</a:t>
            </a:fld>
            <a:endParaRPr lang="en-IE"/>
          </a:p>
        </p:txBody>
      </p:sp>
    </p:spTree>
    <p:extLst>
      <p:ext uri="{BB962C8B-B14F-4D97-AF65-F5344CB8AC3E}">
        <p14:creationId xmlns:p14="http://schemas.microsoft.com/office/powerpoint/2010/main" val="3398838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had sent the units over to the referring hospital BB to keep on standby and segments were</a:t>
            </a:r>
            <a:r>
              <a:rPr lang="en-GB" baseline="0" dirty="0" smtClean="0"/>
              <a:t> sent in with samples for each referral. </a:t>
            </a:r>
            <a:endParaRPr lang="en-IE" dirty="0"/>
          </a:p>
        </p:txBody>
      </p:sp>
      <p:sp>
        <p:nvSpPr>
          <p:cNvPr id="4" name="Slide Number Placeholder 3"/>
          <p:cNvSpPr>
            <a:spLocks noGrp="1"/>
          </p:cNvSpPr>
          <p:nvPr>
            <p:ph type="sldNum" sz="quarter" idx="10"/>
          </p:nvPr>
        </p:nvSpPr>
        <p:spPr/>
        <p:txBody>
          <a:bodyPr/>
          <a:lstStyle/>
          <a:p>
            <a:fld id="{A8F112B7-7792-4156-80B0-63C7FD7936A8}" type="slidenum">
              <a:rPr lang="en-IE" smtClean="0"/>
              <a:t>26</a:t>
            </a:fld>
            <a:endParaRPr lang="en-IE"/>
          </a:p>
        </p:txBody>
      </p:sp>
    </p:spTree>
    <p:extLst>
      <p:ext uri="{BB962C8B-B14F-4D97-AF65-F5344CB8AC3E}">
        <p14:creationId xmlns:p14="http://schemas.microsoft.com/office/powerpoint/2010/main" val="2422775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27</a:t>
            </a:fld>
            <a:endParaRPr lang="en-IE"/>
          </a:p>
        </p:txBody>
      </p:sp>
    </p:spTree>
    <p:extLst>
      <p:ext uri="{BB962C8B-B14F-4D97-AF65-F5344CB8AC3E}">
        <p14:creationId xmlns:p14="http://schemas.microsoft.com/office/powerpoint/2010/main" val="1637267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28</a:t>
            </a:fld>
            <a:endParaRPr lang="en-IE"/>
          </a:p>
        </p:txBody>
      </p:sp>
    </p:spTree>
    <p:extLst>
      <p:ext uri="{BB962C8B-B14F-4D97-AF65-F5344CB8AC3E}">
        <p14:creationId xmlns:p14="http://schemas.microsoft.com/office/powerpoint/2010/main" val="477263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29</a:t>
            </a:fld>
            <a:endParaRPr lang="en-IE"/>
          </a:p>
        </p:txBody>
      </p:sp>
    </p:spTree>
    <p:extLst>
      <p:ext uri="{BB962C8B-B14F-4D97-AF65-F5344CB8AC3E}">
        <p14:creationId xmlns:p14="http://schemas.microsoft.com/office/powerpoint/2010/main" val="326442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a:t>
            </a:fld>
            <a:endParaRPr lang="en-IE"/>
          </a:p>
        </p:txBody>
      </p:sp>
    </p:spTree>
    <p:extLst>
      <p:ext uri="{BB962C8B-B14F-4D97-AF65-F5344CB8AC3E}">
        <p14:creationId xmlns:p14="http://schemas.microsoft.com/office/powerpoint/2010/main" val="657124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30</a:t>
            </a:fld>
            <a:endParaRPr lang="en-IE"/>
          </a:p>
        </p:txBody>
      </p:sp>
    </p:spTree>
    <p:extLst>
      <p:ext uri="{BB962C8B-B14F-4D97-AF65-F5344CB8AC3E}">
        <p14:creationId xmlns:p14="http://schemas.microsoft.com/office/powerpoint/2010/main" val="2460044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31</a:t>
            </a:fld>
            <a:endParaRPr lang="en-IE"/>
          </a:p>
        </p:txBody>
      </p:sp>
    </p:spTree>
    <p:extLst>
      <p:ext uri="{BB962C8B-B14F-4D97-AF65-F5344CB8AC3E}">
        <p14:creationId xmlns:p14="http://schemas.microsoft.com/office/powerpoint/2010/main" val="29460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32</a:t>
            </a:fld>
            <a:endParaRPr lang="en-IE"/>
          </a:p>
        </p:txBody>
      </p:sp>
    </p:spTree>
    <p:extLst>
      <p:ext uri="{BB962C8B-B14F-4D97-AF65-F5344CB8AC3E}">
        <p14:creationId xmlns:p14="http://schemas.microsoft.com/office/powerpoint/2010/main" val="810120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33</a:t>
            </a:fld>
            <a:endParaRPr lang="en-IE"/>
          </a:p>
        </p:txBody>
      </p:sp>
    </p:spTree>
    <p:extLst>
      <p:ext uri="{BB962C8B-B14F-4D97-AF65-F5344CB8AC3E}">
        <p14:creationId xmlns:p14="http://schemas.microsoft.com/office/powerpoint/2010/main" val="3681880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34</a:t>
            </a:fld>
            <a:endParaRPr lang="en-IE"/>
          </a:p>
        </p:txBody>
      </p:sp>
    </p:spTree>
    <p:extLst>
      <p:ext uri="{BB962C8B-B14F-4D97-AF65-F5344CB8AC3E}">
        <p14:creationId xmlns:p14="http://schemas.microsoft.com/office/powerpoint/2010/main" val="1276451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35</a:t>
            </a:fld>
            <a:endParaRPr lang="en-IE"/>
          </a:p>
        </p:txBody>
      </p:sp>
    </p:spTree>
    <p:extLst>
      <p:ext uri="{BB962C8B-B14F-4D97-AF65-F5344CB8AC3E}">
        <p14:creationId xmlns:p14="http://schemas.microsoft.com/office/powerpoint/2010/main" val="2036959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36</a:t>
            </a:fld>
            <a:endParaRPr lang="en-IE"/>
          </a:p>
        </p:txBody>
      </p:sp>
    </p:spTree>
    <p:extLst>
      <p:ext uri="{BB962C8B-B14F-4D97-AF65-F5344CB8AC3E}">
        <p14:creationId xmlns:p14="http://schemas.microsoft.com/office/powerpoint/2010/main" val="1173697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37</a:t>
            </a:fld>
            <a:endParaRPr lang="en-IE"/>
          </a:p>
        </p:txBody>
      </p:sp>
    </p:spTree>
    <p:extLst>
      <p:ext uri="{BB962C8B-B14F-4D97-AF65-F5344CB8AC3E}">
        <p14:creationId xmlns:p14="http://schemas.microsoft.com/office/powerpoint/2010/main" val="2818301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38</a:t>
            </a:fld>
            <a:endParaRPr lang="en-IE"/>
          </a:p>
        </p:txBody>
      </p:sp>
    </p:spTree>
    <p:extLst>
      <p:ext uri="{BB962C8B-B14F-4D97-AF65-F5344CB8AC3E}">
        <p14:creationId xmlns:p14="http://schemas.microsoft.com/office/powerpoint/2010/main" val="2360053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39</a:t>
            </a:fld>
            <a:endParaRPr lang="en-IE"/>
          </a:p>
        </p:txBody>
      </p:sp>
    </p:spTree>
    <p:extLst>
      <p:ext uri="{BB962C8B-B14F-4D97-AF65-F5344CB8AC3E}">
        <p14:creationId xmlns:p14="http://schemas.microsoft.com/office/powerpoint/2010/main" val="157358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The p phenotype is the null of this blood group system, is a recessive trait and results from inactivating mutations in the gene which is responsible for </a:t>
            </a:r>
            <a:r>
              <a:rPr lang="en-IE" sz="1200" b="0" i="0" u="none" strike="noStrike" kern="1200" baseline="0" dirty="0" err="1" smtClean="0">
                <a:solidFill>
                  <a:schemeClr val="tx1"/>
                </a:solidFill>
                <a:latin typeface="+mn-lt"/>
                <a:ea typeface="+mn-ea"/>
                <a:cs typeface="+mn-cs"/>
              </a:rPr>
              <a:t>galactosyltransferase</a:t>
            </a:r>
            <a:r>
              <a:rPr lang="en-IE" sz="1200" b="0" i="0" u="none" strike="noStrike" kern="1200" baseline="0" dirty="0" smtClean="0">
                <a:solidFill>
                  <a:schemeClr val="tx1"/>
                </a:solidFill>
                <a:latin typeface="+mn-lt"/>
                <a:ea typeface="+mn-ea"/>
                <a:cs typeface="+mn-cs"/>
              </a:rPr>
              <a:t> synthesis. In the absence of this enzyme, </a:t>
            </a:r>
            <a:r>
              <a:rPr lang="en-IE" sz="1200" b="0" i="0" u="none" strike="noStrike" kern="1200" baseline="0" dirty="0" err="1" smtClean="0">
                <a:solidFill>
                  <a:schemeClr val="tx1"/>
                </a:solidFill>
                <a:latin typeface="+mn-lt"/>
                <a:ea typeface="+mn-ea"/>
                <a:cs typeface="+mn-cs"/>
              </a:rPr>
              <a:t>Pk</a:t>
            </a:r>
            <a:r>
              <a:rPr lang="en-IE" sz="1200" b="0" i="0" u="none" strike="noStrike" kern="1200" baseline="0" dirty="0" smtClean="0">
                <a:solidFill>
                  <a:schemeClr val="tx1"/>
                </a:solidFill>
                <a:latin typeface="+mn-lt"/>
                <a:ea typeface="+mn-ea"/>
                <a:cs typeface="+mn-cs"/>
              </a:rPr>
              <a:t>, P, and P1 antigens are not synthesized</a:t>
            </a:r>
            <a:endParaRPr lang="en-IE" dirty="0"/>
          </a:p>
        </p:txBody>
      </p:sp>
      <p:sp>
        <p:nvSpPr>
          <p:cNvPr id="4" name="Slide Number Placeholder 3"/>
          <p:cNvSpPr>
            <a:spLocks noGrp="1"/>
          </p:cNvSpPr>
          <p:nvPr>
            <p:ph type="sldNum" sz="quarter" idx="10"/>
          </p:nvPr>
        </p:nvSpPr>
        <p:spPr/>
        <p:txBody>
          <a:bodyPr/>
          <a:lstStyle/>
          <a:p>
            <a:fld id="{ED376F3B-40FD-4C86-BFA1-B39990DBDFB2}" type="slidenum">
              <a:rPr lang="en-IE" smtClean="0"/>
              <a:t>4</a:t>
            </a:fld>
            <a:endParaRPr lang="en-IE"/>
          </a:p>
        </p:txBody>
      </p:sp>
    </p:spTree>
    <p:extLst>
      <p:ext uri="{BB962C8B-B14F-4D97-AF65-F5344CB8AC3E}">
        <p14:creationId xmlns:p14="http://schemas.microsoft.com/office/powerpoint/2010/main" val="135772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5</a:t>
            </a:fld>
            <a:endParaRPr lang="en-IE"/>
          </a:p>
        </p:txBody>
      </p:sp>
    </p:spTree>
    <p:extLst>
      <p:ext uri="{BB962C8B-B14F-4D97-AF65-F5344CB8AC3E}">
        <p14:creationId xmlns:p14="http://schemas.microsoft.com/office/powerpoint/2010/main" val="327894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Anti-PP1Pk was</a:t>
            </a:r>
            <a:r>
              <a:rPr lang="en-IE" sz="1200" b="0" i="0" kern="1200" baseline="0" dirty="0" smtClean="0">
                <a:solidFill>
                  <a:schemeClr val="tx1"/>
                </a:solidFill>
                <a:effectLst/>
                <a:latin typeface="+mn-lt"/>
                <a:ea typeface="+mn-ea"/>
                <a:cs typeface="+mn-cs"/>
              </a:rPr>
              <a:t> </a:t>
            </a:r>
            <a:r>
              <a:rPr lang="en-IE" sz="1200" b="0" i="0" kern="1200" dirty="0" smtClean="0">
                <a:solidFill>
                  <a:schemeClr val="tx1"/>
                </a:solidFill>
                <a:effectLst/>
                <a:latin typeface="+mn-lt"/>
                <a:ea typeface="+mn-ea"/>
                <a:cs typeface="+mn-cs"/>
              </a:rPr>
              <a:t>previously known as anti-</a:t>
            </a:r>
            <a:r>
              <a:rPr lang="en-IE" sz="1200" b="0" i="0" kern="1200" dirty="0" err="1" smtClean="0">
                <a:solidFill>
                  <a:schemeClr val="tx1"/>
                </a:solidFill>
                <a:effectLst/>
                <a:latin typeface="+mn-lt"/>
                <a:ea typeface="+mn-ea"/>
                <a:cs typeface="+mn-cs"/>
              </a:rPr>
              <a:t>Tja</a:t>
            </a:r>
            <a:endParaRPr lang="en-IE" dirty="0"/>
          </a:p>
        </p:txBody>
      </p:sp>
      <p:sp>
        <p:nvSpPr>
          <p:cNvPr id="4" name="Slide Number Placeholder 3"/>
          <p:cNvSpPr>
            <a:spLocks noGrp="1"/>
          </p:cNvSpPr>
          <p:nvPr>
            <p:ph type="sldNum" sz="quarter" idx="10"/>
          </p:nvPr>
        </p:nvSpPr>
        <p:spPr/>
        <p:txBody>
          <a:bodyPr/>
          <a:lstStyle/>
          <a:p>
            <a:fld id="{ED376F3B-40FD-4C86-BFA1-B39990DBDFB2}" type="slidenum">
              <a:rPr lang="en-IE" smtClean="0"/>
              <a:t>6</a:t>
            </a:fld>
            <a:endParaRPr lang="en-IE"/>
          </a:p>
        </p:txBody>
      </p:sp>
    </p:spTree>
    <p:extLst>
      <p:ext uri="{BB962C8B-B14F-4D97-AF65-F5344CB8AC3E}">
        <p14:creationId xmlns:p14="http://schemas.microsoft.com/office/powerpoint/2010/main" val="171012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These antibodies cross the placental barrier, are efficient complement activators, and are responsible for antibody-mediated cytotoxicity.</a:t>
            </a:r>
          </a:p>
          <a:p>
            <a:endParaRPr lang="en-IE" dirty="0"/>
          </a:p>
        </p:txBody>
      </p:sp>
      <p:sp>
        <p:nvSpPr>
          <p:cNvPr id="4" name="Slide Number Placeholder 3"/>
          <p:cNvSpPr>
            <a:spLocks noGrp="1"/>
          </p:cNvSpPr>
          <p:nvPr>
            <p:ph type="sldNum" sz="quarter" idx="10"/>
          </p:nvPr>
        </p:nvSpPr>
        <p:spPr/>
        <p:txBody>
          <a:bodyPr/>
          <a:lstStyle/>
          <a:p>
            <a:fld id="{ED376F3B-40FD-4C86-BFA1-B39990DBDFB2}" type="slidenum">
              <a:rPr lang="en-IE" smtClean="0"/>
              <a:t>7</a:t>
            </a:fld>
            <a:endParaRPr lang="en-IE"/>
          </a:p>
        </p:txBody>
      </p:sp>
    </p:spTree>
    <p:extLst>
      <p:ext uri="{BB962C8B-B14F-4D97-AF65-F5344CB8AC3E}">
        <p14:creationId xmlns:p14="http://schemas.microsoft.com/office/powerpoint/2010/main" val="26348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A literature review demonstrated 87% (68/78) of miscarriages in p patients.</a:t>
            </a:r>
            <a:endParaRPr lang="en-IE" dirty="0"/>
          </a:p>
        </p:txBody>
      </p:sp>
      <p:sp>
        <p:nvSpPr>
          <p:cNvPr id="4" name="Slide Number Placeholder 3"/>
          <p:cNvSpPr>
            <a:spLocks noGrp="1"/>
          </p:cNvSpPr>
          <p:nvPr>
            <p:ph type="sldNum" sz="quarter" idx="10"/>
          </p:nvPr>
        </p:nvSpPr>
        <p:spPr/>
        <p:txBody>
          <a:bodyPr/>
          <a:lstStyle/>
          <a:p>
            <a:fld id="{A8F112B7-7792-4156-80B0-63C7FD7936A8}" type="slidenum">
              <a:rPr lang="en-IE" smtClean="0"/>
              <a:t>8</a:t>
            </a:fld>
            <a:endParaRPr lang="en-IE"/>
          </a:p>
        </p:txBody>
      </p:sp>
    </p:spTree>
    <p:extLst>
      <p:ext uri="{BB962C8B-B14F-4D97-AF65-F5344CB8AC3E}">
        <p14:creationId xmlns:p14="http://schemas.microsoft.com/office/powerpoint/2010/main" val="182682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8F112B7-7792-4156-80B0-63C7FD7936A8}" type="slidenum">
              <a:rPr lang="en-IE" smtClean="0"/>
              <a:t>9</a:t>
            </a:fld>
            <a:endParaRPr lang="en-IE"/>
          </a:p>
        </p:txBody>
      </p:sp>
    </p:spTree>
    <p:extLst>
      <p:ext uri="{BB962C8B-B14F-4D97-AF65-F5344CB8AC3E}">
        <p14:creationId xmlns:p14="http://schemas.microsoft.com/office/powerpoint/2010/main" val="395426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dark&#10;&#10;Description automatically generated">
            <a:extLst>
              <a:ext uri="{FF2B5EF4-FFF2-40B4-BE49-F238E27FC236}">
                <a16:creationId xmlns:a16="http://schemas.microsoft.com/office/drawing/2014/main" xmlns="" id="{937372F9-E32E-9D48-81FF-A7A429D5A918}"/>
              </a:ext>
            </a:extLst>
          </p:cNvPr>
          <p:cNvPicPr>
            <a:picLocks noChangeAspect="1"/>
          </p:cNvPicPr>
          <p:nvPr userDrawn="1"/>
        </p:nvPicPr>
        <p:blipFill>
          <a:blip r:embed="rId3"/>
          <a:stretch>
            <a:fillRect/>
          </a:stretch>
        </p:blipFill>
        <p:spPr>
          <a:xfrm>
            <a:off x="-3734151" y="0"/>
            <a:ext cx="14321939" cy="8056091"/>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xmlns="" id="{6F4CCF51-5BBA-554E-8765-32672A29A3B3}"/>
              </a:ext>
            </a:extLst>
          </p:cNvPr>
          <p:cNvPicPr>
            <a:picLocks noChangeAspect="1"/>
          </p:cNvPicPr>
          <p:nvPr userDrawn="1"/>
        </p:nvPicPr>
        <p:blipFill>
          <a:blip r:embed="rId4"/>
          <a:stretch>
            <a:fillRect/>
          </a:stretch>
        </p:blipFill>
        <p:spPr>
          <a:xfrm>
            <a:off x="179972" y="739776"/>
            <a:ext cx="10884452" cy="6122504"/>
          </a:xfrm>
          <a:prstGeom prst="rect">
            <a:avLst/>
          </a:prstGeom>
        </p:spPr>
      </p:pic>
    </p:spTree>
    <p:extLst>
      <p:ext uri="{BB962C8B-B14F-4D97-AF65-F5344CB8AC3E}">
        <p14:creationId xmlns:p14="http://schemas.microsoft.com/office/powerpoint/2010/main" val="259284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CC3174-A14D-46E1-B7AD-7ABF3405EF30}" type="datetimeFigureOut">
              <a:rPr lang="en-IE" smtClean="0"/>
              <a:t>04/10/2022</a:t>
            </a:fld>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3A8A532-1F40-4FB9-8DF0-2FD92A55C319}" type="slidenum">
              <a:rPr lang="en-IE" smtClean="0"/>
              <a:t>‹#›</a:t>
            </a:fld>
            <a:endParaRPr lang="en-IE"/>
          </a:p>
        </p:txBody>
      </p:sp>
    </p:spTree>
    <p:extLst>
      <p:ext uri="{BB962C8B-B14F-4D97-AF65-F5344CB8AC3E}">
        <p14:creationId xmlns:p14="http://schemas.microsoft.com/office/powerpoint/2010/main" val="372296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8CB6388-D1D5-3341-9E84-2681BB5AEB42}"/>
              </a:ext>
            </a:extLst>
          </p:cNvPr>
          <p:cNvSpPr>
            <a:spLocks noGrp="1"/>
          </p:cNvSpPr>
          <p:nvPr>
            <p:ph type="dt" sz="half" idx="10"/>
          </p:nvPr>
        </p:nvSpPr>
        <p:spPr>
          <a:xfrm>
            <a:off x="838200" y="6356350"/>
            <a:ext cx="2743200" cy="365125"/>
          </a:xfrm>
          <a:prstGeom prst="rect">
            <a:avLst/>
          </a:prstGeom>
        </p:spPr>
        <p:txBody>
          <a:bodyPr/>
          <a:lstStyle/>
          <a:p>
            <a:fld id="{D49AB51E-1ABA-6C47-8E8B-FA5481373F0F}" type="datetimeFigureOut">
              <a:rPr lang="en-US" smtClean="0"/>
              <a:t>10/4/2022</a:t>
            </a:fld>
            <a:endParaRPr lang="en-US"/>
          </a:p>
        </p:txBody>
      </p:sp>
      <p:sp>
        <p:nvSpPr>
          <p:cNvPr id="3" name="Footer Placeholder 2">
            <a:extLst>
              <a:ext uri="{FF2B5EF4-FFF2-40B4-BE49-F238E27FC236}">
                <a16:creationId xmlns="" xmlns:a16="http://schemas.microsoft.com/office/drawing/2014/main" id="{7506F5EC-E961-3146-9A8F-65681D2B37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0EE2B342-10E1-B842-9E99-C70DE2A4C7CE}"/>
              </a:ext>
            </a:extLst>
          </p:cNvPr>
          <p:cNvSpPr>
            <a:spLocks noGrp="1"/>
          </p:cNvSpPr>
          <p:nvPr>
            <p:ph type="sldNum" sz="quarter" idx="12"/>
          </p:nvPr>
        </p:nvSpPr>
        <p:spPr>
          <a:xfrm>
            <a:off x="8610600" y="6356350"/>
            <a:ext cx="2743200" cy="365125"/>
          </a:xfrm>
          <a:prstGeom prst="rect">
            <a:avLst/>
          </a:prstGeom>
        </p:spPr>
        <p:txBody>
          <a:bodyPr/>
          <a:lstStyle/>
          <a:p>
            <a:fld id="{61A90233-99FC-1C4E-B2DD-4B3A7BDB981B}" type="slidenum">
              <a:rPr lang="en-US" smtClean="0"/>
              <a:t>‹#›</a:t>
            </a:fld>
            <a:endParaRPr lang="en-US"/>
          </a:p>
        </p:txBody>
      </p:sp>
    </p:spTree>
    <p:extLst>
      <p:ext uri="{BB962C8B-B14F-4D97-AF65-F5344CB8AC3E}">
        <p14:creationId xmlns:p14="http://schemas.microsoft.com/office/powerpoint/2010/main" val="313701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xmlns="" id="{AB527BB5-E128-3E49-B9CE-71F12EA15F8C}"/>
              </a:ext>
            </a:extLst>
          </p:cNvPr>
          <p:cNvPicPr>
            <a:picLocks noChangeAspect="1"/>
          </p:cNvPicPr>
          <p:nvPr userDrawn="1"/>
        </p:nvPicPr>
        <p:blipFill>
          <a:blip r:embed="rId3"/>
          <a:stretch>
            <a:fillRect/>
          </a:stretch>
        </p:blipFill>
        <p:spPr>
          <a:xfrm>
            <a:off x="3909928" y="-24064"/>
            <a:ext cx="11466429" cy="6449866"/>
          </a:xfrm>
          <a:prstGeom prst="rect">
            <a:avLst/>
          </a:prstGeom>
        </p:spPr>
      </p:pic>
    </p:spTree>
    <p:extLst>
      <p:ext uri="{BB962C8B-B14F-4D97-AF65-F5344CB8AC3E}">
        <p14:creationId xmlns:p14="http://schemas.microsoft.com/office/powerpoint/2010/main" val="259662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720F5-7A72-B749-99B6-9DEB01AB08DC}"/>
              </a:ext>
            </a:extLst>
          </p:cNvPr>
          <p:cNvSpPr>
            <a:spLocks noGrp="1"/>
          </p:cNvSpPr>
          <p:nvPr>
            <p:ph type="title" hasCustomPrompt="1"/>
          </p:nvPr>
        </p:nvSpPr>
        <p:spPr/>
        <p:txBody>
          <a:bodyPr/>
          <a:lstStyle/>
          <a:p>
            <a:r>
              <a:rPr lang="en-US" sz="4400" b="1" dirty="0">
                <a:solidFill>
                  <a:srgbClr val="008A90"/>
                </a:solidFill>
                <a:latin typeface="Calibri" panose="020F0502020204030204" pitchFamily="34" charset="0"/>
                <a:cs typeface="Calibri" panose="020F0502020204030204" pitchFamily="34" charset="0"/>
              </a:rPr>
              <a:t>Slide Title</a:t>
            </a:r>
            <a:endParaRPr lang="en-US" dirty="0"/>
          </a:p>
        </p:txBody>
      </p:sp>
      <p:sp>
        <p:nvSpPr>
          <p:cNvPr id="3" name="Content Placeholder 2">
            <a:extLst>
              <a:ext uri="{FF2B5EF4-FFF2-40B4-BE49-F238E27FC236}">
                <a16:creationId xmlns:a16="http://schemas.microsoft.com/office/drawing/2014/main" xmlns="" id="{D296E165-BEED-AD46-A952-F7357E03342C}"/>
              </a:ext>
            </a:extLst>
          </p:cNvPr>
          <p:cNvSpPr>
            <a:spLocks noGrp="1"/>
          </p:cNvSpPr>
          <p:nvPr>
            <p:ph sz="half" idx="1"/>
          </p:nvPr>
        </p:nvSpPr>
        <p:spPr>
          <a:xfrm>
            <a:off x="838200" y="1825625"/>
            <a:ext cx="10515600" cy="4351338"/>
          </a:xfrm>
        </p:spPr>
        <p:txBody>
          <a:bodyPr/>
          <a:lstStyle/>
          <a:p>
            <a:pPr lvl="0"/>
            <a:r>
              <a:rPr lang="en-US" smtClean="0"/>
              <a:t>Click to edit Master text styles</a:t>
            </a:r>
          </a:p>
        </p:txBody>
      </p:sp>
    </p:spTree>
    <p:extLst>
      <p:ext uri="{BB962C8B-B14F-4D97-AF65-F5344CB8AC3E}">
        <p14:creationId xmlns:p14="http://schemas.microsoft.com/office/powerpoint/2010/main" val="17071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person, indoor, person&#10;&#10;Description automatically generated">
            <a:extLst>
              <a:ext uri="{FF2B5EF4-FFF2-40B4-BE49-F238E27FC236}">
                <a16:creationId xmlns:a16="http://schemas.microsoft.com/office/drawing/2014/main" xmlns="" id="{A99960F3-D0A6-F243-9EA9-FA0AA40B3222}"/>
              </a:ext>
            </a:extLst>
          </p:cNvPr>
          <p:cNvPicPr>
            <a:picLocks noChangeAspect="1"/>
          </p:cNvPicPr>
          <p:nvPr userDrawn="1"/>
        </p:nvPicPr>
        <p:blipFill>
          <a:blip r:embed="rId3"/>
          <a:stretch>
            <a:fillRect/>
          </a:stretch>
        </p:blipFill>
        <p:spPr>
          <a:xfrm>
            <a:off x="937315" y="1359777"/>
            <a:ext cx="5320266" cy="5648388"/>
          </a:xfrm>
          <a:prstGeom prst="rect">
            <a:avLst/>
          </a:prstGeom>
        </p:spPr>
      </p:pic>
    </p:spTree>
    <p:extLst>
      <p:ext uri="{BB962C8B-B14F-4D97-AF65-F5344CB8AC3E}">
        <p14:creationId xmlns:p14="http://schemas.microsoft.com/office/powerpoint/2010/main" val="249808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81923-C311-4E45-872E-E38317F956A4}"/>
              </a:ext>
            </a:extLst>
          </p:cNvPr>
          <p:cNvSpPr>
            <a:spLocks noGrp="1"/>
          </p:cNvSpPr>
          <p:nvPr>
            <p:ph type="title" hasCustomPrompt="1"/>
          </p:nvPr>
        </p:nvSpPr>
        <p:spPr/>
        <p:txBody>
          <a:bodyPr/>
          <a:lstStyle/>
          <a:p>
            <a:r>
              <a:rPr lang="en-US" sz="4400" b="1" dirty="0">
                <a:solidFill>
                  <a:srgbClr val="008A90"/>
                </a:solidFill>
                <a:latin typeface="Calibri" panose="020F0502020204030204" pitchFamily="34" charset="0"/>
                <a:cs typeface="Calibri" panose="020F0502020204030204" pitchFamily="34" charset="0"/>
              </a:rPr>
              <a:t>Slide Title</a:t>
            </a:r>
            <a:endParaRPr lang="en-US" dirty="0"/>
          </a:p>
        </p:txBody>
      </p:sp>
      <p:sp>
        <p:nvSpPr>
          <p:cNvPr id="3" name="Content Placeholder 2">
            <a:extLst>
              <a:ext uri="{FF2B5EF4-FFF2-40B4-BE49-F238E27FC236}">
                <a16:creationId xmlns:a16="http://schemas.microsoft.com/office/drawing/2014/main" xmlns="" id="{F6BFDFBE-D463-E449-B543-DDD32C998762}"/>
              </a:ext>
            </a:extLst>
          </p:cNvPr>
          <p:cNvSpPr>
            <a:spLocks noGrp="1"/>
          </p:cNvSpPr>
          <p:nvPr>
            <p:ph idx="1"/>
          </p:nvPr>
        </p:nvSpPr>
        <p:spPr>
          <a:xfrm>
            <a:off x="838201" y="1979693"/>
            <a:ext cx="5839326" cy="4794086"/>
          </a:xfrm>
        </p:spPr>
        <p:txBody>
          <a:bodyPr/>
          <a:lstStyle/>
          <a:p>
            <a:pPr marL="0" lvl="0" indent="0">
              <a:buClr>
                <a:srgbClr val="008A90"/>
              </a:buClr>
              <a:buNone/>
            </a:pPr>
            <a:r>
              <a:rPr lang="en-US" smtClean="0"/>
              <a:t>Click to edit Master text styles</a:t>
            </a:r>
          </a:p>
          <a:p>
            <a:pPr marL="0" lvl="1" indent="0">
              <a:buClr>
                <a:srgbClr val="008A90"/>
              </a:buClr>
              <a:buNone/>
            </a:pPr>
            <a:r>
              <a:rPr lang="en-US" smtClean="0"/>
              <a:t>Second level</a:t>
            </a:r>
          </a:p>
        </p:txBody>
      </p:sp>
      <p:pic>
        <p:nvPicPr>
          <p:cNvPr id="4" name="Picture 3" descr="Icon&#10;&#10;Description automatically generated">
            <a:extLst>
              <a:ext uri="{FF2B5EF4-FFF2-40B4-BE49-F238E27FC236}">
                <a16:creationId xmlns:a16="http://schemas.microsoft.com/office/drawing/2014/main" xmlns="" id="{07DE6306-C65F-2144-96A2-DFFD36CF1BDF}"/>
              </a:ext>
            </a:extLst>
          </p:cNvPr>
          <p:cNvPicPr>
            <a:picLocks noChangeAspect="1"/>
          </p:cNvPicPr>
          <p:nvPr userDrawn="1"/>
        </p:nvPicPr>
        <p:blipFill>
          <a:blip r:embed="rId2"/>
          <a:stretch>
            <a:fillRect/>
          </a:stretch>
        </p:blipFill>
        <p:spPr>
          <a:xfrm>
            <a:off x="8231941" y="1299411"/>
            <a:ext cx="2497061" cy="3780597"/>
          </a:xfrm>
          <a:prstGeom prst="rect">
            <a:avLst/>
          </a:prstGeom>
        </p:spPr>
      </p:pic>
    </p:spTree>
    <p:extLst>
      <p:ext uri="{BB962C8B-B14F-4D97-AF65-F5344CB8AC3E}">
        <p14:creationId xmlns:p14="http://schemas.microsoft.com/office/powerpoint/2010/main" val="380619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lose-up of a microscope&#10;&#10;Description automatically generated with medium confidence">
            <a:extLst>
              <a:ext uri="{FF2B5EF4-FFF2-40B4-BE49-F238E27FC236}">
                <a16:creationId xmlns:a16="http://schemas.microsoft.com/office/drawing/2014/main" xmlns="" id="{FB168552-C6A5-C94A-A6D1-11E52D0C3B1C}"/>
              </a:ext>
            </a:extLst>
          </p:cNvPr>
          <p:cNvPicPr>
            <a:picLocks noChangeAspect="1"/>
          </p:cNvPicPr>
          <p:nvPr userDrawn="1"/>
        </p:nvPicPr>
        <p:blipFill>
          <a:blip r:embed="rId3"/>
          <a:stretch>
            <a:fillRect/>
          </a:stretch>
        </p:blipFill>
        <p:spPr>
          <a:xfrm>
            <a:off x="-4411579" y="530890"/>
            <a:ext cx="12916573" cy="7265573"/>
          </a:xfrm>
          <a:prstGeom prst="rect">
            <a:avLst/>
          </a:prstGeom>
        </p:spPr>
      </p:pic>
      <p:sp>
        <p:nvSpPr>
          <p:cNvPr id="4" name="Title 1">
            <a:extLst>
              <a:ext uri="{FF2B5EF4-FFF2-40B4-BE49-F238E27FC236}">
                <a16:creationId xmlns:a16="http://schemas.microsoft.com/office/drawing/2014/main" xmlns="" id="{CC879779-EAEB-514D-AAC1-11F5C9BAF750}"/>
              </a:ext>
            </a:extLst>
          </p:cNvPr>
          <p:cNvSpPr txBox="1">
            <a:spLocks/>
          </p:cNvSpPr>
          <p:nvPr userDrawn="1"/>
        </p:nvSpPr>
        <p:spPr>
          <a:xfrm>
            <a:off x="4688963" y="1837727"/>
            <a:ext cx="7081471" cy="490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smtClean="0">
                <a:solidFill>
                  <a:schemeClr val="bg1"/>
                </a:solidFill>
                <a:latin typeface="Calibri" panose="020F0502020204030204" pitchFamily="34" charset="0"/>
                <a:cs typeface="Calibri" panose="020F0502020204030204" pitchFamily="34" charset="0"/>
              </a:rPr>
              <a:t>Acknowledgements</a:t>
            </a:r>
            <a:endParaRPr lang="en-U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2948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67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FCC3174-A14D-46E1-B7AD-7ABF3405EF30}" type="datetimeFigureOut">
              <a:rPr lang="en-IE" smtClean="0"/>
              <a:t>04/10/2022</a:t>
            </a:fld>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3A8A532-1F40-4FB9-8DF0-2FD92A55C319}" type="slidenum">
              <a:rPr lang="en-IE" smtClean="0"/>
              <a:t>‹#›</a:t>
            </a:fld>
            <a:endParaRPr lang="en-IE"/>
          </a:p>
        </p:txBody>
      </p:sp>
    </p:spTree>
    <p:extLst>
      <p:ext uri="{BB962C8B-B14F-4D97-AF65-F5344CB8AC3E}">
        <p14:creationId xmlns:p14="http://schemas.microsoft.com/office/powerpoint/2010/main" val="214811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FCC3174-A14D-46E1-B7AD-7ABF3405EF30}" type="datetimeFigureOut">
              <a:rPr lang="en-IE" smtClean="0"/>
              <a:t>04/10/2022</a:t>
            </a:fld>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3A8A532-1F40-4FB9-8DF0-2FD92A55C319}" type="slidenum">
              <a:rPr lang="en-IE" smtClean="0"/>
              <a:t>‹#›</a:t>
            </a:fld>
            <a:endParaRPr lang="en-IE"/>
          </a:p>
        </p:txBody>
      </p:sp>
    </p:spTree>
    <p:extLst>
      <p:ext uri="{BB962C8B-B14F-4D97-AF65-F5344CB8AC3E}">
        <p14:creationId xmlns:p14="http://schemas.microsoft.com/office/powerpoint/2010/main" val="428514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944EB9-2A5F-314B-8708-5D4B8ACF3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z="4400" b="1" dirty="0">
                <a:solidFill>
                  <a:srgbClr val="008A90"/>
                </a:solidFill>
                <a:latin typeface="Calibri" panose="020F0502020204030204" pitchFamily="34" charset="0"/>
                <a:cs typeface="Calibri" panose="020F0502020204030204" pitchFamily="34" charset="0"/>
              </a:rPr>
              <a:t>Slide Title</a:t>
            </a:r>
            <a:endParaRPr lang="en-US" dirty="0"/>
          </a:p>
        </p:txBody>
      </p:sp>
      <p:sp>
        <p:nvSpPr>
          <p:cNvPr id="3" name="Text Placeholder 2">
            <a:extLst>
              <a:ext uri="{FF2B5EF4-FFF2-40B4-BE49-F238E27FC236}">
                <a16:creationId xmlns:a16="http://schemas.microsoft.com/office/drawing/2014/main" xmlns="" id="{DAEBF480-6E75-5141-821F-1C611BEB1CF5}"/>
              </a:ext>
            </a:extLst>
          </p:cNvPr>
          <p:cNvSpPr>
            <a:spLocks noGrp="1"/>
          </p:cNvSpPr>
          <p:nvPr>
            <p:ph type="body" idx="1"/>
          </p:nvPr>
        </p:nvSpPr>
        <p:spPr>
          <a:xfrm>
            <a:off x="838200" y="1825624"/>
            <a:ext cx="10515600" cy="36943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40334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0"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68A9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68A9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68A9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68A9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68A9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hyperlink" Target="https://pubmed.ncbi.nlm.nih.gov/?term=de+Haas+M&amp;cauthor_id=18248570" TargetMode="External"/><Relationship Id="rId3" Type="http://schemas.openxmlformats.org/officeDocument/2006/relationships/hyperlink" Target="https://pubmed.ncbi.nlm.nih.gov/?term=Koelewijn+JM&amp;cauthor_id=18248570" TargetMode="External"/><Relationship Id="rId7" Type="http://schemas.openxmlformats.org/officeDocument/2006/relationships/hyperlink" Target="https://pubmed.ncbi.nlm.nih.gov/?term=Bonsel+GJ&amp;cauthor_id=18248570"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s://pubmed.ncbi.nlm.nih.gov/?term=van+der+Schoot+CE&amp;cauthor_id=18248570" TargetMode="External"/><Relationship Id="rId5" Type="http://schemas.openxmlformats.org/officeDocument/2006/relationships/hyperlink" Target="https://pubmed.ncbi.nlm.nih.gov/?term=Vrijkotte+TG&amp;cauthor_id=18248570" TargetMode="External"/><Relationship Id="rId4" Type="http://schemas.openxmlformats.org/officeDocument/2006/relationships/hyperlink" Target="https://pubmed.ncbi.nlm.nih.gov/18248570/#affiliation-1"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C7ED026-B2C7-A84D-97E0-DFC650DA76C0}"/>
              </a:ext>
            </a:extLst>
          </p:cNvPr>
          <p:cNvSpPr txBox="1">
            <a:spLocks/>
          </p:cNvSpPr>
          <p:nvPr/>
        </p:nvSpPr>
        <p:spPr>
          <a:xfrm>
            <a:off x="5636302" y="4676931"/>
            <a:ext cx="6029201" cy="133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400" dirty="0" err="1" smtClean="0">
                <a:solidFill>
                  <a:schemeClr val="bg1"/>
                </a:solidFill>
                <a:latin typeface="Calibri" panose="020F0502020204030204" pitchFamily="34" charset="0"/>
                <a:cs typeface="Calibri" panose="020F0502020204030204" pitchFamily="34" charset="0"/>
              </a:rPr>
              <a:t>Ms</a:t>
            </a:r>
            <a:r>
              <a:rPr lang="en-US" sz="4400" dirty="0" smtClean="0">
                <a:solidFill>
                  <a:schemeClr val="bg1"/>
                </a:solidFill>
                <a:latin typeface="Calibri" panose="020F0502020204030204" pitchFamily="34" charset="0"/>
                <a:cs typeface="Calibri" panose="020F0502020204030204" pitchFamily="34" charset="0"/>
              </a:rPr>
              <a:t> Ruth Cleary, SMS RCI lab</a:t>
            </a:r>
          </a:p>
          <a:p>
            <a:pPr algn="r"/>
            <a:r>
              <a:rPr lang="en-US" sz="4400" dirty="0" err="1" smtClean="0">
                <a:solidFill>
                  <a:schemeClr val="bg1"/>
                </a:solidFill>
                <a:latin typeface="Calibri" panose="020F0502020204030204" pitchFamily="34" charset="0"/>
                <a:cs typeface="Calibri" panose="020F0502020204030204" pitchFamily="34" charset="0"/>
              </a:rPr>
              <a:t>Dr</a:t>
            </a:r>
            <a:r>
              <a:rPr lang="en-US" sz="4400" dirty="0" smtClean="0">
                <a:solidFill>
                  <a:schemeClr val="bg1"/>
                </a:solidFill>
                <a:latin typeface="Calibri" panose="020F0502020204030204" pitchFamily="34" charset="0"/>
                <a:cs typeface="Calibri" panose="020F0502020204030204" pitchFamily="34" charset="0"/>
              </a:rPr>
              <a:t> Kieran Morris, Laboratory Director RCI</a:t>
            </a:r>
            <a:endParaRPr lang="en-US" sz="4400" dirty="0">
              <a:solidFill>
                <a:schemeClr val="bg1"/>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3758784" y="2325297"/>
            <a:ext cx="77724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smtClean="0">
                <a:solidFill>
                  <a:schemeClr val="bg1"/>
                </a:solidFill>
              </a:rPr>
              <a:t>Identification and Management of Anti-PP1PK in pregnancy</a:t>
            </a:r>
            <a:endParaRPr lang="en-IE" dirty="0">
              <a:solidFill>
                <a:schemeClr val="bg1"/>
              </a:solidFill>
            </a:endParaRPr>
          </a:p>
        </p:txBody>
      </p:sp>
    </p:spTree>
    <p:extLst>
      <p:ext uri="{BB962C8B-B14F-4D97-AF65-F5344CB8AC3E}">
        <p14:creationId xmlns:p14="http://schemas.microsoft.com/office/powerpoint/2010/main" val="1259271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005"/>
            <a:ext cx="10515600" cy="716915"/>
          </a:xfrm>
        </p:spPr>
        <p:txBody>
          <a:bodyPr/>
          <a:lstStyle/>
          <a:p>
            <a:r>
              <a:rPr lang="en-IE" dirty="0" smtClean="0"/>
              <a:t>EDQM</a:t>
            </a:r>
            <a:endParaRPr lang="en-IE"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0208" r="32547" b="12084"/>
          <a:stretch/>
        </p:blipFill>
        <p:spPr bwMode="auto">
          <a:xfrm>
            <a:off x="672465" y="990600"/>
            <a:ext cx="9888855" cy="475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539240" y="2529840"/>
            <a:ext cx="12496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5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835"/>
          </a:xfrm>
        </p:spPr>
        <p:txBody>
          <a:bodyPr/>
          <a:lstStyle/>
          <a:p>
            <a:r>
              <a:rPr lang="en-IE" dirty="0" smtClean="0"/>
              <a:t>EDQM continued</a:t>
            </a:r>
            <a:endParaRPr lang="en-IE" dirty="0"/>
          </a:p>
        </p:txBody>
      </p:sp>
      <p:pic>
        <p:nvPicPr>
          <p:cNvPr id="3074" name="Picture 1"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40" y="1097280"/>
            <a:ext cx="9326880" cy="481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26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Case Study</a:t>
            </a:r>
            <a:endParaRPr lang="en-IE" dirty="0"/>
          </a:p>
        </p:txBody>
      </p:sp>
      <p:sp>
        <p:nvSpPr>
          <p:cNvPr id="3" name="Content Placeholder 2"/>
          <p:cNvSpPr>
            <a:spLocks noGrp="1"/>
          </p:cNvSpPr>
          <p:nvPr>
            <p:ph idx="1"/>
          </p:nvPr>
        </p:nvSpPr>
        <p:spPr>
          <a:xfrm>
            <a:off x="609600" y="1600201"/>
            <a:ext cx="10972800" cy="2764903"/>
          </a:xfrm>
        </p:spPr>
        <p:txBody>
          <a:bodyPr>
            <a:normAutofit/>
          </a:bodyPr>
          <a:lstStyle/>
          <a:p>
            <a:r>
              <a:rPr lang="en-IE" sz="2800" dirty="0" smtClean="0"/>
              <a:t>First referral for 27 year old antenatal patient on 15</a:t>
            </a:r>
            <a:r>
              <a:rPr lang="en-IE" sz="2800" baseline="30000" dirty="0" smtClean="0"/>
              <a:t>th</a:t>
            </a:r>
            <a:r>
              <a:rPr lang="en-IE" sz="2800" dirty="0" smtClean="0"/>
              <a:t> April. </a:t>
            </a:r>
          </a:p>
          <a:p>
            <a:r>
              <a:rPr lang="en-IE" sz="2800" dirty="0" smtClean="0"/>
              <a:t>Blood Group: O </a:t>
            </a:r>
            <a:r>
              <a:rPr lang="en-IE" sz="2800" dirty="0" err="1" smtClean="0"/>
              <a:t>RhD</a:t>
            </a:r>
            <a:r>
              <a:rPr lang="en-IE" sz="2800" dirty="0" smtClean="0"/>
              <a:t> positive</a:t>
            </a:r>
          </a:p>
          <a:p>
            <a:r>
              <a:rPr lang="en-IE" sz="2800" dirty="0" smtClean="0"/>
              <a:t>Rh/K phenotype: </a:t>
            </a:r>
            <a:r>
              <a:rPr lang="en-IE" sz="2800" dirty="0" err="1" smtClean="0"/>
              <a:t>C+E-c+e</a:t>
            </a:r>
            <a:r>
              <a:rPr lang="en-IE" sz="2800" dirty="0" smtClean="0"/>
              <a:t>+ K-</a:t>
            </a:r>
          </a:p>
          <a:p>
            <a:pPr marL="0" indent="0">
              <a:buNone/>
            </a:pPr>
            <a:endParaRPr lang="en-IE" sz="2800" dirty="0" smtClean="0"/>
          </a:p>
          <a:p>
            <a:r>
              <a:rPr lang="en-IE" dirty="0" smtClean="0"/>
              <a:t>Nothing too exciting so far!</a:t>
            </a:r>
          </a:p>
          <a:p>
            <a:endParaRPr lang="en-IE" dirty="0"/>
          </a:p>
        </p:txBody>
      </p:sp>
    </p:spTree>
    <p:extLst>
      <p:ext uri="{BB962C8B-B14F-4D97-AF65-F5344CB8AC3E}">
        <p14:creationId xmlns:p14="http://schemas.microsoft.com/office/powerpoint/2010/main" val="118245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BioRad</a:t>
            </a:r>
            <a:r>
              <a:rPr lang="en-IE" dirty="0" smtClean="0"/>
              <a:t> Panel results</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8192689"/>
              </p:ext>
            </p:extLst>
          </p:nvPr>
        </p:nvGraphicFramePr>
        <p:xfrm>
          <a:off x="239344" y="1600200"/>
          <a:ext cx="11343059" cy="1112520"/>
        </p:xfrm>
        <a:graphic>
          <a:graphicData uri="http://schemas.openxmlformats.org/drawingml/2006/table">
            <a:tbl>
              <a:tblPr firstRow="1" bandRow="1">
                <a:tableStyleId>{5C22544A-7EE6-4342-B048-85BDC9FD1C3A}</a:tableStyleId>
              </a:tblPr>
              <a:tblGrid>
                <a:gridCol w="1248144"/>
                <a:gridCol w="642365"/>
                <a:gridCol w="945255"/>
                <a:gridCol w="945255"/>
                <a:gridCol w="945255"/>
                <a:gridCol w="945255"/>
                <a:gridCol w="945255"/>
                <a:gridCol w="945255"/>
                <a:gridCol w="945255"/>
                <a:gridCol w="945255"/>
                <a:gridCol w="945255"/>
                <a:gridCol w="945255"/>
              </a:tblGrid>
              <a:tr h="370840">
                <a:tc>
                  <a:txBody>
                    <a:bodyPr/>
                    <a:lstStyle/>
                    <a:p>
                      <a:endParaRPr lang="en-IE" dirty="0"/>
                    </a:p>
                  </a:txBody>
                  <a:tcPr marL="121920" marR="121920"/>
                </a:tc>
                <a:tc>
                  <a:txBody>
                    <a:bodyPr/>
                    <a:lstStyle/>
                    <a:p>
                      <a:r>
                        <a:rPr lang="en-IE" dirty="0" smtClean="0"/>
                        <a:t>1</a:t>
                      </a:r>
                      <a:endParaRPr lang="en-IE" dirty="0"/>
                    </a:p>
                  </a:txBody>
                  <a:tcPr marL="121920" marR="121920"/>
                </a:tc>
                <a:tc>
                  <a:txBody>
                    <a:bodyPr/>
                    <a:lstStyle/>
                    <a:p>
                      <a:r>
                        <a:rPr lang="en-IE" dirty="0" smtClean="0"/>
                        <a:t>2</a:t>
                      </a:r>
                      <a:endParaRPr lang="en-IE" dirty="0"/>
                    </a:p>
                  </a:txBody>
                  <a:tcPr marL="121920" marR="121920"/>
                </a:tc>
                <a:tc>
                  <a:txBody>
                    <a:bodyPr/>
                    <a:lstStyle/>
                    <a:p>
                      <a:r>
                        <a:rPr lang="en-IE" dirty="0" smtClean="0"/>
                        <a:t>3</a:t>
                      </a:r>
                      <a:endParaRPr lang="en-IE" dirty="0"/>
                    </a:p>
                  </a:txBody>
                  <a:tcPr marL="121920" marR="121920"/>
                </a:tc>
                <a:tc>
                  <a:txBody>
                    <a:bodyPr/>
                    <a:lstStyle/>
                    <a:p>
                      <a:r>
                        <a:rPr lang="en-IE" dirty="0" smtClean="0"/>
                        <a:t>4</a:t>
                      </a:r>
                      <a:endParaRPr lang="en-IE" dirty="0"/>
                    </a:p>
                  </a:txBody>
                  <a:tcPr marL="121920" marR="121920"/>
                </a:tc>
                <a:tc>
                  <a:txBody>
                    <a:bodyPr/>
                    <a:lstStyle/>
                    <a:p>
                      <a:r>
                        <a:rPr lang="en-IE" dirty="0" smtClean="0"/>
                        <a:t>5</a:t>
                      </a:r>
                      <a:endParaRPr lang="en-IE" dirty="0"/>
                    </a:p>
                  </a:txBody>
                  <a:tcPr marL="121920" marR="121920"/>
                </a:tc>
                <a:tc>
                  <a:txBody>
                    <a:bodyPr/>
                    <a:lstStyle/>
                    <a:p>
                      <a:r>
                        <a:rPr lang="en-IE" dirty="0" smtClean="0"/>
                        <a:t>6</a:t>
                      </a:r>
                      <a:endParaRPr lang="en-IE" dirty="0"/>
                    </a:p>
                  </a:txBody>
                  <a:tcPr marL="121920" marR="121920"/>
                </a:tc>
                <a:tc>
                  <a:txBody>
                    <a:bodyPr/>
                    <a:lstStyle/>
                    <a:p>
                      <a:r>
                        <a:rPr lang="en-IE" dirty="0" smtClean="0"/>
                        <a:t>7</a:t>
                      </a:r>
                      <a:endParaRPr lang="en-IE" dirty="0"/>
                    </a:p>
                  </a:txBody>
                  <a:tcPr marL="121920" marR="121920"/>
                </a:tc>
                <a:tc>
                  <a:txBody>
                    <a:bodyPr/>
                    <a:lstStyle/>
                    <a:p>
                      <a:r>
                        <a:rPr lang="en-IE" dirty="0" smtClean="0"/>
                        <a:t>8</a:t>
                      </a:r>
                      <a:endParaRPr lang="en-IE" dirty="0"/>
                    </a:p>
                  </a:txBody>
                  <a:tcPr marL="121920" marR="121920"/>
                </a:tc>
                <a:tc>
                  <a:txBody>
                    <a:bodyPr/>
                    <a:lstStyle/>
                    <a:p>
                      <a:r>
                        <a:rPr lang="en-IE" dirty="0" smtClean="0"/>
                        <a:t>9</a:t>
                      </a:r>
                      <a:endParaRPr lang="en-IE" dirty="0"/>
                    </a:p>
                  </a:txBody>
                  <a:tcPr marL="121920" marR="121920"/>
                </a:tc>
                <a:tc>
                  <a:txBody>
                    <a:bodyPr/>
                    <a:lstStyle/>
                    <a:p>
                      <a:r>
                        <a:rPr lang="en-IE" dirty="0" smtClean="0"/>
                        <a:t>10</a:t>
                      </a:r>
                      <a:endParaRPr lang="en-IE" dirty="0"/>
                    </a:p>
                  </a:txBody>
                  <a:tcPr marL="121920" marR="121920"/>
                </a:tc>
                <a:tc>
                  <a:txBody>
                    <a:bodyPr/>
                    <a:lstStyle/>
                    <a:p>
                      <a:r>
                        <a:rPr lang="en-IE" dirty="0" smtClean="0"/>
                        <a:t>11</a:t>
                      </a:r>
                      <a:endParaRPr lang="en-IE" dirty="0"/>
                    </a:p>
                  </a:txBody>
                  <a:tcPr marL="121920" marR="121920"/>
                </a:tc>
              </a:tr>
              <a:tr h="370840">
                <a:tc>
                  <a:txBody>
                    <a:bodyPr/>
                    <a:lstStyle/>
                    <a:p>
                      <a:r>
                        <a:rPr lang="en-IE" dirty="0" smtClean="0"/>
                        <a:t>ENZ</a:t>
                      </a:r>
                      <a:r>
                        <a:rPr lang="en-IE" baseline="0" dirty="0" smtClean="0"/>
                        <a:t> IAT</a:t>
                      </a:r>
                      <a:endParaRPr lang="en-IE"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r>
              <a:tr h="370840">
                <a:tc>
                  <a:txBody>
                    <a:bodyPr/>
                    <a:lstStyle/>
                    <a:p>
                      <a:r>
                        <a:rPr lang="en-IE" dirty="0" smtClean="0"/>
                        <a:t>IAT</a:t>
                      </a:r>
                      <a:endParaRPr lang="en-IE"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a:t>
                      </a:r>
                      <a:endParaRPr lang="en-IE" dirty="0" smtClean="0"/>
                    </a:p>
                  </a:txBody>
                  <a:tcPr marL="121920" marR="12192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7027950"/>
              </p:ext>
            </p:extLst>
          </p:nvPr>
        </p:nvGraphicFramePr>
        <p:xfrm>
          <a:off x="335360" y="3140968"/>
          <a:ext cx="4032448" cy="741680"/>
        </p:xfrm>
        <a:graphic>
          <a:graphicData uri="http://schemas.openxmlformats.org/drawingml/2006/table">
            <a:tbl>
              <a:tblPr firstRow="1" bandRow="1">
                <a:tableStyleId>{5C22544A-7EE6-4342-B048-85BDC9FD1C3A}</a:tableStyleId>
              </a:tblPr>
              <a:tblGrid>
                <a:gridCol w="2016224"/>
                <a:gridCol w="2016224"/>
              </a:tblGrid>
              <a:tr h="370840">
                <a:tc>
                  <a:txBody>
                    <a:bodyPr/>
                    <a:lstStyle/>
                    <a:p>
                      <a:r>
                        <a:rPr lang="en-IE" dirty="0" smtClean="0"/>
                        <a:t>Auto test cell</a:t>
                      </a:r>
                      <a:endParaRPr lang="en-IE" dirty="0"/>
                    </a:p>
                  </a:txBody>
                  <a:tcPr marL="121920" marR="121920"/>
                </a:tc>
                <a:tc>
                  <a:txBody>
                    <a:bodyPr/>
                    <a:lstStyle/>
                    <a:p>
                      <a:r>
                        <a:rPr lang="en-IE" baseline="0" dirty="0" smtClean="0"/>
                        <a:t>DAT</a:t>
                      </a:r>
                      <a:endParaRPr lang="en-IE" dirty="0"/>
                    </a:p>
                  </a:txBody>
                  <a:tcPr marL="121920" marR="121920"/>
                </a:tc>
              </a:tr>
              <a:tr h="370840">
                <a:tc>
                  <a:txBody>
                    <a:bodyPr/>
                    <a:lstStyle/>
                    <a:p>
                      <a:r>
                        <a:rPr lang="en-IE" dirty="0" err="1" smtClean="0"/>
                        <a:t>Neg</a:t>
                      </a:r>
                      <a:endParaRPr lang="en-IE" dirty="0"/>
                    </a:p>
                  </a:txBody>
                  <a:tcPr marL="121920" marR="121920"/>
                </a:tc>
                <a:tc>
                  <a:txBody>
                    <a:bodyPr/>
                    <a:lstStyle/>
                    <a:p>
                      <a:r>
                        <a:rPr lang="en-IE" dirty="0" err="1" smtClean="0"/>
                        <a:t>Neg</a:t>
                      </a:r>
                      <a:endParaRPr lang="en-IE" dirty="0"/>
                    </a:p>
                  </a:txBody>
                  <a:tcPr marL="121920" marR="121920"/>
                </a:tc>
              </a:tr>
            </a:tbl>
          </a:graphicData>
        </a:graphic>
      </p:graphicFrame>
      <p:pic>
        <p:nvPicPr>
          <p:cNvPr id="2051" name="Picture 3" descr="C:\Users\clearyr\AppData\Local\Microsoft\Windows\Temporary Internet Files\Content.IE5\LW6S8Q1D\door-outlined-coloring-page-by-ron-leishman-180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756" y="4014172"/>
            <a:ext cx="4202243" cy="2843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360" y="4365104"/>
            <a:ext cx="7104789" cy="1200329"/>
          </a:xfrm>
          <a:prstGeom prst="rect">
            <a:avLst/>
          </a:prstGeom>
          <a:noFill/>
        </p:spPr>
        <p:txBody>
          <a:bodyPr wrap="square" rtlCol="0">
            <a:spAutoFit/>
          </a:bodyPr>
          <a:lstStyle/>
          <a:p>
            <a:r>
              <a:rPr lang="pt-BR" sz="2400" b="1" dirty="0" smtClean="0"/>
              <a:t>Extended phenotype: </a:t>
            </a:r>
            <a:r>
              <a:rPr lang="pt-BR" sz="2400" dirty="0" smtClean="0"/>
              <a:t>k+ M</a:t>
            </a:r>
            <a:r>
              <a:rPr lang="pt-BR" sz="2400" dirty="0"/>
              <a:t>+ S+ s+ </a:t>
            </a:r>
            <a:r>
              <a:rPr lang="pt-BR" sz="2400" dirty="0" smtClean="0"/>
              <a:t>Fya</a:t>
            </a:r>
            <a:r>
              <a:rPr lang="pt-BR" sz="2400" dirty="0"/>
              <a:t>+ Fyb- Jka+ Jkb</a:t>
            </a:r>
            <a:r>
              <a:rPr lang="pt-BR" sz="2400" dirty="0" smtClean="0"/>
              <a:t>+</a:t>
            </a:r>
          </a:p>
          <a:p>
            <a:endParaRPr lang="pt-BR" sz="2400" dirty="0"/>
          </a:p>
          <a:p>
            <a:r>
              <a:rPr lang="pt-BR" sz="2400" b="1" dirty="0" smtClean="0"/>
              <a:t>So what next?</a:t>
            </a:r>
            <a:endParaRPr lang="en-IE" sz="2400" b="1" dirty="0"/>
          </a:p>
        </p:txBody>
      </p:sp>
    </p:spTree>
    <p:extLst>
      <p:ext uri="{BB962C8B-B14F-4D97-AF65-F5344CB8AC3E}">
        <p14:creationId xmlns:p14="http://schemas.microsoft.com/office/powerpoint/2010/main" val="1053518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Where in the world…..</a:t>
            </a:r>
            <a:endParaRPr lang="en-IE" dirty="0"/>
          </a:p>
        </p:txBody>
      </p:sp>
      <p:pic>
        <p:nvPicPr>
          <p:cNvPr id="3074" name="Picture 2" descr="C:\Users\clearyr\AppData\Local\Microsoft\Windows\Temporary Internet Files\Content.IE5\LW6S8Q1D\93077-world-area-map-free-png-hq[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627" y="1700808"/>
            <a:ext cx="6576053" cy="328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84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Further lab testing</a:t>
            </a:r>
            <a:endParaRPr lang="en-IE" dirty="0"/>
          </a:p>
        </p:txBody>
      </p:sp>
      <p:sp>
        <p:nvSpPr>
          <p:cNvPr id="3" name="Content Placeholder 2"/>
          <p:cNvSpPr>
            <a:spLocks noGrp="1"/>
          </p:cNvSpPr>
          <p:nvPr>
            <p:ph idx="1"/>
          </p:nvPr>
        </p:nvSpPr>
        <p:spPr>
          <a:xfrm>
            <a:off x="609600" y="1600200"/>
            <a:ext cx="10972800" cy="4925144"/>
          </a:xfrm>
        </p:spPr>
        <p:txBody>
          <a:bodyPr>
            <a:normAutofit/>
          </a:bodyPr>
          <a:lstStyle/>
          <a:p>
            <a:r>
              <a:rPr lang="en-IE" dirty="0" smtClean="0"/>
              <a:t>The following rare cells/antisera were recovered and tested against the patient’s plasma:</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IE" dirty="0" smtClean="0"/>
          </a:p>
          <a:p>
            <a:pPr marL="0" indent="0">
              <a:buNone/>
            </a:pPr>
            <a:endParaRPr lang="en-IE" dirty="0" smtClean="0"/>
          </a:p>
        </p:txBody>
      </p:sp>
      <p:graphicFrame>
        <p:nvGraphicFramePr>
          <p:cNvPr id="4" name="Table 3"/>
          <p:cNvGraphicFramePr>
            <a:graphicFrameLocks noGrp="1"/>
          </p:cNvGraphicFramePr>
          <p:nvPr>
            <p:extLst>
              <p:ext uri="{D42A27DB-BD31-4B8C-83A1-F6EECF244321}">
                <p14:modId xmlns:p14="http://schemas.microsoft.com/office/powerpoint/2010/main" val="3320562744"/>
              </p:ext>
            </p:extLst>
          </p:nvPr>
        </p:nvGraphicFramePr>
        <p:xfrm>
          <a:off x="2543605" y="2564904"/>
          <a:ext cx="7359914" cy="2926080"/>
        </p:xfrm>
        <a:graphic>
          <a:graphicData uri="http://schemas.openxmlformats.org/drawingml/2006/table">
            <a:tbl>
              <a:tblPr firstRow="1" bandRow="1">
                <a:tableStyleId>{5C22544A-7EE6-4342-B048-85BDC9FD1C3A}</a:tableStyleId>
              </a:tblPr>
              <a:tblGrid>
                <a:gridCol w="3679957"/>
                <a:gridCol w="3679957"/>
              </a:tblGrid>
              <a:tr h="322835">
                <a:tc gridSpan="2">
                  <a:txBody>
                    <a:bodyPr/>
                    <a:lstStyle/>
                    <a:p>
                      <a:r>
                        <a:rPr lang="en-GB" dirty="0" smtClean="0"/>
                        <a:t>Rare Cells Tested Against Patient Plasma </a:t>
                      </a:r>
                      <a:endParaRPr lang="en-IE" dirty="0"/>
                    </a:p>
                  </a:txBody>
                  <a:tcPr marL="121920" marR="121920"/>
                </a:tc>
                <a:tc hMerge="1">
                  <a:txBody>
                    <a:bodyPr/>
                    <a:lstStyle/>
                    <a:p>
                      <a:endParaRPr lang="en-IE" dirty="0"/>
                    </a:p>
                  </a:txBody>
                  <a:tcPr/>
                </a:tc>
              </a:tr>
              <a:tr h="322835">
                <a:tc>
                  <a:txBody>
                    <a:bodyPr/>
                    <a:lstStyle/>
                    <a:p>
                      <a:r>
                        <a:rPr lang="en-GB" dirty="0" smtClean="0"/>
                        <a:t>Oh-</a:t>
                      </a:r>
                      <a:endParaRPr lang="en-IE" dirty="0"/>
                    </a:p>
                  </a:txBody>
                  <a:tcPr marL="121920" marR="121920"/>
                </a:tc>
                <a:tc>
                  <a:txBody>
                    <a:bodyPr/>
                    <a:lstStyle/>
                    <a:p>
                      <a:r>
                        <a:rPr lang="en-GB" dirty="0" err="1" smtClean="0"/>
                        <a:t>AnWj</a:t>
                      </a:r>
                      <a:r>
                        <a:rPr lang="en-GB" dirty="0" smtClean="0"/>
                        <a:t>-</a:t>
                      </a:r>
                      <a:endParaRPr lang="en-IE" dirty="0"/>
                    </a:p>
                  </a:txBody>
                  <a:tcPr marL="121920" marR="121920"/>
                </a:tc>
              </a:tr>
              <a:tr h="322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Lu(a-b-)</a:t>
                      </a:r>
                      <a:endParaRPr lang="en-IE" dirty="0" smtClean="0"/>
                    </a:p>
                  </a:txBody>
                  <a:tcPr marL="121920" marR="121920"/>
                </a:tc>
                <a:tc>
                  <a:txBody>
                    <a:bodyPr/>
                    <a:lstStyle/>
                    <a:p>
                      <a:r>
                        <a:rPr lang="en-GB" dirty="0" err="1" smtClean="0"/>
                        <a:t>Inb</a:t>
                      </a:r>
                      <a:r>
                        <a:rPr lang="en-GB" dirty="0" smtClean="0"/>
                        <a:t>-</a:t>
                      </a:r>
                      <a:endParaRPr lang="en-IE" dirty="0"/>
                    </a:p>
                  </a:txBody>
                  <a:tcPr marL="121920" marR="121920"/>
                </a:tc>
              </a:tr>
              <a:tr h="322835">
                <a:tc>
                  <a:txBody>
                    <a:bodyPr/>
                    <a:lstStyle/>
                    <a:p>
                      <a:r>
                        <a:rPr lang="en-GB" dirty="0" err="1" smtClean="0"/>
                        <a:t>Hrb</a:t>
                      </a:r>
                      <a:r>
                        <a:rPr lang="en-GB" dirty="0" smtClean="0"/>
                        <a:t>-</a:t>
                      </a:r>
                      <a:endParaRPr lang="en-IE" dirty="0"/>
                    </a:p>
                  </a:txBody>
                  <a:tcPr marL="121920" marR="121920"/>
                </a:tc>
                <a:tc>
                  <a:txBody>
                    <a:bodyPr/>
                    <a:lstStyle/>
                    <a:p>
                      <a:r>
                        <a:rPr lang="en-GB" dirty="0" smtClean="0"/>
                        <a:t>DISK-</a:t>
                      </a:r>
                      <a:endParaRPr lang="en-IE" dirty="0"/>
                    </a:p>
                  </a:txBody>
                  <a:tcPr marL="121920" marR="121920"/>
                </a:tc>
              </a:tr>
              <a:tr h="322835">
                <a:tc>
                  <a:txBody>
                    <a:bodyPr/>
                    <a:lstStyle/>
                    <a:p>
                      <a:r>
                        <a:rPr lang="en-GB" dirty="0" err="1" smtClean="0"/>
                        <a:t>Jsb</a:t>
                      </a:r>
                      <a:r>
                        <a:rPr lang="en-GB" dirty="0" smtClean="0"/>
                        <a:t>-</a:t>
                      </a:r>
                      <a:endParaRPr lang="en-IE" dirty="0"/>
                    </a:p>
                  </a:txBody>
                  <a:tcPr marL="121920" marR="121920"/>
                </a:tc>
                <a:tc>
                  <a:txBody>
                    <a:bodyPr/>
                    <a:lstStyle/>
                    <a:p>
                      <a:r>
                        <a:rPr lang="en-GB" dirty="0" err="1" smtClean="0"/>
                        <a:t>Jra</a:t>
                      </a:r>
                      <a:r>
                        <a:rPr lang="en-GB" dirty="0" smtClean="0"/>
                        <a:t>-</a:t>
                      </a:r>
                      <a:endParaRPr lang="en-IE" dirty="0"/>
                    </a:p>
                  </a:txBody>
                  <a:tcPr marL="121920" marR="121920"/>
                </a:tc>
              </a:tr>
              <a:tr h="322835">
                <a:tc>
                  <a:txBody>
                    <a:bodyPr/>
                    <a:lstStyle/>
                    <a:p>
                      <a:r>
                        <a:rPr lang="en-GB" dirty="0" err="1" smtClean="0"/>
                        <a:t>Yta</a:t>
                      </a:r>
                      <a:r>
                        <a:rPr lang="en-GB" dirty="0" smtClean="0"/>
                        <a:t>-</a:t>
                      </a:r>
                      <a:endParaRPr lang="en-IE" dirty="0"/>
                    </a:p>
                  </a:txBody>
                  <a:tcPr marL="121920" marR="121920"/>
                </a:tc>
                <a:tc>
                  <a:txBody>
                    <a:bodyPr/>
                    <a:lstStyle/>
                    <a:p>
                      <a:r>
                        <a:rPr lang="en-GB" dirty="0" smtClean="0"/>
                        <a:t>Ge:2,3-</a:t>
                      </a:r>
                      <a:endParaRPr lang="en-IE" dirty="0"/>
                    </a:p>
                  </a:txBody>
                  <a:tcPr marL="121920" marR="121920"/>
                </a:tc>
              </a:tr>
              <a:tr h="322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Era-</a:t>
                      </a:r>
                      <a:endParaRPr lang="en-IE" dirty="0" smtClean="0"/>
                    </a:p>
                  </a:txBody>
                  <a:tcPr marL="121920" marR="121920"/>
                </a:tc>
                <a:tc>
                  <a:txBody>
                    <a:bodyPr/>
                    <a:lstStyle/>
                    <a:p>
                      <a:r>
                        <a:rPr lang="en-GB" dirty="0" smtClean="0"/>
                        <a:t>PP1PK* (rare antisera)</a:t>
                      </a:r>
                      <a:endParaRPr lang="en-IE" dirty="0"/>
                    </a:p>
                  </a:txBody>
                  <a:tcPr marL="121920" marR="121920"/>
                </a:tc>
              </a:tr>
              <a:tr h="322835">
                <a:tc>
                  <a:txBody>
                    <a:bodyPr/>
                    <a:lstStyle/>
                    <a:p>
                      <a:r>
                        <a:rPr lang="en-GB" dirty="0" err="1" smtClean="0"/>
                        <a:t>Vel</a:t>
                      </a:r>
                      <a:r>
                        <a:rPr lang="en-GB" dirty="0" smtClean="0"/>
                        <a:t>-</a:t>
                      </a:r>
                      <a:endParaRPr lang="en-IE" dirty="0"/>
                    </a:p>
                  </a:txBody>
                  <a:tcPr marL="121920" marR="121920"/>
                </a:tc>
                <a:tc>
                  <a:txBody>
                    <a:bodyPr/>
                    <a:lstStyle/>
                    <a:p>
                      <a:r>
                        <a:rPr lang="en-GB" dirty="0" smtClean="0"/>
                        <a:t>LAN-</a:t>
                      </a:r>
                      <a:endParaRPr lang="en-IE" dirty="0"/>
                    </a:p>
                  </a:txBody>
                  <a:tcPr marL="121920" marR="121920"/>
                </a:tc>
              </a:tr>
            </a:tbl>
          </a:graphicData>
        </a:graphic>
      </p:graphicFrame>
      <p:sp>
        <p:nvSpPr>
          <p:cNvPr id="5" name="Rectangle 4"/>
          <p:cNvSpPr/>
          <p:nvPr/>
        </p:nvSpPr>
        <p:spPr>
          <a:xfrm>
            <a:off x="6229978" y="4752870"/>
            <a:ext cx="2351314" cy="452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34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lab testing</a:t>
            </a:r>
            <a:endParaRPr lang="en-IE" dirty="0"/>
          </a:p>
        </p:txBody>
      </p:sp>
      <p:sp>
        <p:nvSpPr>
          <p:cNvPr id="3" name="Content Placeholder 2"/>
          <p:cNvSpPr>
            <a:spLocks noGrp="1"/>
          </p:cNvSpPr>
          <p:nvPr>
            <p:ph idx="1"/>
          </p:nvPr>
        </p:nvSpPr>
        <p:spPr/>
        <p:txBody>
          <a:bodyPr>
            <a:normAutofit fontScale="92500" lnSpcReduction="20000"/>
          </a:bodyPr>
          <a:lstStyle/>
          <a:p>
            <a:r>
              <a:rPr lang="en-GB" dirty="0" smtClean="0"/>
              <a:t>We only had anti-PP1PK to suggest that this was the antibody .</a:t>
            </a:r>
          </a:p>
          <a:p>
            <a:r>
              <a:rPr lang="en-GB" dirty="0" smtClean="0"/>
              <a:t>We reached out to colleagues in Sweden and requested some p- rare cells as </a:t>
            </a:r>
            <a:r>
              <a:rPr lang="en-GB" smtClean="0"/>
              <a:t>the Scandinavian </a:t>
            </a:r>
            <a:r>
              <a:rPr lang="en-GB" dirty="0" smtClean="0"/>
              <a:t>countries have a slightly higher incidence of Anti-PP1PK than the rest of Europe.</a:t>
            </a:r>
          </a:p>
          <a:p>
            <a:r>
              <a:rPr lang="en-GB" dirty="0" smtClean="0"/>
              <a:t>Thankfully we received </a:t>
            </a:r>
            <a:r>
              <a:rPr lang="en-GB" dirty="0"/>
              <a:t>p- rare cells </a:t>
            </a:r>
            <a:r>
              <a:rPr lang="en-GB" dirty="0" smtClean="0"/>
              <a:t>from Sweden after two weeks and </a:t>
            </a:r>
            <a:r>
              <a:rPr lang="en-GB" dirty="0"/>
              <a:t>were able to confirm the presence of anti-PP1PK. </a:t>
            </a:r>
            <a:endParaRPr lang="en-IE" dirty="0"/>
          </a:p>
          <a:p>
            <a:r>
              <a:rPr lang="en-IE" dirty="0" err="1" smtClean="0"/>
              <a:t>Alloadsorption</a:t>
            </a:r>
            <a:r>
              <a:rPr lang="en-IE" dirty="0" smtClean="0"/>
              <a:t> </a:t>
            </a:r>
            <a:r>
              <a:rPr lang="en-IE" dirty="0"/>
              <a:t>was used to check for antibodies other than </a:t>
            </a:r>
            <a:r>
              <a:rPr lang="en-IE" dirty="0" smtClean="0"/>
              <a:t>anti-PP1PK.</a:t>
            </a:r>
            <a:endParaRPr lang="en-IE" dirty="0"/>
          </a:p>
          <a:p>
            <a:r>
              <a:rPr lang="en-IE" dirty="0"/>
              <a:t>Anti-P1 was detected post adsorption (x1</a:t>
            </a:r>
            <a:r>
              <a:rPr lang="en-IE" dirty="0" smtClean="0"/>
              <a:t>).</a:t>
            </a:r>
            <a:endParaRPr lang="en-IE" dirty="0"/>
          </a:p>
          <a:p>
            <a:r>
              <a:rPr lang="en-IE" dirty="0"/>
              <a:t>Because the patient was antenatal, we performed a titre using both a P1+ and PP1PK+ reagent cell, and a P1- PP1PK+ cell.</a:t>
            </a:r>
          </a:p>
          <a:p>
            <a:endParaRPr lang="en-IE" dirty="0"/>
          </a:p>
        </p:txBody>
      </p:sp>
    </p:spTree>
    <p:extLst>
      <p:ext uri="{BB962C8B-B14F-4D97-AF65-F5344CB8AC3E}">
        <p14:creationId xmlns:p14="http://schemas.microsoft.com/office/powerpoint/2010/main" val="843378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lab testing</a:t>
            </a:r>
            <a:endParaRPr lang="en-IE" dirty="0"/>
          </a:p>
        </p:txBody>
      </p:sp>
      <p:sp>
        <p:nvSpPr>
          <p:cNvPr id="3" name="Content Placeholder 2"/>
          <p:cNvSpPr>
            <a:spLocks noGrp="1"/>
          </p:cNvSpPr>
          <p:nvPr>
            <p:ph sz="half" idx="1"/>
          </p:nvPr>
        </p:nvSpPr>
        <p:spPr>
          <a:xfrm>
            <a:off x="609599" y="1600201"/>
            <a:ext cx="10281313" cy="4525963"/>
          </a:xfrm>
        </p:spPr>
        <p:txBody>
          <a:bodyPr/>
          <a:lstStyle/>
          <a:p>
            <a:r>
              <a:rPr lang="en-GB" dirty="0" smtClean="0"/>
              <a:t>We also did an investigation into the composition of the antibody through </a:t>
            </a:r>
            <a:r>
              <a:rPr lang="en-GB" dirty="0" err="1" smtClean="0"/>
              <a:t>IgM</a:t>
            </a:r>
            <a:r>
              <a:rPr lang="en-GB" dirty="0" smtClean="0"/>
              <a:t> and </a:t>
            </a:r>
            <a:r>
              <a:rPr lang="en-GB" dirty="0" err="1" smtClean="0"/>
              <a:t>IgG</a:t>
            </a:r>
            <a:r>
              <a:rPr lang="en-GB" dirty="0" smtClean="0"/>
              <a:t> antibody inactivation studies.</a:t>
            </a:r>
          </a:p>
          <a:p>
            <a:r>
              <a:rPr lang="en-GB" dirty="0" smtClean="0"/>
              <a:t>We found that the antibody had both </a:t>
            </a:r>
            <a:r>
              <a:rPr lang="en-GB" dirty="0" err="1" smtClean="0"/>
              <a:t>IgG</a:t>
            </a:r>
            <a:r>
              <a:rPr lang="en-GB" dirty="0" smtClean="0"/>
              <a:t> and </a:t>
            </a:r>
            <a:r>
              <a:rPr lang="en-GB" dirty="0" err="1" smtClean="0"/>
              <a:t>IgM</a:t>
            </a:r>
            <a:r>
              <a:rPr lang="en-GB" dirty="0" smtClean="0"/>
              <a:t> characteristics.  </a:t>
            </a:r>
          </a:p>
          <a:p>
            <a:r>
              <a:rPr lang="en-IE" dirty="0" smtClean="0"/>
              <a:t>The </a:t>
            </a:r>
            <a:r>
              <a:rPr lang="en-IE" dirty="0" err="1" smtClean="0"/>
              <a:t>IgM</a:t>
            </a:r>
            <a:r>
              <a:rPr lang="en-IE" dirty="0" smtClean="0"/>
              <a:t> component was a cause of concern.</a:t>
            </a:r>
          </a:p>
          <a:p>
            <a:r>
              <a:rPr lang="en-IE" dirty="0" smtClean="0"/>
              <a:t>It made the patient a dangerous </a:t>
            </a:r>
            <a:r>
              <a:rPr lang="en-IE" dirty="0"/>
              <a:t>recipient </a:t>
            </a:r>
            <a:r>
              <a:rPr lang="en-IE" dirty="0" smtClean="0"/>
              <a:t>as the </a:t>
            </a:r>
            <a:r>
              <a:rPr lang="en-IE" dirty="0" err="1" smtClean="0"/>
              <a:t>IgM</a:t>
            </a:r>
            <a:r>
              <a:rPr lang="en-IE" dirty="0" smtClean="0"/>
              <a:t> </a:t>
            </a:r>
            <a:r>
              <a:rPr lang="en-IE" dirty="0"/>
              <a:t>component </a:t>
            </a:r>
            <a:r>
              <a:rPr lang="en-IE" dirty="0" smtClean="0"/>
              <a:t>of anti-PP1Pk </a:t>
            </a:r>
            <a:r>
              <a:rPr lang="en-IE" dirty="0"/>
              <a:t>antibody </a:t>
            </a:r>
            <a:r>
              <a:rPr lang="en-IE" dirty="0" smtClean="0"/>
              <a:t>would </a:t>
            </a:r>
            <a:r>
              <a:rPr lang="en-IE" dirty="0"/>
              <a:t>cause a severe life threatening transfusion reaction if transfused incompatible red cell </a:t>
            </a:r>
            <a:r>
              <a:rPr lang="en-IE" dirty="0" smtClean="0"/>
              <a:t>component in an emergency situation.</a:t>
            </a:r>
            <a:endParaRPr lang="en-GB" dirty="0" smtClean="0"/>
          </a:p>
        </p:txBody>
      </p:sp>
    </p:spTree>
    <p:extLst>
      <p:ext uri="{BB962C8B-B14F-4D97-AF65-F5344CB8AC3E}">
        <p14:creationId xmlns:p14="http://schemas.microsoft.com/office/powerpoint/2010/main" val="137392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800"/>
            <a:ext cx="10515600" cy="976907"/>
          </a:xfrm>
        </p:spPr>
        <p:txBody>
          <a:bodyPr>
            <a:normAutofit/>
          </a:bodyPr>
          <a:lstStyle/>
          <a:p>
            <a:r>
              <a:rPr lang="en-IE" sz="3600" dirty="0" smtClean="0"/>
              <a:t>Titres during the course of the pregnancy</a:t>
            </a:r>
            <a:endParaRPr lang="en-IE" sz="3600" dirty="0"/>
          </a:p>
        </p:txBody>
      </p:sp>
      <p:graphicFrame>
        <p:nvGraphicFramePr>
          <p:cNvPr id="4" name="Chart 3"/>
          <p:cNvGraphicFramePr>
            <a:graphicFrameLocks/>
          </p:cNvGraphicFramePr>
          <p:nvPr>
            <p:extLst>
              <p:ext uri="{D42A27DB-BD31-4B8C-83A1-F6EECF244321}">
                <p14:modId xmlns:p14="http://schemas.microsoft.com/office/powerpoint/2010/main" val="4203725681"/>
              </p:ext>
            </p:extLst>
          </p:nvPr>
        </p:nvGraphicFramePr>
        <p:xfrm>
          <a:off x="780620" y="1173707"/>
          <a:ext cx="10573180" cy="4640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09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416768"/>
          </a:xfrm>
        </p:spPr>
        <p:txBody>
          <a:bodyPr>
            <a:normAutofit fontScale="90000"/>
          </a:bodyPr>
          <a:lstStyle/>
          <a:p>
            <a:r>
              <a:rPr lang="en-IE" sz="3600" dirty="0" smtClean="0"/>
              <a:t>Roadmap for managing the patient</a:t>
            </a:r>
            <a:endParaRPr lang="en-IE"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0657933"/>
              </p:ext>
            </p:extLst>
          </p:nvPr>
        </p:nvGraphicFramePr>
        <p:xfrm>
          <a:off x="914400" y="701040"/>
          <a:ext cx="10681792" cy="5105400"/>
        </p:xfrm>
        <a:graphic>
          <a:graphicData uri="http://schemas.openxmlformats.org/drawingml/2006/table">
            <a:tbl>
              <a:tblPr firstRow="1" firstCol="1" bandRow="1">
                <a:tableStyleId>{284E427A-3D55-4303-BF80-6455036E1DE7}</a:tableStyleId>
              </a:tblPr>
              <a:tblGrid>
                <a:gridCol w="1953058"/>
                <a:gridCol w="4521451"/>
                <a:gridCol w="4207283"/>
              </a:tblGrid>
              <a:tr h="385641">
                <a:tc>
                  <a:txBody>
                    <a:bodyPr/>
                    <a:lstStyle/>
                    <a:p>
                      <a:pPr>
                        <a:spcAft>
                          <a:spcPts val="0"/>
                        </a:spcAft>
                      </a:pPr>
                      <a:r>
                        <a:rPr lang="en-GB" sz="1000" dirty="0">
                          <a:effectLst/>
                        </a:rPr>
                        <a:t>Completed gestation (weeks)</a:t>
                      </a:r>
                      <a:endParaRPr lang="en-IE" sz="1000" dirty="0">
                        <a:effectLst/>
                        <a:latin typeface="Times New Roman"/>
                        <a:ea typeface="Calibri"/>
                      </a:endParaRPr>
                    </a:p>
                  </a:txBody>
                  <a:tcPr marL="73000" marR="73000" marT="0" marB="0"/>
                </a:tc>
                <a:tc>
                  <a:txBody>
                    <a:bodyPr/>
                    <a:lstStyle/>
                    <a:p>
                      <a:pPr>
                        <a:spcAft>
                          <a:spcPts val="0"/>
                        </a:spcAft>
                      </a:pPr>
                      <a:r>
                        <a:rPr lang="en-GB" sz="1000" dirty="0">
                          <a:effectLst/>
                        </a:rPr>
                        <a:t>Testing </a:t>
                      </a:r>
                      <a:endParaRPr lang="en-IE" sz="1000" dirty="0">
                        <a:effectLst/>
                        <a:latin typeface="Times New Roman"/>
                        <a:ea typeface="Calibri"/>
                      </a:endParaRPr>
                    </a:p>
                  </a:txBody>
                  <a:tcPr marL="73000" marR="73000" marT="0" marB="0"/>
                </a:tc>
                <a:tc>
                  <a:txBody>
                    <a:bodyPr/>
                    <a:lstStyle/>
                    <a:p>
                      <a:pPr>
                        <a:spcAft>
                          <a:spcPts val="0"/>
                        </a:spcAft>
                      </a:pPr>
                      <a:r>
                        <a:rPr lang="en-GB" sz="1000">
                          <a:effectLst/>
                        </a:rPr>
                        <a:t>Rationale</a:t>
                      </a:r>
                      <a:endParaRPr lang="en-IE" sz="1000">
                        <a:effectLst/>
                        <a:latin typeface="Times New Roman"/>
                        <a:ea typeface="Calibri"/>
                      </a:endParaRPr>
                    </a:p>
                  </a:txBody>
                  <a:tcPr marL="73000" marR="73000" marT="0" marB="0"/>
                </a:tc>
              </a:tr>
              <a:tr h="608880">
                <a:tc>
                  <a:txBody>
                    <a:bodyPr/>
                    <a:lstStyle/>
                    <a:p>
                      <a:pPr>
                        <a:spcAft>
                          <a:spcPts val="0"/>
                        </a:spcAft>
                      </a:pPr>
                      <a:r>
                        <a:rPr lang="en-GB" sz="1000" dirty="0">
                          <a:effectLst/>
                        </a:rPr>
                        <a:t>16</a:t>
                      </a:r>
                      <a:endParaRPr lang="en-IE" sz="1000" dirty="0">
                        <a:effectLst/>
                        <a:latin typeface="Times New Roman"/>
                        <a:ea typeface="Calibri"/>
                      </a:endParaRPr>
                    </a:p>
                  </a:txBody>
                  <a:tcPr marL="73000" marR="73000" marT="0" marB="0"/>
                </a:tc>
                <a:tc>
                  <a:txBody>
                    <a:bodyPr/>
                    <a:lstStyle/>
                    <a:p>
                      <a:pPr>
                        <a:spcAft>
                          <a:spcPts val="0"/>
                        </a:spcAft>
                      </a:pPr>
                      <a:r>
                        <a:rPr lang="en-GB" sz="1000" dirty="0">
                          <a:effectLst/>
                        </a:rPr>
                        <a:t>Red cell antibody screen</a:t>
                      </a:r>
                      <a:endParaRPr lang="en-IE" sz="1000" dirty="0">
                        <a:effectLst/>
                      </a:endParaRPr>
                    </a:p>
                    <a:p>
                      <a:pPr>
                        <a:spcAft>
                          <a:spcPts val="0"/>
                        </a:spcAft>
                      </a:pPr>
                      <a:r>
                        <a:rPr lang="en-GB" sz="1000" dirty="0">
                          <a:effectLst/>
                        </a:rPr>
                        <a:t>Titration complex P antibody only</a:t>
                      </a:r>
                      <a:endParaRPr lang="en-IE" sz="1000" dirty="0">
                        <a:effectLst/>
                      </a:endParaRPr>
                    </a:p>
                    <a:p>
                      <a:pPr>
                        <a:spcAft>
                          <a:spcPts val="0"/>
                        </a:spcAft>
                      </a:pPr>
                      <a:r>
                        <a:rPr lang="en-GB" sz="1000" dirty="0">
                          <a:effectLst/>
                        </a:rPr>
                        <a:t>Extended red cell antigen profile </a:t>
                      </a:r>
                      <a:endParaRPr lang="en-IE" sz="1000" dirty="0">
                        <a:effectLst/>
                        <a:latin typeface="Times New Roman"/>
                        <a:ea typeface="Calibri"/>
                      </a:endParaRPr>
                    </a:p>
                  </a:txBody>
                  <a:tcPr marL="73000" marR="73000" marT="0" marB="0"/>
                </a:tc>
                <a:tc>
                  <a:txBody>
                    <a:bodyPr/>
                    <a:lstStyle/>
                    <a:p>
                      <a:pPr>
                        <a:spcAft>
                          <a:spcPts val="0"/>
                        </a:spcAft>
                      </a:pPr>
                      <a:r>
                        <a:rPr lang="en-GB" sz="1000" dirty="0">
                          <a:effectLst/>
                        </a:rPr>
                        <a:t>Trend antibody </a:t>
                      </a:r>
                      <a:endParaRPr lang="en-IE" sz="1000" dirty="0">
                        <a:effectLst/>
                      </a:endParaRPr>
                    </a:p>
                    <a:p>
                      <a:pPr>
                        <a:spcAft>
                          <a:spcPts val="0"/>
                        </a:spcAft>
                      </a:pPr>
                      <a:r>
                        <a:rPr lang="en-GB" sz="1000" dirty="0">
                          <a:effectLst/>
                        </a:rPr>
                        <a:t>Exclude masked </a:t>
                      </a:r>
                      <a:r>
                        <a:rPr lang="en-GB" sz="1000" dirty="0" err="1">
                          <a:effectLst/>
                        </a:rPr>
                        <a:t>allo</a:t>
                      </a:r>
                      <a:r>
                        <a:rPr lang="en-GB" sz="1000" dirty="0">
                          <a:effectLst/>
                        </a:rPr>
                        <a:t> antibody</a:t>
                      </a:r>
                      <a:endParaRPr lang="en-IE" sz="1000" dirty="0">
                        <a:effectLst/>
                      </a:endParaRPr>
                    </a:p>
                    <a:p>
                      <a:pPr>
                        <a:spcAft>
                          <a:spcPts val="0"/>
                        </a:spcAft>
                      </a:pPr>
                      <a:r>
                        <a:rPr lang="en-GB" sz="1000" dirty="0">
                          <a:effectLst/>
                        </a:rPr>
                        <a:t>Component selection potential IUFT</a:t>
                      </a:r>
                      <a:endParaRPr lang="en-IE" sz="1000" dirty="0">
                        <a:effectLst/>
                        <a:latin typeface="Times New Roman"/>
                        <a:ea typeface="Calibri"/>
                      </a:endParaRPr>
                    </a:p>
                  </a:txBody>
                  <a:tcPr marL="73000" marR="73000" marT="0" marB="0"/>
                </a:tc>
              </a:tr>
              <a:tr h="385641">
                <a:tc>
                  <a:txBody>
                    <a:bodyPr/>
                    <a:lstStyle/>
                    <a:p>
                      <a:pPr>
                        <a:spcAft>
                          <a:spcPts val="0"/>
                        </a:spcAft>
                      </a:pPr>
                      <a:r>
                        <a:rPr lang="en-GB" sz="1000">
                          <a:effectLst/>
                        </a:rPr>
                        <a:t>16</a:t>
                      </a:r>
                      <a:endParaRPr lang="en-IE" sz="1000">
                        <a:effectLst/>
                        <a:latin typeface="Times New Roman"/>
                        <a:ea typeface="Calibri"/>
                      </a:endParaRPr>
                    </a:p>
                  </a:txBody>
                  <a:tcPr marL="73000" marR="73000" marT="0" marB="0"/>
                </a:tc>
                <a:tc>
                  <a:txBody>
                    <a:bodyPr/>
                    <a:lstStyle/>
                    <a:p>
                      <a:pPr>
                        <a:spcAft>
                          <a:spcPts val="0"/>
                        </a:spcAft>
                      </a:pPr>
                      <a:r>
                        <a:rPr lang="en-GB" sz="1000">
                          <a:effectLst/>
                        </a:rPr>
                        <a:t>ABO D (extended rhesus) Dad</a:t>
                      </a:r>
                      <a:endParaRPr lang="en-IE" sz="1000">
                        <a:effectLst/>
                        <a:latin typeface="Times New Roman"/>
                        <a:ea typeface="Calibri"/>
                      </a:endParaRPr>
                    </a:p>
                  </a:txBody>
                  <a:tcPr marL="73000" marR="73000" marT="0" marB="0"/>
                </a:tc>
                <a:tc>
                  <a:txBody>
                    <a:bodyPr/>
                    <a:lstStyle/>
                    <a:p>
                      <a:pPr>
                        <a:spcAft>
                          <a:spcPts val="0"/>
                        </a:spcAft>
                      </a:pPr>
                      <a:r>
                        <a:rPr lang="en-GB" sz="1000">
                          <a:effectLst/>
                        </a:rPr>
                        <a:t>Component selection potential IUFT</a:t>
                      </a:r>
                      <a:endParaRPr lang="en-IE" sz="1000">
                        <a:effectLst/>
                        <a:latin typeface="Times New Roman"/>
                        <a:ea typeface="Calibri"/>
                      </a:endParaRPr>
                    </a:p>
                  </a:txBody>
                  <a:tcPr marL="73000" marR="73000" marT="0" marB="0"/>
                </a:tc>
              </a:tr>
              <a:tr h="385641">
                <a:tc>
                  <a:txBody>
                    <a:bodyPr/>
                    <a:lstStyle/>
                    <a:p>
                      <a:pPr>
                        <a:spcAft>
                          <a:spcPts val="0"/>
                        </a:spcAft>
                      </a:pPr>
                      <a:r>
                        <a:rPr lang="en-GB" sz="1000">
                          <a:effectLst/>
                        </a:rPr>
                        <a:t>16</a:t>
                      </a:r>
                      <a:endParaRPr lang="en-IE" sz="1000">
                        <a:effectLst/>
                        <a:latin typeface="Times New Roman"/>
                        <a:ea typeface="Calibri"/>
                      </a:endParaRPr>
                    </a:p>
                  </a:txBody>
                  <a:tcPr marL="73000" marR="73000" marT="0" marB="0"/>
                </a:tc>
                <a:tc>
                  <a:txBody>
                    <a:bodyPr/>
                    <a:lstStyle/>
                    <a:p>
                      <a:pPr>
                        <a:spcAft>
                          <a:spcPts val="0"/>
                        </a:spcAft>
                      </a:pPr>
                      <a:r>
                        <a:rPr lang="en-GB" sz="1000">
                          <a:effectLst/>
                        </a:rPr>
                        <a:t>Biological assay for haemolytic potential*</a:t>
                      </a:r>
                      <a:endParaRPr lang="en-IE" sz="1000">
                        <a:effectLst/>
                        <a:latin typeface="Times New Roman"/>
                        <a:ea typeface="Calibri"/>
                      </a:endParaRPr>
                    </a:p>
                  </a:txBody>
                  <a:tcPr marL="73000" marR="73000" marT="0" marB="0"/>
                </a:tc>
                <a:tc>
                  <a:txBody>
                    <a:bodyPr/>
                    <a:lstStyle/>
                    <a:p>
                      <a:pPr>
                        <a:spcAft>
                          <a:spcPts val="0"/>
                        </a:spcAft>
                      </a:pPr>
                      <a:r>
                        <a:rPr lang="en-GB" sz="1000">
                          <a:effectLst/>
                        </a:rPr>
                        <a:t>Inform clinical management and anticipate outcome</a:t>
                      </a:r>
                      <a:endParaRPr lang="en-IE" sz="1000">
                        <a:effectLst/>
                        <a:latin typeface="Times New Roman"/>
                        <a:ea typeface="Calibri"/>
                      </a:endParaRPr>
                    </a:p>
                  </a:txBody>
                  <a:tcPr marL="73000" marR="73000" marT="0" marB="0"/>
                </a:tc>
              </a:tr>
              <a:tr h="442371">
                <a:tc>
                  <a:txBody>
                    <a:bodyPr/>
                    <a:lstStyle/>
                    <a:p>
                      <a:pPr>
                        <a:spcAft>
                          <a:spcPts val="0"/>
                        </a:spcAft>
                      </a:pPr>
                      <a:r>
                        <a:rPr lang="en-GB" sz="1000">
                          <a:effectLst/>
                        </a:rPr>
                        <a:t>20</a:t>
                      </a:r>
                      <a:endParaRPr lang="en-IE" sz="1000">
                        <a:effectLst/>
                        <a:latin typeface="Times New Roman"/>
                        <a:ea typeface="Calibri"/>
                      </a:endParaRPr>
                    </a:p>
                  </a:txBody>
                  <a:tcPr marL="73000" marR="73000" marT="0" marB="0"/>
                </a:tc>
                <a:tc>
                  <a:txBody>
                    <a:bodyPr/>
                    <a:lstStyle/>
                    <a:p>
                      <a:pPr>
                        <a:spcAft>
                          <a:spcPts val="0"/>
                        </a:spcAft>
                      </a:pPr>
                      <a:r>
                        <a:rPr lang="en-GB" sz="1000">
                          <a:effectLst/>
                        </a:rPr>
                        <a:t>Red cell antibody screen</a:t>
                      </a:r>
                      <a:endParaRPr lang="en-IE" sz="1000">
                        <a:effectLst/>
                      </a:endParaRPr>
                    </a:p>
                    <a:p>
                      <a:pPr>
                        <a:spcAft>
                          <a:spcPts val="0"/>
                        </a:spcAft>
                      </a:pPr>
                      <a:r>
                        <a:rPr lang="en-GB" sz="1000">
                          <a:effectLst/>
                        </a:rPr>
                        <a:t>Titration complex P antibody only</a:t>
                      </a:r>
                      <a:endParaRPr lang="en-IE" sz="1000">
                        <a:effectLst/>
                        <a:latin typeface="Times New Roman"/>
                        <a:ea typeface="Calibri"/>
                      </a:endParaRPr>
                    </a:p>
                  </a:txBody>
                  <a:tcPr marL="73000" marR="73000" marT="0" marB="0"/>
                </a:tc>
                <a:tc>
                  <a:txBody>
                    <a:bodyPr/>
                    <a:lstStyle/>
                    <a:p>
                      <a:pPr>
                        <a:spcAft>
                          <a:spcPts val="0"/>
                        </a:spcAft>
                      </a:pPr>
                      <a:r>
                        <a:rPr lang="en-GB" sz="1000">
                          <a:effectLst/>
                        </a:rPr>
                        <a:t>Trend antibody </a:t>
                      </a:r>
                      <a:endParaRPr lang="en-IE" sz="1000">
                        <a:effectLst/>
                      </a:endParaRPr>
                    </a:p>
                    <a:p>
                      <a:pPr>
                        <a:spcAft>
                          <a:spcPts val="0"/>
                        </a:spcAft>
                      </a:pPr>
                      <a:r>
                        <a:rPr lang="en-GB" sz="1000">
                          <a:effectLst/>
                        </a:rPr>
                        <a:t>Exclude masked allo antibody </a:t>
                      </a:r>
                      <a:endParaRPr lang="en-IE" sz="1000">
                        <a:effectLst/>
                        <a:latin typeface="Times New Roman"/>
                        <a:ea typeface="Calibri"/>
                      </a:endParaRPr>
                    </a:p>
                  </a:txBody>
                  <a:tcPr marL="73000" marR="73000" marT="0" marB="0"/>
                </a:tc>
              </a:tr>
              <a:tr h="420167">
                <a:tc>
                  <a:txBody>
                    <a:bodyPr/>
                    <a:lstStyle/>
                    <a:p>
                      <a:pPr>
                        <a:spcAft>
                          <a:spcPts val="0"/>
                        </a:spcAft>
                      </a:pPr>
                      <a:r>
                        <a:rPr lang="en-GB" sz="1000">
                          <a:effectLst/>
                        </a:rPr>
                        <a:t>24</a:t>
                      </a:r>
                      <a:endParaRPr lang="en-IE" sz="1000">
                        <a:effectLst/>
                        <a:latin typeface="Times New Roman"/>
                        <a:ea typeface="Calibri"/>
                      </a:endParaRPr>
                    </a:p>
                  </a:txBody>
                  <a:tcPr marL="73000" marR="73000" marT="0" marB="0"/>
                </a:tc>
                <a:tc>
                  <a:txBody>
                    <a:bodyPr/>
                    <a:lstStyle/>
                    <a:p>
                      <a:pPr>
                        <a:spcAft>
                          <a:spcPts val="0"/>
                        </a:spcAft>
                      </a:pPr>
                      <a:r>
                        <a:rPr lang="en-GB" sz="1000" dirty="0">
                          <a:effectLst/>
                        </a:rPr>
                        <a:t>Red cell antibody screen</a:t>
                      </a:r>
                      <a:endParaRPr lang="en-IE" sz="1000" dirty="0">
                        <a:effectLst/>
                      </a:endParaRPr>
                    </a:p>
                    <a:p>
                      <a:pPr>
                        <a:spcAft>
                          <a:spcPts val="0"/>
                        </a:spcAft>
                      </a:pPr>
                      <a:r>
                        <a:rPr lang="en-GB" sz="1000" dirty="0">
                          <a:effectLst/>
                        </a:rPr>
                        <a:t>Titration complex P antibody only</a:t>
                      </a:r>
                      <a:endParaRPr lang="en-IE" sz="1000" dirty="0">
                        <a:effectLst/>
                        <a:latin typeface="Times New Roman"/>
                        <a:ea typeface="Calibri"/>
                      </a:endParaRPr>
                    </a:p>
                  </a:txBody>
                  <a:tcPr marL="73000" marR="73000" marT="0" marB="0"/>
                </a:tc>
                <a:tc>
                  <a:txBody>
                    <a:bodyPr/>
                    <a:lstStyle/>
                    <a:p>
                      <a:pPr>
                        <a:spcAft>
                          <a:spcPts val="0"/>
                        </a:spcAft>
                      </a:pPr>
                      <a:r>
                        <a:rPr lang="en-GB" sz="1000">
                          <a:effectLst/>
                        </a:rPr>
                        <a:t>Trend antibody </a:t>
                      </a:r>
                      <a:endParaRPr lang="en-IE" sz="1000">
                        <a:effectLst/>
                      </a:endParaRPr>
                    </a:p>
                    <a:p>
                      <a:pPr>
                        <a:spcAft>
                          <a:spcPts val="0"/>
                        </a:spcAft>
                      </a:pPr>
                      <a:r>
                        <a:rPr lang="en-GB" sz="1000">
                          <a:effectLst/>
                        </a:rPr>
                        <a:t>Exclude masked allo antibody </a:t>
                      </a:r>
                      <a:endParaRPr lang="en-IE" sz="1000">
                        <a:effectLst/>
                        <a:latin typeface="Times New Roman"/>
                        <a:ea typeface="Calibri"/>
                      </a:endParaRPr>
                    </a:p>
                  </a:txBody>
                  <a:tcPr marL="73000" marR="73000" marT="0" marB="0"/>
                </a:tc>
              </a:tr>
              <a:tr h="578461">
                <a:tc>
                  <a:txBody>
                    <a:bodyPr/>
                    <a:lstStyle/>
                    <a:p>
                      <a:pPr>
                        <a:spcAft>
                          <a:spcPts val="0"/>
                        </a:spcAft>
                      </a:pPr>
                      <a:r>
                        <a:rPr lang="en-GB" sz="1000">
                          <a:effectLst/>
                        </a:rPr>
                        <a:t>28</a:t>
                      </a:r>
                      <a:endParaRPr lang="en-IE" sz="1000">
                        <a:effectLst/>
                        <a:latin typeface="Times New Roman"/>
                        <a:ea typeface="Calibri"/>
                      </a:endParaRPr>
                    </a:p>
                  </a:txBody>
                  <a:tcPr marL="73000" marR="73000" marT="0" marB="0"/>
                </a:tc>
                <a:tc>
                  <a:txBody>
                    <a:bodyPr/>
                    <a:lstStyle/>
                    <a:p>
                      <a:pPr>
                        <a:spcAft>
                          <a:spcPts val="0"/>
                        </a:spcAft>
                      </a:pPr>
                      <a:r>
                        <a:rPr lang="en-GB" sz="1000">
                          <a:effectLst/>
                        </a:rPr>
                        <a:t>Red cell antibody screen</a:t>
                      </a:r>
                      <a:endParaRPr lang="en-IE" sz="1000">
                        <a:effectLst/>
                      </a:endParaRPr>
                    </a:p>
                    <a:p>
                      <a:pPr>
                        <a:spcAft>
                          <a:spcPts val="0"/>
                        </a:spcAft>
                      </a:pPr>
                      <a:r>
                        <a:rPr lang="en-GB" sz="1000">
                          <a:effectLst/>
                        </a:rPr>
                        <a:t>Titration complex P antibody only</a:t>
                      </a:r>
                      <a:endParaRPr lang="en-IE" sz="1000">
                        <a:effectLst/>
                        <a:latin typeface="Times New Roman"/>
                        <a:ea typeface="Calibri"/>
                      </a:endParaRPr>
                    </a:p>
                  </a:txBody>
                  <a:tcPr marL="73000" marR="73000" marT="0" marB="0"/>
                </a:tc>
                <a:tc>
                  <a:txBody>
                    <a:bodyPr/>
                    <a:lstStyle/>
                    <a:p>
                      <a:pPr>
                        <a:spcAft>
                          <a:spcPts val="0"/>
                        </a:spcAft>
                      </a:pPr>
                      <a:r>
                        <a:rPr lang="en-GB" sz="1000">
                          <a:effectLst/>
                        </a:rPr>
                        <a:t>Trend antibody </a:t>
                      </a:r>
                      <a:endParaRPr lang="en-IE" sz="1000">
                        <a:effectLst/>
                      </a:endParaRPr>
                    </a:p>
                    <a:p>
                      <a:pPr>
                        <a:spcAft>
                          <a:spcPts val="0"/>
                        </a:spcAft>
                      </a:pPr>
                      <a:r>
                        <a:rPr lang="en-GB" sz="1000">
                          <a:effectLst/>
                        </a:rPr>
                        <a:t>Exclude masked allo antibody </a:t>
                      </a:r>
                      <a:endParaRPr lang="en-IE" sz="1000">
                        <a:effectLst/>
                        <a:latin typeface="Times New Roman"/>
                        <a:ea typeface="Calibri"/>
                      </a:endParaRPr>
                    </a:p>
                  </a:txBody>
                  <a:tcPr marL="73000" marR="73000" marT="0" marB="0"/>
                </a:tc>
              </a:tr>
              <a:tr h="248736">
                <a:tc>
                  <a:txBody>
                    <a:bodyPr/>
                    <a:lstStyle/>
                    <a:p>
                      <a:pPr>
                        <a:spcAft>
                          <a:spcPts val="0"/>
                        </a:spcAft>
                      </a:pPr>
                      <a:r>
                        <a:rPr lang="en-GB" sz="1000" dirty="0">
                          <a:effectLst/>
                        </a:rPr>
                        <a:t>28</a:t>
                      </a:r>
                      <a:endParaRPr lang="en-IE" sz="1000" dirty="0">
                        <a:effectLst/>
                        <a:latin typeface="Times New Roman"/>
                        <a:ea typeface="Calibri"/>
                      </a:endParaRPr>
                    </a:p>
                  </a:txBody>
                  <a:tcPr marL="73000" marR="73000" marT="0" marB="0"/>
                </a:tc>
                <a:tc>
                  <a:txBody>
                    <a:bodyPr/>
                    <a:lstStyle/>
                    <a:p>
                      <a:pPr>
                        <a:spcAft>
                          <a:spcPts val="0"/>
                        </a:spcAft>
                      </a:pPr>
                      <a:r>
                        <a:rPr lang="en-GB" sz="1000">
                          <a:effectLst/>
                        </a:rPr>
                        <a:t>Biological assay for haemolytic potential*</a:t>
                      </a:r>
                      <a:endParaRPr lang="en-IE" sz="1000">
                        <a:effectLst/>
                        <a:latin typeface="Times New Roman"/>
                        <a:ea typeface="Calibri"/>
                      </a:endParaRPr>
                    </a:p>
                  </a:txBody>
                  <a:tcPr marL="73000" marR="73000" marT="0" marB="0"/>
                </a:tc>
                <a:tc>
                  <a:txBody>
                    <a:bodyPr/>
                    <a:lstStyle/>
                    <a:p>
                      <a:pPr>
                        <a:spcAft>
                          <a:spcPts val="0"/>
                        </a:spcAft>
                      </a:pPr>
                      <a:r>
                        <a:rPr lang="en-GB" sz="1000">
                          <a:effectLst/>
                        </a:rPr>
                        <a:t>Inform clinical management and anticipate outcome</a:t>
                      </a:r>
                      <a:endParaRPr lang="en-IE" sz="1000">
                        <a:effectLst/>
                        <a:latin typeface="Times New Roman"/>
                        <a:ea typeface="Calibri"/>
                      </a:endParaRPr>
                    </a:p>
                  </a:txBody>
                  <a:tcPr marL="73000" marR="73000" marT="0" marB="0"/>
                </a:tc>
              </a:tr>
              <a:tr h="438263">
                <a:tc>
                  <a:txBody>
                    <a:bodyPr/>
                    <a:lstStyle/>
                    <a:p>
                      <a:pPr>
                        <a:spcAft>
                          <a:spcPts val="0"/>
                        </a:spcAft>
                      </a:pPr>
                      <a:r>
                        <a:rPr lang="en-GB" sz="1000">
                          <a:effectLst/>
                        </a:rPr>
                        <a:t>30</a:t>
                      </a:r>
                      <a:endParaRPr lang="en-IE" sz="1000">
                        <a:effectLst/>
                        <a:latin typeface="Times New Roman"/>
                        <a:ea typeface="Calibri"/>
                      </a:endParaRPr>
                    </a:p>
                  </a:txBody>
                  <a:tcPr marL="73000" marR="73000" marT="0" marB="0"/>
                </a:tc>
                <a:tc>
                  <a:txBody>
                    <a:bodyPr/>
                    <a:lstStyle/>
                    <a:p>
                      <a:pPr>
                        <a:spcAft>
                          <a:spcPts val="0"/>
                        </a:spcAft>
                      </a:pPr>
                      <a:r>
                        <a:rPr lang="en-GB" sz="1000">
                          <a:effectLst/>
                        </a:rPr>
                        <a:t>Red cell antibody screen</a:t>
                      </a:r>
                      <a:endParaRPr lang="en-IE" sz="1000">
                        <a:effectLst/>
                      </a:endParaRPr>
                    </a:p>
                    <a:p>
                      <a:pPr>
                        <a:spcAft>
                          <a:spcPts val="0"/>
                        </a:spcAft>
                      </a:pPr>
                      <a:r>
                        <a:rPr lang="en-GB" sz="1000">
                          <a:effectLst/>
                        </a:rPr>
                        <a:t>Titration complex P antibody only</a:t>
                      </a:r>
                      <a:endParaRPr lang="en-IE" sz="1000">
                        <a:effectLst/>
                        <a:latin typeface="Times New Roman"/>
                        <a:ea typeface="Calibri"/>
                      </a:endParaRPr>
                    </a:p>
                  </a:txBody>
                  <a:tcPr marL="73000" marR="73000" marT="0" marB="0"/>
                </a:tc>
                <a:tc>
                  <a:txBody>
                    <a:bodyPr/>
                    <a:lstStyle/>
                    <a:p>
                      <a:pPr>
                        <a:spcAft>
                          <a:spcPts val="0"/>
                        </a:spcAft>
                      </a:pPr>
                      <a:r>
                        <a:rPr lang="en-GB" sz="1000">
                          <a:effectLst/>
                        </a:rPr>
                        <a:t>Trend antibody </a:t>
                      </a:r>
                      <a:endParaRPr lang="en-IE" sz="1000">
                        <a:effectLst/>
                      </a:endParaRPr>
                    </a:p>
                    <a:p>
                      <a:pPr>
                        <a:spcAft>
                          <a:spcPts val="0"/>
                        </a:spcAft>
                      </a:pPr>
                      <a:r>
                        <a:rPr lang="en-GB" sz="1000">
                          <a:effectLst/>
                        </a:rPr>
                        <a:t>Exclude masked allo antibody </a:t>
                      </a:r>
                      <a:endParaRPr lang="en-IE" sz="1000">
                        <a:effectLst/>
                        <a:latin typeface="Times New Roman"/>
                        <a:ea typeface="Calibri"/>
                      </a:endParaRPr>
                    </a:p>
                  </a:txBody>
                  <a:tcPr marL="73000" marR="73000" marT="0" marB="0"/>
                </a:tc>
              </a:tr>
              <a:tr h="404551">
                <a:tc>
                  <a:txBody>
                    <a:bodyPr/>
                    <a:lstStyle/>
                    <a:p>
                      <a:pPr>
                        <a:spcAft>
                          <a:spcPts val="0"/>
                        </a:spcAft>
                      </a:pPr>
                      <a:r>
                        <a:rPr lang="en-GB" sz="1000">
                          <a:effectLst/>
                        </a:rPr>
                        <a:t>32</a:t>
                      </a:r>
                      <a:endParaRPr lang="en-IE" sz="1000">
                        <a:effectLst/>
                        <a:latin typeface="Times New Roman"/>
                        <a:ea typeface="Calibri"/>
                      </a:endParaRPr>
                    </a:p>
                  </a:txBody>
                  <a:tcPr marL="73000" marR="73000" marT="0" marB="0"/>
                </a:tc>
                <a:tc>
                  <a:txBody>
                    <a:bodyPr/>
                    <a:lstStyle/>
                    <a:p>
                      <a:pPr>
                        <a:spcAft>
                          <a:spcPts val="0"/>
                        </a:spcAft>
                      </a:pPr>
                      <a:r>
                        <a:rPr lang="en-GB" sz="1000">
                          <a:effectLst/>
                        </a:rPr>
                        <a:t>Red cell antibody screen</a:t>
                      </a:r>
                      <a:endParaRPr lang="en-IE" sz="1000">
                        <a:effectLst/>
                      </a:endParaRPr>
                    </a:p>
                    <a:p>
                      <a:pPr>
                        <a:spcAft>
                          <a:spcPts val="0"/>
                        </a:spcAft>
                      </a:pPr>
                      <a:r>
                        <a:rPr lang="en-GB" sz="1000">
                          <a:effectLst/>
                        </a:rPr>
                        <a:t>Titration complex P antibody only</a:t>
                      </a:r>
                      <a:endParaRPr lang="en-IE" sz="1000">
                        <a:effectLst/>
                        <a:latin typeface="Times New Roman"/>
                        <a:ea typeface="Calibri"/>
                      </a:endParaRPr>
                    </a:p>
                  </a:txBody>
                  <a:tcPr marL="73000" marR="73000" marT="0" marB="0"/>
                </a:tc>
                <a:tc>
                  <a:txBody>
                    <a:bodyPr/>
                    <a:lstStyle/>
                    <a:p>
                      <a:pPr>
                        <a:spcAft>
                          <a:spcPts val="0"/>
                        </a:spcAft>
                      </a:pPr>
                      <a:r>
                        <a:rPr lang="en-GB" sz="1000">
                          <a:effectLst/>
                        </a:rPr>
                        <a:t>Trend antibody </a:t>
                      </a:r>
                      <a:endParaRPr lang="en-IE" sz="1000">
                        <a:effectLst/>
                      </a:endParaRPr>
                    </a:p>
                    <a:p>
                      <a:pPr>
                        <a:spcAft>
                          <a:spcPts val="0"/>
                        </a:spcAft>
                      </a:pPr>
                      <a:r>
                        <a:rPr lang="en-GB" sz="1000">
                          <a:effectLst/>
                        </a:rPr>
                        <a:t>Exclude masked allo antibody</a:t>
                      </a:r>
                      <a:endParaRPr lang="en-IE" sz="1000">
                        <a:effectLst/>
                        <a:latin typeface="Times New Roman"/>
                        <a:ea typeface="Calibri"/>
                      </a:endParaRPr>
                    </a:p>
                  </a:txBody>
                  <a:tcPr marL="73000" marR="73000" marT="0" marB="0"/>
                </a:tc>
              </a:tr>
              <a:tr h="421407">
                <a:tc>
                  <a:txBody>
                    <a:bodyPr/>
                    <a:lstStyle/>
                    <a:p>
                      <a:pPr>
                        <a:spcAft>
                          <a:spcPts val="0"/>
                        </a:spcAft>
                      </a:pPr>
                      <a:r>
                        <a:rPr lang="en-GB" sz="1000">
                          <a:effectLst/>
                        </a:rPr>
                        <a:t>34</a:t>
                      </a:r>
                      <a:endParaRPr lang="en-IE" sz="1000">
                        <a:effectLst/>
                      </a:endParaRPr>
                    </a:p>
                    <a:p>
                      <a:pPr>
                        <a:spcAft>
                          <a:spcPts val="0"/>
                        </a:spcAft>
                      </a:pPr>
                      <a:r>
                        <a:rPr lang="en-GB" sz="1000">
                          <a:effectLst/>
                        </a:rPr>
                        <a:t> </a:t>
                      </a:r>
                      <a:endParaRPr lang="en-IE" sz="1000">
                        <a:effectLst/>
                        <a:latin typeface="Times New Roman"/>
                        <a:ea typeface="Calibri"/>
                      </a:endParaRPr>
                    </a:p>
                  </a:txBody>
                  <a:tcPr marL="73000" marR="73000" marT="0" marB="0"/>
                </a:tc>
                <a:tc>
                  <a:txBody>
                    <a:bodyPr/>
                    <a:lstStyle/>
                    <a:p>
                      <a:pPr>
                        <a:spcAft>
                          <a:spcPts val="0"/>
                        </a:spcAft>
                      </a:pPr>
                      <a:r>
                        <a:rPr lang="en-GB" sz="1000">
                          <a:effectLst/>
                        </a:rPr>
                        <a:t>Red cell antibody screen</a:t>
                      </a:r>
                      <a:endParaRPr lang="en-IE" sz="1000">
                        <a:effectLst/>
                      </a:endParaRPr>
                    </a:p>
                    <a:p>
                      <a:pPr>
                        <a:spcAft>
                          <a:spcPts val="0"/>
                        </a:spcAft>
                      </a:pPr>
                      <a:r>
                        <a:rPr lang="en-GB" sz="1000">
                          <a:effectLst/>
                        </a:rPr>
                        <a:t>Titration complex P antibody only</a:t>
                      </a:r>
                      <a:endParaRPr lang="en-IE" sz="1000">
                        <a:effectLst/>
                        <a:latin typeface="Times New Roman"/>
                        <a:ea typeface="Calibri"/>
                      </a:endParaRPr>
                    </a:p>
                  </a:txBody>
                  <a:tcPr marL="73000" marR="73000" marT="0" marB="0"/>
                </a:tc>
                <a:tc>
                  <a:txBody>
                    <a:bodyPr/>
                    <a:lstStyle/>
                    <a:p>
                      <a:pPr>
                        <a:spcAft>
                          <a:spcPts val="0"/>
                        </a:spcAft>
                      </a:pPr>
                      <a:r>
                        <a:rPr lang="en-GB" sz="1000">
                          <a:effectLst/>
                        </a:rPr>
                        <a:t>Trend antibody </a:t>
                      </a:r>
                      <a:endParaRPr lang="en-IE" sz="1000">
                        <a:effectLst/>
                      </a:endParaRPr>
                    </a:p>
                    <a:p>
                      <a:pPr>
                        <a:spcAft>
                          <a:spcPts val="0"/>
                        </a:spcAft>
                      </a:pPr>
                      <a:r>
                        <a:rPr lang="en-GB" sz="1000">
                          <a:effectLst/>
                        </a:rPr>
                        <a:t>Exclude masked allo antibody</a:t>
                      </a:r>
                      <a:endParaRPr lang="en-IE" sz="1000">
                        <a:effectLst/>
                        <a:latin typeface="Times New Roman"/>
                        <a:ea typeface="Calibri"/>
                      </a:endParaRPr>
                    </a:p>
                  </a:txBody>
                  <a:tcPr marL="73000" marR="73000" marT="0" marB="0"/>
                </a:tc>
              </a:tr>
              <a:tr h="385641">
                <a:tc>
                  <a:txBody>
                    <a:bodyPr/>
                    <a:lstStyle/>
                    <a:p>
                      <a:pPr>
                        <a:spcAft>
                          <a:spcPts val="0"/>
                        </a:spcAft>
                      </a:pPr>
                      <a:r>
                        <a:rPr lang="en-GB" sz="1000">
                          <a:effectLst/>
                        </a:rPr>
                        <a:t>36</a:t>
                      </a:r>
                      <a:endParaRPr lang="en-IE" sz="1000">
                        <a:effectLst/>
                      </a:endParaRPr>
                    </a:p>
                    <a:p>
                      <a:pPr>
                        <a:spcAft>
                          <a:spcPts val="0"/>
                        </a:spcAft>
                      </a:pPr>
                      <a:r>
                        <a:rPr lang="en-GB" sz="1000">
                          <a:effectLst/>
                        </a:rPr>
                        <a:t> </a:t>
                      </a:r>
                      <a:endParaRPr lang="en-IE" sz="1000">
                        <a:effectLst/>
                        <a:latin typeface="Times New Roman"/>
                        <a:ea typeface="Calibri"/>
                      </a:endParaRPr>
                    </a:p>
                  </a:txBody>
                  <a:tcPr marL="73000" marR="73000" marT="0" marB="0"/>
                </a:tc>
                <a:tc>
                  <a:txBody>
                    <a:bodyPr/>
                    <a:lstStyle/>
                    <a:p>
                      <a:pPr>
                        <a:spcAft>
                          <a:spcPts val="0"/>
                        </a:spcAft>
                      </a:pPr>
                      <a:r>
                        <a:rPr lang="en-GB" sz="1000">
                          <a:effectLst/>
                        </a:rPr>
                        <a:t>Delivery plan</a:t>
                      </a:r>
                      <a:endParaRPr lang="en-IE" sz="1000">
                        <a:effectLst/>
                        <a:latin typeface="Times New Roman"/>
                        <a:ea typeface="Calibri"/>
                      </a:endParaRPr>
                    </a:p>
                  </a:txBody>
                  <a:tcPr marL="73000" marR="73000" marT="0" marB="0"/>
                </a:tc>
                <a:tc>
                  <a:txBody>
                    <a:bodyPr/>
                    <a:lstStyle/>
                    <a:p>
                      <a:pPr>
                        <a:spcAft>
                          <a:spcPts val="0"/>
                        </a:spcAft>
                      </a:pPr>
                      <a:r>
                        <a:rPr lang="en-GB" sz="1000" dirty="0">
                          <a:effectLst/>
                        </a:rPr>
                        <a:t>To be discussed and agreed with obstetric team</a:t>
                      </a:r>
                      <a:endParaRPr lang="en-IE" sz="1000" dirty="0">
                        <a:effectLst/>
                        <a:latin typeface="Times New Roman"/>
                        <a:ea typeface="Calibri"/>
                      </a:endParaRPr>
                    </a:p>
                  </a:txBody>
                  <a:tcPr marL="73000" marR="73000" marT="0" marB="0"/>
                </a:tc>
              </a:tr>
            </a:tbl>
          </a:graphicData>
        </a:graphic>
      </p:graphicFrame>
    </p:spTree>
    <p:extLst>
      <p:ext uri="{BB962C8B-B14F-4D97-AF65-F5344CB8AC3E}">
        <p14:creationId xmlns:p14="http://schemas.microsoft.com/office/powerpoint/2010/main" val="279276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lstStyle/>
          <a:p>
            <a:r>
              <a:rPr lang="en-IE" dirty="0" smtClean="0"/>
              <a:t>Background of PP1PK antigen and associated antibodies - Ruth</a:t>
            </a:r>
          </a:p>
          <a:p>
            <a:r>
              <a:rPr lang="en-IE" dirty="0" smtClean="0"/>
              <a:t>Case study introduction – Ruth	</a:t>
            </a:r>
          </a:p>
          <a:p>
            <a:r>
              <a:rPr lang="en-IE" dirty="0" smtClean="0"/>
              <a:t>Laboratory Testing - Ruth	</a:t>
            </a:r>
          </a:p>
          <a:p>
            <a:r>
              <a:rPr lang="en-IE" dirty="0" smtClean="0"/>
              <a:t>Patient management – Dr Morris</a:t>
            </a:r>
          </a:p>
          <a:p>
            <a:r>
              <a:rPr lang="en-IE" dirty="0" smtClean="0"/>
              <a:t>Postnatal Outcomes – Dr Morris</a:t>
            </a:r>
          </a:p>
          <a:p>
            <a:r>
              <a:rPr lang="en-IE" dirty="0" smtClean="0"/>
              <a:t>Summary –Dr Morris</a:t>
            </a:r>
            <a:endParaRPr lang="en-IE" dirty="0"/>
          </a:p>
        </p:txBody>
      </p:sp>
    </p:spTree>
    <p:extLst>
      <p:ext uri="{BB962C8B-B14F-4D97-AF65-F5344CB8AC3E}">
        <p14:creationId xmlns:p14="http://schemas.microsoft.com/office/powerpoint/2010/main" val="82059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Sanquin</a:t>
            </a:r>
            <a:r>
              <a:rPr lang="en-IE" dirty="0" smtClean="0"/>
              <a:t> ADCC Testing</a:t>
            </a:r>
            <a:endParaRPr lang="en-IE" dirty="0"/>
          </a:p>
        </p:txBody>
      </p:sp>
      <p:sp>
        <p:nvSpPr>
          <p:cNvPr id="3" name="Content Placeholder 2"/>
          <p:cNvSpPr>
            <a:spLocks noGrp="1"/>
          </p:cNvSpPr>
          <p:nvPr>
            <p:ph idx="1"/>
          </p:nvPr>
        </p:nvSpPr>
        <p:spPr/>
        <p:txBody>
          <a:bodyPr>
            <a:normAutofit fontScale="85000" lnSpcReduction="20000"/>
          </a:bodyPr>
          <a:lstStyle/>
          <a:p>
            <a:r>
              <a:rPr lang="en-US" dirty="0" smtClean="0"/>
              <a:t>Antibody-dependent </a:t>
            </a:r>
            <a:r>
              <a:rPr lang="en-US" dirty="0"/>
              <a:t>cellular cytotoxicity (ADCC) assay </a:t>
            </a:r>
            <a:r>
              <a:rPr lang="en-US" dirty="0" smtClean="0"/>
              <a:t>is used to </a:t>
            </a:r>
            <a:r>
              <a:rPr lang="en-US" dirty="0"/>
              <a:t>determine the destructive capacity of the </a:t>
            </a:r>
            <a:r>
              <a:rPr lang="en-US" dirty="0" smtClean="0"/>
              <a:t>antibodies.</a:t>
            </a:r>
          </a:p>
          <a:p>
            <a:r>
              <a:rPr lang="en-US" dirty="0"/>
              <a:t>In the Netherlands, the </a:t>
            </a:r>
            <a:r>
              <a:rPr lang="en-US" dirty="0" err="1" smtClean="0"/>
              <a:t>titre</a:t>
            </a:r>
            <a:r>
              <a:rPr lang="en-US" dirty="0" smtClean="0"/>
              <a:t> cut-off </a:t>
            </a:r>
            <a:r>
              <a:rPr lang="en-US" dirty="0"/>
              <a:t>value of ≥16 and/or an ADCC test result of ≥30% is used to timely select pregnancies at risk for fetal hemolysis by non-D/non-K alloantibodies</a:t>
            </a:r>
            <a:r>
              <a:rPr lang="en-US" dirty="0" smtClean="0"/>
              <a:t>.</a:t>
            </a:r>
          </a:p>
          <a:p>
            <a:r>
              <a:rPr lang="en-US" dirty="0" err="1" smtClean="0"/>
              <a:t>Sanquin</a:t>
            </a:r>
            <a:r>
              <a:rPr lang="en-US" dirty="0" smtClean="0"/>
              <a:t> Diagnostics perform an assay which measures the </a:t>
            </a:r>
            <a:r>
              <a:rPr lang="en-US" dirty="0" err="1" smtClean="0"/>
              <a:t>lysis</a:t>
            </a:r>
            <a:r>
              <a:rPr lang="en-US" dirty="0" smtClean="0"/>
              <a:t> of sensitized red blood cells by effector cells.</a:t>
            </a:r>
          </a:p>
          <a:p>
            <a:r>
              <a:rPr lang="en-US" dirty="0" smtClean="0"/>
              <a:t>Chromium-51 (</a:t>
            </a:r>
            <a:r>
              <a:rPr lang="en-US" baseline="30000" dirty="0" smtClean="0"/>
              <a:t>51</a:t>
            </a:r>
            <a:r>
              <a:rPr lang="en-US" dirty="0" smtClean="0"/>
              <a:t>CR)- </a:t>
            </a:r>
            <a:r>
              <a:rPr lang="en-US" dirty="0" err="1" smtClean="0"/>
              <a:t>labelled</a:t>
            </a:r>
            <a:r>
              <a:rPr lang="en-US" dirty="0" smtClean="0"/>
              <a:t> </a:t>
            </a:r>
            <a:r>
              <a:rPr lang="en-US" dirty="0" err="1" smtClean="0"/>
              <a:t>RhD</a:t>
            </a:r>
            <a:r>
              <a:rPr lang="en-US" dirty="0" smtClean="0"/>
              <a:t> positive erythrocytes are incubated with maternal serum and monocytes, and percent </a:t>
            </a:r>
            <a:r>
              <a:rPr lang="en-US" dirty="0" err="1" smtClean="0"/>
              <a:t>lysis</a:t>
            </a:r>
            <a:r>
              <a:rPr lang="en-US" dirty="0" smtClean="0"/>
              <a:t> is measured by the release of </a:t>
            </a:r>
            <a:r>
              <a:rPr lang="en-US" baseline="30000" dirty="0" smtClean="0"/>
              <a:t>51</a:t>
            </a:r>
            <a:r>
              <a:rPr lang="en-US" dirty="0" smtClean="0"/>
              <a:t>Cr from the red cells into the supernatant.</a:t>
            </a:r>
          </a:p>
          <a:p>
            <a:r>
              <a:rPr lang="en-US" dirty="0" smtClean="0"/>
              <a:t>The result is given as a percentage which may influence the decision to import units or the number of units required.</a:t>
            </a:r>
          </a:p>
          <a:p>
            <a:endParaRPr lang="en-IE" dirty="0"/>
          </a:p>
        </p:txBody>
      </p:sp>
    </p:spTree>
    <p:extLst>
      <p:ext uri="{BB962C8B-B14F-4D97-AF65-F5344CB8AC3E}">
        <p14:creationId xmlns:p14="http://schemas.microsoft.com/office/powerpoint/2010/main" val="2662161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Sanquin</a:t>
            </a:r>
            <a:r>
              <a:rPr lang="en-GB" dirty="0" smtClean="0"/>
              <a:t> ADCC results</a:t>
            </a:r>
            <a:br>
              <a:rPr lang="en-GB" dirty="0" smtClean="0"/>
            </a:br>
            <a:r>
              <a:rPr lang="en-GB" dirty="0" smtClean="0"/>
              <a:t>June 2021 </a:t>
            </a:r>
            <a:endParaRPr lang="en-IE"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t="32348" r="19275" b="18029"/>
          <a:stretch/>
        </p:blipFill>
        <p:spPr bwMode="auto">
          <a:xfrm>
            <a:off x="838200" y="1700807"/>
            <a:ext cx="10154344" cy="350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546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972800" cy="1143000"/>
          </a:xfrm>
        </p:spPr>
        <p:txBody>
          <a:bodyPr>
            <a:normAutofit fontScale="90000"/>
          </a:bodyPr>
          <a:lstStyle/>
          <a:p>
            <a:r>
              <a:rPr lang="en-GB" dirty="0" smtClean="0"/>
              <a:t>ADCC Results continued</a:t>
            </a:r>
            <a:br>
              <a:rPr lang="en-GB" dirty="0" smtClean="0"/>
            </a:br>
            <a:r>
              <a:rPr lang="en-GB" dirty="0" smtClean="0"/>
              <a:t>September 2021</a:t>
            </a:r>
            <a:endParaRPr lang="en-I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60" t="30725" r="15724" b="29623"/>
          <a:stretch/>
        </p:blipFill>
        <p:spPr bwMode="auto">
          <a:xfrm>
            <a:off x="1007435" y="2492896"/>
            <a:ext cx="9815805" cy="249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021" t="23112" r="25630" b="38444"/>
          <a:stretch/>
        </p:blipFill>
        <p:spPr bwMode="auto">
          <a:xfrm>
            <a:off x="6036859" y="310760"/>
            <a:ext cx="6155141" cy="203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474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Potential Irish Donors</a:t>
            </a:r>
            <a:endParaRPr lang="en-IE" dirty="0"/>
          </a:p>
        </p:txBody>
      </p:sp>
      <p:sp>
        <p:nvSpPr>
          <p:cNvPr id="3" name="Content Placeholder 2"/>
          <p:cNvSpPr>
            <a:spLocks noGrp="1"/>
          </p:cNvSpPr>
          <p:nvPr>
            <p:ph idx="1"/>
          </p:nvPr>
        </p:nvSpPr>
        <p:spPr/>
        <p:txBody>
          <a:bodyPr>
            <a:normAutofit lnSpcReduction="10000"/>
          </a:bodyPr>
          <a:lstStyle/>
          <a:p>
            <a:r>
              <a:rPr lang="en-IE" dirty="0" smtClean="0"/>
              <a:t>The patient’s partner and 3 siblings were tested to see if any of them would be suitable donors to cover the delivery. </a:t>
            </a:r>
          </a:p>
          <a:p>
            <a:r>
              <a:rPr lang="en-IE" dirty="0" smtClean="0"/>
              <a:t>Unfortunately none of them were suitable candidates as they were not p phenotype. </a:t>
            </a:r>
          </a:p>
          <a:p>
            <a:r>
              <a:rPr lang="en-IE" dirty="0" smtClean="0"/>
              <a:t>We also asked our RCI colleague to get tested to see if she would be a suitable donor…..Another example of RCI willing to go above and beyond!</a:t>
            </a:r>
          </a:p>
          <a:p>
            <a:r>
              <a:rPr lang="en-GB" dirty="0" smtClean="0"/>
              <a:t>Something to think about…..can we ask the patient to donate in the future?</a:t>
            </a:r>
            <a:endParaRPr lang="en-IE" dirty="0" smtClean="0"/>
          </a:p>
        </p:txBody>
      </p:sp>
    </p:spTree>
    <p:extLst>
      <p:ext uri="{BB962C8B-B14F-4D97-AF65-F5344CB8AC3E}">
        <p14:creationId xmlns:p14="http://schemas.microsoft.com/office/powerpoint/2010/main" val="2762852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Arranging Donors</a:t>
            </a:r>
            <a:endParaRPr lang="en-IE" dirty="0"/>
          </a:p>
        </p:txBody>
      </p:sp>
      <p:sp>
        <p:nvSpPr>
          <p:cNvPr id="3" name="Content Placeholder 2"/>
          <p:cNvSpPr>
            <a:spLocks noGrp="1"/>
          </p:cNvSpPr>
          <p:nvPr>
            <p:ph idx="1"/>
          </p:nvPr>
        </p:nvSpPr>
        <p:spPr>
          <a:xfrm>
            <a:off x="838200" y="1417320"/>
            <a:ext cx="10515600" cy="4340385"/>
          </a:xfrm>
        </p:spPr>
        <p:txBody>
          <a:bodyPr>
            <a:normAutofit fontScale="92500" lnSpcReduction="20000"/>
          </a:bodyPr>
          <a:lstStyle/>
          <a:p>
            <a:pPr lvl="0"/>
            <a:r>
              <a:rPr lang="en-IE" dirty="0" smtClean="0"/>
              <a:t>Two </a:t>
            </a:r>
            <a:r>
              <a:rPr lang="en-IE" dirty="0"/>
              <a:t>x group O p (-) red cell components </a:t>
            </a:r>
            <a:r>
              <a:rPr lang="en-IE" dirty="0" smtClean="0"/>
              <a:t> were received from Sweden when the patient was roughly 37 weeks gestation.</a:t>
            </a:r>
          </a:p>
          <a:p>
            <a:pPr lvl="0"/>
            <a:r>
              <a:rPr lang="en-IE" dirty="0" smtClean="0"/>
              <a:t>These units were </a:t>
            </a:r>
            <a:r>
              <a:rPr lang="en-IE" dirty="0"/>
              <a:t>collected 22 September 2021</a:t>
            </a:r>
          </a:p>
          <a:p>
            <a:r>
              <a:rPr lang="en-IE" dirty="0" smtClean="0"/>
              <a:t>The coordinated medical team agreed on a concession </a:t>
            </a:r>
            <a:r>
              <a:rPr lang="en-IE" dirty="0"/>
              <a:t>for </a:t>
            </a:r>
            <a:r>
              <a:rPr lang="en-IE" dirty="0" smtClean="0"/>
              <a:t>CMV positive units</a:t>
            </a:r>
            <a:endParaRPr lang="en-IE" dirty="0"/>
          </a:p>
          <a:p>
            <a:pPr lvl="0"/>
            <a:r>
              <a:rPr lang="en-IE" dirty="0" smtClean="0"/>
              <a:t>We sourced </a:t>
            </a:r>
            <a:r>
              <a:rPr lang="en-IE" dirty="0"/>
              <a:t>an additional group O p(-) red cell component from </a:t>
            </a:r>
            <a:r>
              <a:rPr lang="en-IE" dirty="0" smtClean="0"/>
              <a:t>Valencia, Spain </a:t>
            </a:r>
            <a:r>
              <a:rPr lang="en-IE" dirty="0"/>
              <a:t>and </a:t>
            </a:r>
            <a:r>
              <a:rPr lang="en-IE" dirty="0" smtClean="0"/>
              <a:t>received this unit on </a:t>
            </a:r>
            <a:r>
              <a:rPr lang="en-IE" dirty="0"/>
              <a:t>06 October 2021 </a:t>
            </a:r>
            <a:r>
              <a:rPr lang="en-IE" dirty="0" smtClean="0"/>
              <a:t>(date </a:t>
            </a:r>
            <a:r>
              <a:rPr lang="en-IE" dirty="0"/>
              <a:t>bled  04 October </a:t>
            </a:r>
            <a:r>
              <a:rPr lang="en-IE" dirty="0" smtClean="0"/>
              <a:t>2021)</a:t>
            </a:r>
          </a:p>
          <a:p>
            <a:pPr lvl="0"/>
            <a:r>
              <a:rPr lang="en-IE" dirty="0" smtClean="0"/>
              <a:t>This was </a:t>
            </a:r>
            <a:r>
              <a:rPr lang="en-IE" dirty="0"/>
              <a:t>requested as SAGM </a:t>
            </a:r>
            <a:r>
              <a:rPr lang="en-IE" dirty="0" smtClean="0"/>
              <a:t>unit to cover any potential requirements for exchange transfusion, and was </a:t>
            </a:r>
            <a:r>
              <a:rPr lang="en-IE" dirty="0"/>
              <a:t>timed as close to estimated date of </a:t>
            </a:r>
            <a:r>
              <a:rPr lang="en-IE" dirty="0" smtClean="0"/>
              <a:t>delivery.</a:t>
            </a:r>
          </a:p>
          <a:p>
            <a:pPr lvl="0"/>
            <a:r>
              <a:rPr lang="en-GB" dirty="0" smtClean="0"/>
              <a:t>We agreed to retain 1 unit here in the IBTS in case the unit had to be transformed into a </a:t>
            </a:r>
            <a:r>
              <a:rPr lang="en-GB" dirty="0" err="1" smtClean="0"/>
              <a:t>pedipack</a:t>
            </a:r>
            <a:r>
              <a:rPr lang="en-GB" dirty="0" smtClean="0"/>
              <a:t>. </a:t>
            </a:r>
            <a:endParaRPr lang="en-IE" dirty="0"/>
          </a:p>
          <a:p>
            <a:endParaRPr lang="en-IE" dirty="0"/>
          </a:p>
          <a:p>
            <a:endParaRPr lang="en-IE" dirty="0"/>
          </a:p>
        </p:txBody>
      </p:sp>
    </p:spTree>
    <p:extLst>
      <p:ext uri="{BB962C8B-B14F-4D97-AF65-F5344CB8AC3E}">
        <p14:creationId xmlns:p14="http://schemas.microsoft.com/office/powerpoint/2010/main" val="4053574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257"/>
          </a:xfrm>
        </p:spPr>
        <p:txBody>
          <a:bodyPr/>
          <a:lstStyle/>
          <a:p>
            <a:r>
              <a:rPr lang="en-GB" dirty="0" smtClean="0"/>
              <a:t>18</a:t>
            </a:r>
            <a:r>
              <a:rPr lang="en-GB" baseline="30000" dirty="0" smtClean="0"/>
              <a:t>th</a:t>
            </a:r>
            <a:r>
              <a:rPr lang="en-GB" dirty="0" smtClean="0"/>
              <a:t> October 2021…..</a:t>
            </a:r>
            <a:endParaRPr lang="en-IE" dirty="0"/>
          </a:p>
        </p:txBody>
      </p:sp>
      <p:sp>
        <p:nvSpPr>
          <p:cNvPr id="3" name="Content Placeholder 2"/>
          <p:cNvSpPr>
            <a:spLocks noGrp="1"/>
          </p:cNvSpPr>
          <p:nvPr>
            <p:ph idx="1"/>
          </p:nvPr>
        </p:nvSpPr>
        <p:spPr>
          <a:xfrm>
            <a:off x="838200" y="1607736"/>
            <a:ext cx="10515600" cy="3104941"/>
          </a:xfrm>
        </p:spPr>
        <p:txBody>
          <a:bodyPr>
            <a:normAutofit fontScale="92500" lnSpcReduction="20000"/>
          </a:bodyPr>
          <a:lstStyle/>
          <a:p>
            <a:r>
              <a:rPr lang="en-GB" dirty="0" smtClean="0"/>
              <a:t>The plan:</a:t>
            </a:r>
          </a:p>
          <a:p>
            <a:pPr marL="0" indent="0">
              <a:buNone/>
            </a:pPr>
            <a:r>
              <a:rPr lang="en-GB" dirty="0" smtClean="0"/>
              <a:t>The patient’s EDD was 13</a:t>
            </a:r>
            <a:r>
              <a:rPr lang="en-GB" baseline="30000" dirty="0" smtClean="0"/>
              <a:t>th</a:t>
            </a:r>
            <a:r>
              <a:rPr lang="en-GB" dirty="0" smtClean="0"/>
              <a:t> October. A natural vaginal delivery was the preferred option.  </a:t>
            </a:r>
          </a:p>
          <a:p>
            <a:pPr marL="0" indent="0">
              <a:buNone/>
            </a:pPr>
            <a:endParaRPr lang="en-GB" dirty="0" smtClean="0"/>
          </a:p>
          <a:p>
            <a:r>
              <a:rPr lang="en-GB" dirty="0" smtClean="0"/>
              <a:t>What actually happened:</a:t>
            </a:r>
          </a:p>
          <a:p>
            <a:pPr marL="0" indent="0">
              <a:buNone/>
            </a:pPr>
            <a:r>
              <a:rPr lang="en-GB" dirty="0" smtClean="0"/>
              <a:t>On the 18</a:t>
            </a:r>
            <a:r>
              <a:rPr lang="en-GB" baseline="30000" dirty="0" smtClean="0"/>
              <a:t>th</a:t>
            </a:r>
            <a:r>
              <a:rPr lang="en-GB" dirty="0" smtClean="0"/>
              <a:t> October, the patient was 40 weeks +5, and she was induced.</a:t>
            </a:r>
          </a:p>
          <a:p>
            <a:pPr marL="0" indent="0">
              <a:buNone/>
            </a:pPr>
            <a:r>
              <a:rPr lang="en-GB" dirty="0" smtClean="0"/>
              <a:t>The sample arrived in RCI at 22:43 and red cells were released at 1am on 19</a:t>
            </a:r>
            <a:r>
              <a:rPr lang="en-GB" baseline="30000" dirty="0" smtClean="0"/>
              <a:t>th</a:t>
            </a:r>
            <a:r>
              <a:rPr lang="en-GB" dirty="0" smtClean="0"/>
              <a:t> October!</a:t>
            </a:r>
            <a:endParaRPr lang="en-IE" dirty="0"/>
          </a:p>
        </p:txBody>
      </p:sp>
    </p:spTree>
    <p:extLst>
      <p:ext uri="{BB962C8B-B14F-4D97-AF65-F5344CB8AC3E}">
        <p14:creationId xmlns:p14="http://schemas.microsoft.com/office/powerpoint/2010/main" val="4094283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1"/>
          </a:xfrm>
        </p:spPr>
        <p:txBody>
          <a:bodyPr>
            <a:normAutofit fontScale="90000"/>
          </a:bodyPr>
          <a:lstStyle/>
          <a:p>
            <a:r>
              <a:rPr lang="en-GB" dirty="0" smtClean="0"/>
              <a:t>Reporting</a:t>
            </a:r>
            <a:endParaRPr lang="en-I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5700" r="7491" b="16824"/>
          <a:stretch/>
        </p:blipFill>
        <p:spPr bwMode="auto">
          <a:xfrm>
            <a:off x="1356527" y="1195755"/>
            <a:ext cx="9564392" cy="466852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023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Laboratory Investigation of the </a:t>
            </a:r>
            <a:r>
              <a:rPr lang="en-IE" dirty="0" err="1" smtClean="0"/>
              <a:t>Newborn</a:t>
            </a:r>
            <a:endParaRPr lang="en-IE" dirty="0"/>
          </a:p>
        </p:txBody>
      </p:sp>
      <p:sp>
        <p:nvSpPr>
          <p:cNvPr id="3" name="Content Placeholder 2"/>
          <p:cNvSpPr>
            <a:spLocks noGrp="1"/>
          </p:cNvSpPr>
          <p:nvPr>
            <p:ph sz="half" idx="1"/>
          </p:nvPr>
        </p:nvSpPr>
        <p:spPr/>
        <p:txBody>
          <a:bodyPr/>
          <a:lstStyle/>
          <a:p>
            <a:r>
              <a:rPr lang="en-IE" dirty="0" smtClean="0"/>
              <a:t>Blood group: B </a:t>
            </a:r>
            <a:r>
              <a:rPr lang="en-IE" dirty="0" err="1" smtClean="0"/>
              <a:t>RhD</a:t>
            </a:r>
            <a:r>
              <a:rPr lang="en-IE" dirty="0" smtClean="0"/>
              <a:t> positive (by tube and </a:t>
            </a:r>
            <a:r>
              <a:rPr lang="en-IE" dirty="0" err="1" smtClean="0"/>
              <a:t>BioRad</a:t>
            </a:r>
            <a:r>
              <a:rPr lang="en-IE" dirty="0" smtClean="0"/>
              <a:t> card manual methods)</a:t>
            </a:r>
          </a:p>
          <a:p>
            <a:r>
              <a:rPr lang="en-IE" dirty="0" smtClean="0"/>
              <a:t>Rh/K phenotype: C+ E- c+ e+ K-</a:t>
            </a:r>
          </a:p>
          <a:p>
            <a:r>
              <a:rPr lang="en-IE" dirty="0" smtClean="0"/>
              <a:t>DAT: negative</a:t>
            </a:r>
          </a:p>
          <a:p>
            <a:r>
              <a:rPr lang="en-IE" dirty="0" err="1" smtClean="0"/>
              <a:t>Eluate</a:t>
            </a:r>
            <a:r>
              <a:rPr lang="en-IE" dirty="0" smtClean="0"/>
              <a:t> was pan reactive by ENZ-IAT only. </a:t>
            </a:r>
          </a:p>
          <a:p>
            <a:r>
              <a:rPr lang="en-IE" dirty="0" smtClean="0"/>
              <a:t>Cells were typed for P, P1 and </a:t>
            </a:r>
            <a:r>
              <a:rPr lang="en-IE" dirty="0" err="1" smtClean="0"/>
              <a:t>Pk</a:t>
            </a:r>
            <a:r>
              <a:rPr lang="en-IE" dirty="0" smtClean="0"/>
              <a:t> and were </a:t>
            </a:r>
            <a:r>
              <a:rPr lang="en-IE" u="sng" dirty="0" smtClean="0"/>
              <a:t>positive</a:t>
            </a:r>
          </a:p>
          <a:p>
            <a:r>
              <a:rPr lang="en-IE" u="sng" dirty="0" smtClean="0"/>
              <a:t>Pan reactivity by ENZ IAT presumably as a result of maternal anti-PP1Pk.</a:t>
            </a:r>
            <a:endParaRPr lang="en-IE" u="sng" dirty="0"/>
          </a:p>
        </p:txBody>
      </p:sp>
    </p:spTree>
    <p:extLst>
      <p:ext uri="{BB962C8B-B14F-4D97-AF65-F5344CB8AC3E}">
        <p14:creationId xmlns:p14="http://schemas.microsoft.com/office/powerpoint/2010/main" val="2538587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2" name="TextBox 1">
            <a:extLst>
              <a:ext uri="{FF2B5EF4-FFF2-40B4-BE49-F238E27FC236}">
                <a16:creationId xmlns="" xmlns:a16="http://schemas.microsoft.com/office/drawing/2014/main" id="{12800FFE-12CC-4042-9834-C37F5E578A7C}"/>
              </a:ext>
            </a:extLst>
          </p:cNvPr>
          <p:cNvSpPr txBox="1"/>
          <p:nvPr/>
        </p:nvSpPr>
        <p:spPr>
          <a:xfrm>
            <a:off x="1481958" y="1828801"/>
            <a:ext cx="9228083" cy="2308324"/>
          </a:xfrm>
          <a:prstGeom prst="rect">
            <a:avLst/>
          </a:prstGeom>
          <a:noFill/>
        </p:spPr>
        <p:txBody>
          <a:bodyPr wrap="square" rtlCol="0">
            <a:spAutoFit/>
          </a:bodyPr>
          <a:lstStyle/>
          <a:p>
            <a:r>
              <a:rPr lang="en-GB" b="1" i="1" u="sng" dirty="0" err="1"/>
              <a:t>Ciaccio</a:t>
            </a:r>
            <a:r>
              <a:rPr lang="en-GB" b="1" i="1" u="sng" dirty="0"/>
              <a:t> P et al </a:t>
            </a:r>
            <a:r>
              <a:rPr lang="en-GB" b="1" u="sng" dirty="0"/>
              <a:t>Vox Sanguinis (2021) 116 591-600</a:t>
            </a:r>
            <a:endParaRPr lang="en-GB" u="sng" dirty="0"/>
          </a:p>
          <a:p>
            <a:r>
              <a:rPr lang="en-GB" dirty="0"/>
              <a:t> </a:t>
            </a:r>
          </a:p>
          <a:p>
            <a:pPr marL="285750" indent="-285750">
              <a:buFont typeface="Arial" panose="020B0604020202020204" pitchFamily="34" charset="0"/>
              <a:buChar char="•"/>
            </a:pPr>
            <a:r>
              <a:rPr lang="en-GB" dirty="0"/>
              <a:t>Early initiation of TPE (PEX) should be considered</a:t>
            </a:r>
          </a:p>
          <a:p>
            <a:pPr marL="285750" indent="-285750">
              <a:buFont typeface="Arial" panose="020B0604020202020204" pitchFamily="34" charset="0"/>
              <a:buChar char="•"/>
            </a:pPr>
            <a:r>
              <a:rPr lang="en-GB" dirty="0"/>
              <a:t>Foetus should be monitored closely with interval foetal ultrasound and MCA PSV to screen for foetal anaemia</a:t>
            </a:r>
          </a:p>
          <a:p>
            <a:pPr marL="285750" indent="-285750">
              <a:buFont typeface="Arial" panose="020B0604020202020204" pitchFamily="34" charset="0"/>
              <a:buChar char="•"/>
            </a:pPr>
            <a:r>
              <a:rPr lang="en-GB" dirty="0"/>
              <a:t>Timely sourcing of compatible red cell components is likely to be challenging and both autologous and directed donation should be considered</a:t>
            </a:r>
          </a:p>
          <a:p>
            <a:pPr marL="285750" indent="-285750">
              <a:buFont typeface="Arial" panose="020B0604020202020204" pitchFamily="34" charset="0"/>
              <a:buChar char="•"/>
            </a:pPr>
            <a:r>
              <a:rPr lang="en-GB" dirty="0"/>
              <a:t>IRDP should be accessed</a:t>
            </a:r>
          </a:p>
        </p:txBody>
      </p:sp>
    </p:spTree>
    <p:extLst>
      <p:ext uri="{BB962C8B-B14F-4D97-AF65-F5344CB8AC3E}">
        <p14:creationId xmlns:p14="http://schemas.microsoft.com/office/powerpoint/2010/main" val="89604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graphicFrame>
        <p:nvGraphicFramePr>
          <p:cNvPr id="2" name="Table 1">
            <a:extLst>
              <a:ext uri="{FF2B5EF4-FFF2-40B4-BE49-F238E27FC236}">
                <a16:creationId xmlns="" xmlns:a16="http://schemas.microsoft.com/office/drawing/2014/main" id="{EFAB949C-AE7A-CC46-8AC6-12E12EE65E7B}"/>
              </a:ext>
            </a:extLst>
          </p:cNvPr>
          <p:cNvGraphicFramePr>
            <a:graphicFrameLocks noGrp="1"/>
          </p:cNvGraphicFramePr>
          <p:nvPr>
            <p:extLst>
              <p:ext uri="{D42A27DB-BD31-4B8C-83A1-F6EECF244321}">
                <p14:modId xmlns:p14="http://schemas.microsoft.com/office/powerpoint/2010/main" val="3974718666"/>
              </p:ext>
            </p:extLst>
          </p:nvPr>
        </p:nvGraphicFramePr>
        <p:xfrm>
          <a:off x="1491176" y="1200547"/>
          <a:ext cx="9453490" cy="4342122"/>
        </p:xfrm>
        <a:graphic>
          <a:graphicData uri="http://schemas.openxmlformats.org/drawingml/2006/table">
            <a:tbl>
              <a:tblPr/>
              <a:tblGrid>
                <a:gridCol w="3353938">
                  <a:extLst>
                    <a:ext uri="{9D8B030D-6E8A-4147-A177-3AD203B41FA5}">
                      <a16:colId xmlns="" xmlns:a16="http://schemas.microsoft.com/office/drawing/2014/main" val="2840607653"/>
                    </a:ext>
                  </a:extLst>
                </a:gridCol>
                <a:gridCol w="6099552">
                  <a:extLst>
                    <a:ext uri="{9D8B030D-6E8A-4147-A177-3AD203B41FA5}">
                      <a16:colId xmlns="" xmlns:a16="http://schemas.microsoft.com/office/drawing/2014/main" val="2713903040"/>
                    </a:ext>
                  </a:extLst>
                </a:gridCol>
              </a:tblGrid>
              <a:tr h="217106">
                <a:tc>
                  <a:txBody>
                    <a:bodyPr/>
                    <a:lstStyle/>
                    <a:p>
                      <a:pPr>
                        <a:spcAft>
                          <a:spcPts val="0"/>
                        </a:spcAft>
                      </a:pPr>
                      <a:r>
                        <a:rPr lang="en-GB" sz="1400" u="sng">
                          <a:effectLst/>
                          <a:latin typeface="Calibri" panose="020F0502020204030204" pitchFamily="34" charset="0"/>
                        </a:rPr>
                        <a:t>Factor</a:t>
                      </a:r>
                      <a:endParaRPr lang="en-GB" sz="1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u="sng">
                          <a:effectLst/>
                          <a:latin typeface="Calibri" panose="020F0502020204030204" pitchFamily="34" charset="0"/>
                        </a:rPr>
                        <a:t>Outcome</a:t>
                      </a:r>
                      <a:endParaRPr lang="en-GB" sz="1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9662595"/>
                  </a:ext>
                </a:extLst>
              </a:tr>
              <a:tr h="217106">
                <a:tc>
                  <a:txBody>
                    <a:bodyPr/>
                    <a:lstStyle/>
                    <a:p>
                      <a:pPr>
                        <a:spcAft>
                          <a:spcPts val="0"/>
                        </a:spcAft>
                      </a:pPr>
                      <a:r>
                        <a:rPr lang="en-GB" sz="1400">
                          <a:effectLst/>
                          <a:latin typeface="Calibri" panose="020F0502020204030204" pitchFamily="34" charset="0"/>
                        </a:rPr>
                        <a:t>Maternal 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panose="020F0502020204030204" pitchFamily="34" charset="0"/>
                        </a:rPr>
                        <a:t>19-39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9389253"/>
                  </a:ext>
                </a:extLst>
              </a:tr>
              <a:tr h="651318">
                <a:tc>
                  <a:txBody>
                    <a:bodyPr/>
                    <a:lstStyle/>
                    <a:p>
                      <a:pPr>
                        <a:spcAft>
                          <a:spcPts val="0"/>
                        </a:spcAft>
                      </a:pPr>
                      <a:r>
                        <a:rPr lang="en-GB" sz="1400">
                          <a:effectLst/>
                          <a:latin typeface="Calibri" panose="020F0502020204030204" pitchFamily="34" charset="0"/>
                        </a:rPr>
                        <a:t>Ethnicity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panose="020F0502020204030204" pitchFamily="34" charset="0"/>
                        </a:rPr>
                        <a:t>Japanese (3) Burmese (2) Amish (2) Tamil Indian (2) Chinese (1) Israeli (1) Kuwait (1) Moroccan (1) Turkish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2185460"/>
                  </a:ext>
                </a:extLst>
              </a:tr>
              <a:tr h="217106">
                <a:tc>
                  <a:txBody>
                    <a:bodyPr/>
                    <a:lstStyle/>
                    <a:p>
                      <a:pPr>
                        <a:spcAft>
                          <a:spcPts val="0"/>
                        </a:spcAft>
                      </a:pPr>
                      <a:r>
                        <a:rPr lang="en-GB" sz="1400">
                          <a:effectLst/>
                          <a:latin typeface="Calibri" panose="020F0502020204030204" pitchFamily="34" charset="0"/>
                        </a:rPr>
                        <a:t>Phenotype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panose="020F0502020204030204" pitchFamily="34" charset="0"/>
                        </a:rPr>
                        <a:t>P1 k (1); p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40506"/>
                  </a:ext>
                </a:extLst>
              </a:tr>
              <a:tr h="217106">
                <a:tc>
                  <a:txBody>
                    <a:bodyPr/>
                    <a:lstStyle/>
                    <a:p>
                      <a:pPr>
                        <a:spcAft>
                          <a:spcPts val="0"/>
                        </a:spcAft>
                      </a:pPr>
                      <a:r>
                        <a:rPr lang="en-GB" sz="1400">
                          <a:effectLst/>
                          <a:latin typeface="Calibri" panose="020F0502020204030204" pitchFamily="34" charset="0"/>
                        </a:rPr>
                        <a:t>Titre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panose="020F0502020204030204" pitchFamily="34" charset="0"/>
                        </a:rPr>
                        <a:t>1:32-1:256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4100042"/>
                  </a:ext>
                </a:extLst>
              </a:tr>
              <a:tr h="651318">
                <a:tc>
                  <a:txBody>
                    <a:bodyPr/>
                    <a:lstStyle/>
                    <a:p>
                      <a:pPr>
                        <a:spcAft>
                          <a:spcPts val="0"/>
                        </a:spcAft>
                      </a:pPr>
                      <a:r>
                        <a:rPr lang="en-GB" sz="1400">
                          <a:effectLst/>
                          <a:latin typeface="Calibri" panose="020F0502020204030204" pitchFamily="34" charset="0"/>
                        </a:rPr>
                        <a:t>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Calibri" panose="020F0502020204030204" pitchFamily="34" charset="0"/>
                        </a:rPr>
                        <a:t>TPE (PEX) (12): </a:t>
                      </a:r>
                      <a:r>
                        <a:rPr lang="en-GB" sz="1400" dirty="0" err="1">
                          <a:effectLst/>
                          <a:latin typeface="Calibri" panose="020F0502020204030204" pitchFamily="34" charset="0"/>
                        </a:rPr>
                        <a:t>IVIgG</a:t>
                      </a:r>
                      <a:r>
                        <a:rPr lang="en-GB" sz="1400" dirty="0">
                          <a:effectLst/>
                          <a:latin typeface="Calibri" panose="020F0502020204030204" pitchFamily="34" charset="0"/>
                        </a:rPr>
                        <a:t> (3); random plasma infusion (1) </a:t>
                      </a:r>
                      <a:r>
                        <a:rPr lang="en-GB" sz="1400" dirty="0" err="1">
                          <a:effectLst/>
                          <a:latin typeface="Calibri" panose="020F0502020204030204" pitchFamily="34" charset="0"/>
                        </a:rPr>
                        <a:t>dydrogesterone</a:t>
                      </a:r>
                      <a:r>
                        <a:rPr lang="en-GB" sz="1400" dirty="0">
                          <a:effectLst/>
                          <a:latin typeface="Calibri" panose="020F0502020204030204" pitchFamily="34" charset="0"/>
                        </a:rPr>
                        <a:t>  (1); note conservative management (Amish) no HDFN maximum titre 1:16 term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43832908"/>
                  </a:ext>
                </a:extLst>
              </a:tr>
              <a:tr h="1085531">
                <a:tc>
                  <a:txBody>
                    <a:bodyPr/>
                    <a:lstStyle/>
                    <a:p>
                      <a:pPr>
                        <a:spcAft>
                          <a:spcPts val="0"/>
                        </a:spcAft>
                      </a:pPr>
                      <a:r>
                        <a:rPr lang="en-GB" sz="1400">
                          <a:effectLst/>
                          <a:latin typeface="Calibri" panose="020F0502020204030204" pitchFamily="34" charset="0"/>
                        </a:rPr>
                        <a:t>Foetal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panose="020F0502020204030204" pitchFamily="34" charset="0"/>
                        </a:rPr>
                        <a:t>Foetal loss (3); foetal distress, anaemia, IUGR (4); positive neonatal DAT (5) – jaundice but not anaemic (2); severe HDFN (2); one woman severe PPH (placenta accrete) autologous and directed red cell components transfused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8722279"/>
                  </a:ext>
                </a:extLst>
              </a:tr>
              <a:tr h="651318">
                <a:tc>
                  <a:txBody>
                    <a:bodyPr/>
                    <a:lstStyle/>
                    <a:p>
                      <a:pPr>
                        <a:spcAft>
                          <a:spcPts val="0"/>
                        </a:spcAft>
                      </a:pPr>
                      <a:r>
                        <a:rPr lang="en-GB" sz="1400">
                          <a:effectLst/>
                          <a:latin typeface="Calibri" panose="020F0502020204030204" pitchFamily="34" charset="0"/>
                        </a:rPr>
                        <a:t>Maternal complications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alibri" panose="020F0502020204030204" pitchFamily="34" charset="0"/>
                        </a:rPr>
                        <a:t>TPE catheter complications (2); pre eclampsia (1);</a:t>
                      </a:r>
                    </a:p>
                    <a:p>
                      <a:pPr>
                        <a:spcAft>
                          <a:spcPts val="0"/>
                        </a:spcAft>
                      </a:pPr>
                      <a:r>
                        <a:rPr lang="en-GB" sz="1400">
                          <a:effectLst/>
                          <a:latin typeface="Calibri" panose="020F0502020204030204" pitchFamily="34" charset="0"/>
                        </a:rPr>
                        <a:t>Severe post partum haemorrhage (1); post partum haemorrhage(1)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2283341"/>
                  </a:ext>
                </a:extLst>
              </a:tr>
              <a:tr h="434213">
                <a:tc>
                  <a:txBody>
                    <a:bodyPr/>
                    <a:lstStyle/>
                    <a:p>
                      <a:pPr>
                        <a:spcAft>
                          <a:spcPts val="0"/>
                        </a:spcAft>
                      </a:pPr>
                      <a:r>
                        <a:rPr lang="en-GB" sz="1400">
                          <a:effectLst/>
                          <a:latin typeface="Calibri" panose="020F0502020204030204" pitchFamily="34" charset="0"/>
                        </a:rPr>
                        <a:t>Miscarriage history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Calibri" panose="020F0502020204030204" pitchFamily="34" charset="0"/>
                        </a:rPr>
                        <a:t>Recurrent miscarriage(two or greater) (10) (one woman had thirteen miscarriages); unreported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15610670"/>
                  </a:ext>
                </a:extLst>
              </a:tr>
            </a:tbl>
          </a:graphicData>
        </a:graphic>
      </p:graphicFrame>
      <p:sp>
        <p:nvSpPr>
          <p:cNvPr id="3" name="TextBox 2">
            <a:extLst>
              <a:ext uri="{FF2B5EF4-FFF2-40B4-BE49-F238E27FC236}">
                <a16:creationId xmlns="" xmlns:a16="http://schemas.microsoft.com/office/drawing/2014/main" id="{FEE4729E-6BED-444D-8C9E-D194512224FD}"/>
              </a:ext>
            </a:extLst>
          </p:cNvPr>
          <p:cNvSpPr txBox="1"/>
          <p:nvPr/>
        </p:nvSpPr>
        <p:spPr>
          <a:xfrm>
            <a:off x="3950444" y="445957"/>
            <a:ext cx="4046483" cy="369332"/>
          </a:xfrm>
          <a:prstGeom prst="rect">
            <a:avLst/>
          </a:prstGeom>
          <a:noFill/>
        </p:spPr>
        <p:txBody>
          <a:bodyPr wrap="square" rtlCol="0">
            <a:spAutoFit/>
          </a:bodyPr>
          <a:lstStyle/>
          <a:p>
            <a:pPr algn="ctr"/>
            <a:r>
              <a:rPr lang="en-GB" b="1" dirty="0"/>
              <a:t>Literature review (published)</a:t>
            </a:r>
            <a:endParaRPr lang="en-US" b="1" dirty="0"/>
          </a:p>
        </p:txBody>
      </p:sp>
    </p:spTree>
    <p:extLst>
      <p:ext uri="{BB962C8B-B14F-4D97-AF65-F5344CB8AC3E}">
        <p14:creationId xmlns:p14="http://schemas.microsoft.com/office/powerpoint/2010/main" val="79049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Blood Group </a:t>
            </a:r>
            <a:r>
              <a:rPr lang="en-IE" dirty="0" err="1" smtClean="0"/>
              <a:t>Etiology</a:t>
            </a:r>
            <a:endParaRPr lang="en-IE" dirty="0"/>
          </a:p>
        </p:txBody>
      </p:sp>
      <p:sp>
        <p:nvSpPr>
          <p:cNvPr id="3" name="Content Placeholder 2"/>
          <p:cNvSpPr>
            <a:spLocks noGrp="1"/>
          </p:cNvSpPr>
          <p:nvPr>
            <p:ph idx="1"/>
          </p:nvPr>
        </p:nvSpPr>
        <p:spPr>
          <a:xfrm>
            <a:off x="609600" y="1600201"/>
            <a:ext cx="10972800" cy="2692896"/>
          </a:xfrm>
        </p:spPr>
        <p:txBody>
          <a:bodyPr>
            <a:normAutofit fontScale="92500"/>
          </a:bodyPr>
          <a:lstStyle/>
          <a:p>
            <a:r>
              <a:rPr lang="en-IE" dirty="0"/>
              <a:t>The P blood group was first described in 1927 and was believed to comprise three antigens: P1, </a:t>
            </a:r>
            <a:r>
              <a:rPr lang="en-IE" dirty="0" err="1"/>
              <a:t>Pk</a:t>
            </a:r>
            <a:r>
              <a:rPr lang="en-IE" dirty="0"/>
              <a:t>, and P. </a:t>
            </a:r>
            <a:endParaRPr lang="en-IE" dirty="0" smtClean="0"/>
          </a:p>
          <a:p>
            <a:r>
              <a:rPr lang="en-IE" dirty="0" smtClean="0"/>
              <a:t>In </a:t>
            </a:r>
            <a:r>
              <a:rPr lang="en-IE" dirty="0"/>
              <a:t>the current classification, there are three different blood group </a:t>
            </a:r>
            <a:r>
              <a:rPr lang="en-IE" dirty="0" smtClean="0"/>
              <a:t>systems</a:t>
            </a:r>
          </a:p>
          <a:p>
            <a:r>
              <a:rPr lang="en-IE" dirty="0" smtClean="0"/>
              <a:t>Six different antigens are included, </a:t>
            </a:r>
            <a:r>
              <a:rPr lang="en-IE" dirty="0"/>
              <a:t>based on the </a:t>
            </a:r>
            <a:r>
              <a:rPr lang="en-IE" dirty="0" err="1"/>
              <a:t>glycosyltransferase</a:t>
            </a:r>
            <a:r>
              <a:rPr lang="en-IE" dirty="0"/>
              <a:t> necessary for their synthesis. </a:t>
            </a:r>
            <a:endParaRPr lang="en-IE" dirty="0" smtClean="0"/>
          </a:p>
          <a:p>
            <a:r>
              <a:rPr lang="en-IE" dirty="0" smtClean="0"/>
              <a:t>The 3 blood </a:t>
            </a:r>
            <a:r>
              <a:rPr lang="en-IE" dirty="0"/>
              <a:t>group systems are: P1Pk, GLOB and FORS</a:t>
            </a:r>
            <a:r>
              <a:rPr lang="en-IE" dirty="0" smtClean="0"/>
              <a:t>.</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3070385795"/>
              </p:ext>
            </p:extLst>
          </p:nvPr>
        </p:nvGraphicFramePr>
        <p:xfrm>
          <a:off x="2159563" y="4437112"/>
          <a:ext cx="8127999" cy="14833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IE" dirty="0" smtClean="0"/>
                        <a:t>P1Pk System</a:t>
                      </a:r>
                      <a:endParaRPr lang="en-IE" dirty="0"/>
                    </a:p>
                  </a:txBody>
                  <a:tcPr marL="121920" marR="121920"/>
                </a:tc>
                <a:tc>
                  <a:txBody>
                    <a:bodyPr/>
                    <a:lstStyle/>
                    <a:p>
                      <a:r>
                        <a:rPr lang="en-IE" dirty="0" smtClean="0"/>
                        <a:t>GLOB System</a:t>
                      </a:r>
                      <a:endParaRPr lang="en-IE" dirty="0"/>
                    </a:p>
                  </a:txBody>
                  <a:tcPr marL="121920" marR="121920"/>
                </a:tc>
                <a:tc>
                  <a:txBody>
                    <a:bodyPr/>
                    <a:lstStyle/>
                    <a:p>
                      <a:r>
                        <a:rPr lang="en-IE" dirty="0" smtClean="0"/>
                        <a:t>FORS System</a:t>
                      </a:r>
                      <a:endParaRPr lang="en-IE" dirty="0"/>
                    </a:p>
                  </a:txBody>
                  <a:tcPr marL="121920" marR="121920"/>
                </a:tc>
              </a:tr>
              <a:tr h="370840">
                <a:tc>
                  <a:txBody>
                    <a:bodyPr/>
                    <a:lstStyle/>
                    <a:p>
                      <a:r>
                        <a:rPr lang="en-IE" dirty="0" err="1" smtClean="0"/>
                        <a:t>Pk</a:t>
                      </a:r>
                      <a:r>
                        <a:rPr lang="en-IE" dirty="0" smtClean="0"/>
                        <a:t> Antigen</a:t>
                      </a:r>
                      <a:endParaRPr lang="en-IE" dirty="0"/>
                    </a:p>
                  </a:txBody>
                  <a:tcPr marL="121920" marR="121920"/>
                </a:tc>
                <a:tc>
                  <a:txBody>
                    <a:bodyPr/>
                    <a:lstStyle/>
                    <a:p>
                      <a:r>
                        <a:rPr lang="en-IE" dirty="0" smtClean="0"/>
                        <a:t>P Antigen</a:t>
                      </a:r>
                      <a:endParaRPr lang="en-IE" dirty="0"/>
                    </a:p>
                  </a:txBody>
                  <a:tcPr marL="121920" marR="121920"/>
                </a:tc>
                <a:tc>
                  <a:txBody>
                    <a:bodyPr/>
                    <a:lstStyle/>
                    <a:p>
                      <a:r>
                        <a:rPr lang="en-IE" dirty="0" err="1" smtClean="0"/>
                        <a:t>Forssman</a:t>
                      </a:r>
                      <a:r>
                        <a:rPr lang="en-IE" dirty="0" smtClean="0"/>
                        <a:t> Antigen</a:t>
                      </a:r>
                      <a:endParaRPr lang="en-IE" dirty="0"/>
                    </a:p>
                  </a:txBody>
                  <a:tcPr marL="121920" marR="121920"/>
                </a:tc>
              </a:tr>
              <a:tr h="370840">
                <a:tc>
                  <a:txBody>
                    <a:bodyPr/>
                    <a:lstStyle/>
                    <a:p>
                      <a:r>
                        <a:rPr lang="en-IE" dirty="0" smtClean="0"/>
                        <a:t>P1 Antigen </a:t>
                      </a:r>
                      <a:endParaRPr lang="en-IE" dirty="0"/>
                    </a:p>
                  </a:txBody>
                  <a:tcPr marL="121920" marR="121920"/>
                </a:tc>
                <a:tc>
                  <a:txBody>
                    <a:bodyPr/>
                    <a:lstStyle/>
                    <a:p>
                      <a:r>
                        <a:rPr lang="en-IE" dirty="0" smtClean="0"/>
                        <a:t>PX2 Antigen</a:t>
                      </a:r>
                      <a:endParaRPr lang="en-IE" dirty="0"/>
                    </a:p>
                  </a:txBody>
                  <a:tcPr marL="121920" marR="121920"/>
                </a:tc>
                <a:tc>
                  <a:txBody>
                    <a:bodyPr/>
                    <a:lstStyle/>
                    <a:p>
                      <a:endParaRPr lang="en-IE" dirty="0"/>
                    </a:p>
                  </a:txBody>
                  <a:tcPr marL="121920" marR="121920"/>
                </a:tc>
              </a:tr>
              <a:tr h="370840">
                <a:tc>
                  <a:txBody>
                    <a:bodyPr/>
                    <a:lstStyle/>
                    <a:p>
                      <a:r>
                        <a:rPr lang="en-IE" dirty="0" smtClean="0"/>
                        <a:t>NOR Antigen</a:t>
                      </a:r>
                      <a:endParaRPr lang="en-IE" dirty="0"/>
                    </a:p>
                  </a:txBody>
                  <a:tcPr marL="121920" marR="121920"/>
                </a:tc>
                <a:tc>
                  <a:txBody>
                    <a:bodyPr/>
                    <a:lstStyle/>
                    <a:p>
                      <a:endParaRPr lang="en-IE" dirty="0"/>
                    </a:p>
                  </a:txBody>
                  <a:tcPr marL="121920" marR="121920"/>
                </a:tc>
                <a:tc>
                  <a:txBody>
                    <a:bodyPr/>
                    <a:lstStyle/>
                    <a:p>
                      <a:endParaRPr lang="en-IE" dirty="0"/>
                    </a:p>
                  </a:txBody>
                  <a:tcPr marL="121920" marR="121920"/>
                </a:tc>
              </a:tr>
            </a:tbl>
          </a:graphicData>
        </a:graphic>
      </p:graphicFrame>
      <p:sp>
        <p:nvSpPr>
          <p:cNvPr id="5" name="Rectangle 4"/>
          <p:cNvSpPr/>
          <p:nvPr/>
        </p:nvSpPr>
        <p:spPr>
          <a:xfrm>
            <a:off x="1874520" y="4770120"/>
            <a:ext cx="2209800" cy="807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4922520" y="4785360"/>
            <a:ext cx="1280160" cy="403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873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2" name="TextBox 1">
            <a:extLst>
              <a:ext uri="{FF2B5EF4-FFF2-40B4-BE49-F238E27FC236}">
                <a16:creationId xmlns="" xmlns:a16="http://schemas.microsoft.com/office/drawing/2014/main" id="{78C6F87E-4564-E74D-8449-06D0174C9E98}"/>
              </a:ext>
            </a:extLst>
          </p:cNvPr>
          <p:cNvSpPr txBox="1"/>
          <p:nvPr/>
        </p:nvSpPr>
        <p:spPr>
          <a:xfrm>
            <a:off x="872359" y="840828"/>
            <a:ext cx="10131973" cy="4801314"/>
          </a:xfrm>
          <a:prstGeom prst="rect">
            <a:avLst/>
          </a:prstGeom>
          <a:noFill/>
        </p:spPr>
        <p:txBody>
          <a:bodyPr wrap="square" rtlCol="0">
            <a:spAutoFit/>
          </a:bodyPr>
          <a:lstStyle/>
          <a:p>
            <a:r>
              <a:rPr lang="en-GB" sz="2000" b="1" u="sng" dirty="0"/>
              <a:t>Patient management</a:t>
            </a:r>
          </a:p>
          <a:p>
            <a:r>
              <a:rPr lang="en-GB" dirty="0"/>
              <a:t> </a:t>
            </a:r>
          </a:p>
          <a:p>
            <a:r>
              <a:rPr lang="en-GB" b="1" dirty="0"/>
              <a:t>Consider the following:</a:t>
            </a:r>
          </a:p>
          <a:p>
            <a:r>
              <a:rPr lang="en-GB" dirty="0"/>
              <a:t> </a:t>
            </a:r>
          </a:p>
          <a:p>
            <a:pPr marL="285750" indent="-285750">
              <a:buFont typeface="Arial" panose="020B0604020202020204" pitchFamily="34" charset="0"/>
              <a:buChar char="•"/>
            </a:pPr>
            <a:r>
              <a:rPr lang="en-GB" dirty="0"/>
              <a:t>Ig M reactive antibody associated with severe haemolytic transfusion reaction (dangerous recipient)</a:t>
            </a:r>
          </a:p>
          <a:p>
            <a:r>
              <a:rPr lang="en-GB" dirty="0"/>
              <a:t> </a:t>
            </a:r>
          </a:p>
          <a:p>
            <a:pPr marL="285750" indent="-285750">
              <a:buFont typeface="Arial" panose="020B0604020202020204" pitchFamily="34" charset="0"/>
              <a:buChar char="•"/>
            </a:pPr>
            <a:r>
              <a:rPr lang="en-GB" dirty="0"/>
              <a:t>Ig G reactive antibody associated with early pregnancy foetal loss and haemolytic disease of foetus and new-born</a:t>
            </a:r>
          </a:p>
          <a:p>
            <a:r>
              <a:rPr lang="en-GB" dirty="0"/>
              <a:t> </a:t>
            </a:r>
          </a:p>
          <a:p>
            <a:pPr marL="285750" indent="-285750">
              <a:buFont typeface="Arial" panose="020B0604020202020204" pitchFamily="34" charset="0"/>
              <a:buChar char="•"/>
            </a:pPr>
            <a:r>
              <a:rPr lang="en-GB" dirty="0"/>
              <a:t>Assessing pregnancy for foetal risk …serological monitoring and biological functional assay for haemolytic potential (exclude masked antibody)</a:t>
            </a:r>
          </a:p>
          <a:p>
            <a:r>
              <a:rPr lang="en-GB" dirty="0"/>
              <a:t> </a:t>
            </a:r>
          </a:p>
          <a:p>
            <a:pPr marL="285750" indent="-285750">
              <a:buFont typeface="Arial" panose="020B0604020202020204" pitchFamily="34" charset="0"/>
              <a:buChar char="•"/>
            </a:pPr>
            <a:r>
              <a:rPr lang="en-GB" dirty="0"/>
              <a:t>Foetal medicine assessment (most predictive value and correlation with outcome)</a:t>
            </a:r>
          </a:p>
          <a:p>
            <a:r>
              <a:rPr lang="en-GB" dirty="0"/>
              <a:t> </a:t>
            </a:r>
          </a:p>
          <a:p>
            <a:pPr marL="285750" indent="-285750">
              <a:buFont typeface="Arial" panose="020B0604020202020204" pitchFamily="34" charset="0"/>
              <a:buChar char="•"/>
            </a:pPr>
            <a:r>
              <a:rPr lang="en-GB" dirty="0"/>
              <a:t>Procurement of compatible red cell components for potential maternal transfusion (delivery) foetal transfusion (HDFN) and neonatal transfusion (HDFN)</a:t>
            </a:r>
          </a:p>
          <a:p>
            <a:endParaRPr lang="en-US" dirty="0"/>
          </a:p>
        </p:txBody>
      </p:sp>
    </p:spTree>
    <p:extLst>
      <p:ext uri="{BB962C8B-B14F-4D97-AF65-F5344CB8AC3E}">
        <p14:creationId xmlns:p14="http://schemas.microsoft.com/office/powerpoint/2010/main" val="310179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2" name="TextBox 1">
            <a:extLst>
              <a:ext uri="{FF2B5EF4-FFF2-40B4-BE49-F238E27FC236}">
                <a16:creationId xmlns="" xmlns:a16="http://schemas.microsoft.com/office/drawing/2014/main" id="{C20D0CF8-17DC-4649-B66F-80D3DC2602B5}"/>
              </a:ext>
            </a:extLst>
          </p:cNvPr>
          <p:cNvSpPr txBox="1"/>
          <p:nvPr/>
        </p:nvSpPr>
        <p:spPr>
          <a:xfrm>
            <a:off x="730470" y="399395"/>
            <a:ext cx="10731060" cy="5632311"/>
          </a:xfrm>
          <a:prstGeom prst="rect">
            <a:avLst/>
          </a:prstGeom>
          <a:noFill/>
        </p:spPr>
        <p:txBody>
          <a:bodyPr wrap="square" rtlCol="0">
            <a:spAutoFit/>
          </a:bodyPr>
          <a:lstStyle/>
          <a:p>
            <a:r>
              <a:rPr lang="en-GB" dirty="0"/>
              <a:t> </a:t>
            </a:r>
          </a:p>
          <a:p>
            <a:r>
              <a:rPr lang="en-GB" sz="2000" b="1" u="sng" dirty="0"/>
              <a:t>Patient management</a:t>
            </a:r>
          </a:p>
          <a:p>
            <a:endParaRPr lang="en-GB" b="1" dirty="0"/>
          </a:p>
          <a:p>
            <a:pPr marL="285750" indent="-285750">
              <a:buFont typeface="Arial" panose="020B0604020202020204" pitchFamily="34" charset="0"/>
              <a:buChar char="•"/>
            </a:pPr>
            <a:r>
              <a:rPr lang="en-GB" dirty="0"/>
              <a:t>Serology ( see Ruth …anti P1 and anti </a:t>
            </a:r>
            <a:r>
              <a:rPr lang="en-GB" dirty="0" err="1"/>
              <a:t>PPk</a:t>
            </a:r>
            <a:r>
              <a:rPr lang="en-GB" dirty="0"/>
              <a:t>….titre score 1:32-1:64)</a:t>
            </a:r>
          </a:p>
          <a:p>
            <a:r>
              <a:rPr lang="en-GB" dirty="0"/>
              <a:t> </a:t>
            </a:r>
          </a:p>
          <a:p>
            <a:pPr marL="285750" indent="-285750">
              <a:buFont typeface="Arial" panose="020B0604020202020204" pitchFamily="34" charset="0"/>
              <a:buChar char="•"/>
            </a:pPr>
            <a:r>
              <a:rPr lang="en-GB" dirty="0"/>
              <a:t>Biological assay predicts low haemolytic potential (note judgement call for 14 September sample)*</a:t>
            </a:r>
          </a:p>
          <a:p>
            <a:r>
              <a:rPr lang="en-GB" dirty="0"/>
              <a:t> </a:t>
            </a:r>
          </a:p>
          <a:p>
            <a:pPr marL="285750" indent="-285750">
              <a:buFont typeface="Arial" panose="020B0604020202020204" pitchFamily="34" charset="0"/>
              <a:buChar char="•"/>
            </a:pPr>
            <a:r>
              <a:rPr lang="en-GB" dirty="0"/>
              <a:t>Initial search 57 cryopreserved and 4 walk in liquid donors (IRDP accessed)…  no D (-) inventory</a:t>
            </a:r>
          </a:p>
          <a:p>
            <a:r>
              <a:rPr lang="en-GB" dirty="0"/>
              <a:t> </a:t>
            </a:r>
          </a:p>
          <a:p>
            <a:pPr marL="285750" indent="-285750">
              <a:buFont typeface="Arial" panose="020B0604020202020204" pitchFamily="34" charset="0"/>
              <a:buChar char="•"/>
            </a:pPr>
            <a:r>
              <a:rPr lang="en-GB" dirty="0"/>
              <a:t>Logistics: recovered cryopreserved red cell loss and time limit for application</a:t>
            </a:r>
          </a:p>
          <a:p>
            <a:r>
              <a:rPr lang="en-GB" dirty="0"/>
              <a:t> </a:t>
            </a:r>
          </a:p>
          <a:p>
            <a:pPr marL="285750" indent="-285750">
              <a:buFont typeface="Arial" panose="020B0604020202020204" pitchFamily="34" charset="0"/>
              <a:buChar char="•"/>
            </a:pPr>
            <a:r>
              <a:rPr lang="en-GB" dirty="0"/>
              <a:t>We have contact with Blood Canada …low glycerol method (LGM) validated for fourteen days post recovery</a:t>
            </a:r>
          </a:p>
          <a:p>
            <a:r>
              <a:rPr lang="en-GB" dirty="0"/>
              <a:t> </a:t>
            </a:r>
          </a:p>
          <a:p>
            <a:pPr marL="285750" indent="-285750">
              <a:buFont typeface="Arial" panose="020B0604020202020204" pitchFamily="34" charset="0"/>
              <a:buChar char="•"/>
            </a:pPr>
            <a:r>
              <a:rPr lang="en-GB" dirty="0"/>
              <a:t>One group O D (-) p identified but pregnant …her sister sourced in Quebec (</a:t>
            </a:r>
            <a:r>
              <a:rPr lang="en-GB" dirty="0" err="1"/>
              <a:t>HemaQuebec</a:t>
            </a:r>
            <a:r>
              <a:rPr lang="en-GB" dirty="0"/>
              <a:t>)….one donation collected and preserved group O D (+) p 30 August 2021 Edmonton Canada (contingency)</a:t>
            </a:r>
          </a:p>
          <a:p>
            <a:r>
              <a:rPr lang="en-GB" dirty="0"/>
              <a:t> </a:t>
            </a:r>
          </a:p>
          <a:p>
            <a:pPr marL="285750" indent="-285750">
              <a:buFont typeface="Arial" panose="020B0604020202020204" pitchFamily="34" charset="0"/>
              <a:buChar char="•"/>
            </a:pPr>
            <a:r>
              <a:rPr lang="en-GB" dirty="0"/>
              <a:t>Two red cell components collected by invitation bleed 16 and 18 September 2021 Sweden….SAGM (note passively acquired antibody in donor) and receipted 23 September 2021)…additional testing required to qualify donation (individual NAT HIV HBV and HCV…HEV) anti-hepatitis B core antibody</a:t>
            </a:r>
          </a:p>
          <a:p>
            <a:endParaRPr lang="en-US" dirty="0"/>
          </a:p>
        </p:txBody>
      </p:sp>
    </p:spTree>
    <p:extLst>
      <p:ext uri="{BB962C8B-B14F-4D97-AF65-F5344CB8AC3E}">
        <p14:creationId xmlns:p14="http://schemas.microsoft.com/office/powerpoint/2010/main" val="201886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2" name="TextBox 1">
            <a:extLst>
              <a:ext uri="{FF2B5EF4-FFF2-40B4-BE49-F238E27FC236}">
                <a16:creationId xmlns="" xmlns:a16="http://schemas.microsoft.com/office/drawing/2014/main" id="{CD399DCE-BCB6-F246-81A3-5EB143685C67}"/>
              </a:ext>
            </a:extLst>
          </p:cNvPr>
          <p:cNvSpPr txBox="1"/>
          <p:nvPr/>
        </p:nvSpPr>
        <p:spPr>
          <a:xfrm>
            <a:off x="1786963" y="1261242"/>
            <a:ext cx="8618074" cy="3693319"/>
          </a:xfrm>
          <a:prstGeom prst="rect">
            <a:avLst/>
          </a:prstGeom>
          <a:noFill/>
        </p:spPr>
        <p:txBody>
          <a:bodyPr wrap="square" rtlCol="0">
            <a:spAutoFit/>
          </a:bodyPr>
          <a:lstStyle/>
          <a:p>
            <a:r>
              <a:rPr lang="en-GB" sz="2000" b="1" u="sng" dirty="0"/>
              <a:t>Patient management</a:t>
            </a:r>
          </a:p>
          <a:p>
            <a:endParaRPr lang="en-GB" dirty="0"/>
          </a:p>
          <a:p>
            <a:r>
              <a:rPr lang="en-GB" dirty="0"/>
              <a:t>Note measures being taken by our colleagues in Rotunda (MDT meeting obstetric foetal medicine haematology and neonatology)</a:t>
            </a:r>
          </a:p>
          <a:p>
            <a:r>
              <a:rPr lang="en-GB" dirty="0"/>
              <a:t> </a:t>
            </a:r>
          </a:p>
          <a:p>
            <a:pPr marL="285750" indent="-285750">
              <a:buFont typeface="Arial" panose="020B0604020202020204" pitchFamily="34" charset="0"/>
              <a:buChar char="•"/>
            </a:pPr>
            <a:r>
              <a:rPr lang="en-GB" dirty="0"/>
              <a:t>Omit low molecular weight heparin/aspirin (normally indicated BMI 35) to minimise bleeding risk</a:t>
            </a:r>
          </a:p>
          <a:p>
            <a:pPr marL="285750" indent="-285750">
              <a:buFont typeface="Arial" panose="020B0604020202020204" pitchFamily="34" charset="0"/>
              <a:buChar char="•"/>
            </a:pPr>
            <a:r>
              <a:rPr lang="en-GB" dirty="0"/>
              <a:t>Iron repletion </a:t>
            </a:r>
          </a:p>
          <a:p>
            <a:pPr marL="285750" indent="-285750">
              <a:buFont typeface="Arial" panose="020B0604020202020204" pitchFamily="34" charset="0"/>
              <a:buChar char="•"/>
            </a:pPr>
            <a:r>
              <a:rPr lang="en-GB" dirty="0"/>
              <a:t>Intraoperative cell salvage deployed</a:t>
            </a:r>
          </a:p>
          <a:p>
            <a:pPr marL="285750" indent="-285750">
              <a:buFont typeface="Arial" panose="020B0604020202020204" pitchFamily="34" charset="0"/>
              <a:buChar char="•"/>
            </a:pPr>
            <a:r>
              <a:rPr lang="en-GB" dirty="0"/>
              <a:t>Active management third stage of labour (uterine contraction)</a:t>
            </a:r>
          </a:p>
          <a:p>
            <a:pPr marL="285750" indent="-285750">
              <a:buFont typeface="Arial" panose="020B0604020202020204" pitchFamily="34" charset="0"/>
              <a:buChar char="•"/>
            </a:pPr>
            <a:r>
              <a:rPr lang="en-GB" dirty="0"/>
              <a:t>Protocol for incompatible transfusion (emergency) high dose intravenous immunoglobulin and methyl prednisone</a:t>
            </a:r>
          </a:p>
          <a:p>
            <a:endParaRPr lang="en-US" dirty="0"/>
          </a:p>
        </p:txBody>
      </p:sp>
    </p:spTree>
    <p:extLst>
      <p:ext uri="{BB962C8B-B14F-4D97-AF65-F5344CB8AC3E}">
        <p14:creationId xmlns:p14="http://schemas.microsoft.com/office/powerpoint/2010/main" val="404002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2" name="TextBox 1">
            <a:extLst>
              <a:ext uri="{FF2B5EF4-FFF2-40B4-BE49-F238E27FC236}">
                <a16:creationId xmlns="" xmlns:a16="http://schemas.microsoft.com/office/drawing/2014/main" id="{B8A6A239-5DA4-EF47-86E3-DD46EF7D655E}"/>
              </a:ext>
            </a:extLst>
          </p:cNvPr>
          <p:cNvSpPr txBox="1"/>
          <p:nvPr/>
        </p:nvSpPr>
        <p:spPr>
          <a:xfrm>
            <a:off x="1193294" y="525515"/>
            <a:ext cx="9805412" cy="4832092"/>
          </a:xfrm>
          <a:prstGeom prst="rect">
            <a:avLst/>
          </a:prstGeom>
          <a:noFill/>
        </p:spPr>
        <p:txBody>
          <a:bodyPr wrap="square" rtlCol="0">
            <a:spAutoFit/>
          </a:bodyPr>
          <a:lstStyle/>
          <a:p>
            <a:r>
              <a:rPr lang="en-GB" sz="2000" b="1" u="sng" dirty="0"/>
              <a:t>Patient management</a:t>
            </a:r>
          </a:p>
          <a:p>
            <a:endParaRPr lang="en-GB" dirty="0"/>
          </a:p>
          <a:p>
            <a:pPr marL="285750" indent="-285750">
              <a:buFont typeface="Arial" panose="020B0604020202020204" pitchFamily="34" charset="0"/>
              <a:buChar char="•"/>
            </a:pPr>
            <a:r>
              <a:rPr lang="en-GB" dirty="0"/>
              <a:t>Big dilemma for IBTS was cover for babe…..IUFT programme would have been extremely difficult…plan was to access (scheduled) recovered cryopreserved O (+) p (obligate D (+) inheritance and issue as a medical concession</a:t>
            </a:r>
          </a:p>
          <a:p>
            <a:r>
              <a:rPr lang="en-GB" dirty="0"/>
              <a:t> </a:t>
            </a:r>
          </a:p>
          <a:p>
            <a:pPr marL="285750" indent="-285750">
              <a:buFont typeface="Arial" panose="020B0604020202020204" pitchFamily="34" charset="0"/>
              <a:buChar char="•"/>
            </a:pPr>
            <a:r>
              <a:rPr lang="en-GB" dirty="0"/>
              <a:t>Alternative was to bleed whole blood (non SAGM) Valencia (2 x CMV antibody negative) and re process in component despatch…remove plasma (anti-PP1Pk) and re suspend in single donor universal group AB plasma and issue as a medical concession</a:t>
            </a:r>
          </a:p>
          <a:p>
            <a:r>
              <a:rPr lang="en-GB" dirty="0"/>
              <a:t> </a:t>
            </a:r>
          </a:p>
          <a:p>
            <a:pPr marL="285750" indent="-285750">
              <a:buFont typeface="Arial" panose="020B0604020202020204" pitchFamily="34" charset="0"/>
              <a:buChar char="•"/>
            </a:pPr>
            <a:r>
              <a:rPr lang="en-GB" dirty="0"/>
              <a:t>We sourced (see Ruth) one CMV antibody negative paediatric assessed donor in Valencia Spain invitation bleed  04 October 2021 receipted 06 October 2021 ….we knew we could hold for fourteen days then convert to a neonatal component and hold for five days and stay within specification</a:t>
            </a:r>
          </a:p>
          <a:p>
            <a:r>
              <a:rPr lang="en-GB" dirty="0"/>
              <a:t> </a:t>
            </a:r>
          </a:p>
          <a:p>
            <a:pPr marL="285750" indent="-285750">
              <a:buFont typeface="Arial" panose="020B0604020202020204" pitchFamily="34" charset="0"/>
              <a:buChar char="•"/>
            </a:pPr>
            <a:r>
              <a:rPr lang="en-GB" dirty="0"/>
              <a:t>Once again quality and compliance required additional testing and relabelling of expiry date </a:t>
            </a:r>
          </a:p>
          <a:p>
            <a:r>
              <a:rPr lang="en-GB" dirty="0"/>
              <a:t>      (forty-two days for sorbitol bases nutrient preservative solutions)</a:t>
            </a:r>
          </a:p>
          <a:p>
            <a:endParaRPr lang="en-US" dirty="0"/>
          </a:p>
        </p:txBody>
      </p:sp>
    </p:spTree>
    <p:extLst>
      <p:ext uri="{BB962C8B-B14F-4D97-AF65-F5344CB8AC3E}">
        <p14:creationId xmlns:p14="http://schemas.microsoft.com/office/powerpoint/2010/main" val="1017243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6" name="TextBox 5">
            <a:extLst>
              <a:ext uri="{FF2B5EF4-FFF2-40B4-BE49-F238E27FC236}">
                <a16:creationId xmlns="" xmlns:a16="http://schemas.microsoft.com/office/drawing/2014/main" id="{22A5DE27-ACA4-064F-9C84-3D4AAE912136}"/>
              </a:ext>
            </a:extLst>
          </p:cNvPr>
          <p:cNvSpPr txBox="1"/>
          <p:nvPr/>
        </p:nvSpPr>
        <p:spPr>
          <a:xfrm>
            <a:off x="1481100" y="1552102"/>
            <a:ext cx="3084242" cy="400110"/>
          </a:xfrm>
          <a:prstGeom prst="rect">
            <a:avLst/>
          </a:prstGeom>
          <a:noFill/>
        </p:spPr>
        <p:txBody>
          <a:bodyPr wrap="none" rtlCol="0">
            <a:spAutoFit/>
          </a:bodyPr>
          <a:lstStyle/>
          <a:p>
            <a:r>
              <a:rPr lang="en-GB" sz="2000" b="1" dirty="0"/>
              <a:t>Outcome for Mum (results</a:t>
            </a:r>
            <a:r>
              <a:rPr lang="en-GB" sz="2000" dirty="0"/>
              <a:t>)</a:t>
            </a:r>
            <a:endParaRPr lang="en-US" sz="2000" dirty="0"/>
          </a:p>
        </p:txBody>
      </p:sp>
      <p:sp>
        <p:nvSpPr>
          <p:cNvPr id="7" name="TextBox 6">
            <a:extLst>
              <a:ext uri="{FF2B5EF4-FFF2-40B4-BE49-F238E27FC236}">
                <a16:creationId xmlns="" xmlns:a16="http://schemas.microsoft.com/office/drawing/2014/main" id="{41C560A2-A5E2-5144-B81B-CA9FA82DF811}"/>
              </a:ext>
            </a:extLst>
          </p:cNvPr>
          <p:cNvSpPr txBox="1"/>
          <p:nvPr/>
        </p:nvSpPr>
        <p:spPr>
          <a:xfrm>
            <a:off x="4949340" y="457200"/>
            <a:ext cx="2293320" cy="461665"/>
          </a:xfrm>
          <a:prstGeom prst="rect">
            <a:avLst/>
          </a:prstGeom>
          <a:noFill/>
        </p:spPr>
        <p:txBody>
          <a:bodyPr wrap="none" rtlCol="0">
            <a:spAutoFit/>
          </a:bodyPr>
          <a:lstStyle/>
          <a:p>
            <a:r>
              <a:rPr lang="en-US" sz="2400" b="1" dirty="0"/>
              <a:t>Clinical outcome</a:t>
            </a:r>
          </a:p>
        </p:txBody>
      </p:sp>
      <p:sp>
        <p:nvSpPr>
          <p:cNvPr id="8" name="TextBox 7">
            <a:extLst>
              <a:ext uri="{FF2B5EF4-FFF2-40B4-BE49-F238E27FC236}">
                <a16:creationId xmlns="" xmlns:a16="http://schemas.microsoft.com/office/drawing/2014/main" id="{94569842-9C73-ED43-9FA1-A1D77051CE00}"/>
              </a:ext>
            </a:extLst>
          </p:cNvPr>
          <p:cNvSpPr txBox="1"/>
          <p:nvPr/>
        </p:nvSpPr>
        <p:spPr>
          <a:xfrm>
            <a:off x="1481100" y="1921434"/>
            <a:ext cx="7728013" cy="1122743"/>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dirty="0"/>
              <a:t>Induction of </a:t>
            </a:r>
            <a:r>
              <a:rPr lang="en-US" dirty="0" err="1"/>
              <a:t>labour</a:t>
            </a:r>
            <a:r>
              <a:rPr lang="en-US" dirty="0"/>
              <a:t>, term +6, normal vaginal delivery, no transfusion outcome</a:t>
            </a:r>
          </a:p>
          <a:p>
            <a:pPr marL="285750" indent="-285750">
              <a:lnSpc>
                <a:spcPct val="200000"/>
              </a:lnSpc>
              <a:buFont typeface="Arial" panose="020B0604020202020204" pitchFamily="34" charset="0"/>
              <a:buChar char="•"/>
            </a:pPr>
            <a:r>
              <a:rPr lang="en-US" dirty="0" err="1"/>
              <a:t>Haemoglobin</a:t>
            </a:r>
            <a:r>
              <a:rPr lang="en-US" dirty="0"/>
              <a:t> = 126g/L</a:t>
            </a:r>
          </a:p>
        </p:txBody>
      </p:sp>
    </p:spTree>
    <p:extLst>
      <p:ext uri="{BB962C8B-B14F-4D97-AF65-F5344CB8AC3E}">
        <p14:creationId xmlns:p14="http://schemas.microsoft.com/office/powerpoint/2010/main" val="1816631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graphicFrame>
        <p:nvGraphicFramePr>
          <p:cNvPr id="4" name="Table 3">
            <a:extLst>
              <a:ext uri="{FF2B5EF4-FFF2-40B4-BE49-F238E27FC236}">
                <a16:creationId xmlns="" xmlns:a16="http://schemas.microsoft.com/office/drawing/2014/main" id="{7B1B05BE-CCBB-394C-8B44-889F18D9367F}"/>
              </a:ext>
            </a:extLst>
          </p:cNvPr>
          <p:cNvGraphicFramePr>
            <a:graphicFrameLocks noGrp="1"/>
          </p:cNvGraphicFramePr>
          <p:nvPr>
            <p:extLst>
              <p:ext uri="{D42A27DB-BD31-4B8C-83A1-F6EECF244321}">
                <p14:modId xmlns:p14="http://schemas.microsoft.com/office/powerpoint/2010/main" val="3603379555"/>
              </p:ext>
            </p:extLst>
          </p:nvPr>
        </p:nvGraphicFramePr>
        <p:xfrm>
          <a:off x="1124464" y="1464276"/>
          <a:ext cx="10305534" cy="3650800"/>
        </p:xfrm>
        <a:graphic>
          <a:graphicData uri="http://schemas.openxmlformats.org/drawingml/2006/table">
            <a:tbl>
              <a:tblPr/>
              <a:tblGrid>
                <a:gridCol w="1809397">
                  <a:extLst>
                    <a:ext uri="{9D8B030D-6E8A-4147-A177-3AD203B41FA5}">
                      <a16:colId xmlns="" xmlns:a16="http://schemas.microsoft.com/office/drawing/2014/main" val="1027424324"/>
                    </a:ext>
                  </a:extLst>
                </a:gridCol>
                <a:gridCol w="1809397">
                  <a:extLst>
                    <a:ext uri="{9D8B030D-6E8A-4147-A177-3AD203B41FA5}">
                      <a16:colId xmlns="" xmlns:a16="http://schemas.microsoft.com/office/drawing/2014/main" val="3503759975"/>
                    </a:ext>
                  </a:extLst>
                </a:gridCol>
                <a:gridCol w="2669216">
                  <a:extLst>
                    <a:ext uri="{9D8B030D-6E8A-4147-A177-3AD203B41FA5}">
                      <a16:colId xmlns="" xmlns:a16="http://schemas.microsoft.com/office/drawing/2014/main" val="813346802"/>
                    </a:ext>
                  </a:extLst>
                </a:gridCol>
                <a:gridCol w="2276156">
                  <a:extLst>
                    <a:ext uri="{9D8B030D-6E8A-4147-A177-3AD203B41FA5}">
                      <a16:colId xmlns="" xmlns:a16="http://schemas.microsoft.com/office/drawing/2014/main" val="1288480700"/>
                    </a:ext>
                  </a:extLst>
                </a:gridCol>
                <a:gridCol w="1741368">
                  <a:extLst>
                    <a:ext uri="{9D8B030D-6E8A-4147-A177-3AD203B41FA5}">
                      <a16:colId xmlns="" xmlns:a16="http://schemas.microsoft.com/office/drawing/2014/main" val="2282140056"/>
                    </a:ext>
                  </a:extLst>
                </a:gridCol>
              </a:tblGrid>
              <a:tr h="785891">
                <a:tc>
                  <a:txBody>
                    <a:bodyPr/>
                    <a:lstStyle/>
                    <a:p>
                      <a:pPr>
                        <a:spcAft>
                          <a:spcPts val="0"/>
                        </a:spcAft>
                      </a:pPr>
                      <a:r>
                        <a:rPr lang="en-GB" sz="1800" dirty="0">
                          <a:effectLst/>
                          <a:latin typeface="Calibri" panose="020F0502020204030204" pitchFamily="34" charset="0"/>
                        </a:rPr>
                        <a:t>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Time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Blood group serology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Bilirubin (micromole/L)</a:t>
                      </a:r>
                    </a:p>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Haemoglobin (g/L)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1138226"/>
                  </a:ext>
                </a:extLst>
              </a:tr>
              <a:tr h="1256064">
                <a:tc>
                  <a:txBody>
                    <a:bodyPr/>
                    <a:lstStyle/>
                    <a:p>
                      <a:pPr>
                        <a:spcAft>
                          <a:spcPts val="0"/>
                        </a:spcAft>
                      </a:pPr>
                      <a:r>
                        <a:rPr lang="en-GB" sz="1800">
                          <a:effectLst/>
                          <a:latin typeface="Calibri" panose="020F0502020204030204" pitchFamily="34" charset="0"/>
                        </a:rPr>
                        <a:t>19 October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B D (+) DAT (+)</a:t>
                      </a:r>
                    </a:p>
                    <a:p>
                      <a:pPr>
                        <a:spcAft>
                          <a:spcPts val="0"/>
                        </a:spcAft>
                      </a:pPr>
                      <a:r>
                        <a:rPr lang="en-GB" sz="1800">
                          <a:effectLst/>
                          <a:latin typeface="Calibri" panose="020F0502020204030204" pitchFamily="34" charset="0"/>
                        </a:rPr>
                        <a:t>Eluate pan reactivity versus  PP1Pk cells</a:t>
                      </a:r>
                    </a:p>
                    <a:p>
                      <a:pPr>
                        <a:spcAft>
                          <a:spcPts val="0"/>
                        </a:spcAft>
                      </a:pPr>
                      <a:r>
                        <a:rPr lang="en-GB" sz="1800">
                          <a:effectLst/>
                          <a:latin typeface="Calibri" panose="020F0502020204030204" pitchFamily="34" charset="0"/>
                        </a:rPr>
                        <a:t>C+E-c+e+P1+ K- P+ Pk+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4430616"/>
                  </a:ext>
                </a:extLst>
              </a:tr>
              <a:tr h="392944">
                <a:tc>
                  <a:txBody>
                    <a:bodyPr/>
                    <a:lstStyle/>
                    <a:p>
                      <a:pPr>
                        <a:spcAft>
                          <a:spcPts val="0"/>
                        </a:spcAft>
                      </a:pPr>
                      <a:r>
                        <a:rPr lang="en-GB" sz="1800">
                          <a:effectLst/>
                          <a:latin typeface="Calibri" panose="020F0502020204030204" pitchFamily="34" charset="0"/>
                        </a:rPr>
                        <a:t>19 October 2021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19:43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90.4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2861754"/>
                  </a:ext>
                </a:extLst>
              </a:tr>
              <a:tr h="392944">
                <a:tc>
                  <a:txBody>
                    <a:bodyPr/>
                    <a:lstStyle/>
                    <a:p>
                      <a:pPr>
                        <a:spcAft>
                          <a:spcPts val="0"/>
                        </a:spcAft>
                      </a:pPr>
                      <a:r>
                        <a:rPr lang="en-GB" sz="1800">
                          <a:effectLst/>
                          <a:latin typeface="Calibri" panose="020F0502020204030204" pitchFamily="34" charset="0"/>
                        </a:rPr>
                        <a:t>21 October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08:24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127.9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783122"/>
                  </a:ext>
                </a:extLst>
              </a:tr>
              <a:tr h="392944">
                <a:tc>
                  <a:txBody>
                    <a:bodyPr/>
                    <a:lstStyle/>
                    <a:p>
                      <a:pPr>
                        <a:spcAft>
                          <a:spcPts val="0"/>
                        </a:spcAft>
                      </a:pPr>
                      <a:r>
                        <a:rPr lang="en-GB" sz="1800">
                          <a:effectLst/>
                          <a:latin typeface="Calibri" panose="020F0502020204030204" pitchFamily="34" charset="0"/>
                        </a:rPr>
                        <a:t>22 October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13:10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114.2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4718872"/>
                  </a:ext>
                </a:extLst>
              </a:tr>
              <a:tr h="392944">
                <a:tc>
                  <a:txBody>
                    <a:bodyPr/>
                    <a:lstStyle/>
                    <a:p>
                      <a:pPr>
                        <a:spcAft>
                          <a:spcPts val="0"/>
                        </a:spcAft>
                      </a:pPr>
                      <a:r>
                        <a:rPr lang="en-GB" sz="1800">
                          <a:effectLst/>
                          <a:latin typeface="Calibri" panose="020F0502020204030204" pitchFamily="34" charset="0"/>
                        </a:rPr>
                        <a:t>29 October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10:12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Calibri" panose="020F050202020403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5513256"/>
                  </a:ext>
                </a:extLst>
              </a:tr>
            </a:tbl>
          </a:graphicData>
        </a:graphic>
      </p:graphicFrame>
      <p:sp>
        <p:nvSpPr>
          <p:cNvPr id="6" name="TextBox 5">
            <a:extLst>
              <a:ext uri="{FF2B5EF4-FFF2-40B4-BE49-F238E27FC236}">
                <a16:creationId xmlns="" xmlns:a16="http://schemas.microsoft.com/office/drawing/2014/main" id="{22A5DE27-ACA4-064F-9C84-3D4AAE912136}"/>
              </a:ext>
            </a:extLst>
          </p:cNvPr>
          <p:cNvSpPr txBox="1"/>
          <p:nvPr/>
        </p:nvSpPr>
        <p:spPr>
          <a:xfrm>
            <a:off x="1124464" y="1015069"/>
            <a:ext cx="2752100" cy="369332"/>
          </a:xfrm>
          <a:prstGeom prst="rect">
            <a:avLst/>
          </a:prstGeom>
          <a:noFill/>
        </p:spPr>
        <p:txBody>
          <a:bodyPr wrap="none" rtlCol="0">
            <a:spAutoFit/>
          </a:bodyPr>
          <a:lstStyle/>
          <a:p>
            <a:r>
              <a:rPr lang="en-GB" b="1" dirty="0"/>
              <a:t>Outcome for babe (results</a:t>
            </a:r>
            <a:r>
              <a:rPr lang="en-GB" dirty="0"/>
              <a:t>)</a:t>
            </a:r>
            <a:endParaRPr lang="en-US" dirty="0"/>
          </a:p>
        </p:txBody>
      </p:sp>
      <p:sp>
        <p:nvSpPr>
          <p:cNvPr id="7" name="TextBox 6">
            <a:extLst>
              <a:ext uri="{FF2B5EF4-FFF2-40B4-BE49-F238E27FC236}">
                <a16:creationId xmlns="" xmlns:a16="http://schemas.microsoft.com/office/drawing/2014/main" id="{41C560A2-A5E2-5144-B81B-CA9FA82DF811}"/>
              </a:ext>
            </a:extLst>
          </p:cNvPr>
          <p:cNvSpPr txBox="1"/>
          <p:nvPr/>
        </p:nvSpPr>
        <p:spPr>
          <a:xfrm>
            <a:off x="4949340" y="457200"/>
            <a:ext cx="2293320" cy="461665"/>
          </a:xfrm>
          <a:prstGeom prst="rect">
            <a:avLst/>
          </a:prstGeom>
          <a:noFill/>
        </p:spPr>
        <p:txBody>
          <a:bodyPr wrap="none" rtlCol="0">
            <a:spAutoFit/>
          </a:bodyPr>
          <a:lstStyle/>
          <a:p>
            <a:r>
              <a:rPr lang="en-US" sz="2400" b="1" dirty="0"/>
              <a:t>Clinical outcome</a:t>
            </a:r>
          </a:p>
        </p:txBody>
      </p:sp>
    </p:spTree>
    <p:extLst>
      <p:ext uri="{BB962C8B-B14F-4D97-AF65-F5344CB8AC3E}">
        <p14:creationId xmlns:p14="http://schemas.microsoft.com/office/powerpoint/2010/main" val="383596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srcRect t="12308" b="18639"/>
          <a:stretch>
            <a:fillRect/>
          </a:stretch>
        </p:blipFill>
        <p:spPr>
          <a:xfrm>
            <a:off x="0" y="5826697"/>
            <a:ext cx="12192000" cy="1031303"/>
          </a:xfrm>
          <a:prstGeom prst="rect">
            <a:avLst/>
          </a:prstGeom>
        </p:spPr>
      </p:pic>
      <p:sp>
        <p:nvSpPr>
          <p:cNvPr id="3" name="TextBox 2">
            <a:extLst>
              <a:ext uri="{FF2B5EF4-FFF2-40B4-BE49-F238E27FC236}">
                <a16:creationId xmlns="" xmlns:a16="http://schemas.microsoft.com/office/drawing/2014/main" id="{CB4AE82D-9665-734C-A300-78CFE7EDA294}"/>
              </a:ext>
            </a:extLst>
          </p:cNvPr>
          <p:cNvSpPr txBox="1"/>
          <p:nvPr/>
        </p:nvSpPr>
        <p:spPr>
          <a:xfrm>
            <a:off x="1040353" y="1603716"/>
            <a:ext cx="10111294" cy="3031599"/>
          </a:xfrm>
          <a:prstGeom prst="rect">
            <a:avLst/>
          </a:prstGeom>
          <a:noFill/>
        </p:spPr>
        <p:txBody>
          <a:bodyPr wrap="none" rtlCol="0">
            <a:spAutoFit/>
          </a:bodyPr>
          <a:lstStyle/>
          <a:p>
            <a:r>
              <a:rPr lang="en-GB" sz="2000" b="1" u="sng" dirty="0"/>
              <a:t>Summary</a:t>
            </a:r>
            <a:endParaRPr lang="en-GB" u="sng" dirty="0"/>
          </a:p>
          <a:p>
            <a:r>
              <a:rPr lang="en-GB" dirty="0"/>
              <a:t> </a:t>
            </a:r>
          </a:p>
          <a:p>
            <a:pPr marL="285750" indent="-285750">
              <a:lnSpc>
                <a:spcPct val="150000"/>
              </a:lnSpc>
              <a:buFont typeface="Arial" panose="020B0604020202020204" pitchFamily="34" charset="0"/>
              <a:buChar char="•"/>
            </a:pPr>
            <a:r>
              <a:rPr lang="en-GB" dirty="0"/>
              <a:t>First time mother presents early twenty-seven and no declared history of pregnancy loss or transfusion</a:t>
            </a:r>
          </a:p>
          <a:p>
            <a:pPr marL="285750" indent="-285750">
              <a:lnSpc>
                <a:spcPct val="150000"/>
              </a:lnSpc>
              <a:buFont typeface="Arial" panose="020B0604020202020204" pitchFamily="34" charset="0"/>
              <a:buChar char="•"/>
            </a:pPr>
            <a:r>
              <a:rPr lang="en-GB" dirty="0"/>
              <a:t>High frequency red cell antibody anti-P1PPk detected and confirmed early (twelve weeks gestation)</a:t>
            </a:r>
          </a:p>
          <a:p>
            <a:pPr marL="285750" indent="-285750">
              <a:lnSpc>
                <a:spcPct val="150000"/>
              </a:lnSpc>
              <a:buFont typeface="Arial" panose="020B0604020202020204" pitchFamily="34" charset="0"/>
              <a:buChar char="•"/>
            </a:pPr>
            <a:r>
              <a:rPr lang="en-GB" dirty="0"/>
              <a:t>Clear plan for monitoring and assessment agreed, communicated widely and openly and executed</a:t>
            </a:r>
          </a:p>
          <a:p>
            <a:pPr marL="285750" indent="-285750">
              <a:lnSpc>
                <a:spcPct val="150000"/>
              </a:lnSpc>
              <a:buFont typeface="Arial" panose="020B0604020202020204" pitchFamily="34" charset="0"/>
              <a:buChar char="•"/>
            </a:pPr>
            <a:r>
              <a:rPr lang="en-GB" dirty="0"/>
              <a:t>International cooperation for red cell component procurement</a:t>
            </a:r>
          </a:p>
          <a:p>
            <a:pPr marL="285750" indent="-285750">
              <a:lnSpc>
                <a:spcPct val="150000"/>
              </a:lnSpc>
              <a:buFont typeface="Arial" panose="020B0604020202020204" pitchFamily="34" charset="0"/>
              <a:buChar char="•"/>
            </a:pPr>
            <a:r>
              <a:rPr lang="en-GB" dirty="0"/>
              <a:t>Aim for normal conduct of pregnancy, normal delivery and no transfusion outcome mother and babe</a:t>
            </a:r>
          </a:p>
          <a:p>
            <a:endParaRPr lang="en-US" dirty="0"/>
          </a:p>
        </p:txBody>
      </p:sp>
    </p:spTree>
    <p:extLst>
      <p:ext uri="{BB962C8B-B14F-4D97-AF65-F5344CB8AC3E}">
        <p14:creationId xmlns:p14="http://schemas.microsoft.com/office/powerpoint/2010/main" val="210971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References</a:t>
            </a:r>
            <a:endParaRPr lang="en-IE" dirty="0"/>
          </a:p>
        </p:txBody>
      </p:sp>
      <p:sp>
        <p:nvSpPr>
          <p:cNvPr id="3" name="Content Placeholder 2"/>
          <p:cNvSpPr>
            <a:spLocks noGrp="1"/>
          </p:cNvSpPr>
          <p:nvPr>
            <p:ph idx="1"/>
          </p:nvPr>
        </p:nvSpPr>
        <p:spPr/>
        <p:txBody>
          <a:bodyPr>
            <a:normAutofit/>
          </a:bodyPr>
          <a:lstStyle/>
          <a:p>
            <a:r>
              <a:rPr lang="en-IE" sz="1600" dirty="0" err="1" smtClean="0"/>
              <a:t>Marlène</a:t>
            </a:r>
            <a:r>
              <a:rPr lang="en-IE" sz="1600" dirty="0" smtClean="0"/>
              <a:t> </a:t>
            </a:r>
            <a:r>
              <a:rPr lang="en-IE" sz="1600" dirty="0" err="1" smtClean="0"/>
              <a:t>Sohier</a:t>
            </a:r>
            <a:r>
              <a:rPr lang="en-IE" sz="1600" dirty="0" smtClean="0"/>
              <a:t> </a:t>
            </a:r>
            <a:r>
              <a:rPr lang="en-IE" sz="1600" dirty="0" err="1" smtClean="0"/>
              <a:t>Lépine</a:t>
            </a:r>
            <a:r>
              <a:rPr lang="en-IE" sz="1600" dirty="0" smtClean="0"/>
              <a:t> et al. Multidisciplinary management of anti-PP1Pk or anti-P </a:t>
            </a:r>
            <a:r>
              <a:rPr lang="en-IE" sz="1600" dirty="0" err="1" smtClean="0"/>
              <a:t>alloimmunization</a:t>
            </a:r>
            <a:r>
              <a:rPr lang="en-IE" sz="1600" dirty="0" smtClean="0"/>
              <a:t> during pregnancy: A new case with anti-P and a literature review. Transfusion. 2021;61:1972–1979.</a:t>
            </a:r>
          </a:p>
          <a:p>
            <a:r>
              <a:rPr lang="en-IE" sz="1600" dirty="0" err="1"/>
              <a:t>Nascimento</a:t>
            </a:r>
            <a:r>
              <a:rPr lang="en-IE" sz="1600" dirty="0"/>
              <a:t>, Sara et al. “Pregnancy with anti-PP1Pk antibody managed with prednisolone and low-molecular-weight heparin - A case report and literature review.” </a:t>
            </a:r>
            <a:r>
              <a:rPr lang="en-IE" sz="1600" i="1" dirty="0"/>
              <a:t>Case reports in women's health</a:t>
            </a:r>
            <a:r>
              <a:rPr lang="en-IE" sz="1600" dirty="0"/>
              <a:t> vol. 27 e00238. 30 Jun. 2020, </a:t>
            </a:r>
            <a:r>
              <a:rPr lang="en-IE" sz="1600" dirty="0" smtClean="0"/>
              <a:t>doi:10.1016/j.crwh.2020.e00238</a:t>
            </a:r>
          </a:p>
          <a:p>
            <a:r>
              <a:rPr lang="en-US" sz="1600" b="1" dirty="0"/>
              <a:t>Handbook of Clinical Laboratory Testing During </a:t>
            </a:r>
            <a:r>
              <a:rPr lang="en-US" sz="1600" b="1" dirty="0" smtClean="0"/>
              <a:t>Pregnancy </a:t>
            </a:r>
            <a:r>
              <a:rPr lang="en-US" sz="1600" dirty="0" smtClean="0"/>
              <a:t>edited </a:t>
            </a:r>
            <a:r>
              <a:rPr lang="en-US" sz="1600" dirty="0"/>
              <a:t>by Ann M. </a:t>
            </a:r>
            <a:r>
              <a:rPr lang="en-US" sz="1600" dirty="0" err="1" smtClean="0"/>
              <a:t>Gronowski</a:t>
            </a:r>
            <a:endParaRPr lang="en-US" sz="1600" dirty="0" smtClean="0"/>
          </a:p>
          <a:p>
            <a:r>
              <a:rPr lang="en-IE" sz="1600" dirty="0" smtClean="0"/>
              <a:t>Transfusion</a:t>
            </a:r>
            <a:r>
              <a:rPr lang="en-IE" sz="1600" cap="small" dirty="0"/>
              <a:t> </a:t>
            </a:r>
            <a:r>
              <a:rPr lang="en-IE" sz="1600" dirty="0" smtClean="0"/>
              <a:t>2008 </a:t>
            </a:r>
            <a:r>
              <a:rPr lang="en-IE" sz="1600" dirty="0"/>
              <a:t>May;48(5):</a:t>
            </a:r>
            <a:r>
              <a:rPr lang="en-IE" sz="1600" dirty="0" smtClean="0"/>
              <a:t>941-52. </a:t>
            </a:r>
            <a:r>
              <a:rPr lang="en-IE" sz="1600" dirty="0" err="1" smtClean="0"/>
              <a:t>doi</a:t>
            </a:r>
            <a:r>
              <a:rPr lang="en-IE" sz="1600" dirty="0"/>
              <a:t>: 10.1111/j.1537-2995.2007.01625.x. </a:t>
            </a:r>
            <a:r>
              <a:rPr lang="en-IE" sz="1600" dirty="0" err="1"/>
              <a:t>Epub</a:t>
            </a:r>
            <a:r>
              <a:rPr lang="en-IE" sz="1600" dirty="0"/>
              <a:t> 2008 Feb </a:t>
            </a:r>
            <a:r>
              <a:rPr lang="en-IE" sz="1600" dirty="0" smtClean="0"/>
              <a:t>1. </a:t>
            </a:r>
            <a:r>
              <a:rPr lang="en-IE" sz="1600" b="1" dirty="0" smtClean="0"/>
              <a:t>Effect </a:t>
            </a:r>
            <a:r>
              <a:rPr lang="en-IE" sz="1600" b="1" dirty="0"/>
              <a:t>of screening for red cell antibodies, other than anti-D, to detect </a:t>
            </a:r>
            <a:r>
              <a:rPr lang="en-IE" sz="1600" b="1" dirty="0" err="1"/>
              <a:t>hemolytic</a:t>
            </a:r>
            <a:r>
              <a:rPr lang="en-IE" sz="1600" b="1" dirty="0"/>
              <a:t> disease of the </a:t>
            </a:r>
            <a:r>
              <a:rPr lang="en-IE" sz="1600" b="1" dirty="0" err="1"/>
              <a:t>fetus</a:t>
            </a:r>
            <a:r>
              <a:rPr lang="en-IE" sz="1600" b="1" dirty="0"/>
              <a:t> and </a:t>
            </a:r>
            <a:r>
              <a:rPr lang="en-IE" sz="1600" b="1" dirty="0" err="1"/>
              <a:t>newborn</a:t>
            </a:r>
            <a:r>
              <a:rPr lang="en-IE" sz="1600" b="1" dirty="0"/>
              <a:t>: a population study in the </a:t>
            </a:r>
            <a:r>
              <a:rPr lang="en-IE" sz="1600" b="1" dirty="0" smtClean="0"/>
              <a:t>Netherlands </a:t>
            </a:r>
            <a:r>
              <a:rPr lang="en-IE" sz="1600" dirty="0" smtClean="0">
                <a:hlinkClick r:id="rId3"/>
              </a:rPr>
              <a:t>J </a:t>
            </a:r>
            <a:r>
              <a:rPr lang="en-IE" sz="1600" dirty="0">
                <a:hlinkClick r:id="rId3"/>
              </a:rPr>
              <a:t>M </a:t>
            </a:r>
            <a:r>
              <a:rPr lang="en-IE" sz="1600" dirty="0" err="1">
                <a:hlinkClick r:id="rId3"/>
              </a:rPr>
              <a:t>Koelewijn</a:t>
            </a:r>
            <a:r>
              <a:rPr lang="en-IE" sz="1600" baseline="30000" dirty="0"/>
              <a:t> </a:t>
            </a:r>
            <a:r>
              <a:rPr lang="en-IE" sz="1600" baseline="30000" dirty="0">
                <a:hlinkClick r:id="rId4" tooltip="Sanquin Research, Amsterdam, The Netherlands."/>
              </a:rPr>
              <a:t>1</a:t>
            </a:r>
            <a:r>
              <a:rPr lang="en-IE" sz="1600" dirty="0"/>
              <a:t>, </a:t>
            </a:r>
            <a:r>
              <a:rPr lang="en-IE" sz="1600" dirty="0">
                <a:hlinkClick r:id="rId5"/>
              </a:rPr>
              <a:t>T G M </a:t>
            </a:r>
            <a:r>
              <a:rPr lang="en-IE" sz="1600" dirty="0" err="1">
                <a:hlinkClick r:id="rId5"/>
              </a:rPr>
              <a:t>Vrijkotte</a:t>
            </a:r>
            <a:r>
              <a:rPr lang="en-IE" sz="1600" dirty="0"/>
              <a:t>, </a:t>
            </a:r>
            <a:r>
              <a:rPr lang="en-IE" sz="1600" dirty="0">
                <a:hlinkClick r:id="rId6"/>
              </a:rPr>
              <a:t>C E van der </a:t>
            </a:r>
            <a:r>
              <a:rPr lang="en-IE" sz="1600" dirty="0" err="1">
                <a:hlinkClick r:id="rId6"/>
              </a:rPr>
              <a:t>Schoot</a:t>
            </a:r>
            <a:r>
              <a:rPr lang="en-IE" sz="1600" dirty="0"/>
              <a:t>, </a:t>
            </a:r>
            <a:r>
              <a:rPr lang="en-IE" sz="1600" dirty="0">
                <a:hlinkClick r:id="rId7"/>
              </a:rPr>
              <a:t>G J </a:t>
            </a:r>
            <a:r>
              <a:rPr lang="en-IE" sz="1600" dirty="0" err="1">
                <a:hlinkClick r:id="rId7"/>
              </a:rPr>
              <a:t>Bonsel</a:t>
            </a:r>
            <a:r>
              <a:rPr lang="en-IE" sz="1600" dirty="0"/>
              <a:t>, </a:t>
            </a:r>
            <a:r>
              <a:rPr lang="en-IE" sz="1600" dirty="0">
                <a:hlinkClick r:id="rId8"/>
              </a:rPr>
              <a:t>M de </a:t>
            </a:r>
            <a:r>
              <a:rPr lang="en-IE" sz="1600" dirty="0" smtClean="0">
                <a:hlinkClick r:id="rId8"/>
              </a:rPr>
              <a:t>Haas</a:t>
            </a:r>
            <a:endParaRPr lang="en-IE" sz="1600" dirty="0" smtClean="0"/>
          </a:p>
          <a:p>
            <a:r>
              <a:rPr lang="en-IE" sz="1600" dirty="0" err="1"/>
              <a:t>Kaczmarek</a:t>
            </a:r>
            <a:r>
              <a:rPr lang="en-IE" sz="1600" dirty="0"/>
              <a:t>, </a:t>
            </a:r>
            <a:r>
              <a:rPr lang="en-IE" sz="1600" dirty="0" err="1"/>
              <a:t>Radoslaw</a:t>
            </a:r>
            <a:r>
              <a:rPr lang="en-IE" sz="1600" dirty="0"/>
              <a:t> et al. “Single nucleotide polymorphisms in A4GALT spur extra products of the human Gb3/CD77 synthase and underlie the P1PK blood group system.” </a:t>
            </a:r>
            <a:r>
              <a:rPr lang="en-IE" sz="1600" i="1" dirty="0" err="1"/>
              <a:t>PloS</a:t>
            </a:r>
            <a:r>
              <a:rPr lang="en-IE" sz="1600" i="1" dirty="0"/>
              <a:t> one</a:t>
            </a:r>
            <a:r>
              <a:rPr lang="en-IE" sz="1600" dirty="0"/>
              <a:t> vol. 13,4 e0196627. 30 Apr. 2018, doi:10.1371/journal.pone.0196627</a:t>
            </a:r>
          </a:p>
          <a:p>
            <a:endParaRPr lang="en-IE" sz="1600" dirty="0"/>
          </a:p>
        </p:txBody>
      </p:sp>
    </p:spTree>
    <p:extLst>
      <p:ext uri="{BB962C8B-B14F-4D97-AF65-F5344CB8AC3E}">
        <p14:creationId xmlns:p14="http://schemas.microsoft.com/office/powerpoint/2010/main" val="2644986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BC5F33A-D47E-2845-BADD-43B1BC4570B1}"/>
              </a:ext>
            </a:extLst>
          </p:cNvPr>
          <p:cNvSpPr txBox="1">
            <a:spLocks/>
          </p:cNvSpPr>
          <p:nvPr/>
        </p:nvSpPr>
        <p:spPr>
          <a:xfrm>
            <a:off x="6147077" y="3080825"/>
            <a:ext cx="5518426" cy="29291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400" dirty="0" smtClean="0">
                <a:solidFill>
                  <a:schemeClr val="bg1"/>
                </a:solidFill>
                <a:latin typeface="Calibri" panose="020F0502020204030204" pitchFamily="34" charset="0"/>
                <a:cs typeface="Calibri" panose="020F0502020204030204" pitchFamily="34" charset="0"/>
              </a:rPr>
              <a:t>We would like to thanks our medical and scientific colleagues in the Rotunda for allowing us to be part of this very special antenatal case</a:t>
            </a:r>
            <a:endParaRPr lang="en-US"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6623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7675E-A29D-1547-B7E5-D55BF802361D}"/>
              </a:ext>
            </a:extLst>
          </p:cNvPr>
          <p:cNvSpPr txBox="1">
            <a:spLocks/>
          </p:cNvSpPr>
          <p:nvPr/>
        </p:nvSpPr>
        <p:spPr>
          <a:xfrm>
            <a:off x="806116" y="2376062"/>
            <a:ext cx="7030395" cy="1798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008A90"/>
                </a:solidFill>
                <a:latin typeface="Calibri" panose="020F0502020204030204" pitchFamily="34" charset="0"/>
                <a:cs typeface="Calibri" panose="020F0502020204030204" pitchFamily="34" charset="0"/>
              </a:rPr>
              <a:t>Thank you! </a:t>
            </a:r>
          </a:p>
        </p:txBody>
      </p:sp>
    </p:spTree>
    <p:extLst>
      <p:ext uri="{BB962C8B-B14F-4D97-AF65-F5344CB8AC3E}">
        <p14:creationId xmlns:p14="http://schemas.microsoft.com/office/powerpoint/2010/main" val="3401026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lstStyle/>
          <a:p>
            <a:r>
              <a:rPr lang="en-IE" dirty="0" smtClean="0"/>
              <a:t>P and </a:t>
            </a:r>
            <a:r>
              <a:rPr lang="en-IE" dirty="0" err="1" smtClean="0"/>
              <a:t>Pk</a:t>
            </a:r>
            <a:r>
              <a:rPr lang="en-IE" dirty="0" smtClean="0"/>
              <a:t> Antigens</a:t>
            </a:r>
            <a:endParaRPr lang="en-IE" dirty="0"/>
          </a:p>
        </p:txBody>
      </p:sp>
      <p:sp>
        <p:nvSpPr>
          <p:cNvPr id="3" name="Content Placeholder 2"/>
          <p:cNvSpPr>
            <a:spLocks noGrp="1"/>
          </p:cNvSpPr>
          <p:nvPr>
            <p:ph idx="1"/>
          </p:nvPr>
        </p:nvSpPr>
        <p:spPr>
          <a:xfrm>
            <a:off x="335360" y="1196752"/>
            <a:ext cx="11041227" cy="4968552"/>
          </a:xfrm>
        </p:spPr>
        <p:txBody>
          <a:bodyPr>
            <a:normAutofit/>
          </a:bodyPr>
          <a:lstStyle/>
          <a:p>
            <a:r>
              <a:rPr lang="en-IE" dirty="0" smtClean="0"/>
              <a:t>The P antigen (GLOB1) belongs to the GLOB blood group system. </a:t>
            </a:r>
          </a:p>
          <a:p>
            <a:r>
              <a:rPr lang="en-IE" dirty="0" smtClean="0"/>
              <a:t>The GLOB system antigens are a closely related set of </a:t>
            </a:r>
            <a:r>
              <a:rPr lang="en-IE" dirty="0" err="1" smtClean="0"/>
              <a:t>glycosphingolipids</a:t>
            </a:r>
            <a:r>
              <a:rPr lang="en-IE" dirty="0" smtClean="0"/>
              <a:t> synthetized by the action of </a:t>
            </a:r>
            <a:r>
              <a:rPr lang="en-IE" dirty="0" err="1" smtClean="0"/>
              <a:t>glycosyltransferases</a:t>
            </a:r>
            <a:r>
              <a:rPr lang="en-IE" dirty="0" smtClean="0"/>
              <a:t>. </a:t>
            </a:r>
          </a:p>
          <a:p>
            <a:r>
              <a:rPr lang="en-IE" dirty="0" smtClean="0"/>
              <a:t>The P and </a:t>
            </a:r>
            <a:r>
              <a:rPr lang="en-IE" dirty="0" err="1" smtClean="0"/>
              <a:t>Pk</a:t>
            </a:r>
            <a:r>
              <a:rPr lang="en-IE" dirty="0" smtClean="0"/>
              <a:t> antigens are high-frequency antigens (HFA), which means they are expressed by more than 99% of the world’s population.</a:t>
            </a:r>
          </a:p>
          <a:p>
            <a:r>
              <a:rPr lang="en-IE" dirty="0"/>
              <a:t>Individuals in which these antigens are absent are known as having a </a:t>
            </a:r>
            <a:r>
              <a:rPr lang="en-IE" b="1" u="sng" dirty="0"/>
              <a:t>p phenotype</a:t>
            </a:r>
            <a:endParaRPr lang="en-IE" b="1" u="sng" dirty="0" smtClean="0"/>
          </a:p>
          <a:p>
            <a:r>
              <a:rPr lang="en-IE" dirty="0"/>
              <a:t>This phenotype is extremely rare, with an estimated worldwide prevalence of </a:t>
            </a:r>
            <a:r>
              <a:rPr lang="en-IE" dirty="0" smtClean="0"/>
              <a:t>5.8/1,000,000. </a:t>
            </a:r>
            <a:endParaRPr lang="en-IE" dirty="0"/>
          </a:p>
        </p:txBody>
      </p:sp>
    </p:spTree>
    <p:extLst>
      <p:ext uri="{BB962C8B-B14F-4D97-AF65-F5344CB8AC3E}">
        <p14:creationId xmlns:p14="http://schemas.microsoft.com/office/powerpoint/2010/main" val="1985747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pone.0196627.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855" y="442277"/>
            <a:ext cx="7219950" cy="5467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20440" y="304800"/>
            <a:ext cx="2788920" cy="2118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3475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49" y="1203960"/>
            <a:ext cx="11664619" cy="5321384"/>
          </a:xfrm>
        </p:spPr>
        <p:txBody>
          <a:bodyPr>
            <a:normAutofit/>
          </a:bodyPr>
          <a:lstStyle/>
          <a:p>
            <a:r>
              <a:rPr lang="en-IE" dirty="0" smtClean="0"/>
              <a:t>Consequently, P negative individuals can harbour one of the following phenotypes: </a:t>
            </a:r>
            <a:r>
              <a:rPr lang="en-IE" dirty="0" err="1" smtClean="0"/>
              <a:t>Tj</a:t>
            </a:r>
            <a:r>
              <a:rPr lang="en-IE" dirty="0" smtClean="0"/>
              <a:t>(a-) or p, P1 k or P2 k . </a:t>
            </a:r>
          </a:p>
          <a:p>
            <a:r>
              <a:rPr lang="en-IE" b="1" u="sng" dirty="0" smtClean="0"/>
              <a:t>Anti-PP1Pk</a:t>
            </a:r>
            <a:r>
              <a:rPr lang="en-IE" dirty="0" smtClean="0"/>
              <a:t> is a naturally occurring antibody and is a mixture of the following alloantibodies: anti-P (anti-GLOB1), anti-</a:t>
            </a:r>
            <a:r>
              <a:rPr lang="en-IE" dirty="0" err="1" smtClean="0"/>
              <a:t>Pk</a:t>
            </a:r>
            <a:r>
              <a:rPr lang="en-IE" dirty="0" smtClean="0"/>
              <a:t> (anti-P1PK3) and anti-P1 (antiP1PK1).</a:t>
            </a:r>
          </a:p>
          <a:p>
            <a:r>
              <a:rPr lang="en-IE" b="1" dirty="0" smtClean="0"/>
              <a:t>Anti-P and anti-PP1Pk </a:t>
            </a:r>
            <a:r>
              <a:rPr lang="en-IE" dirty="0" smtClean="0"/>
              <a:t>antibodies belong to the group of antibodies to a high-frequency antigen (HFA).</a:t>
            </a:r>
          </a:p>
          <a:p>
            <a:r>
              <a:rPr lang="en-IE" dirty="0" smtClean="0"/>
              <a:t>Anti-P1 is a more commonly encountered antibody that is not considered clinically significant (on it’s own it’s </a:t>
            </a:r>
            <a:r>
              <a:rPr lang="en-IE" dirty="0" err="1" smtClean="0"/>
              <a:t>crossmatch</a:t>
            </a:r>
            <a:r>
              <a:rPr lang="en-IE" dirty="0" smtClean="0"/>
              <a:t> compatible). </a:t>
            </a:r>
            <a:endParaRPr lang="en-IE" dirty="0"/>
          </a:p>
        </p:txBody>
      </p:sp>
      <p:sp>
        <p:nvSpPr>
          <p:cNvPr id="5" name="TextBox 4"/>
          <p:cNvSpPr txBox="1"/>
          <p:nvPr/>
        </p:nvSpPr>
        <p:spPr>
          <a:xfrm>
            <a:off x="762000" y="243840"/>
            <a:ext cx="9159240" cy="707886"/>
          </a:xfrm>
          <a:prstGeom prst="rect">
            <a:avLst/>
          </a:prstGeom>
          <a:noFill/>
        </p:spPr>
        <p:txBody>
          <a:bodyPr wrap="square" rtlCol="0">
            <a:spAutoFit/>
          </a:bodyPr>
          <a:lstStyle/>
          <a:p>
            <a:r>
              <a:rPr lang="en-IE" sz="4000" dirty="0">
                <a:latin typeface="+mj-lt"/>
              </a:rPr>
              <a:t>p</a:t>
            </a:r>
            <a:r>
              <a:rPr lang="en-IE" sz="4000" dirty="0" smtClean="0">
                <a:latin typeface="+mj-lt"/>
              </a:rPr>
              <a:t> Phenotype and associated antibodies</a:t>
            </a:r>
            <a:endParaRPr lang="en-IE" sz="4000" dirty="0">
              <a:latin typeface="+mj-lt"/>
            </a:endParaRPr>
          </a:p>
        </p:txBody>
      </p:sp>
    </p:spTree>
    <p:extLst>
      <p:ext uri="{BB962C8B-B14F-4D97-AF65-F5344CB8AC3E}">
        <p14:creationId xmlns:p14="http://schemas.microsoft.com/office/powerpoint/2010/main" val="84745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5643"/>
          </a:xfrm>
        </p:spPr>
        <p:txBody>
          <a:bodyPr/>
          <a:lstStyle/>
          <a:p>
            <a:r>
              <a:rPr lang="en-IE" dirty="0" smtClean="0"/>
              <a:t>What’s all the fuss about? (Part 1)</a:t>
            </a:r>
            <a:endParaRPr lang="en-IE" dirty="0"/>
          </a:p>
        </p:txBody>
      </p:sp>
      <p:sp>
        <p:nvSpPr>
          <p:cNvPr id="3" name="Content Placeholder 2"/>
          <p:cNvSpPr>
            <a:spLocks noGrp="1"/>
          </p:cNvSpPr>
          <p:nvPr>
            <p:ph idx="1"/>
          </p:nvPr>
        </p:nvSpPr>
        <p:spPr>
          <a:xfrm>
            <a:off x="335359" y="1340768"/>
            <a:ext cx="11686751" cy="4313272"/>
          </a:xfrm>
        </p:spPr>
        <p:txBody>
          <a:bodyPr>
            <a:normAutofit lnSpcReduction="10000"/>
          </a:bodyPr>
          <a:lstStyle/>
          <a:p>
            <a:r>
              <a:rPr lang="en-IE" sz="2400" dirty="0"/>
              <a:t>There is </a:t>
            </a:r>
            <a:r>
              <a:rPr lang="en-IE" sz="2400" u="sng" dirty="0"/>
              <a:t>no specific treatment </a:t>
            </a:r>
            <a:r>
              <a:rPr lang="en-IE" sz="2400" dirty="0"/>
              <a:t>or </a:t>
            </a:r>
            <a:r>
              <a:rPr lang="en-IE" sz="2400" u="sng" dirty="0"/>
              <a:t>primary prevention strategy </a:t>
            </a:r>
            <a:r>
              <a:rPr lang="en-IE" sz="2400" dirty="0"/>
              <a:t>as </a:t>
            </a:r>
            <a:r>
              <a:rPr lang="en-IE" sz="2400" dirty="0" smtClean="0"/>
              <a:t>these are </a:t>
            </a:r>
            <a:r>
              <a:rPr lang="en-IE" sz="2400" dirty="0"/>
              <a:t>naturally occurring </a:t>
            </a:r>
            <a:r>
              <a:rPr lang="en-IE" sz="2400" dirty="0" smtClean="0"/>
              <a:t>antibodies.</a:t>
            </a:r>
          </a:p>
          <a:p>
            <a:r>
              <a:rPr lang="en-IE" sz="2400" dirty="0" smtClean="0"/>
              <a:t>The P (GLOB1) and </a:t>
            </a:r>
            <a:r>
              <a:rPr lang="en-IE" sz="2400" dirty="0" err="1" smtClean="0"/>
              <a:t>Pk</a:t>
            </a:r>
            <a:r>
              <a:rPr lang="en-IE" sz="2400" dirty="0" smtClean="0"/>
              <a:t> (P1PK3) antigens are expressed by placental, trophoblastic, and embryonic cells.</a:t>
            </a:r>
          </a:p>
          <a:p>
            <a:r>
              <a:rPr lang="en-IE" sz="2400" dirty="0" smtClean="0"/>
              <a:t>This explains why p patients with anti-P or anti-PP1Pk alloantibodies are particularly susceptible to spontaneous abortions before 20 weeks gestation.</a:t>
            </a:r>
          </a:p>
          <a:p>
            <a:r>
              <a:rPr lang="en-IE" sz="2400" dirty="0" smtClean="0"/>
              <a:t>Maternal anti-P and anti-PP1Pk alloantibodies recognize the target antigens expressed as early as 5 weeks gestation by the embryo and the trophoblastic cells, and then activate complement, thus causing destruction of the embryonic tissues. </a:t>
            </a:r>
          </a:p>
          <a:p>
            <a:r>
              <a:rPr lang="en-IE" sz="2400" dirty="0"/>
              <a:t>When the P, P1 and </a:t>
            </a:r>
            <a:r>
              <a:rPr lang="en-IE" sz="2400" dirty="0" err="1"/>
              <a:t>Pk</a:t>
            </a:r>
            <a:r>
              <a:rPr lang="en-IE" sz="2400" dirty="0"/>
              <a:t> antigens are absent, the anti-PP1Pk </a:t>
            </a:r>
            <a:r>
              <a:rPr lang="en-IE" sz="2400" dirty="0" smtClean="0"/>
              <a:t>antibodies, which </a:t>
            </a:r>
            <a:r>
              <a:rPr lang="en-IE" sz="2400" dirty="0"/>
              <a:t>are composed of regular </a:t>
            </a:r>
            <a:r>
              <a:rPr lang="en-IE" sz="2400" dirty="0" err="1"/>
              <a:t>IgM</a:t>
            </a:r>
            <a:r>
              <a:rPr lang="en-IE" sz="2400" dirty="0"/>
              <a:t> type, regular or irregular </a:t>
            </a:r>
            <a:r>
              <a:rPr lang="en-IE" sz="2400" dirty="0" err="1" smtClean="0"/>
              <a:t>IgG</a:t>
            </a:r>
            <a:r>
              <a:rPr lang="en-IE" sz="2400" dirty="0"/>
              <a:t> </a:t>
            </a:r>
            <a:r>
              <a:rPr lang="en-IE" sz="2400" dirty="0" smtClean="0"/>
              <a:t>type </a:t>
            </a:r>
            <a:r>
              <a:rPr lang="en-IE" sz="2400" dirty="0"/>
              <a:t>antibodies, or a combination of both, naturally arise</a:t>
            </a:r>
            <a:r>
              <a:rPr lang="en-IE" sz="2400" dirty="0" smtClean="0"/>
              <a:t>.</a:t>
            </a:r>
          </a:p>
        </p:txBody>
      </p:sp>
    </p:spTree>
    <p:extLst>
      <p:ext uri="{BB962C8B-B14F-4D97-AF65-F5344CB8AC3E}">
        <p14:creationId xmlns:p14="http://schemas.microsoft.com/office/powerpoint/2010/main" val="2603622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What’s all the fuss about? (Part 1)</a:t>
            </a:r>
          </a:p>
        </p:txBody>
      </p:sp>
      <p:sp>
        <p:nvSpPr>
          <p:cNvPr id="3" name="Content Placeholder 2"/>
          <p:cNvSpPr>
            <a:spLocks noGrp="1"/>
          </p:cNvSpPr>
          <p:nvPr>
            <p:ph sz="half" idx="1"/>
          </p:nvPr>
        </p:nvSpPr>
        <p:spPr>
          <a:xfrm>
            <a:off x="838200" y="1569720"/>
            <a:ext cx="10515600" cy="4607243"/>
          </a:xfrm>
        </p:spPr>
        <p:txBody>
          <a:bodyPr>
            <a:normAutofit/>
          </a:bodyPr>
          <a:lstStyle/>
          <a:p>
            <a:r>
              <a:rPr lang="en-IE" dirty="0"/>
              <a:t>Some reports suggest a risk of early first trimester miscarriage between 50% and 70% in p patients</a:t>
            </a:r>
            <a:r>
              <a:rPr lang="en-IE" dirty="0" smtClean="0"/>
              <a:t>.</a:t>
            </a:r>
          </a:p>
          <a:p>
            <a:r>
              <a:rPr lang="en-IE" dirty="0" smtClean="0"/>
              <a:t>In </a:t>
            </a:r>
            <a:r>
              <a:rPr lang="en-IE" dirty="0"/>
              <a:t>the last 35  years, there have been just 19 cases of pregnancies in women with anti-PP1PK in the literature. </a:t>
            </a:r>
            <a:endParaRPr lang="en-IE" dirty="0" smtClean="0"/>
          </a:p>
          <a:p>
            <a:r>
              <a:rPr lang="en-IE" dirty="0"/>
              <a:t>Regarding management, there is no specific treatment for </a:t>
            </a:r>
            <a:r>
              <a:rPr lang="en-IE" dirty="0" smtClean="0"/>
              <a:t>PP1Pk </a:t>
            </a:r>
            <a:r>
              <a:rPr lang="en-IE" dirty="0" err="1" smtClean="0"/>
              <a:t>alloimmunization</a:t>
            </a:r>
            <a:r>
              <a:rPr lang="en-IE" dirty="0"/>
              <a:t>. </a:t>
            </a:r>
            <a:endParaRPr lang="en-IE" dirty="0" smtClean="0"/>
          </a:p>
          <a:p>
            <a:r>
              <a:rPr lang="en-IE" dirty="0" smtClean="0"/>
              <a:t>Contrary </a:t>
            </a:r>
            <a:r>
              <a:rPr lang="en-IE" dirty="0"/>
              <a:t>to Rh and </a:t>
            </a:r>
            <a:r>
              <a:rPr lang="en-IE" dirty="0" err="1"/>
              <a:t>Kell</a:t>
            </a:r>
            <a:r>
              <a:rPr lang="en-IE" dirty="0"/>
              <a:t> </a:t>
            </a:r>
            <a:r>
              <a:rPr lang="en-IE" dirty="0" err="1"/>
              <a:t>alloimmunization</a:t>
            </a:r>
            <a:r>
              <a:rPr lang="en-IE" dirty="0"/>
              <a:t>, in </a:t>
            </a:r>
            <a:r>
              <a:rPr lang="en-IE" dirty="0" smtClean="0"/>
              <a:t>which </a:t>
            </a:r>
            <a:r>
              <a:rPr lang="en-IE" dirty="0" err="1" smtClean="0"/>
              <a:t>plasmapheresis</a:t>
            </a:r>
            <a:r>
              <a:rPr lang="en-IE" dirty="0" smtClean="0"/>
              <a:t> </a:t>
            </a:r>
            <a:r>
              <a:rPr lang="en-IE" dirty="0"/>
              <a:t>is especially important in the last trimester, in </a:t>
            </a:r>
            <a:r>
              <a:rPr lang="en-IE" dirty="0" smtClean="0"/>
              <a:t>anti-PP1Pk pregnancies </a:t>
            </a:r>
            <a:r>
              <a:rPr lang="en-IE" dirty="0"/>
              <a:t>pre-conception surveillance and early </a:t>
            </a:r>
            <a:r>
              <a:rPr lang="en-IE" dirty="0" smtClean="0"/>
              <a:t>treatment (if necessary</a:t>
            </a:r>
            <a:r>
              <a:rPr lang="en-IE" dirty="0"/>
              <a:t>) are </a:t>
            </a:r>
            <a:r>
              <a:rPr lang="en-IE" dirty="0" smtClean="0"/>
              <a:t>essential.</a:t>
            </a:r>
            <a:endParaRPr lang="en-IE" dirty="0"/>
          </a:p>
        </p:txBody>
      </p:sp>
    </p:spTree>
    <p:extLst>
      <p:ext uri="{BB962C8B-B14F-4D97-AF65-F5344CB8AC3E}">
        <p14:creationId xmlns:p14="http://schemas.microsoft.com/office/powerpoint/2010/main" val="110962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all the fuss about? (Part 2)</a:t>
            </a:r>
            <a:endParaRPr lang="en-IE" dirty="0"/>
          </a:p>
        </p:txBody>
      </p:sp>
      <p:sp>
        <p:nvSpPr>
          <p:cNvPr id="3" name="Content Placeholder 2"/>
          <p:cNvSpPr>
            <a:spLocks noGrp="1"/>
          </p:cNvSpPr>
          <p:nvPr>
            <p:ph idx="1"/>
          </p:nvPr>
        </p:nvSpPr>
        <p:spPr>
          <a:xfrm>
            <a:off x="609600" y="1600201"/>
            <a:ext cx="10972800" cy="1900808"/>
          </a:xfrm>
        </p:spPr>
        <p:txBody>
          <a:bodyPr>
            <a:normAutofit/>
          </a:bodyPr>
          <a:lstStyle/>
          <a:p>
            <a:r>
              <a:rPr lang="en-IE" dirty="0" smtClean="0"/>
              <a:t>Individuals with a </a:t>
            </a:r>
            <a:r>
              <a:rPr lang="en-IE" dirty="0" err="1" smtClean="0"/>
              <a:t>Tj</a:t>
            </a:r>
            <a:r>
              <a:rPr lang="en-IE" dirty="0" smtClean="0"/>
              <a:t>(a-)/p or P1 k or P2 k phenotypes have a rare blood group with very few compatible RBC donors in the world. </a:t>
            </a:r>
          </a:p>
          <a:p>
            <a:r>
              <a:rPr lang="en-GB" dirty="0" smtClean="0"/>
              <a:t>Remember the prevalence is </a:t>
            </a:r>
            <a:r>
              <a:rPr lang="en-IE" dirty="0" smtClean="0"/>
              <a:t>5.8/1,000,000!</a:t>
            </a:r>
          </a:p>
          <a:p>
            <a:pPr marL="0" indent="0">
              <a:buNone/>
            </a:pPr>
            <a:endParaRPr lang="en-IE" dirty="0"/>
          </a:p>
        </p:txBody>
      </p:sp>
      <p:pic>
        <p:nvPicPr>
          <p:cNvPr id="1027" name="Picture 3" descr="C:\Users\clearyr\AppData\Local\Microsoft\Windows\Temporary Internet Files\Content.IE5\S60LJ1GM\Blood-Don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701" y="3702519"/>
            <a:ext cx="4668272" cy="262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38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uth and Kieran PP1P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 id="{7ECA17FD-1938-1948-AB1B-F9F3B612E576}" vid="{40960075-AC8C-5947-9343-5796CB7DE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Ruth and Kieran PP1PK presentation</Template>
  <TotalTime>564</TotalTime>
  <Words>2258</Words>
  <Application>Microsoft Office PowerPoint</Application>
  <PresentationFormat>Custom</PresentationFormat>
  <Paragraphs>406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Ruth and Kieran PP1PK presentation</vt:lpstr>
      <vt:lpstr>PowerPoint Presentation</vt:lpstr>
      <vt:lpstr>Introduction</vt:lpstr>
      <vt:lpstr>Blood Group Etiology</vt:lpstr>
      <vt:lpstr>P and Pk Antigens</vt:lpstr>
      <vt:lpstr>PowerPoint Presentation</vt:lpstr>
      <vt:lpstr>PowerPoint Presentation</vt:lpstr>
      <vt:lpstr>What’s all the fuss about? (Part 1)</vt:lpstr>
      <vt:lpstr>What’s all the fuss about? (Part 1)</vt:lpstr>
      <vt:lpstr>What’s all the fuss about? (Part 2)</vt:lpstr>
      <vt:lpstr>EDQM</vt:lpstr>
      <vt:lpstr>EDQM continued</vt:lpstr>
      <vt:lpstr>Case Study</vt:lpstr>
      <vt:lpstr>BioRad Panel results</vt:lpstr>
      <vt:lpstr>Where in the world…..</vt:lpstr>
      <vt:lpstr>Further lab testing</vt:lpstr>
      <vt:lpstr>Further lab testing</vt:lpstr>
      <vt:lpstr>Further lab testing</vt:lpstr>
      <vt:lpstr>Titres during the course of the pregnancy</vt:lpstr>
      <vt:lpstr>Roadmap for managing the patient</vt:lpstr>
      <vt:lpstr>Sanquin ADCC Testing</vt:lpstr>
      <vt:lpstr>Sanquin ADCC results June 2021 </vt:lpstr>
      <vt:lpstr>ADCC Results continued September 2021</vt:lpstr>
      <vt:lpstr>Potential Irish Donors</vt:lpstr>
      <vt:lpstr>Arranging Donors</vt:lpstr>
      <vt:lpstr>18th October 2021…..</vt:lpstr>
      <vt:lpstr>Reporting</vt:lpstr>
      <vt:lpstr>Laboratory Investigation of the Newborn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Company>Irish Blood Transfusion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Cleary, Ruth</dc:creator>
  <cp:lastModifiedBy>Waters, Allison</cp:lastModifiedBy>
  <cp:revision>27</cp:revision>
  <cp:lastPrinted>2021-12-08T08:18:11Z</cp:lastPrinted>
  <dcterms:created xsi:type="dcterms:W3CDTF">2021-12-02T21:33:29Z</dcterms:created>
  <dcterms:modified xsi:type="dcterms:W3CDTF">2022-10-04T08:19:59Z</dcterms:modified>
</cp:coreProperties>
</file>