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3" r:id="rId3"/>
    <p:sldId id="269" r:id="rId4"/>
    <p:sldId id="259" r:id="rId5"/>
    <p:sldId id="267" r:id="rId6"/>
    <p:sldId id="270" r:id="rId7"/>
    <p:sldId id="260" r:id="rId8"/>
    <p:sldId id="271" r:id="rId9"/>
    <p:sldId id="258" r:id="rId10"/>
    <p:sldId id="275" r:id="rId11"/>
    <p:sldId id="261" r:id="rId12"/>
    <p:sldId id="273" r:id="rId13"/>
    <p:sldId id="274" r:id="rId14"/>
    <p:sldId id="266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cally, Edel" initials="SE" lastIdx="2" clrIdx="0"/>
  <p:cmAuthor id="1" name="Cleary, Ruth" initials="CR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101" autoAdjust="0"/>
  </p:normalViewPr>
  <p:slideViewPr>
    <p:cSldViewPr>
      <p:cViewPr>
        <p:scale>
          <a:sx n="90" d="100"/>
          <a:sy n="90" d="100"/>
        </p:scale>
        <p:origin x="-732" y="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94DF15-281D-41D7-ACA2-9A95F4F594F5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E"/>
        </a:p>
      </dgm:t>
    </dgm:pt>
    <dgm:pt modelId="{A987F968-09F8-4A90-812F-B4C840D4C406}">
      <dgm:prSet phldrT="[Text]" custT="1"/>
      <dgm:spPr/>
      <dgm:t>
        <a:bodyPr/>
        <a:lstStyle/>
        <a:p>
          <a:r>
            <a:rPr lang="en-GB" sz="1600" b="1" dirty="0" smtClean="0"/>
            <a:t>Anti-e </a:t>
          </a:r>
          <a:r>
            <a:rPr lang="en-GB" sz="1600" dirty="0" smtClean="0"/>
            <a:t>detected in referring hospital </a:t>
          </a:r>
          <a:endParaRPr lang="en-IE" sz="1600" dirty="0"/>
        </a:p>
      </dgm:t>
    </dgm:pt>
    <dgm:pt modelId="{A1A0D03B-BECE-499D-A0BB-E8B692D03946}" type="parTrans" cxnId="{C799F8A7-A22B-4D49-BE71-50257BD505A4}">
      <dgm:prSet/>
      <dgm:spPr/>
      <dgm:t>
        <a:bodyPr/>
        <a:lstStyle/>
        <a:p>
          <a:endParaRPr lang="en-IE"/>
        </a:p>
      </dgm:t>
    </dgm:pt>
    <dgm:pt modelId="{836C15A5-58F9-44C2-90F1-EF0AA578108A}" type="sibTrans" cxnId="{C799F8A7-A22B-4D49-BE71-50257BD505A4}">
      <dgm:prSet/>
      <dgm:spPr/>
      <dgm:t>
        <a:bodyPr/>
        <a:lstStyle/>
        <a:p>
          <a:endParaRPr lang="en-IE"/>
        </a:p>
      </dgm:t>
    </dgm:pt>
    <dgm:pt modelId="{E8A2F595-1612-4E86-810A-7C6BC017C56C}">
      <dgm:prSet phldrT="[Text]" custT="1"/>
      <dgm:spPr/>
      <dgm:t>
        <a:bodyPr/>
        <a:lstStyle/>
        <a:p>
          <a:r>
            <a:rPr lang="en-GB" sz="1600" dirty="0" smtClean="0"/>
            <a:t>RCI receive sample </a:t>
          </a:r>
        </a:p>
        <a:p>
          <a:r>
            <a:rPr lang="en-GB" sz="1600" dirty="0" smtClean="0"/>
            <a:t>anti-e detected &amp; </a:t>
          </a:r>
        </a:p>
        <a:p>
          <a:r>
            <a:rPr lang="en-GB" sz="1600" b="1" dirty="0" smtClean="0"/>
            <a:t>Titration result of 4 </a:t>
          </a:r>
          <a:r>
            <a:rPr lang="en-GB" sz="1600" dirty="0" smtClean="0"/>
            <a:t>reported</a:t>
          </a:r>
          <a:endParaRPr lang="en-IE" sz="1600" dirty="0"/>
        </a:p>
      </dgm:t>
    </dgm:pt>
    <dgm:pt modelId="{C356F461-1063-435D-87A6-5808AB3050C9}" type="parTrans" cxnId="{02143983-1830-4DF7-BB9D-ED0AC9C8234C}">
      <dgm:prSet/>
      <dgm:spPr/>
      <dgm:t>
        <a:bodyPr/>
        <a:lstStyle/>
        <a:p>
          <a:endParaRPr lang="en-IE"/>
        </a:p>
      </dgm:t>
    </dgm:pt>
    <dgm:pt modelId="{E704FDEE-438D-42F3-9FA7-BD9D8C10AE92}" type="sibTrans" cxnId="{02143983-1830-4DF7-BB9D-ED0AC9C8234C}">
      <dgm:prSet/>
      <dgm:spPr/>
      <dgm:t>
        <a:bodyPr/>
        <a:lstStyle/>
        <a:p>
          <a:endParaRPr lang="en-IE"/>
        </a:p>
      </dgm:t>
    </dgm:pt>
    <dgm:pt modelId="{568981A6-0525-4661-99DD-4C20E77FD978}">
      <dgm:prSet phldrT="[Text]" custT="1"/>
      <dgm:spPr/>
      <dgm:t>
        <a:bodyPr/>
        <a:lstStyle/>
        <a:p>
          <a:r>
            <a:rPr lang="en-GB" sz="1600" dirty="0" smtClean="0"/>
            <a:t>Subsequent </a:t>
          </a:r>
          <a:r>
            <a:rPr lang="en-GB" sz="1600" b="1" dirty="0" smtClean="0"/>
            <a:t>bilirubin </a:t>
          </a:r>
          <a:r>
            <a:rPr lang="en-GB" sz="1600" dirty="0" smtClean="0"/>
            <a:t>sample reported as </a:t>
          </a:r>
          <a:r>
            <a:rPr lang="en-IE" sz="1600" b="1" dirty="0" smtClean="0"/>
            <a:t>&gt;300µmol/l</a:t>
          </a:r>
          <a:endParaRPr lang="en-IE" sz="1600" b="1" dirty="0"/>
        </a:p>
      </dgm:t>
    </dgm:pt>
    <dgm:pt modelId="{202F746B-96D4-44E6-9E94-A71CDCE279E9}" type="parTrans" cxnId="{09695485-4639-4FC2-AAB4-D79466EA9B8F}">
      <dgm:prSet/>
      <dgm:spPr/>
      <dgm:t>
        <a:bodyPr/>
        <a:lstStyle/>
        <a:p>
          <a:endParaRPr lang="en-IE"/>
        </a:p>
      </dgm:t>
    </dgm:pt>
    <dgm:pt modelId="{36507957-19D7-4704-8337-6DCA3253C0B0}" type="sibTrans" cxnId="{09695485-4639-4FC2-AAB4-D79466EA9B8F}">
      <dgm:prSet/>
      <dgm:spPr/>
      <dgm:t>
        <a:bodyPr/>
        <a:lstStyle/>
        <a:p>
          <a:endParaRPr lang="en-IE"/>
        </a:p>
      </dgm:t>
    </dgm:pt>
    <dgm:pt modelId="{461F2376-E11B-495F-AC27-57C3E0EBFFB0}">
      <dgm:prSet custT="1"/>
      <dgm:spPr/>
      <dgm:t>
        <a:bodyPr/>
        <a:lstStyle/>
        <a:p>
          <a:r>
            <a:rPr lang="en-IE" sz="1600" dirty="0" smtClean="0"/>
            <a:t>Baby is born in good health. Initial bilirubin indicated as normal. </a:t>
          </a:r>
          <a:endParaRPr lang="en-IE" sz="1600" dirty="0"/>
        </a:p>
      </dgm:t>
    </dgm:pt>
    <dgm:pt modelId="{E80BEEFF-003A-4DF1-BEAA-9D373E0A99C4}" type="parTrans" cxnId="{B2BF0EAF-C7C4-478E-87F5-3A0007BB6711}">
      <dgm:prSet/>
      <dgm:spPr/>
      <dgm:t>
        <a:bodyPr/>
        <a:lstStyle/>
        <a:p>
          <a:endParaRPr lang="en-IE"/>
        </a:p>
      </dgm:t>
    </dgm:pt>
    <dgm:pt modelId="{73ACE10E-479E-4351-8AEC-72E9DCEB9DD6}" type="sibTrans" cxnId="{B2BF0EAF-C7C4-478E-87F5-3A0007BB6711}">
      <dgm:prSet/>
      <dgm:spPr/>
      <dgm:t>
        <a:bodyPr/>
        <a:lstStyle/>
        <a:p>
          <a:endParaRPr lang="en-IE"/>
        </a:p>
      </dgm:t>
    </dgm:pt>
    <dgm:pt modelId="{AB2085ED-692C-476E-B7AE-950D5777AE46}">
      <dgm:prSet custT="1"/>
      <dgm:spPr/>
      <dgm:t>
        <a:bodyPr/>
        <a:lstStyle/>
        <a:p>
          <a:r>
            <a:rPr lang="en-IE" sz="1600" b="1" dirty="0" smtClean="0"/>
            <a:t>Urgent transfer </a:t>
          </a:r>
          <a:r>
            <a:rPr lang="en-IE" sz="1400" dirty="0" smtClean="0"/>
            <a:t>of Infant to Dublin Maternity Hospital. IBTS Registrar, Consultant and RCI MS on call notified. </a:t>
          </a:r>
          <a:endParaRPr lang="en-IE" sz="1400" dirty="0"/>
        </a:p>
      </dgm:t>
    </dgm:pt>
    <dgm:pt modelId="{CDA3E7A5-E1C7-441F-A852-68C7E66C6080}" type="parTrans" cxnId="{93478920-5EED-4B33-8EBF-1999E6B86004}">
      <dgm:prSet/>
      <dgm:spPr/>
      <dgm:t>
        <a:bodyPr/>
        <a:lstStyle/>
        <a:p>
          <a:endParaRPr lang="en-IE"/>
        </a:p>
      </dgm:t>
    </dgm:pt>
    <dgm:pt modelId="{3326BAA7-BD69-46D7-AA4E-98BC02B78770}" type="sibTrans" cxnId="{93478920-5EED-4B33-8EBF-1999E6B86004}">
      <dgm:prSet/>
      <dgm:spPr/>
      <dgm:t>
        <a:bodyPr/>
        <a:lstStyle/>
        <a:p>
          <a:endParaRPr lang="en-IE"/>
        </a:p>
      </dgm:t>
    </dgm:pt>
    <dgm:pt modelId="{37482331-FB49-4429-99AF-1119459F935C}">
      <dgm:prSet custT="1"/>
      <dgm:spPr/>
      <dgm:t>
        <a:bodyPr/>
        <a:lstStyle/>
        <a:p>
          <a:r>
            <a:rPr lang="en-GB" sz="1600" b="1" dirty="0" smtClean="0"/>
            <a:t>Potential exchange transfusion </a:t>
          </a:r>
          <a:r>
            <a:rPr lang="en-GB" sz="1400" dirty="0" smtClean="0"/>
            <a:t>Discussion on unit phenotype selection.  </a:t>
          </a:r>
          <a:endParaRPr lang="en-IE" sz="1400" dirty="0"/>
        </a:p>
      </dgm:t>
    </dgm:pt>
    <dgm:pt modelId="{8EA2924E-8B28-4A9B-AF0C-032A890A8BAD}" type="parTrans" cxnId="{1A23AAAE-5B16-424E-A7A7-0B31FD1D4C46}">
      <dgm:prSet/>
      <dgm:spPr/>
      <dgm:t>
        <a:bodyPr/>
        <a:lstStyle/>
        <a:p>
          <a:endParaRPr lang="en-IE"/>
        </a:p>
      </dgm:t>
    </dgm:pt>
    <dgm:pt modelId="{4C92E07F-F1E8-437C-B43D-CC2EB0AB57AF}" type="sibTrans" cxnId="{1A23AAAE-5B16-424E-A7A7-0B31FD1D4C46}">
      <dgm:prSet/>
      <dgm:spPr/>
      <dgm:t>
        <a:bodyPr/>
        <a:lstStyle/>
        <a:p>
          <a:endParaRPr lang="en-IE"/>
        </a:p>
      </dgm:t>
    </dgm:pt>
    <dgm:pt modelId="{B36956D1-35E2-4599-9669-CD28B18AA724}">
      <dgm:prSet custT="1"/>
      <dgm:spPr/>
      <dgm:t>
        <a:bodyPr/>
        <a:lstStyle/>
        <a:p>
          <a:r>
            <a:rPr lang="en-GB" sz="1600" b="1" dirty="0" smtClean="0"/>
            <a:t>Bilirubin</a:t>
          </a:r>
          <a:r>
            <a:rPr lang="en-GB" sz="1400" dirty="0" smtClean="0"/>
            <a:t> result repeated in Dublin Maternity Hospital.  Bilirubin reported as  </a:t>
          </a:r>
          <a:r>
            <a:rPr lang="en-IE" sz="1600" b="1" dirty="0" smtClean="0"/>
            <a:t>31µmol/l</a:t>
          </a:r>
          <a:endParaRPr lang="en-IE" sz="1600" b="1" dirty="0"/>
        </a:p>
      </dgm:t>
    </dgm:pt>
    <dgm:pt modelId="{C3B236D8-00AA-46EE-84D6-A747E85B1173}" type="parTrans" cxnId="{0F2DFCCA-F9D7-41E6-AB3C-EABC96A2D9D7}">
      <dgm:prSet/>
      <dgm:spPr/>
      <dgm:t>
        <a:bodyPr/>
        <a:lstStyle/>
        <a:p>
          <a:endParaRPr lang="en-IE"/>
        </a:p>
      </dgm:t>
    </dgm:pt>
    <dgm:pt modelId="{1EC4EC55-B788-425E-8F10-EA131A2ED369}" type="sibTrans" cxnId="{0F2DFCCA-F9D7-41E6-AB3C-EABC96A2D9D7}">
      <dgm:prSet/>
      <dgm:spPr/>
      <dgm:t>
        <a:bodyPr/>
        <a:lstStyle/>
        <a:p>
          <a:endParaRPr lang="en-IE"/>
        </a:p>
      </dgm:t>
    </dgm:pt>
    <dgm:pt modelId="{3E114638-BB58-4370-AB93-6FB419D964FD}">
      <dgm:prSet/>
      <dgm:spPr/>
      <dgm:t>
        <a:bodyPr/>
        <a:lstStyle/>
        <a:p>
          <a:r>
            <a:rPr lang="en-GB" dirty="0" smtClean="0"/>
            <a:t>On call team stood down. </a:t>
          </a:r>
        </a:p>
        <a:p>
          <a:r>
            <a:rPr lang="en-GB" dirty="0" smtClean="0"/>
            <a:t>No requirement for exchange transfusion.  </a:t>
          </a:r>
          <a:endParaRPr lang="en-IE" dirty="0"/>
        </a:p>
      </dgm:t>
    </dgm:pt>
    <dgm:pt modelId="{8A2D798A-B81A-45B1-AFB2-216662269EA0}" type="parTrans" cxnId="{0DCC90FB-8BDB-4AE6-982C-9F63364CFC76}">
      <dgm:prSet/>
      <dgm:spPr/>
      <dgm:t>
        <a:bodyPr/>
        <a:lstStyle/>
        <a:p>
          <a:endParaRPr lang="en-IE"/>
        </a:p>
      </dgm:t>
    </dgm:pt>
    <dgm:pt modelId="{2E332E37-7C7E-4141-8B27-EC5EC6F3D052}" type="sibTrans" cxnId="{0DCC90FB-8BDB-4AE6-982C-9F63364CFC76}">
      <dgm:prSet/>
      <dgm:spPr/>
      <dgm:t>
        <a:bodyPr/>
        <a:lstStyle/>
        <a:p>
          <a:endParaRPr lang="en-IE"/>
        </a:p>
      </dgm:t>
    </dgm:pt>
    <dgm:pt modelId="{19B00460-303C-4B4D-920D-9EC48F20791C}">
      <dgm:prSet/>
      <dgm:spPr/>
      <dgm:t>
        <a:bodyPr/>
        <a:lstStyle/>
        <a:p>
          <a:r>
            <a:rPr lang="en-GB" dirty="0" smtClean="0"/>
            <a:t>Infant transferred back to  hospital of birth. </a:t>
          </a:r>
          <a:endParaRPr lang="en-IE" dirty="0"/>
        </a:p>
      </dgm:t>
    </dgm:pt>
    <dgm:pt modelId="{B8CE49F4-353A-42C1-815F-720E02D927FA}" type="parTrans" cxnId="{37D919FD-81D1-4411-8CC8-FA1413929E26}">
      <dgm:prSet/>
      <dgm:spPr/>
      <dgm:t>
        <a:bodyPr/>
        <a:lstStyle/>
        <a:p>
          <a:endParaRPr lang="en-IE"/>
        </a:p>
      </dgm:t>
    </dgm:pt>
    <dgm:pt modelId="{02DFB6CA-5550-4CFA-8687-029F0F1EB2C3}" type="sibTrans" cxnId="{37D919FD-81D1-4411-8CC8-FA1413929E26}">
      <dgm:prSet/>
      <dgm:spPr/>
      <dgm:t>
        <a:bodyPr/>
        <a:lstStyle/>
        <a:p>
          <a:endParaRPr lang="en-IE"/>
        </a:p>
      </dgm:t>
    </dgm:pt>
    <dgm:pt modelId="{6FA36343-85B4-458F-B631-A12FE9540645}">
      <dgm:prSet/>
      <dgm:spPr/>
      <dgm:t>
        <a:bodyPr/>
        <a:lstStyle/>
        <a:p>
          <a:r>
            <a:rPr lang="en-GB" dirty="0" smtClean="0"/>
            <a:t>Prophylactic triple phototherapy prescribed for the infant </a:t>
          </a:r>
          <a:endParaRPr lang="en-IE" dirty="0"/>
        </a:p>
      </dgm:t>
    </dgm:pt>
    <dgm:pt modelId="{7C8C6D9F-1E89-494C-AABE-DE64FEA15F9A}" type="parTrans" cxnId="{919C3747-305C-44A0-992D-5A334A510EDE}">
      <dgm:prSet/>
      <dgm:spPr/>
      <dgm:t>
        <a:bodyPr/>
        <a:lstStyle/>
        <a:p>
          <a:endParaRPr lang="en-IE"/>
        </a:p>
      </dgm:t>
    </dgm:pt>
    <dgm:pt modelId="{913409AC-960F-4081-87C6-7AF88AF444D3}" type="sibTrans" cxnId="{919C3747-305C-44A0-992D-5A334A510EDE}">
      <dgm:prSet/>
      <dgm:spPr/>
      <dgm:t>
        <a:bodyPr/>
        <a:lstStyle/>
        <a:p>
          <a:endParaRPr lang="en-IE"/>
        </a:p>
      </dgm:t>
    </dgm:pt>
    <dgm:pt modelId="{C533F838-9B5F-4E6A-B962-E22211F55F95}" type="pres">
      <dgm:prSet presAssocID="{2D94DF15-281D-41D7-ACA2-9A95F4F594F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50BCCA06-B59C-49EA-B438-55302CB333E3}" type="pres">
      <dgm:prSet presAssocID="{A987F968-09F8-4A90-812F-B4C840D4C406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364DD156-17B6-480D-837B-F09908B94521}" type="pres">
      <dgm:prSet presAssocID="{836C15A5-58F9-44C2-90F1-EF0AA578108A}" presName="sibTrans" presStyleLbl="sibTrans2D1" presStyleIdx="0" presStyleCnt="9"/>
      <dgm:spPr/>
      <dgm:t>
        <a:bodyPr/>
        <a:lstStyle/>
        <a:p>
          <a:endParaRPr lang="en-IE"/>
        </a:p>
      </dgm:t>
    </dgm:pt>
    <dgm:pt modelId="{6500EF93-33E3-48F1-AA58-1AD4D72953F5}" type="pres">
      <dgm:prSet presAssocID="{836C15A5-58F9-44C2-90F1-EF0AA578108A}" presName="connectorText" presStyleLbl="sibTrans2D1" presStyleIdx="0" presStyleCnt="9"/>
      <dgm:spPr/>
      <dgm:t>
        <a:bodyPr/>
        <a:lstStyle/>
        <a:p>
          <a:endParaRPr lang="en-IE"/>
        </a:p>
      </dgm:t>
    </dgm:pt>
    <dgm:pt modelId="{6E59EA55-3D85-4E67-99A3-B9E53A2B11E5}" type="pres">
      <dgm:prSet presAssocID="{E8A2F595-1612-4E86-810A-7C6BC017C56C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30C8216A-9DBB-40C9-8B70-1D1D80F98A67}" type="pres">
      <dgm:prSet presAssocID="{E704FDEE-438D-42F3-9FA7-BD9D8C10AE92}" presName="sibTrans" presStyleLbl="sibTrans2D1" presStyleIdx="1" presStyleCnt="9"/>
      <dgm:spPr/>
      <dgm:t>
        <a:bodyPr/>
        <a:lstStyle/>
        <a:p>
          <a:endParaRPr lang="en-IE"/>
        </a:p>
      </dgm:t>
    </dgm:pt>
    <dgm:pt modelId="{41B5CBB5-8A8E-46FB-8894-0422DD4AED8F}" type="pres">
      <dgm:prSet presAssocID="{E704FDEE-438D-42F3-9FA7-BD9D8C10AE92}" presName="connectorText" presStyleLbl="sibTrans2D1" presStyleIdx="1" presStyleCnt="9"/>
      <dgm:spPr/>
      <dgm:t>
        <a:bodyPr/>
        <a:lstStyle/>
        <a:p>
          <a:endParaRPr lang="en-IE"/>
        </a:p>
      </dgm:t>
    </dgm:pt>
    <dgm:pt modelId="{56029F07-6BFD-4156-8780-859159B5D047}" type="pres">
      <dgm:prSet presAssocID="{461F2376-E11B-495F-AC27-57C3E0EBFFB0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0CD618E2-8FF2-4AC2-BFB0-0ECA9AEC265E}" type="pres">
      <dgm:prSet presAssocID="{73ACE10E-479E-4351-8AEC-72E9DCEB9DD6}" presName="sibTrans" presStyleLbl="sibTrans2D1" presStyleIdx="2" presStyleCnt="9"/>
      <dgm:spPr/>
      <dgm:t>
        <a:bodyPr/>
        <a:lstStyle/>
        <a:p>
          <a:endParaRPr lang="en-IE"/>
        </a:p>
      </dgm:t>
    </dgm:pt>
    <dgm:pt modelId="{25923662-31FC-4F09-A8AC-7AE28F21F61C}" type="pres">
      <dgm:prSet presAssocID="{73ACE10E-479E-4351-8AEC-72E9DCEB9DD6}" presName="connectorText" presStyleLbl="sibTrans2D1" presStyleIdx="2" presStyleCnt="9"/>
      <dgm:spPr/>
      <dgm:t>
        <a:bodyPr/>
        <a:lstStyle/>
        <a:p>
          <a:endParaRPr lang="en-IE"/>
        </a:p>
      </dgm:t>
    </dgm:pt>
    <dgm:pt modelId="{7039535D-7384-4FCD-9F32-349633D8DE5A}" type="pres">
      <dgm:prSet presAssocID="{568981A6-0525-4661-99DD-4C20E77FD978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E88A2243-0AAC-446B-84D5-338236109802}" type="pres">
      <dgm:prSet presAssocID="{36507957-19D7-4704-8337-6DCA3253C0B0}" presName="sibTrans" presStyleLbl="sibTrans2D1" presStyleIdx="3" presStyleCnt="9"/>
      <dgm:spPr/>
      <dgm:t>
        <a:bodyPr/>
        <a:lstStyle/>
        <a:p>
          <a:endParaRPr lang="en-IE"/>
        </a:p>
      </dgm:t>
    </dgm:pt>
    <dgm:pt modelId="{706091A2-0D67-46C1-A3CC-893B0B100DF9}" type="pres">
      <dgm:prSet presAssocID="{36507957-19D7-4704-8337-6DCA3253C0B0}" presName="connectorText" presStyleLbl="sibTrans2D1" presStyleIdx="3" presStyleCnt="9"/>
      <dgm:spPr/>
      <dgm:t>
        <a:bodyPr/>
        <a:lstStyle/>
        <a:p>
          <a:endParaRPr lang="en-IE"/>
        </a:p>
      </dgm:t>
    </dgm:pt>
    <dgm:pt modelId="{3BF65815-918B-477D-BD86-33927571A72A}" type="pres">
      <dgm:prSet presAssocID="{AB2085ED-692C-476E-B7AE-950D5777AE46}" presName="node" presStyleLbl="node1" presStyleIdx="4" presStyleCnt="10" custScaleX="123214" custLinFactNeighborX="4959" custLinFactNeighborY="-1186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9226F70-D569-4A2C-9B5E-03358E64E27A}" type="pres">
      <dgm:prSet presAssocID="{3326BAA7-BD69-46D7-AA4E-98BC02B78770}" presName="sibTrans" presStyleLbl="sibTrans2D1" presStyleIdx="4" presStyleCnt="9"/>
      <dgm:spPr/>
      <dgm:t>
        <a:bodyPr/>
        <a:lstStyle/>
        <a:p>
          <a:endParaRPr lang="en-IE"/>
        </a:p>
      </dgm:t>
    </dgm:pt>
    <dgm:pt modelId="{2628251C-FC49-4374-BE0D-BA6868D9EC97}" type="pres">
      <dgm:prSet presAssocID="{3326BAA7-BD69-46D7-AA4E-98BC02B78770}" presName="connectorText" presStyleLbl="sibTrans2D1" presStyleIdx="4" presStyleCnt="9"/>
      <dgm:spPr/>
      <dgm:t>
        <a:bodyPr/>
        <a:lstStyle/>
        <a:p>
          <a:endParaRPr lang="en-IE"/>
        </a:p>
      </dgm:t>
    </dgm:pt>
    <dgm:pt modelId="{4041F075-8374-4F72-B1DB-F9EBD8B93EF2}" type="pres">
      <dgm:prSet presAssocID="{37482331-FB49-4429-99AF-1119459F935C}" presName="node" presStyleLbl="node1" presStyleIdx="5" presStyleCnt="10" custLinFactX="-92584" custLinFactY="21139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86886488-2657-4DA6-86E8-E5866B79D8E6}" type="pres">
      <dgm:prSet presAssocID="{4C92E07F-F1E8-437C-B43D-CC2EB0AB57AF}" presName="sibTrans" presStyleLbl="sibTrans2D1" presStyleIdx="5" presStyleCnt="9"/>
      <dgm:spPr/>
      <dgm:t>
        <a:bodyPr/>
        <a:lstStyle/>
        <a:p>
          <a:endParaRPr lang="en-IE"/>
        </a:p>
      </dgm:t>
    </dgm:pt>
    <dgm:pt modelId="{CDD3D4B3-0737-461D-B75C-3AB96CB85C7F}" type="pres">
      <dgm:prSet presAssocID="{4C92E07F-F1E8-437C-B43D-CC2EB0AB57AF}" presName="connectorText" presStyleLbl="sibTrans2D1" presStyleIdx="5" presStyleCnt="9"/>
      <dgm:spPr/>
      <dgm:t>
        <a:bodyPr/>
        <a:lstStyle/>
        <a:p>
          <a:endParaRPr lang="en-IE"/>
        </a:p>
      </dgm:t>
    </dgm:pt>
    <dgm:pt modelId="{45CF4608-8881-429D-AFCF-0419A01AE62B}" type="pres">
      <dgm:prSet presAssocID="{B36956D1-35E2-4599-9669-CD28B18AA724}" presName="node" presStyleLbl="node1" presStyleIdx="6" presStyleCnt="10" custLinFactX="-291268" custLinFactY="21139" custLinFactNeighborX="-300000" custLinFactNeighborY="10000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7CC7FF5B-7B2E-4CC3-8B09-F6E8E3E22CD4}" type="pres">
      <dgm:prSet presAssocID="{1EC4EC55-B788-425E-8F10-EA131A2ED369}" presName="sibTrans" presStyleLbl="sibTrans2D1" presStyleIdx="6" presStyleCnt="9"/>
      <dgm:spPr/>
      <dgm:t>
        <a:bodyPr/>
        <a:lstStyle/>
        <a:p>
          <a:endParaRPr lang="en-IE"/>
        </a:p>
      </dgm:t>
    </dgm:pt>
    <dgm:pt modelId="{C1A39E3E-2FC4-4C9D-9B44-70C2FADC301F}" type="pres">
      <dgm:prSet presAssocID="{1EC4EC55-B788-425E-8F10-EA131A2ED369}" presName="connectorText" presStyleLbl="sibTrans2D1" presStyleIdx="6" presStyleCnt="9"/>
      <dgm:spPr/>
      <dgm:t>
        <a:bodyPr/>
        <a:lstStyle/>
        <a:p>
          <a:endParaRPr lang="en-IE"/>
        </a:p>
      </dgm:t>
    </dgm:pt>
    <dgm:pt modelId="{81EB70C8-D0FA-46B5-A3AC-96093C40FB84}" type="pres">
      <dgm:prSet presAssocID="{3E114638-BB58-4370-AB93-6FB419D964FD}" presName="node" presStyleLbl="node1" presStyleIdx="7" presStyleCnt="10" custLinFactX="-489952" custLinFactY="21139" custLinFactNeighborX="-500000" custLinFactNeighborY="10000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E97B7E7D-6184-4B98-9C42-00E7BB5F0685}" type="pres">
      <dgm:prSet presAssocID="{2E332E37-7C7E-4141-8B27-EC5EC6F3D052}" presName="sibTrans" presStyleLbl="sibTrans2D1" presStyleIdx="7" presStyleCnt="9"/>
      <dgm:spPr/>
      <dgm:t>
        <a:bodyPr/>
        <a:lstStyle/>
        <a:p>
          <a:endParaRPr lang="en-IE"/>
        </a:p>
      </dgm:t>
    </dgm:pt>
    <dgm:pt modelId="{A253C6C0-6782-4667-AD32-28C2B1CCCB9C}" type="pres">
      <dgm:prSet presAssocID="{2E332E37-7C7E-4141-8B27-EC5EC6F3D052}" presName="connectorText" presStyleLbl="sibTrans2D1" presStyleIdx="7" presStyleCnt="9"/>
      <dgm:spPr/>
      <dgm:t>
        <a:bodyPr/>
        <a:lstStyle/>
        <a:p>
          <a:endParaRPr lang="en-IE"/>
        </a:p>
      </dgm:t>
    </dgm:pt>
    <dgm:pt modelId="{4A3D722F-A399-415C-A358-B114593D8702}" type="pres">
      <dgm:prSet presAssocID="{19B00460-303C-4B4D-920D-9EC48F20791C}" presName="node" presStyleLbl="node1" presStyleIdx="8" presStyleCnt="10" custLinFactX="-699175" custLinFactY="19669" custLinFactNeighborX="-700000" custLinFactNeighborY="10000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7B6ECFE1-7D83-48EC-97FA-246479158086}" type="pres">
      <dgm:prSet presAssocID="{02DFB6CA-5550-4CFA-8687-029F0F1EB2C3}" presName="sibTrans" presStyleLbl="sibTrans2D1" presStyleIdx="8" presStyleCnt="9"/>
      <dgm:spPr/>
      <dgm:t>
        <a:bodyPr/>
        <a:lstStyle/>
        <a:p>
          <a:endParaRPr lang="en-IE"/>
        </a:p>
      </dgm:t>
    </dgm:pt>
    <dgm:pt modelId="{0B9B39DD-3A31-49C4-9125-631F777AE834}" type="pres">
      <dgm:prSet presAssocID="{02DFB6CA-5550-4CFA-8687-029F0F1EB2C3}" presName="connectorText" presStyleLbl="sibTrans2D1" presStyleIdx="8" presStyleCnt="9"/>
      <dgm:spPr/>
      <dgm:t>
        <a:bodyPr/>
        <a:lstStyle/>
        <a:p>
          <a:endParaRPr lang="en-IE"/>
        </a:p>
      </dgm:t>
    </dgm:pt>
    <dgm:pt modelId="{3FC8761E-AA65-488B-AAB7-8C37B6B49CB6}" type="pres">
      <dgm:prSet presAssocID="{6FA36343-85B4-458F-B631-A12FE9540645}" presName="node" presStyleLbl="node1" presStyleIdx="9" presStyleCnt="10" custLinFactX="-889152" custLinFactY="21771" custLinFactNeighborX="-900000" custLinFactNeighborY="10000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93478920-5EED-4B33-8EBF-1999E6B86004}" srcId="{2D94DF15-281D-41D7-ACA2-9A95F4F594F5}" destId="{AB2085ED-692C-476E-B7AE-950D5777AE46}" srcOrd="4" destOrd="0" parTransId="{CDA3E7A5-E1C7-441F-A852-68C7E66C6080}" sibTransId="{3326BAA7-BD69-46D7-AA4E-98BC02B78770}"/>
    <dgm:cxn modelId="{1B0B9D67-C4BC-40ED-A4FC-F8FCF008723B}" type="presOf" srcId="{73ACE10E-479E-4351-8AEC-72E9DCEB9DD6}" destId="{25923662-31FC-4F09-A8AC-7AE28F21F61C}" srcOrd="1" destOrd="0" presId="urn:microsoft.com/office/officeart/2005/8/layout/process1"/>
    <dgm:cxn modelId="{7771925F-AFCD-49ED-9DE5-482925B7B521}" type="presOf" srcId="{A987F968-09F8-4A90-812F-B4C840D4C406}" destId="{50BCCA06-B59C-49EA-B438-55302CB333E3}" srcOrd="0" destOrd="0" presId="urn:microsoft.com/office/officeart/2005/8/layout/process1"/>
    <dgm:cxn modelId="{1A23AAAE-5B16-424E-A7A7-0B31FD1D4C46}" srcId="{2D94DF15-281D-41D7-ACA2-9A95F4F594F5}" destId="{37482331-FB49-4429-99AF-1119459F935C}" srcOrd="5" destOrd="0" parTransId="{8EA2924E-8B28-4A9B-AF0C-032A890A8BAD}" sibTransId="{4C92E07F-F1E8-437C-B43D-CC2EB0AB57AF}"/>
    <dgm:cxn modelId="{227DD911-A7FF-488D-8F07-D80FC664A64A}" type="presOf" srcId="{3E114638-BB58-4370-AB93-6FB419D964FD}" destId="{81EB70C8-D0FA-46B5-A3AC-96093C40FB84}" srcOrd="0" destOrd="0" presId="urn:microsoft.com/office/officeart/2005/8/layout/process1"/>
    <dgm:cxn modelId="{6C81D815-EAE2-4D77-BC4A-E6D16BFB3F65}" type="presOf" srcId="{4C92E07F-F1E8-437C-B43D-CC2EB0AB57AF}" destId="{CDD3D4B3-0737-461D-B75C-3AB96CB85C7F}" srcOrd="1" destOrd="0" presId="urn:microsoft.com/office/officeart/2005/8/layout/process1"/>
    <dgm:cxn modelId="{C799F8A7-A22B-4D49-BE71-50257BD505A4}" srcId="{2D94DF15-281D-41D7-ACA2-9A95F4F594F5}" destId="{A987F968-09F8-4A90-812F-B4C840D4C406}" srcOrd="0" destOrd="0" parTransId="{A1A0D03B-BECE-499D-A0BB-E8B692D03946}" sibTransId="{836C15A5-58F9-44C2-90F1-EF0AA578108A}"/>
    <dgm:cxn modelId="{5CC3619C-AE78-4F3C-8473-DCC6D4C1973C}" type="presOf" srcId="{568981A6-0525-4661-99DD-4C20E77FD978}" destId="{7039535D-7384-4FCD-9F32-349633D8DE5A}" srcOrd="0" destOrd="0" presId="urn:microsoft.com/office/officeart/2005/8/layout/process1"/>
    <dgm:cxn modelId="{02143983-1830-4DF7-BB9D-ED0AC9C8234C}" srcId="{2D94DF15-281D-41D7-ACA2-9A95F4F594F5}" destId="{E8A2F595-1612-4E86-810A-7C6BC017C56C}" srcOrd="1" destOrd="0" parTransId="{C356F461-1063-435D-87A6-5808AB3050C9}" sibTransId="{E704FDEE-438D-42F3-9FA7-BD9D8C10AE92}"/>
    <dgm:cxn modelId="{B2BF0EAF-C7C4-478E-87F5-3A0007BB6711}" srcId="{2D94DF15-281D-41D7-ACA2-9A95F4F594F5}" destId="{461F2376-E11B-495F-AC27-57C3E0EBFFB0}" srcOrd="2" destOrd="0" parTransId="{E80BEEFF-003A-4DF1-BEAA-9D373E0A99C4}" sibTransId="{73ACE10E-479E-4351-8AEC-72E9DCEB9DD6}"/>
    <dgm:cxn modelId="{A8E27DE9-D081-47E2-A080-6EC7927A54F2}" type="presOf" srcId="{E704FDEE-438D-42F3-9FA7-BD9D8C10AE92}" destId="{30C8216A-9DBB-40C9-8B70-1D1D80F98A67}" srcOrd="0" destOrd="0" presId="urn:microsoft.com/office/officeart/2005/8/layout/process1"/>
    <dgm:cxn modelId="{9E0DB5C7-FDA3-4321-AEC0-F74664FC899D}" type="presOf" srcId="{461F2376-E11B-495F-AC27-57C3E0EBFFB0}" destId="{56029F07-6BFD-4156-8780-859159B5D047}" srcOrd="0" destOrd="0" presId="urn:microsoft.com/office/officeart/2005/8/layout/process1"/>
    <dgm:cxn modelId="{37D919FD-81D1-4411-8CC8-FA1413929E26}" srcId="{2D94DF15-281D-41D7-ACA2-9A95F4F594F5}" destId="{19B00460-303C-4B4D-920D-9EC48F20791C}" srcOrd="8" destOrd="0" parTransId="{B8CE49F4-353A-42C1-815F-720E02D927FA}" sibTransId="{02DFB6CA-5550-4CFA-8687-029F0F1EB2C3}"/>
    <dgm:cxn modelId="{4F82A55A-7F72-405F-A773-518B46F1A626}" type="presOf" srcId="{2E332E37-7C7E-4141-8B27-EC5EC6F3D052}" destId="{E97B7E7D-6184-4B98-9C42-00E7BB5F0685}" srcOrd="0" destOrd="0" presId="urn:microsoft.com/office/officeart/2005/8/layout/process1"/>
    <dgm:cxn modelId="{C1E522F5-2130-4D35-A6E1-60F4C35A4A85}" type="presOf" srcId="{3326BAA7-BD69-46D7-AA4E-98BC02B78770}" destId="{2628251C-FC49-4374-BE0D-BA6868D9EC97}" srcOrd="1" destOrd="0" presId="urn:microsoft.com/office/officeart/2005/8/layout/process1"/>
    <dgm:cxn modelId="{C1D69ECE-C11D-47BE-A6A0-B38B33D7F9B0}" type="presOf" srcId="{1EC4EC55-B788-425E-8F10-EA131A2ED369}" destId="{7CC7FF5B-7B2E-4CC3-8B09-F6E8E3E22CD4}" srcOrd="0" destOrd="0" presId="urn:microsoft.com/office/officeart/2005/8/layout/process1"/>
    <dgm:cxn modelId="{2915B228-D566-47C6-B89F-B32D0606FBA7}" type="presOf" srcId="{36507957-19D7-4704-8337-6DCA3253C0B0}" destId="{E88A2243-0AAC-446B-84D5-338236109802}" srcOrd="0" destOrd="0" presId="urn:microsoft.com/office/officeart/2005/8/layout/process1"/>
    <dgm:cxn modelId="{0DCC90FB-8BDB-4AE6-982C-9F63364CFC76}" srcId="{2D94DF15-281D-41D7-ACA2-9A95F4F594F5}" destId="{3E114638-BB58-4370-AB93-6FB419D964FD}" srcOrd="7" destOrd="0" parTransId="{8A2D798A-B81A-45B1-AFB2-216662269EA0}" sibTransId="{2E332E37-7C7E-4141-8B27-EC5EC6F3D052}"/>
    <dgm:cxn modelId="{7F68FD20-7368-450F-BA85-383886DD396C}" type="presOf" srcId="{E8A2F595-1612-4E86-810A-7C6BC017C56C}" destId="{6E59EA55-3D85-4E67-99A3-B9E53A2B11E5}" srcOrd="0" destOrd="0" presId="urn:microsoft.com/office/officeart/2005/8/layout/process1"/>
    <dgm:cxn modelId="{ABFF2542-FC06-43C5-9193-84CE96BDD4A4}" type="presOf" srcId="{19B00460-303C-4B4D-920D-9EC48F20791C}" destId="{4A3D722F-A399-415C-A358-B114593D8702}" srcOrd="0" destOrd="0" presId="urn:microsoft.com/office/officeart/2005/8/layout/process1"/>
    <dgm:cxn modelId="{2F52FFE9-5178-44F5-89FC-130B83E5425E}" type="presOf" srcId="{37482331-FB49-4429-99AF-1119459F935C}" destId="{4041F075-8374-4F72-B1DB-F9EBD8B93EF2}" srcOrd="0" destOrd="0" presId="urn:microsoft.com/office/officeart/2005/8/layout/process1"/>
    <dgm:cxn modelId="{7B63FC5B-527A-4E61-97BA-064A4C47CFD4}" type="presOf" srcId="{73ACE10E-479E-4351-8AEC-72E9DCEB9DD6}" destId="{0CD618E2-8FF2-4AC2-BFB0-0ECA9AEC265E}" srcOrd="0" destOrd="0" presId="urn:microsoft.com/office/officeart/2005/8/layout/process1"/>
    <dgm:cxn modelId="{0BC85DF4-538F-4C30-9044-A24CC8D22576}" type="presOf" srcId="{02DFB6CA-5550-4CFA-8687-029F0F1EB2C3}" destId="{0B9B39DD-3A31-49C4-9125-631F777AE834}" srcOrd="1" destOrd="0" presId="urn:microsoft.com/office/officeart/2005/8/layout/process1"/>
    <dgm:cxn modelId="{0CA3611F-8B4D-41E9-922A-50A481063561}" type="presOf" srcId="{836C15A5-58F9-44C2-90F1-EF0AA578108A}" destId="{364DD156-17B6-480D-837B-F09908B94521}" srcOrd="0" destOrd="0" presId="urn:microsoft.com/office/officeart/2005/8/layout/process1"/>
    <dgm:cxn modelId="{BC6E5677-C77C-4B1E-87C0-AEAE6C47CAA6}" type="presOf" srcId="{1EC4EC55-B788-425E-8F10-EA131A2ED369}" destId="{C1A39E3E-2FC4-4C9D-9B44-70C2FADC301F}" srcOrd="1" destOrd="0" presId="urn:microsoft.com/office/officeart/2005/8/layout/process1"/>
    <dgm:cxn modelId="{919C3747-305C-44A0-992D-5A334A510EDE}" srcId="{2D94DF15-281D-41D7-ACA2-9A95F4F594F5}" destId="{6FA36343-85B4-458F-B631-A12FE9540645}" srcOrd="9" destOrd="0" parTransId="{7C8C6D9F-1E89-494C-AABE-DE64FEA15F9A}" sibTransId="{913409AC-960F-4081-87C6-7AF88AF444D3}"/>
    <dgm:cxn modelId="{0B803653-C230-4B97-8AA5-0ACA58B1BB9F}" type="presOf" srcId="{836C15A5-58F9-44C2-90F1-EF0AA578108A}" destId="{6500EF93-33E3-48F1-AA58-1AD4D72953F5}" srcOrd="1" destOrd="0" presId="urn:microsoft.com/office/officeart/2005/8/layout/process1"/>
    <dgm:cxn modelId="{0CC33014-26F6-4F84-8922-807003A59754}" type="presOf" srcId="{B36956D1-35E2-4599-9669-CD28B18AA724}" destId="{45CF4608-8881-429D-AFCF-0419A01AE62B}" srcOrd="0" destOrd="0" presId="urn:microsoft.com/office/officeart/2005/8/layout/process1"/>
    <dgm:cxn modelId="{FB6A8414-C3C0-4FF9-B783-9D8E3F5AEC0D}" type="presOf" srcId="{AB2085ED-692C-476E-B7AE-950D5777AE46}" destId="{3BF65815-918B-477D-BD86-33927571A72A}" srcOrd="0" destOrd="0" presId="urn:microsoft.com/office/officeart/2005/8/layout/process1"/>
    <dgm:cxn modelId="{B154C987-4AA3-4EE9-B78D-82DA6E36CDE2}" type="presOf" srcId="{4C92E07F-F1E8-437C-B43D-CC2EB0AB57AF}" destId="{86886488-2657-4DA6-86E8-E5866B79D8E6}" srcOrd="0" destOrd="0" presId="urn:microsoft.com/office/officeart/2005/8/layout/process1"/>
    <dgm:cxn modelId="{AC16367B-8873-4905-94D5-5199F6F35AD6}" type="presOf" srcId="{E704FDEE-438D-42F3-9FA7-BD9D8C10AE92}" destId="{41B5CBB5-8A8E-46FB-8894-0422DD4AED8F}" srcOrd="1" destOrd="0" presId="urn:microsoft.com/office/officeart/2005/8/layout/process1"/>
    <dgm:cxn modelId="{2AE9FDD4-E7DC-4376-82FE-F129E6A23DA5}" type="presOf" srcId="{2D94DF15-281D-41D7-ACA2-9A95F4F594F5}" destId="{C533F838-9B5F-4E6A-B962-E22211F55F95}" srcOrd="0" destOrd="0" presId="urn:microsoft.com/office/officeart/2005/8/layout/process1"/>
    <dgm:cxn modelId="{DB8A23D3-EABC-496E-A07C-960408791F6B}" type="presOf" srcId="{36507957-19D7-4704-8337-6DCA3253C0B0}" destId="{706091A2-0D67-46C1-A3CC-893B0B100DF9}" srcOrd="1" destOrd="0" presId="urn:microsoft.com/office/officeart/2005/8/layout/process1"/>
    <dgm:cxn modelId="{814D9B39-7CDA-464C-8E1C-FFB86A80A8FE}" type="presOf" srcId="{6FA36343-85B4-458F-B631-A12FE9540645}" destId="{3FC8761E-AA65-488B-AAB7-8C37B6B49CB6}" srcOrd="0" destOrd="0" presId="urn:microsoft.com/office/officeart/2005/8/layout/process1"/>
    <dgm:cxn modelId="{0F2DFCCA-F9D7-41E6-AB3C-EABC96A2D9D7}" srcId="{2D94DF15-281D-41D7-ACA2-9A95F4F594F5}" destId="{B36956D1-35E2-4599-9669-CD28B18AA724}" srcOrd="6" destOrd="0" parTransId="{C3B236D8-00AA-46EE-84D6-A747E85B1173}" sibTransId="{1EC4EC55-B788-425E-8F10-EA131A2ED369}"/>
    <dgm:cxn modelId="{13120C44-506D-47D2-8EE9-9372F0022859}" type="presOf" srcId="{3326BAA7-BD69-46D7-AA4E-98BC02B78770}" destId="{29226F70-D569-4A2C-9B5E-03358E64E27A}" srcOrd="0" destOrd="0" presId="urn:microsoft.com/office/officeart/2005/8/layout/process1"/>
    <dgm:cxn modelId="{09695485-4639-4FC2-AAB4-D79466EA9B8F}" srcId="{2D94DF15-281D-41D7-ACA2-9A95F4F594F5}" destId="{568981A6-0525-4661-99DD-4C20E77FD978}" srcOrd="3" destOrd="0" parTransId="{202F746B-96D4-44E6-9E94-A71CDCE279E9}" sibTransId="{36507957-19D7-4704-8337-6DCA3253C0B0}"/>
    <dgm:cxn modelId="{C06BB278-C6C6-44BD-B7D7-05FD6372A5A2}" type="presOf" srcId="{02DFB6CA-5550-4CFA-8687-029F0F1EB2C3}" destId="{7B6ECFE1-7D83-48EC-97FA-246479158086}" srcOrd="0" destOrd="0" presId="urn:microsoft.com/office/officeart/2005/8/layout/process1"/>
    <dgm:cxn modelId="{0FE7E404-0762-48F1-914E-F1FA609ABEC6}" type="presOf" srcId="{2E332E37-7C7E-4141-8B27-EC5EC6F3D052}" destId="{A253C6C0-6782-4667-AD32-28C2B1CCCB9C}" srcOrd="1" destOrd="0" presId="urn:microsoft.com/office/officeart/2005/8/layout/process1"/>
    <dgm:cxn modelId="{4E22FD6E-97B0-434A-90B5-2146C8D8FAF6}" type="presParOf" srcId="{C533F838-9B5F-4E6A-B962-E22211F55F95}" destId="{50BCCA06-B59C-49EA-B438-55302CB333E3}" srcOrd="0" destOrd="0" presId="urn:microsoft.com/office/officeart/2005/8/layout/process1"/>
    <dgm:cxn modelId="{19148CC3-DB98-4D96-A13D-89CE3749D421}" type="presParOf" srcId="{C533F838-9B5F-4E6A-B962-E22211F55F95}" destId="{364DD156-17B6-480D-837B-F09908B94521}" srcOrd="1" destOrd="0" presId="urn:microsoft.com/office/officeart/2005/8/layout/process1"/>
    <dgm:cxn modelId="{16F5DB7F-4518-425D-AD9A-1D14FA84C393}" type="presParOf" srcId="{364DD156-17B6-480D-837B-F09908B94521}" destId="{6500EF93-33E3-48F1-AA58-1AD4D72953F5}" srcOrd="0" destOrd="0" presId="urn:microsoft.com/office/officeart/2005/8/layout/process1"/>
    <dgm:cxn modelId="{9A1FE90F-79A3-41F6-A031-2F6709E10C4A}" type="presParOf" srcId="{C533F838-9B5F-4E6A-B962-E22211F55F95}" destId="{6E59EA55-3D85-4E67-99A3-B9E53A2B11E5}" srcOrd="2" destOrd="0" presId="urn:microsoft.com/office/officeart/2005/8/layout/process1"/>
    <dgm:cxn modelId="{E11899EF-F8B0-41F0-AC49-24593073C53D}" type="presParOf" srcId="{C533F838-9B5F-4E6A-B962-E22211F55F95}" destId="{30C8216A-9DBB-40C9-8B70-1D1D80F98A67}" srcOrd="3" destOrd="0" presId="urn:microsoft.com/office/officeart/2005/8/layout/process1"/>
    <dgm:cxn modelId="{74DAAF9E-815B-44DF-BCE6-2BB0C0242E99}" type="presParOf" srcId="{30C8216A-9DBB-40C9-8B70-1D1D80F98A67}" destId="{41B5CBB5-8A8E-46FB-8894-0422DD4AED8F}" srcOrd="0" destOrd="0" presId="urn:microsoft.com/office/officeart/2005/8/layout/process1"/>
    <dgm:cxn modelId="{DEA4176D-1096-4CA7-A40A-519FAC52C9BF}" type="presParOf" srcId="{C533F838-9B5F-4E6A-B962-E22211F55F95}" destId="{56029F07-6BFD-4156-8780-859159B5D047}" srcOrd="4" destOrd="0" presId="urn:microsoft.com/office/officeart/2005/8/layout/process1"/>
    <dgm:cxn modelId="{603FE58A-121C-41E9-8538-032407F52A6B}" type="presParOf" srcId="{C533F838-9B5F-4E6A-B962-E22211F55F95}" destId="{0CD618E2-8FF2-4AC2-BFB0-0ECA9AEC265E}" srcOrd="5" destOrd="0" presId="urn:microsoft.com/office/officeart/2005/8/layout/process1"/>
    <dgm:cxn modelId="{110CE64F-C622-43CF-848E-0CB03F2B9EB6}" type="presParOf" srcId="{0CD618E2-8FF2-4AC2-BFB0-0ECA9AEC265E}" destId="{25923662-31FC-4F09-A8AC-7AE28F21F61C}" srcOrd="0" destOrd="0" presId="urn:microsoft.com/office/officeart/2005/8/layout/process1"/>
    <dgm:cxn modelId="{639FBEB0-F669-4A49-9EC8-2C9F6224543E}" type="presParOf" srcId="{C533F838-9B5F-4E6A-B962-E22211F55F95}" destId="{7039535D-7384-4FCD-9F32-349633D8DE5A}" srcOrd="6" destOrd="0" presId="urn:microsoft.com/office/officeart/2005/8/layout/process1"/>
    <dgm:cxn modelId="{58184EB2-13C4-4EEE-B418-B8C355D1EA25}" type="presParOf" srcId="{C533F838-9B5F-4E6A-B962-E22211F55F95}" destId="{E88A2243-0AAC-446B-84D5-338236109802}" srcOrd="7" destOrd="0" presId="urn:microsoft.com/office/officeart/2005/8/layout/process1"/>
    <dgm:cxn modelId="{35275F0B-A1E7-4730-8628-0E74D8401902}" type="presParOf" srcId="{E88A2243-0AAC-446B-84D5-338236109802}" destId="{706091A2-0D67-46C1-A3CC-893B0B100DF9}" srcOrd="0" destOrd="0" presId="urn:microsoft.com/office/officeart/2005/8/layout/process1"/>
    <dgm:cxn modelId="{150EAED3-8E10-4D9D-A8F3-863DA0F63D63}" type="presParOf" srcId="{C533F838-9B5F-4E6A-B962-E22211F55F95}" destId="{3BF65815-918B-477D-BD86-33927571A72A}" srcOrd="8" destOrd="0" presId="urn:microsoft.com/office/officeart/2005/8/layout/process1"/>
    <dgm:cxn modelId="{9F04CC5C-7A61-4E08-85A7-EEAD57561977}" type="presParOf" srcId="{C533F838-9B5F-4E6A-B962-E22211F55F95}" destId="{29226F70-D569-4A2C-9B5E-03358E64E27A}" srcOrd="9" destOrd="0" presId="urn:microsoft.com/office/officeart/2005/8/layout/process1"/>
    <dgm:cxn modelId="{624706E4-88FD-405C-9934-D0AE30866A6E}" type="presParOf" srcId="{29226F70-D569-4A2C-9B5E-03358E64E27A}" destId="{2628251C-FC49-4374-BE0D-BA6868D9EC97}" srcOrd="0" destOrd="0" presId="urn:microsoft.com/office/officeart/2005/8/layout/process1"/>
    <dgm:cxn modelId="{D913F011-227A-4049-A558-23E1BD6D4772}" type="presParOf" srcId="{C533F838-9B5F-4E6A-B962-E22211F55F95}" destId="{4041F075-8374-4F72-B1DB-F9EBD8B93EF2}" srcOrd="10" destOrd="0" presId="urn:microsoft.com/office/officeart/2005/8/layout/process1"/>
    <dgm:cxn modelId="{E3CE7B30-C495-4BB4-A60A-01C9D23EE3B7}" type="presParOf" srcId="{C533F838-9B5F-4E6A-B962-E22211F55F95}" destId="{86886488-2657-4DA6-86E8-E5866B79D8E6}" srcOrd="11" destOrd="0" presId="urn:microsoft.com/office/officeart/2005/8/layout/process1"/>
    <dgm:cxn modelId="{046745CE-3396-41AE-B70B-CCA8A196E38A}" type="presParOf" srcId="{86886488-2657-4DA6-86E8-E5866B79D8E6}" destId="{CDD3D4B3-0737-461D-B75C-3AB96CB85C7F}" srcOrd="0" destOrd="0" presId="urn:microsoft.com/office/officeart/2005/8/layout/process1"/>
    <dgm:cxn modelId="{D0B00423-B90D-4463-8CB7-90F5A94CD839}" type="presParOf" srcId="{C533F838-9B5F-4E6A-B962-E22211F55F95}" destId="{45CF4608-8881-429D-AFCF-0419A01AE62B}" srcOrd="12" destOrd="0" presId="urn:microsoft.com/office/officeart/2005/8/layout/process1"/>
    <dgm:cxn modelId="{7DEAA0A5-BFA9-445E-9B8F-4D6409B1AD07}" type="presParOf" srcId="{C533F838-9B5F-4E6A-B962-E22211F55F95}" destId="{7CC7FF5B-7B2E-4CC3-8B09-F6E8E3E22CD4}" srcOrd="13" destOrd="0" presId="urn:microsoft.com/office/officeart/2005/8/layout/process1"/>
    <dgm:cxn modelId="{4A0F9EC0-21A6-4533-BB95-BDEA7A678CBD}" type="presParOf" srcId="{7CC7FF5B-7B2E-4CC3-8B09-F6E8E3E22CD4}" destId="{C1A39E3E-2FC4-4C9D-9B44-70C2FADC301F}" srcOrd="0" destOrd="0" presId="urn:microsoft.com/office/officeart/2005/8/layout/process1"/>
    <dgm:cxn modelId="{BC40187B-7F6C-4AEE-B592-01A463E87BA9}" type="presParOf" srcId="{C533F838-9B5F-4E6A-B962-E22211F55F95}" destId="{81EB70C8-D0FA-46B5-A3AC-96093C40FB84}" srcOrd="14" destOrd="0" presId="urn:microsoft.com/office/officeart/2005/8/layout/process1"/>
    <dgm:cxn modelId="{CDB8F906-B6D2-4AA2-84FF-51D55066A52E}" type="presParOf" srcId="{C533F838-9B5F-4E6A-B962-E22211F55F95}" destId="{E97B7E7D-6184-4B98-9C42-00E7BB5F0685}" srcOrd="15" destOrd="0" presId="urn:microsoft.com/office/officeart/2005/8/layout/process1"/>
    <dgm:cxn modelId="{B141CF0E-EBAA-4D24-B43B-D708C966EDA0}" type="presParOf" srcId="{E97B7E7D-6184-4B98-9C42-00E7BB5F0685}" destId="{A253C6C0-6782-4667-AD32-28C2B1CCCB9C}" srcOrd="0" destOrd="0" presId="urn:microsoft.com/office/officeart/2005/8/layout/process1"/>
    <dgm:cxn modelId="{B88AFECB-722F-4D65-9306-8CBFA30C2B1D}" type="presParOf" srcId="{C533F838-9B5F-4E6A-B962-E22211F55F95}" destId="{4A3D722F-A399-415C-A358-B114593D8702}" srcOrd="16" destOrd="0" presId="urn:microsoft.com/office/officeart/2005/8/layout/process1"/>
    <dgm:cxn modelId="{D87095AC-1F42-4EB5-BD7A-AF4C9B95D5A5}" type="presParOf" srcId="{C533F838-9B5F-4E6A-B962-E22211F55F95}" destId="{7B6ECFE1-7D83-48EC-97FA-246479158086}" srcOrd="17" destOrd="0" presId="urn:microsoft.com/office/officeart/2005/8/layout/process1"/>
    <dgm:cxn modelId="{AFD88759-270A-4D3C-B7BC-C6B960E329E4}" type="presParOf" srcId="{7B6ECFE1-7D83-48EC-97FA-246479158086}" destId="{0B9B39DD-3A31-49C4-9125-631F777AE834}" srcOrd="0" destOrd="0" presId="urn:microsoft.com/office/officeart/2005/8/layout/process1"/>
    <dgm:cxn modelId="{2A1A33E3-D325-4838-9F26-5113CB79E44D}" type="presParOf" srcId="{C533F838-9B5F-4E6A-B962-E22211F55F95}" destId="{3FC8761E-AA65-488B-AAB7-8C37B6B49CB6}" srcOrd="1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BCCA06-B59C-49EA-B438-55302CB333E3}">
      <dsp:nvSpPr>
        <dsp:cNvPr id="0" name=""/>
        <dsp:cNvSpPr/>
      </dsp:nvSpPr>
      <dsp:spPr>
        <a:xfrm>
          <a:off x="3402" y="4460392"/>
          <a:ext cx="1194213" cy="202443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Anti-e </a:t>
          </a:r>
          <a:r>
            <a:rPr lang="en-GB" sz="1600" kern="1200" dirty="0" smtClean="0"/>
            <a:t>detected in referring hospital </a:t>
          </a:r>
          <a:endParaRPr lang="en-IE" sz="1600" kern="1200" dirty="0"/>
        </a:p>
      </dsp:txBody>
      <dsp:txXfrm>
        <a:off x="38379" y="4495369"/>
        <a:ext cx="1124259" cy="1954477"/>
      </dsp:txXfrm>
    </dsp:sp>
    <dsp:sp modelId="{364DD156-17B6-480D-837B-F09908B94521}">
      <dsp:nvSpPr>
        <dsp:cNvPr id="0" name=""/>
        <dsp:cNvSpPr/>
      </dsp:nvSpPr>
      <dsp:spPr>
        <a:xfrm>
          <a:off x="1317036" y="5324525"/>
          <a:ext cx="253173" cy="2961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100" kern="1200"/>
        </a:p>
      </dsp:txBody>
      <dsp:txXfrm>
        <a:off x="1317036" y="5383758"/>
        <a:ext cx="177221" cy="177698"/>
      </dsp:txXfrm>
    </dsp:sp>
    <dsp:sp modelId="{6E59EA55-3D85-4E67-99A3-B9E53A2B11E5}">
      <dsp:nvSpPr>
        <dsp:cNvPr id="0" name=""/>
        <dsp:cNvSpPr/>
      </dsp:nvSpPr>
      <dsp:spPr>
        <a:xfrm>
          <a:off x="1675300" y="4460392"/>
          <a:ext cx="1194213" cy="202443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RCI receive sample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anti-e detected &amp;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Titration result of 4 </a:t>
          </a:r>
          <a:r>
            <a:rPr lang="en-GB" sz="1600" kern="1200" dirty="0" smtClean="0"/>
            <a:t>reported</a:t>
          </a:r>
          <a:endParaRPr lang="en-IE" sz="1600" kern="1200" dirty="0"/>
        </a:p>
      </dsp:txBody>
      <dsp:txXfrm>
        <a:off x="1710277" y="4495369"/>
        <a:ext cx="1124259" cy="1954477"/>
      </dsp:txXfrm>
    </dsp:sp>
    <dsp:sp modelId="{30C8216A-9DBB-40C9-8B70-1D1D80F98A67}">
      <dsp:nvSpPr>
        <dsp:cNvPr id="0" name=""/>
        <dsp:cNvSpPr/>
      </dsp:nvSpPr>
      <dsp:spPr>
        <a:xfrm>
          <a:off x="2988935" y="5324525"/>
          <a:ext cx="253173" cy="2961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100" kern="1200"/>
        </a:p>
      </dsp:txBody>
      <dsp:txXfrm>
        <a:off x="2988935" y="5383758"/>
        <a:ext cx="177221" cy="177698"/>
      </dsp:txXfrm>
    </dsp:sp>
    <dsp:sp modelId="{56029F07-6BFD-4156-8780-859159B5D047}">
      <dsp:nvSpPr>
        <dsp:cNvPr id="0" name=""/>
        <dsp:cNvSpPr/>
      </dsp:nvSpPr>
      <dsp:spPr>
        <a:xfrm>
          <a:off x="3347199" y="4460392"/>
          <a:ext cx="1194213" cy="202443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kern="1200" dirty="0" smtClean="0"/>
            <a:t>Baby is born in good health. Initial bilirubin indicated as normal. </a:t>
          </a:r>
          <a:endParaRPr lang="en-IE" sz="1600" kern="1200" dirty="0"/>
        </a:p>
      </dsp:txBody>
      <dsp:txXfrm>
        <a:off x="3382176" y="4495369"/>
        <a:ext cx="1124259" cy="1954477"/>
      </dsp:txXfrm>
    </dsp:sp>
    <dsp:sp modelId="{0CD618E2-8FF2-4AC2-BFB0-0ECA9AEC265E}">
      <dsp:nvSpPr>
        <dsp:cNvPr id="0" name=""/>
        <dsp:cNvSpPr/>
      </dsp:nvSpPr>
      <dsp:spPr>
        <a:xfrm>
          <a:off x="4660833" y="5324525"/>
          <a:ext cx="253173" cy="2961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100" kern="1200"/>
        </a:p>
      </dsp:txBody>
      <dsp:txXfrm>
        <a:off x="4660833" y="5383758"/>
        <a:ext cx="177221" cy="177698"/>
      </dsp:txXfrm>
    </dsp:sp>
    <dsp:sp modelId="{7039535D-7384-4FCD-9F32-349633D8DE5A}">
      <dsp:nvSpPr>
        <dsp:cNvPr id="0" name=""/>
        <dsp:cNvSpPr/>
      </dsp:nvSpPr>
      <dsp:spPr>
        <a:xfrm>
          <a:off x="5019097" y="4460392"/>
          <a:ext cx="1194213" cy="202443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Subsequent </a:t>
          </a:r>
          <a:r>
            <a:rPr lang="en-GB" sz="1600" b="1" kern="1200" dirty="0" smtClean="0"/>
            <a:t>bilirubin </a:t>
          </a:r>
          <a:r>
            <a:rPr lang="en-GB" sz="1600" kern="1200" dirty="0" smtClean="0"/>
            <a:t>sample reported as </a:t>
          </a:r>
          <a:r>
            <a:rPr lang="en-IE" sz="1600" b="1" kern="1200" dirty="0" smtClean="0"/>
            <a:t>&gt;300µmol/l</a:t>
          </a:r>
          <a:endParaRPr lang="en-IE" sz="1600" b="1" kern="1200" dirty="0"/>
        </a:p>
      </dsp:txBody>
      <dsp:txXfrm>
        <a:off x="5054074" y="4495369"/>
        <a:ext cx="1124259" cy="1954477"/>
      </dsp:txXfrm>
    </dsp:sp>
    <dsp:sp modelId="{E88A2243-0AAC-446B-84D5-338236109802}">
      <dsp:nvSpPr>
        <dsp:cNvPr id="0" name=""/>
        <dsp:cNvSpPr/>
      </dsp:nvSpPr>
      <dsp:spPr>
        <a:xfrm rot="21555002">
          <a:off x="6338642" y="5313329"/>
          <a:ext cx="265750" cy="2961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100" kern="1200"/>
        </a:p>
      </dsp:txBody>
      <dsp:txXfrm>
        <a:off x="6338645" y="5373084"/>
        <a:ext cx="186025" cy="177698"/>
      </dsp:txXfrm>
    </dsp:sp>
    <dsp:sp modelId="{3BF65815-918B-477D-BD86-33927571A72A}">
      <dsp:nvSpPr>
        <dsp:cNvPr id="0" name=""/>
        <dsp:cNvSpPr/>
      </dsp:nvSpPr>
      <dsp:spPr>
        <a:xfrm>
          <a:off x="6714684" y="4436382"/>
          <a:ext cx="1471437" cy="202443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b="1" kern="1200" dirty="0" smtClean="0"/>
            <a:t>Urgent transfer </a:t>
          </a:r>
          <a:r>
            <a:rPr lang="en-IE" sz="1400" kern="1200" dirty="0" smtClean="0"/>
            <a:t>of Infant to Dublin Maternity Hospital. IBTS Registrar, Consultant and RCI MS on call notified. </a:t>
          </a:r>
          <a:endParaRPr lang="en-IE" sz="1400" kern="1200" dirty="0"/>
        </a:p>
      </dsp:txBody>
      <dsp:txXfrm>
        <a:off x="6757781" y="4479479"/>
        <a:ext cx="1385243" cy="1938237"/>
      </dsp:txXfrm>
    </dsp:sp>
    <dsp:sp modelId="{29226F70-D569-4A2C-9B5E-03358E64E27A}">
      <dsp:nvSpPr>
        <dsp:cNvPr id="0" name=""/>
        <dsp:cNvSpPr/>
      </dsp:nvSpPr>
      <dsp:spPr>
        <a:xfrm rot="5118151">
          <a:off x="7432532" y="6545487"/>
          <a:ext cx="240343" cy="2961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100" kern="1200"/>
        </a:p>
      </dsp:txBody>
      <dsp:txXfrm>
        <a:off x="7465631" y="6568790"/>
        <a:ext cx="168240" cy="177698"/>
      </dsp:txXfrm>
    </dsp:sp>
    <dsp:sp modelId="{4041F075-8374-4F72-B1DB-F9EBD8B93EF2}">
      <dsp:nvSpPr>
        <dsp:cNvPr id="0" name=""/>
        <dsp:cNvSpPr/>
      </dsp:nvSpPr>
      <dsp:spPr>
        <a:xfrm>
          <a:off x="7056783" y="6912768"/>
          <a:ext cx="1194213" cy="202443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Potential exchange transfusion </a:t>
          </a:r>
          <a:r>
            <a:rPr lang="en-GB" sz="1400" kern="1200" dirty="0" smtClean="0"/>
            <a:t>Discussion on unit phenotype selection.  </a:t>
          </a:r>
          <a:endParaRPr lang="en-IE" sz="1400" kern="1200" dirty="0"/>
        </a:p>
      </dsp:txBody>
      <dsp:txXfrm>
        <a:off x="7091760" y="6947745"/>
        <a:ext cx="1124259" cy="1954477"/>
      </dsp:txXfrm>
    </dsp:sp>
    <dsp:sp modelId="{86886488-2657-4DA6-86E8-E5866B79D8E6}">
      <dsp:nvSpPr>
        <dsp:cNvPr id="0" name=""/>
        <dsp:cNvSpPr/>
      </dsp:nvSpPr>
      <dsp:spPr>
        <a:xfrm rot="10800000">
          <a:off x="6696447" y="7776901"/>
          <a:ext cx="244843" cy="2961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100" kern="1200"/>
        </a:p>
      </dsp:txBody>
      <dsp:txXfrm rot="10800000">
        <a:off x="6769900" y="7836134"/>
        <a:ext cx="171390" cy="177698"/>
      </dsp:txXfrm>
    </dsp:sp>
    <dsp:sp modelId="{45CF4608-8881-429D-AFCF-0419A01AE62B}">
      <dsp:nvSpPr>
        <dsp:cNvPr id="0" name=""/>
        <dsp:cNvSpPr/>
      </dsp:nvSpPr>
      <dsp:spPr>
        <a:xfrm>
          <a:off x="5400600" y="6912768"/>
          <a:ext cx="1194213" cy="202443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Bilirubin</a:t>
          </a:r>
          <a:r>
            <a:rPr lang="en-GB" sz="1400" kern="1200" dirty="0" smtClean="0"/>
            <a:t> result repeated in Dublin Maternity Hospital.  Bilirubin reported as  </a:t>
          </a:r>
          <a:r>
            <a:rPr lang="en-IE" sz="1600" b="1" kern="1200" dirty="0" smtClean="0"/>
            <a:t>31µmol/l</a:t>
          </a:r>
          <a:endParaRPr lang="en-IE" sz="1600" b="1" kern="1200" dirty="0"/>
        </a:p>
      </dsp:txBody>
      <dsp:txXfrm>
        <a:off x="5435577" y="6947745"/>
        <a:ext cx="1124259" cy="1954477"/>
      </dsp:txXfrm>
    </dsp:sp>
    <dsp:sp modelId="{7CC7FF5B-7B2E-4CC3-8B09-F6E8E3E22CD4}">
      <dsp:nvSpPr>
        <dsp:cNvPr id="0" name=""/>
        <dsp:cNvSpPr/>
      </dsp:nvSpPr>
      <dsp:spPr>
        <a:xfrm rot="10800000">
          <a:off x="5040264" y="7776901"/>
          <a:ext cx="244843" cy="2961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100" kern="1200"/>
        </a:p>
      </dsp:txBody>
      <dsp:txXfrm rot="10800000">
        <a:off x="5113717" y="7836134"/>
        <a:ext cx="171390" cy="177698"/>
      </dsp:txXfrm>
    </dsp:sp>
    <dsp:sp modelId="{81EB70C8-D0FA-46B5-A3AC-96093C40FB84}">
      <dsp:nvSpPr>
        <dsp:cNvPr id="0" name=""/>
        <dsp:cNvSpPr/>
      </dsp:nvSpPr>
      <dsp:spPr>
        <a:xfrm>
          <a:off x="3744418" y="6912768"/>
          <a:ext cx="1194213" cy="202443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On call team stood down.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No requirement for exchange transfusion.  </a:t>
          </a:r>
          <a:endParaRPr lang="en-IE" sz="1400" kern="1200" dirty="0"/>
        </a:p>
      </dsp:txBody>
      <dsp:txXfrm>
        <a:off x="3779395" y="6947745"/>
        <a:ext cx="1124259" cy="1954477"/>
      </dsp:txXfrm>
    </dsp:sp>
    <dsp:sp modelId="{E97B7E7D-6184-4B98-9C42-00E7BB5F0685}">
      <dsp:nvSpPr>
        <dsp:cNvPr id="0" name=""/>
        <dsp:cNvSpPr/>
      </dsp:nvSpPr>
      <dsp:spPr>
        <a:xfrm rot="10857403">
          <a:off x="3285891" y="7761874"/>
          <a:ext cx="311592" cy="2961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100" kern="1200"/>
        </a:p>
      </dsp:txBody>
      <dsp:txXfrm rot="10800000">
        <a:off x="3374734" y="7821849"/>
        <a:ext cx="222743" cy="177698"/>
      </dsp:txXfrm>
    </dsp:sp>
    <dsp:sp modelId="{4A3D722F-A399-415C-A358-B114593D8702}">
      <dsp:nvSpPr>
        <dsp:cNvPr id="0" name=""/>
        <dsp:cNvSpPr/>
      </dsp:nvSpPr>
      <dsp:spPr>
        <a:xfrm>
          <a:off x="1962377" y="6883009"/>
          <a:ext cx="1194213" cy="202443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Infant transferred back to  hospital of birth. </a:t>
          </a:r>
          <a:endParaRPr lang="en-IE" sz="1400" kern="1200" dirty="0"/>
        </a:p>
      </dsp:txBody>
      <dsp:txXfrm>
        <a:off x="1997354" y="6917986"/>
        <a:ext cx="1124259" cy="1954477"/>
      </dsp:txXfrm>
    </dsp:sp>
    <dsp:sp modelId="{7B6ECFE1-7D83-48EC-97FA-246479158086}">
      <dsp:nvSpPr>
        <dsp:cNvPr id="0" name=""/>
        <dsp:cNvSpPr/>
      </dsp:nvSpPr>
      <dsp:spPr>
        <a:xfrm rot="10705778">
          <a:off x="1683110" y="7768566"/>
          <a:ext cx="189805" cy="2961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100" kern="1200"/>
        </a:p>
      </dsp:txBody>
      <dsp:txXfrm rot="10800000">
        <a:off x="1740040" y="7827019"/>
        <a:ext cx="132864" cy="177698"/>
      </dsp:txXfrm>
    </dsp:sp>
    <dsp:sp modelId="{3FC8761E-AA65-488B-AAB7-8C37B6B49CB6}">
      <dsp:nvSpPr>
        <dsp:cNvPr id="0" name=""/>
        <dsp:cNvSpPr/>
      </dsp:nvSpPr>
      <dsp:spPr>
        <a:xfrm>
          <a:off x="410175" y="6925562"/>
          <a:ext cx="1194213" cy="202443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Prophylactic triple phototherapy prescribed for the infant </a:t>
          </a:r>
          <a:endParaRPr lang="en-IE" sz="1400" kern="1200" dirty="0"/>
        </a:p>
      </dsp:txBody>
      <dsp:txXfrm>
        <a:off x="445152" y="6960539"/>
        <a:ext cx="1124259" cy="19544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6B17E8-DD0D-4E0D-A87C-F27871B5FFE9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63017-E963-446A-9813-391182A1E7E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08659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63017-E963-446A-9813-391182A1E7EB}" type="slidenum">
              <a:rPr lang="en-IE" smtClean="0"/>
              <a:t>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718074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learning</a:t>
            </a:r>
            <a:r>
              <a:rPr lang="en-GB" baseline="0" dirty="0" smtClean="0"/>
              <a:t> from this case is rhesus haplotypes are probabilities only; the D barrier may be crossed in non </a:t>
            </a:r>
            <a:r>
              <a:rPr lang="en-GB" baseline="0" dirty="0" err="1" smtClean="0"/>
              <a:t>allo</a:t>
            </a:r>
            <a:r>
              <a:rPr lang="en-GB" baseline="0" dirty="0" smtClean="0"/>
              <a:t> immunised recipient and the clinical team should interpret the laboratory findings in light of the clinical presentation 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63017-E963-446A-9813-391182A1E7EB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342344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What are we saying here? We’re proposing that the mother may have had</a:t>
            </a:r>
            <a:r>
              <a:rPr lang="en-IE" baseline="0" dirty="0" smtClean="0"/>
              <a:t> some protection from her OWN mother against the development of anti-e but it was the 12</a:t>
            </a:r>
            <a:r>
              <a:rPr lang="en-IE" baseline="30000" dirty="0" smtClean="0"/>
              <a:t>th</a:t>
            </a:r>
            <a:r>
              <a:rPr lang="en-IE" baseline="0" dirty="0" smtClean="0"/>
              <a:t> pregnancy that possibly pushed her immune system far enough to make an </a:t>
            </a:r>
            <a:r>
              <a:rPr lang="en-IE" baseline="0" dirty="0" err="1" smtClean="0"/>
              <a:t>Ab</a:t>
            </a:r>
            <a:r>
              <a:rPr lang="en-IE" baseline="0" dirty="0" smtClean="0"/>
              <a:t>?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63017-E963-446A-9813-391182A1E7EB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52675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63017-E963-446A-9813-391182A1E7EB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66406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Same partner for all pregnancies. Partner not tested due to detection of antibody only occurring at IOL stage.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63017-E963-446A-9813-391182A1E7EB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27108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Three</a:t>
            </a:r>
            <a:r>
              <a:rPr lang="en-GB" baseline="0" dirty="0" smtClean="0"/>
              <a:t> negative red cell antibody screens ante </a:t>
            </a:r>
            <a:r>
              <a:rPr lang="en-GB" baseline="0" dirty="0" err="1" smtClean="0"/>
              <a:t>natally</a:t>
            </a:r>
            <a:endParaRPr lang="en-GB" baseline="0" dirty="0" smtClean="0"/>
          </a:p>
          <a:p>
            <a:r>
              <a:rPr lang="en-GB" baseline="0" dirty="0" smtClean="0"/>
              <a:t>Group and screen prior to delivery anti-e detected </a:t>
            </a:r>
          </a:p>
          <a:p>
            <a:r>
              <a:rPr lang="en-GB" baseline="0" dirty="0" smtClean="0"/>
              <a:t>Note in her hospital two screens routinely for all antenatal patients, not just D (-) </a:t>
            </a:r>
          </a:p>
          <a:p>
            <a:r>
              <a:rPr lang="en-GB" baseline="0" dirty="0" smtClean="0"/>
              <a:t>Recommended in clinical practice guideline as 30% red cell antibodies develop in second half of pregnancy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63017-E963-446A-9813-391182A1E7EB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0180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I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birth weight 4.475kg, </a:t>
            </a:r>
            <a:r>
              <a:rPr lang="en-I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biliblanket</a:t>
            </a:r>
            <a:r>
              <a:rPr lang="en-I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from birth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63017-E963-446A-9813-391182A1E7EB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3993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kernicterus (i.e., chronic bilirubin encephalopathy) 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63017-E963-446A-9813-391182A1E7EB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29466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Baby</a:t>
            </a:r>
            <a:r>
              <a:rPr lang="en-GB" baseline="0" dirty="0" smtClean="0"/>
              <a:t> was born in good condition but spurious </a:t>
            </a:r>
            <a:r>
              <a:rPr lang="en-GB" baseline="0" dirty="0" err="1" smtClean="0"/>
              <a:t>hyperbilirubinaemia</a:t>
            </a:r>
            <a:r>
              <a:rPr lang="en-GB" baseline="0" dirty="0" smtClean="0"/>
              <a:t> reported and baby transferred for possible exchange transfusion </a:t>
            </a:r>
          </a:p>
          <a:p>
            <a:r>
              <a:rPr lang="en-GB" baseline="0" dirty="0" smtClean="0"/>
              <a:t>Mother probable R2R2 and D(-) baby unexplained</a:t>
            </a:r>
          </a:p>
          <a:p>
            <a:r>
              <a:rPr lang="en-GB" baseline="0" dirty="0" smtClean="0"/>
              <a:t>Learning is R2R2 probable haplotype only and R2 r” also possible</a:t>
            </a:r>
          </a:p>
          <a:p>
            <a:r>
              <a:rPr lang="en-GB" baseline="0" dirty="0" smtClean="0"/>
              <a:t>Baby </a:t>
            </a:r>
            <a:r>
              <a:rPr lang="en-GB" baseline="0" dirty="0" err="1" smtClean="0"/>
              <a:t>susbequently</a:t>
            </a:r>
            <a:r>
              <a:rPr lang="en-GB" baseline="0" dirty="0" smtClean="0"/>
              <a:t> confirmed r </a:t>
            </a:r>
            <a:r>
              <a:rPr lang="en-GB" baseline="0" dirty="0" err="1" smtClean="0"/>
              <a:t>r</a:t>
            </a:r>
            <a:r>
              <a:rPr lang="en-GB" baseline="0" dirty="0" smtClean="0"/>
              <a:t>” (molecular testing) r haplotype inherited from Dad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63017-E963-446A-9813-391182A1E7EB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27189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200" dirty="0" smtClean="0"/>
              <a:t>we cannot give </a:t>
            </a:r>
            <a:r>
              <a:rPr lang="en-IE" sz="1200" dirty="0" err="1" smtClean="0"/>
              <a:t>r’’r</a:t>
            </a:r>
            <a:r>
              <a:rPr lang="en-IE" sz="1200" dirty="0" smtClean="0"/>
              <a:t> as the anti-e present from the mother would react with </a:t>
            </a:r>
            <a:r>
              <a:rPr lang="en-IE" sz="1200" dirty="0" err="1" smtClean="0"/>
              <a:t>r’’r</a:t>
            </a:r>
            <a:endParaRPr lang="en-IE" sz="1200" dirty="0" smtClean="0"/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63017-E963-446A-9813-391182A1E7EB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927312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The mother cannot be R2R2 as the baby has to inherit d from both parents</a:t>
            </a:r>
            <a:r>
              <a:rPr lang="en-IE" baseline="0" dirty="0" smtClean="0"/>
              <a:t> to be </a:t>
            </a:r>
            <a:r>
              <a:rPr lang="en-IE" baseline="0" smtClean="0"/>
              <a:t>RhDnegative</a:t>
            </a:r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63017-E963-446A-9813-391182A1E7EB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33394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94A5-4B9F-4E13-935D-705BB3613F4B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1014-1D30-4990-A0FB-51B22E78461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9565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94A5-4B9F-4E13-935D-705BB3613F4B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1014-1D30-4990-A0FB-51B22E78461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0292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94A5-4B9F-4E13-935D-705BB3613F4B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1014-1D30-4990-A0FB-51B22E78461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7580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94A5-4B9F-4E13-935D-705BB3613F4B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1014-1D30-4990-A0FB-51B22E78461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10588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94A5-4B9F-4E13-935D-705BB3613F4B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1014-1D30-4990-A0FB-51B22E78461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22199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94A5-4B9F-4E13-935D-705BB3613F4B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1014-1D30-4990-A0FB-51B22E78461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0415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94A5-4B9F-4E13-935D-705BB3613F4B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1014-1D30-4990-A0FB-51B22E78461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44780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94A5-4B9F-4E13-935D-705BB3613F4B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1014-1D30-4990-A0FB-51B22E78461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43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94A5-4B9F-4E13-935D-705BB3613F4B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1014-1D30-4990-A0FB-51B22E78461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40156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94A5-4B9F-4E13-935D-705BB3613F4B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1014-1D30-4990-A0FB-51B22E78461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633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94A5-4B9F-4E13-935D-705BB3613F4B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1014-1D30-4990-A0FB-51B22E78461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51244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694A5-4B9F-4E13-935D-705BB3613F4B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41014-1D30-4990-A0FB-51B22E78461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1339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Antenatal Serology Case study 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212976"/>
            <a:ext cx="8208912" cy="2400672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A series of learning points involving a case </a:t>
            </a:r>
            <a:r>
              <a:rPr lang="en-GB" dirty="0">
                <a:solidFill>
                  <a:schemeClr val="tx1"/>
                </a:solidFill>
              </a:rPr>
              <a:t>of  anti-e late sensitisation in </a:t>
            </a:r>
            <a:r>
              <a:rPr lang="en-GB" dirty="0" smtClean="0">
                <a:solidFill>
                  <a:schemeClr val="tx1"/>
                </a:solidFill>
              </a:rPr>
              <a:t>pregnancy, 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suspected HDFN and 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difficult component selection decision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22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C00000"/>
                </a:solidFill>
              </a:rPr>
              <a:t>Proposed Inheritance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1680" y="1700808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/>
              <a:t>Mother:</a:t>
            </a:r>
          </a:p>
          <a:p>
            <a:r>
              <a:rPr lang="en-IE" dirty="0" smtClean="0"/>
              <a:t> D+ C- E+ c+ e-</a:t>
            </a:r>
          </a:p>
          <a:p>
            <a:r>
              <a:rPr lang="en-IE" b="1" dirty="0" smtClean="0">
                <a:solidFill>
                  <a:srgbClr val="C00000"/>
                </a:solidFill>
              </a:rPr>
              <a:t>R2r’’ </a:t>
            </a:r>
            <a:r>
              <a:rPr lang="en-IE" b="1" dirty="0" err="1" smtClean="0">
                <a:solidFill>
                  <a:srgbClr val="C00000"/>
                </a:solidFill>
              </a:rPr>
              <a:t>DcE</a:t>
            </a:r>
            <a:r>
              <a:rPr lang="en-IE" b="1" dirty="0" smtClean="0">
                <a:solidFill>
                  <a:srgbClr val="C00000"/>
                </a:solidFill>
              </a:rPr>
              <a:t>/</a:t>
            </a:r>
            <a:r>
              <a:rPr lang="en-IE" b="1" dirty="0" err="1" smtClean="0">
                <a:solidFill>
                  <a:srgbClr val="C00000"/>
                </a:solidFill>
              </a:rPr>
              <a:t>dcE</a:t>
            </a:r>
            <a:endParaRPr lang="en-IE" b="1" dirty="0" smtClean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36096" y="1839307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/>
              <a:t>Father (assumed):</a:t>
            </a:r>
          </a:p>
          <a:p>
            <a:r>
              <a:rPr lang="en-IE" b="1" dirty="0" err="1" smtClean="0">
                <a:solidFill>
                  <a:srgbClr val="C00000"/>
                </a:solidFill>
              </a:rPr>
              <a:t>rr</a:t>
            </a:r>
            <a:r>
              <a:rPr lang="en-IE" b="1" dirty="0" smtClean="0">
                <a:solidFill>
                  <a:srgbClr val="C00000"/>
                </a:solidFill>
              </a:rPr>
              <a:t> </a:t>
            </a:r>
            <a:r>
              <a:rPr lang="en-IE" b="1" dirty="0" err="1" smtClean="0">
                <a:solidFill>
                  <a:srgbClr val="C00000"/>
                </a:solidFill>
              </a:rPr>
              <a:t>ddccee</a:t>
            </a:r>
            <a:endParaRPr lang="en-IE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35896" y="4280791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/>
              <a:t>Infant:</a:t>
            </a:r>
          </a:p>
          <a:p>
            <a:r>
              <a:rPr lang="en-IE" dirty="0" err="1" smtClean="0"/>
              <a:t>dd</a:t>
            </a:r>
            <a:r>
              <a:rPr lang="en-IE" dirty="0" smtClean="0"/>
              <a:t> C- E+ c+ e+</a:t>
            </a:r>
          </a:p>
          <a:p>
            <a:r>
              <a:rPr lang="en-IE" b="1" dirty="0" err="1" smtClean="0">
                <a:solidFill>
                  <a:srgbClr val="C00000"/>
                </a:solidFill>
              </a:rPr>
              <a:t>r’’r</a:t>
            </a:r>
            <a:endParaRPr lang="en-IE" b="1" dirty="0">
              <a:solidFill>
                <a:srgbClr val="C00000"/>
              </a:solidFill>
            </a:endParaRPr>
          </a:p>
        </p:txBody>
      </p:sp>
      <p:cxnSp>
        <p:nvCxnSpPr>
          <p:cNvPr id="12" name="Elbow Connector 11"/>
          <p:cNvCxnSpPr/>
          <p:nvPr/>
        </p:nvCxnSpPr>
        <p:spPr>
          <a:xfrm rot="16200000" flipH="1">
            <a:off x="2531388" y="2674232"/>
            <a:ext cx="1668958" cy="154817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/>
          <p:nvPr/>
        </p:nvCxnSpPr>
        <p:spPr>
          <a:xfrm rot="5400000">
            <a:off x="4494610" y="2691231"/>
            <a:ext cx="1666951" cy="1512167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77835" y="3048143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err="1" smtClean="0">
                <a:solidFill>
                  <a:srgbClr val="C00000"/>
                </a:solidFill>
              </a:rPr>
              <a:t>dcE</a:t>
            </a:r>
            <a:endParaRPr lang="en-IE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32040" y="304102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err="1" smtClean="0">
                <a:solidFill>
                  <a:srgbClr val="C00000"/>
                </a:solidFill>
              </a:rPr>
              <a:t>dce</a:t>
            </a:r>
            <a:endParaRPr lang="en-IE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064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501872"/>
              </p:ext>
            </p:extLst>
          </p:nvPr>
        </p:nvGraphicFramePr>
        <p:xfrm>
          <a:off x="107504" y="1628800"/>
          <a:ext cx="8712968" cy="4759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32448"/>
                <a:gridCol w="468052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Challenge</a:t>
                      </a:r>
                      <a:r>
                        <a:rPr lang="en-GB" baseline="0" dirty="0" smtClean="0"/>
                        <a:t> 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Learning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RhD</a:t>
                      </a:r>
                      <a:r>
                        <a:rPr lang="en-GB" dirty="0" smtClean="0"/>
                        <a:t>+</a:t>
                      </a:r>
                      <a:r>
                        <a:rPr lang="en-GB" baseline="0" dirty="0" smtClean="0"/>
                        <a:t> mother assumed as R2R2 and </a:t>
                      </a:r>
                      <a:r>
                        <a:rPr lang="en-GB" baseline="0" dirty="0" err="1" smtClean="0"/>
                        <a:t>RhD</a:t>
                      </a:r>
                      <a:r>
                        <a:rPr lang="en-GB" baseline="0" dirty="0" smtClean="0"/>
                        <a:t>- new born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Rhesus haplotypes</a:t>
                      </a:r>
                      <a:r>
                        <a:rPr lang="en-GB" baseline="0" dirty="0" smtClean="0"/>
                        <a:t> are most likely probabilities only. </a:t>
                      </a:r>
                    </a:p>
                    <a:p>
                      <a:r>
                        <a:rPr lang="en-GB" baseline="0" dirty="0" smtClean="0"/>
                        <a:t>Other possibilities should be considered such as R2r” (</a:t>
                      </a:r>
                      <a:r>
                        <a:rPr lang="en-GB" baseline="0" dirty="0" err="1" smtClean="0"/>
                        <a:t>DcE</a:t>
                      </a:r>
                      <a:r>
                        <a:rPr lang="en-GB" baseline="0" dirty="0" smtClean="0"/>
                        <a:t>/</a:t>
                      </a:r>
                      <a:r>
                        <a:rPr lang="en-GB" baseline="0" dirty="0" err="1" smtClean="0"/>
                        <a:t>dcE</a:t>
                      </a:r>
                      <a:r>
                        <a:rPr lang="en-GB" baseline="0" dirty="0" smtClean="0"/>
                        <a:t>)</a:t>
                      </a:r>
                    </a:p>
                    <a:p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Linking</a:t>
                      </a:r>
                      <a:r>
                        <a:rPr lang="en-GB" baseline="0" dirty="0" smtClean="0"/>
                        <a:t> laboratory results with clinical presentation 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Haemolysis</a:t>
                      </a:r>
                      <a:r>
                        <a:rPr lang="en-GB" baseline="0" dirty="0" smtClean="0"/>
                        <a:t> not expected</a:t>
                      </a:r>
                    </a:p>
                    <a:p>
                      <a:r>
                        <a:rPr lang="en-GB" baseline="0" dirty="0" smtClean="0"/>
                        <a:t>Late developing antibody , characterised anti-e and clinically not jaundiced. Anti-e titre of 4.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Component</a:t>
                      </a:r>
                      <a:r>
                        <a:rPr lang="en-GB" baseline="0" dirty="0" smtClean="0"/>
                        <a:t> selection for exchange or neonatal transfusion D(-) anti-e detected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(</a:t>
                      </a:r>
                      <a:r>
                        <a:rPr lang="en-GB" dirty="0" err="1" smtClean="0"/>
                        <a:t>r”r</a:t>
                      </a:r>
                      <a:r>
                        <a:rPr lang="en-GB" dirty="0" smtClean="0"/>
                        <a:t>”) not a realistic</a:t>
                      </a:r>
                      <a:r>
                        <a:rPr lang="en-GB" baseline="0" dirty="0" smtClean="0"/>
                        <a:t> option </a:t>
                      </a:r>
                    </a:p>
                    <a:p>
                      <a:r>
                        <a:rPr lang="en-GB" baseline="0" dirty="0" smtClean="0"/>
                        <a:t>Realistic option is R2R2, respects antibody compatible and risk of D sensitisation accepted in neonate male gender. </a:t>
                      </a:r>
                    </a:p>
                    <a:p>
                      <a:r>
                        <a:rPr lang="en-GB" dirty="0" smtClean="0"/>
                        <a:t>Would this</a:t>
                      </a:r>
                      <a:r>
                        <a:rPr lang="en-GB" baseline="0" dirty="0" smtClean="0"/>
                        <a:t> change if the neonate was of female gender? – </a:t>
                      </a:r>
                      <a:r>
                        <a:rPr lang="en-GB" b="1" i="1" baseline="0" dirty="0" smtClean="0"/>
                        <a:t>The Grandmother Effect  </a:t>
                      </a:r>
                      <a:endParaRPr lang="en-IE" b="1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179512" y="188640"/>
            <a:ext cx="8964488" cy="10455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C00000"/>
                </a:solidFill>
              </a:rPr>
              <a:t>Learning Outcomes</a:t>
            </a:r>
            <a:endParaRPr lang="en-IE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16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/>
          </a:bodyPr>
          <a:lstStyle/>
          <a:p>
            <a:r>
              <a:rPr lang="en-IE" sz="3600" dirty="0" smtClean="0">
                <a:solidFill>
                  <a:srgbClr val="C00000"/>
                </a:solidFill>
              </a:rPr>
              <a:t>Non-inherited Maternal Antigens (NIMAs)</a:t>
            </a:r>
            <a:endParaRPr lang="en-IE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92500" lnSpcReduction="20000"/>
          </a:bodyPr>
          <a:lstStyle/>
          <a:p>
            <a:pPr>
              <a:buBlip>
                <a:blip r:embed="rId3"/>
              </a:buBlip>
            </a:pPr>
            <a:r>
              <a:rPr lang="en-IE" sz="2000" dirty="0" smtClean="0"/>
              <a:t>In 1954, Owens et al proposed that </a:t>
            </a:r>
            <a:r>
              <a:rPr lang="en-IE" sz="2000" b="1" dirty="0"/>
              <a:t>Non inherited maternal antigens </a:t>
            </a:r>
            <a:r>
              <a:rPr lang="en-IE" sz="2000" b="1" dirty="0" smtClean="0"/>
              <a:t>(NIMAs)  </a:t>
            </a:r>
            <a:r>
              <a:rPr lang="en-IE" sz="2000" dirty="0"/>
              <a:t>on </a:t>
            </a:r>
            <a:r>
              <a:rPr lang="en-IE" sz="2000" dirty="0" smtClean="0"/>
              <a:t>the surface of red cells in </a:t>
            </a:r>
            <a:r>
              <a:rPr lang="en-IE" sz="2000" dirty="0" err="1" smtClean="0"/>
              <a:t>RhD</a:t>
            </a:r>
            <a:r>
              <a:rPr lang="en-IE" sz="2000" dirty="0" smtClean="0"/>
              <a:t> negative mothers  </a:t>
            </a:r>
            <a:r>
              <a:rPr lang="en-IE" sz="2000" dirty="0"/>
              <a:t>may play a role in processes of tolerance or sensitization of offspring </a:t>
            </a:r>
            <a:r>
              <a:rPr lang="en-IE" sz="2000" dirty="0" smtClean="0"/>
              <a:t>with respect to </a:t>
            </a:r>
            <a:r>
              <a:rPr lang="en-IE" sz="2000" dirty="0"/>
              <a:t>the </a:t>
            </a:r>
            <a:r>
              <a:rPr lang="en-IE" sz="2000" dirty="0" err="1"/>
              <a:t>RhD</a:t>
            </a:r>
            <a:r>
              <a:rPr lang="en-IE" sz="2000" dirty="0"/>
              <a:t> protein.</a:t>
            </a:r>
          </a:p>
          <a:p>
            <a:pPr>
              <a:buBlip>
                <a:blip r:embed="rId3"/>
              </a:buBlip>
            </a:pPr>
            <a:r>
              <a:rPr lang="en-IE" sz="2000" dirty="0" smtClean="0"/>
              <a:t>They hypothesised that </a:t>
            </a:r>
            <a:r>
              <a:rPr lang="en-IE" sz="2000" b="1" dirty="0" err="1" smtClean="0"/>
              <a:t>RhD</a:t>
            </a:r>
            <a:r>
              <a:rPr lang="en-IE" sz="2000" b="1" dirty="0" smtClean="0"/>
              <a:t>- </a:t>
            </a:r>
            <a:r>
              <a:rPr lang="en-IE" sz="2000" b="1" dirty="0"/>
              <a:t>mothers were </a:t>
            </a:r>
            <a:r>
              <a:rPr lang="en-IE" sz="2000" b="1" dirty="0" smtClean="0"/>
              <a:t>less likely </a:t>
            </a:r>
            <a:r>
              <a:rPr lang="en-IE" sz="2000" dirty="0" smtClean="0"/>
              <a:t>to develop an alloantibody in response to </a:t>
            </a:r>
            <a:r>
              <a:rPr lang="en-IE" sz="2000" b="1" dirty="0"/>
              <a:t>her </a:t>
            </a:r>
            <a:r>
              <a:rPr lang="en-IE" sz="2000" b="1" dirty="0" err="1"/>
              <a:t>RhD</a:t>
            </a:r>
            <a:r>
              <a:rPr lang="en-IE" sz="2000" b="1" dirty="0"/>
              <a:t>+ </a:t>
            </a:r>
            <a:r>
              <a:rPr lang="en-IE" sz="2000" b="1" dirty="0" err="1"/>
              <a:t>fetus</a:t>
            </a:r>
            <a:r>
              <a:rPr lang="en-IE" sz="2000" b="1" dirty="0"/>
              <a:t> </a:t>
            </a:r>
            <a:r>
              <a:rPr lang="en-IE" sz="2000" dirty="0"/>
              <a:t>if her </a:t>
            </a:r>
            <a:r>
              <a:rPr lang="en-IE" sz="2000" b="1" dirty="0"/>
              <a:t>own mother were </a:t>
            </a:r>
            <a:r>
              <a:rPr lang="en-IE" sz="2000" b="1" dirty="0" err="1"/>
              <a:t>RhD</a:t>
            </a:r>
            <a:r>
              <a:rPr lang="en-IE" sz="2000" b="1" dirty="0"/>
              <a:t>+ </a:t>
            </a:r>
            <a:r>
              <a:rPr lang="en-IE" sz="2000" dirty="0"/>
              <a:t>than if she were </a:t>
            </a:r>
            <a:r>
              <a:rPr lang="en-IE" sz="2000" dirty="0" err="1"/>
              <a:t>RhD</a:t>
            </a:r>
            <a:r>
              <a:rPr lang="en-IE" sz="2000" dirty="0"/>
              <a:t>- (</a:t>
            </a:r>
            <a:r>
              <a:rPr lang="en-IE" sz="2000" i="1" dirty="0"/>
              <a:t>P </a:t>
            </a:r>
            <a:r>
              <a:rPr lang="en-IE" sz="2000" dirty="0"/>
              <a:t>= 0.01)</a:t>
            </a:r>
          </a:p>
          <a:p>
            <a:pPr>
              <a:buBlip>
                <a:blip r:embed="rId3"/>
              </a:buBlip>
            </a:pPr>
            <a:r>
              <a:rPr lang="en-IE" sz="2000" dirty="0" smtClean="0"/>
              <a:t>This became known as </a:t>
            </a:r>
            <a:r>
              <a:rPr lang="en-IE" sz="2000" b="1" dirty="0" smtClean="0"/>
              <a:t>“the Grandmother Effect”.</a:t>
            </a:r>
          </a:p>
          <a:p>
            <a:pPr>
              <a:buBlip>
                <a:blip r:embed="rId3"/>
              </a:buBlip>
            </a:pPr>
            <a:r>
              <a:rPr lang="en-IE" sz="2000" dirty="0" smtClean="0"/>
              <a:t>Subsequent investigations by other teams (e.g. Ward et al, 1957; </a:t>
            </a:r>
            <a:r>
              <a:rPr lang="en-IE" sz="2000" dirty="0" err="1" smtClean="0"/>
              <a:t>Mayeda,K</a:t>
            </a:r>
            <a:r>
              <a:rPr lang="en-IE" sz="2000" dirty="0" smtClean="0"/>
              <a:t>, 1962) did not support these findings. </a:t>
            </a:r>
          </a:p>
          <a:p>
            <a:pPr>
              <a:buBlip>
                <a:blip r:embed="rId3"/>
              </a:buBlip>
            </a:pPr>
            <a:r>
              <a:rPr lang="en-IE" sz="2000" dirty="0" smtClean="0"/>
              <a:t>However </a:t>
            </a:r>
            <a:r>
              <a:rPr lang="en-IE" sz="2000" dirty="0" err="1" smtClean="0"/>
              <a:t>Schonewille</a:t>
            </a:r>
            <a:r>
              <a:rPr lang="en-IE" sz="2000" dirty="0" smtClean="0"/>
              <a:t> et al revisited this idea in 2019, and found that the </a:t>
            </a:r>
            <a:r>
              <a:rPr lang="en-IE" sz="2000" b="1" dirty="0" smtClean="0"/>
              <a:t>length of time </a:t>
            </a:r>
            <a:r>
              <a:rPr lang="en-IE" sz="2000" b="1" dirty="0" err="1" smtClean="0"/>
              <a:t>RhD</a:t>
            </a:r>
            <a:r>
              <a:rPr lang="en-IE" sz="2000" b="1" dirty="0" smtClean="0"/>
              <a:t> negative mothers had themselves been breastfed</a:t>
            </a:r>
            <a:r>
              <a:rPr lang="en-IE" sz="2000" dirty="0" smtClean="0"/>
              <a:t> had a marked effect on </a:t>
            </a:r>
            <a:r>
              <a:rPr lang="en-IE" sz="2000" b="1" dirty="0" smtClean="0"/>
              <a:t>their ability to develop alloantibodies</a:t>
            </a:r>
            <a:r>
              <a:rPr lang="en-IE" sz="2000" dirty="0" smtClean="0"/>
              <a:t>. This may also account for the different study outcomes due to differences in breastfeeding timelines. </a:t>
            </a:r>
          </a:p>
          <a:p>
            <a:pPr>
              <a:buBlip>
                <a:blip r:embed="rId3"/>
              </a:buBlip>
            </a:pPr>
            <a:r>
              <a:rPr lang="en-IE" sz="2000" dirty="0" smtClean="0"/>
              <a:t>NIMAs </a:t>
            </a:r>
            <a:r>
              <a:rPr lang="en-IE" sz="2000" dirty="0"/>
              <a:t>are </a:t>
            </a:r>
            <a:r>
              <a:rPr lang="en-IE" sz="2000" dirty="0" smtClean="0"/>
              <a:t>more commonly discussed in relation to </a:t>
            </a:r>
            <a:r>
              <a:rPr lang="en-IE" sz="2000" dirty="0"/>
              <a:t>HLA, </a:t>
            </a:r>
            <a:r>
              <a:rPr lang="en-IE" sz="2000" dirty="0" smtClean="0"/>
              <a:t>but this </a:t>
            </a:r>
            <a:r>
              <a:rPr lang="en-IE" sz="2000" dirty="0"/>
              <a:t>concept could apply to other proteins on the surfaces of any </a:t>
            </a:r>
            <a:r>
              <a:rPr lang="en-IE" sz="2000" dirty="0" smtClean="0"/>
              <a:t>cells.</a:t>
            </a:r>
          </a:p>
          <a:p>
            <a:pPr>
              <a:buBlip>
                <a:blip r:embed="rId3"/>
              </a:buBlip>
            </a:pPr>
            <a:r>
              <a:rPr lang="en-IE" sz="2000" dirty="0" smtClean="0"/>
              <a:t>Any </a:t>
            </a:r>
            <a:r>
              <a:rPr lang="en-IE" sz="2000" dirty="0"/>
              <a:t>maternal cells that may transfer to the </a:t>
            </a:r>
            <a:r>
              <a:rPr lang="en-IE" sz="2000" dirty="0" err="1"/>
              <a:t>fetus</a:t>
            </a:r>
            <a:r>
              <a:rPr lang="en-IE" sz="2000" dirty="0"/>
              <a:t> and establish a maternal </a:t>
            </a:r>
            <a:r>
              <a:rPr lang="en-IE" sz="2000" dirty="0" err="1" smtClean="0"/>
              <a:t>microchimera</a:t>
            </a:r>
            <a:r>
              <a:rPr lang="en-IE" sz="2000" dirty="0" smtClean="0"/>
              <a:t> may be responsible for tolerance or sensitization. </a:t>
            </a:r>
          </a:p>
          <a:p>
            <a:pPr>
              <a:buBlip>
                <a:blip r:embed="rId3"/>
              </a:buBlip>
            </a:pPr>
            <a:r>
              <a:rPr lang="en-IE" sz="2000" u="sng" dirty="0" smtClean="0"/>
              <a:t>In this case study, this may be the e antigen. </a:t>
            </a:r>
          </a:p>
          <a:p>
            <a:pPr>
              <a:buBlip>
                <a:blip r:embed="rId3"/>
              </a:buBlip>
            </a:pP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3301561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C00000"/>
                </a:solidFill>
              </a:rPr>
              <a:t>Discussion Point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Blip>
                <a:blip r:embed="rId2"/>
              </a:buBlip>
            </a:pPr>
            <a:r>
              <a:rPr lang="en-IE" sz="2400" u="sng" dirty="0" smtClean="0"/>
              <a:t>In this case study, the infant was a male. What if the infant was female?</a:t>
            </a:r>
          </a:p>
          <a:p>
            <a:pPr>
              <a:buBlip>
                <a:blip r:embed="rId2"/>
              </a:buBlip>
            </a:pPr>
            <a:r>
              <a:rPr lang="en-IE" sz="2400" b="1" dirty="0" smtClean="0"/>
              <a:t>Previous studies: </a:t>
            </a:r>
            <a:r>
              <a:rPr lang="en-IE" sz="2400" dirty="0" smtClean="0"/>
              <a:t>Li et al in 2010 described a case where </a:t>
            </a:r>
            <a:r>
              <a:rPr lang="en-IE" sz="2400" b="1" dirty="0" smtClean="0"/>
              <a:t>least incompatible units </a:t>
            </a:r>
            <a:r>
              <a:rPr lang="en-IE" sz="2400" dirty="0" smtClean="0"/>
              <a:t>were given to a male infant born with severe jaundice and </a:t>
            </a:r>
            <a:r>
              <a:rPr lang="en-IE" sz="2400" dirty="0" err="1" smtClean="0"/>
              <a:t>hydrops</a:t>
            </a:r>
            <a:r>
              <a:rPr lang="en-IE" sz="2400" dirty="0" smtClean="0"/>
              <a:t> who was affected by the mother’s anti-Rh17. </a:t>
            </a:r>
          </a:p>
          <a:p>
            <a:pPr>
              <a:buBlip>
                <a:blip r:embed="rId2"/>
              </a:buBlip>
            </a:pPr>
            <a:r>
              <a:rPr lang="pt-BR" sz="2400" dirty="0"/>
              <a:t>mother’s group was B </a:t>
            </a:r>
            <a:r>
              <a:rPr lang="pt-BR" sz="2400" dirty="0" smtClean="0"/>
              <a:t>RhDNull with anti-Rh17 </a:t>
            </a:r>
            <a:endParaRPr lang="en-IE" sz="2400" dirty="0" smtClean="0"/>
          </a:p>
          <a:p>
            <a:pPr>
              <a:buBlip>
                <a:blip r:embed="rId2"/>
              </a:buBlip>
            </a:pPr>
            <a:r>
              <a:rPr lang="pt-BR" sz="2400" dirty="0"/>
              <a:t>father was O RhD+ C + c − E − e + (They were also first degree cousins</a:t>
            </a:r>
            <a:r>
              <a:rPr lang="pt-BR" sz="2400" dirty="0" smtClean="0"/>
              <a:t>!!!).</a:t>
            </a:r>
            <a:endParaRPr lang="en-IE" sz="2400" dirty="0" smtClean="0"/>
          </a:p>
          <a:p>
            <a:pPr>
              <a:buBlip>
                <a:blip r:embed="rId2"/>
              </a:buBlip>
            </a:pPr>
            <a:r>
              <a:rPr lang="en-IE" sz="2400" dirty="0" smtClean="0"/>
              <a:t>The baby’s predicted phenotype was </a:t>
            </a:r>
            <a:r>
              <a:rPr lang="pt-BR" sz="2400" dirty="0" smtClean="0"/>
              <a:t>ORhD+ C+c−E−e+ (R1), </a:t>
            </a:r>
            <a:r>
              <a:rPr lang="pt-BR" sz="2400" dirty="0"/>
              <a:t>presumably DCe/D</a:t>
            </a:r>
            <a:r>
              <a:rPr lang="pt-BR" sz="2400" dirty="0" smtClean="0"/>
              <a:t>– </a:t>
            </a:r>
          </a:p>
          <a:p>
            <a:pPr>
              <a:buBlip>
                <a:blip r:embed="rId2"/>
              </a:buBlip>
            </a:pPr>
            <a:r>
              <a:rPr lang="pt-BR" sz="2400" dirty="0" smtClean="0"/>
              <a:t>Xmatch with Red cells </a:t>
            </a:r>
            <a:r>
              <a:rPr lang="en-IE" sz="2400" b="1" dirty="0" smtClean="0"/>
              <a:t>D </a:t>
            </a:r>
            <a:r>
              <a:rPr lang="en-IE" sz="2400" b="1" dirty="0"/>
              <a:t>+ C − c + E + e − </a:t>
            </a:r>
            <a:r>
              <a:rPr lang="en-IE" sz="2400" b="1" dirty="0" smtClean="0"/>
              <a:t>(R2) phenotype </a:t>
            </a:r>
            <a:r>
              <a:rPr lang="en-IE" sz="2400" dirty="0" smtClean="0"/>
              <a:t>had </a:t>
            </a:r>
            <a:r>
              <a:rPr lang="en-IE" sz="2400" dirty="0"/>
              <a:t>the </a:t>
            </a:r>
            <a:r>
              <a:rPr lang="en-IE" sz="2400" b="1" dirty="0"/>
              <a:t>weakest reaction </a:t>
            </a:r>
            <a:r>
              <a:rPr lang="en-IE" sz="2400" dirty="0"/>
              <a:t>with the neonate's </a:t>
            </a:r>
            <a:r>
              <a:rPr lang="en-IE" sz="2400" dirty="0" smtClean="0"/>
              <a:t>serum.</a:t>
            </a:r>
          </a:p>
          <a:p>
            <a:pPr>
              <a:buBlip>
                <a:blip r:embed="rId2"/>
              </a:buBlip>
            </a:pPr>
            <a:r>
              <a:rPr lang="en-IE" sz="2400" dirty="0" smtClean="0"/>
              <a:t>Positive outcome achieved with no long term neurological effects observed in the infant.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3235514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20689"/>
            <a:ext cx="8229600" cy="2448272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IE" sz="2800" dirty="0" smtClean="0"/>
              <a:t>Sincere thanks to Carol Cantwell and her team in Mullingar for their help in gathering information for this case study.</a:t>
            </a:r>
          </a:p>
          <a:p>
            <a:pPr>
              <a:buBlip>
                <a:blip r:embed="rId2"/>
              </a:buBlip>
            </a:pPr>
            <a:r>
              <a:rPr lang="en-IE" sz="2800" dirty="0" smtClean="0"/>
              <a:t>Also thanks for Edel Scally, Dr Kieran Morris and the medical team in the IBTS for their valuable input.</a:t>
            </a:r>
            <a:endParaRPr lang="en-IE" sz="2800" dirty="0"/>
          </a:p>
        </p:txBody>
      </p:sp>
      <p:pic>
        <p:nvPicPr>
          <p:cNvPr id="5" name="Picture 4" descr="thank_yo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140968"/>
            <a:ext cx="2659063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763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en-IE" dirty="0" smtClean="0">
                <a:solidFill>
                  <a:srgbClr val="C00000"/>
                </a:solidFill>
              </a:rPr>
              <a:t>References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760640"/>
          </a:xfrm>
        </p:spPr>
        <p:txBody>
          <a:bodyPr>
            <a:normAutofit fontScale="77500" lnSpcReduction="20000"/>
          </a:bodyPr>
          <a:lstStyle/>
          <a:p>
            <a:pPr>
              <a:buBlip>
                <a:blip r:embed="rId2"/>
              </a:buBlip>
            </a:pPr>
            <a:r>
              <a:rPr lang="en-IE" sz="2300" dirty="0"/>
              <a:t>Xia H, </a:t>
            </a:r>
            <a:r>
              <a:rPr lang="en-IE" sz="2300" dirty="0" err="1"/>
              <a:t>Ke</a:t>
            </a:r>
            <a:r>
              <a:rPr lang="en-IE" sz="2300" dirty="0"/>
              <a:t> SC, </a:t>
            </a:r>
            <a:r>
              <a:rPr lang="en-IE" sz="2300" dirty="0" err="1"/>
              <a:t>Qian</a:t>
            </a:r>
            <a:r>
              <a:rPr lang="en-IE" sz="2300" dirty="0"/>
              <a:t> RR, Lin JG, Li Y, Zhang X. Comparison between abdominal ultrasound and nuclear magnetic resonance imaging detection of placenta </a:t>
            </a:r>
            <a:r>
              <a:rPr lang="en-IE" sz="2300" dirty="0" err="1"/>
              <a:t>accreta</a:t>
            </a:r>
            <a:r>
              <a:rPr lang="en-IE" sz="2300" dirty="0"/>
              <a:t> in the second and third trimester of pregnancy. </a:t>
            </a:r>
            <a:r>
              <a:rPr lang="en-IE" sz="2300" i="1" dirty="0"/>
              <a:t>Medicine (Baltimore)</a:t>
            </a:r>
            <a:r>
              <a:rPr lang="en-IE" sz="2300" dirty="0"/>
              <a:t>. 2020;99(2):e17908. </a:t>
            </a:r>
            <a:endParaRPr lang="en-IE" sz="2300" dirty="0" smtClean="0"/>
          </a:p>
          <a:p>
            <a:pPr>
              <a:buBlip>
                <a:blip r:embed="rId2"/>
              </a:buBlip>
            </a:pPr>
            <a:r>
              <a:rPr lang="en-IE" sz="2300" dirty="0" err="1" smtClean="0"/>
              <a:t>O’Riordan</a:t>
            </a:r>
            <a:r>
              <a:rPr lang="en-IE" sz="2300" dirty="0" smtClean="0"/>
              <a:t>, JM, Fitzgerald, J, Smith, OP, </a:t>
            </a:r>
            <a:r>
              <a:rPr lang="en-IE" sz="2300" dirty="0" err="1" smtClean="0"/>
              <a:t>Bonnar</a:t>
            </a:r>
            <a:r>
              <a:rPr lang="en-IE" sz="2300" dirty="0" smtClean="0"/>
              <a:t>, J and Gorman, WA. Transfusion of Blood Components to infants under 4 months: Review and Guidelines. Irish Medical Journal Supplement (2007); 100(6): 1-24.</a:t>
            </a:r>
          </a:p>
          <a:p>
            <a:pPr>
              <a:buBlip>
                <a:blip r:embed="rId2"/>
              </a:buBlip>
            </a:pPr>
            <a:r>
              <a:rPr lang="en-IE" sz="2300" dirty="0" err="1" smtClean="0"/>
              <a:t>Muchowski</a:t>
            </a:r>
            <a:r>
              <a:rPr lang="en-IE" sz="2300" dirty="0" smtClean="0"/>
              <a:t>, Karen. Neonatal </a:t>
            </a:r>
            <a:r>
              <a:rPr lang="en-IE" sz="2300" dirty="0" err="1" smtClean="0"/>
              <a:t>Hyperbilirubinemia</a:t>
            </a:r>
            <a:r>
              <a:rPr lang="en-IE" sz="2300" dirty="0" smtClean="0"/>
              <a:t>. American Family Physician (2014); 89(11): 873-8.</a:t>
            </a:r>
          </a:p>
          <a:p>
            <a:pPr>
              <a:buBlip>
                <a:blip r:embed="rId2"/>
              </a:buBlip>
            </a:pPr>
            <a:r>
              <a:rPr lang="en-IE" sz="2300" dirty="0" err="1"/>
              <a:t>Bujandric</a:t>
            </a:r>
            <a:r>
              <a:rPr lang="en-IE" sz="2300" dirty="0"/>
              <a:t> N, </a:t>
            </a:r>
            <a:r>
              <a:rPr lang="en-IE" sz="2300" dirty="0" err="1"/>
              <a:t>Grujic</a:t>
            </a:r>
            <a:r>
              <a:rPr lang="en-IE" sz="2300" dirty="0"/>
              <a:t> J. Exchange Transfusion for Severe Neonatal </a:t>
            </a:r>
            <a:r>
              <a:rPr lang="en-IE" sz="2300" dirty="0" err="1"/>
              <a:t>Hyperbilirubinemia</a:t>
            </a:r>
            <a:r>
              <a:rPr lang="en-IE" sz="2300" dirty="0"/>
              <a:t>: 17 Years' Experience from </a:t>
            </a:r>
            <a:r>
              <a:rPr lang="en-IE" sz="2300" dirty="0" err="1"/>
              <a:t>Vojvodina</a:t>
            </a:r>
            <a:r>
              <a:rPr lang="en-IE" sz="2300" dirty="0"/>
              <a:t>, Serbia. </a:t>
            </a:r>
            <a:r>
              <a:rPr lang="en-IE" sz="2300" i="1" dirty="0"/>
              <a:t>Indian J </a:t>
            </a:r>
            <a:r>
              <a:rPr lang="en-IE" sz="2300" i="1" dirty="0" err="1"/>
              <a:t>Hematol</a:t>
            </a:r>
            <a:r>
              <a:rPr lang="en-IE" sz="2300" i="1" dirty="0"/>
              <a:t> Blood </a:t>
            </a:r>
            <a:r>
              <a:rPr lang="en-IE" sz="2300" i="1" dirty="0" err="1"/>
              <a:t>Transfus</a:t>
            </a:r>
            <a:r>
              <a:rPr lang="en-IE" sz="2300" dirty="0"/>
              <a:t>. 2016;32(2):208-214. </a:t>
            </a:r>
            <a:endParaRPr lang="en-IE" sz="2300" dirty="0" smtClean="0"/>
          </a:p>
          <a:p>
            <a:pPr>
              <a:buBlip>
                <a:blip r:embed="rId2"/>
              </a:buBlip>
            </a:pPr>
            <a:r>
              <a:rPr lang="en-IE" sz="2300" dirty="0" err="1" smtClean="0"/>
              <a:t>Makroo</a:t>
            </a:r>
            <a:r>
              <a:rPr lang="en-IE" sz="2300" dirty="0" smtClean="0"/>
              <a:t> </a:t>
            </a:r>
            <a:r>
              <a:rPr lang="en-IE" sz="2300" dirty="0"/>
              <a:t>R, Gupta R, Bhatia A, </a:t>
            </a:r>
            <a:r>
              <a:rPr lang="en-IE" sz="2300" dirty="0" err="1"/>
              <a:t>Rosamma</a:t>
            </a:r>
            <a:r>
              <a:rPr lang="en-IE" sz="2300" dirty="0"/>
              <a:t> NL. Rh phenotype, allele and haplotype frequencies among 51,857 blood donors in North India. </a:t>
            </a:r>
            <a:r>
              <a:rPr lang="en-IE" sz="2300" i="1" dirty="0"/>
              <a:t>Blood </a:t>
            </a:r>
            <a:r>
              <a:rPr lang="en-IE" sz="2300" i="1" dirty="0" err="1"/>
              <a:t>Transfus</a:t>
            </a:r>
            <a:r>
              <a:rPr lang="en-IE" sz="2300" dirty="0"/>
              <a:t>. 2014;12(1):36-39. </a:t>
            </a:r>
            <a:endParaRPr lang="en-IE" sz="2300" dirty="0" smtClean="0"/>
          </a:p>
          <a:p>
            <a:pPr>
              <a:buBlip>
                <a:blip r:embed="rId2"/>
              </a:buBlip>
            </a:pPr>
            <a:r>
              <a:rPr lang="en-IE" sz="2300" dirty="0" err="1" smtClean="0"/>
              <a:t>Brunker</a:t>
            </a:r>
            <a:r>
              <a:rPr lang="en-IE" sz="2300" dirty="0" smtClean="0"/>
              <a:t>, PAR. </a:t>
            </a:r>
            <a:r>
              <a:rPr lang="en-IE" sz="2300" dirty="0" err="1"/>
              <a:t>Chimerism</a:t>
            </a:r>
            <a:r>
              <a:rPr lang="en-IE" sz="2300" dirty="0"/>
              <a:t> in transfusion </a:t>
            </a:r>
            <a:r>
              <a:rPr lang="en-IE" sz="2300" dirty="0" smtClean="0"/>
              <a:t>medicine: The </a:t>
            </a:r>
            <a:r>
              <a:rPr lang="en-IE" sz="2300" dirty="0"/>
              <a:t>grandmother effect </a:t>
            </a:r>
            <a:r>
              <a:rPr lang="en-IE" sz="2300" dirty="0" smtClean="0"/>
              <a:t>revisited. </a:t>
            </a:r>
            <a:r>
              <a:rPr lang="en-IE" sz="2300" dirty="0" err="1" smtClean="0"/>
              <a:t>Landes</a:t>
            </a:r>
            <a:r>
              <a:rPr lang="en-IE" sz="2300" dirty="0" smtClean="0"/>
              <a:t> Biosciences. 2013, 4(4): 119-125.</a:t>
            </a:r>
          </a:p>
          <a:p>
            <a:pPr>
              <a:buBlip>
                <a:blip r:embed="rId2"/>
              </a:buBlip>
            </a:pPr>
            <a:r>
              <a:rPr lang="en-IE" sz="2300" dirty="0" err="1"/>
              <a:t>Schonewille</a:t>
            </a:r>
            <a:r>
              <a:rPr lang="en-IE" sz="2300" dirty="0"/>
              <a:t> H, van Rood JJ, </a:t>
            </a:r>
            <a:r>
              <a:rPr lang="en-IE" sz="2300" dirty="0" err="1"/>
              <a:t>Verduin</a:t>
            </a:r>
            <a:r>
              <a:rPr lang="en-IE" sz="2300" dirty="0"/>
              <a:t> EP, et al. Exposure to non-inherited maternal antigens by breastfeeding affects antibody responsiveness. </a:t>
            </a:r>
            <a:r>
              <a:rPr lang="en-IE" sz="2300" i="1" dirty="0" err="1"/>
              <a:t>Haematologica</a:t>
            </a:r>
            <a:r>
              <a:rPr lang="en-IE" sz="2300" dirty="0"/>
              <a:t>. 2019;104(2):263-268</a:t>
            </a:r>
            <a:r>
              <a:rPr lang="en-IE" sz="2300" dirty="0" smtClean="0"/>
              <a:t>.</a:t>
            </a:r>
          </a:p>
          <a:p>
            <a:pPr>
              <a:buBlip>
                <a:blip r:embed="rId2"/>
              </a:buBlip>
            </a:pPr>
            <a:r>
              <a:rPr lang="en-IE" sz="2300" dirty="0"/>
              <a:t>Li BJ, Jiang YJ, Yuan F, Ye HX. Exchange transfusion of least incompatible blood for severe </a:t>
            </a:r>
            <a:r>
              <a:rPr lang="en-IE" sz="2300" dirty="0" err="1"/>
              <a:t>hemolytic</a:t>
            </a:r>
            <a:r>
              <a:rPr lang="en-IE" sz="2300" dirty="0"/>
              <a:t> disease of the </a:t>
            </a:r>
            <a:r>
              <a:rPr lang="en-IE" sz="2300" dirty="0" err="1"/>
              <a:t>newborn</a:t>
            </a:r>
            <a:r>
              <a:rPr lang="en-IE" sz="2300" dirty="0"/>
              <a:t> due to anti-Rh17. </a:t>
            </a:r>
            <a:r>
              <a:rPr lang="en-IE" sz="2300" i="1" dirty="0" err="1"/>
              <a:t>Transfus</a:t>
            </a:r>
            <a:r>
              <a:rPr lang="en-IE" sz="2300" i="1" dirty="0"/>
              <a:t> Med</a:t>
            </a:r>
            <a:r>
              <a:rPr lang="en-IE" sz="2300" dirty="0"/>
              <a:t>. 2010;20(1):66-69.</a:t>
            </a:r>
            <a:endParaRPr lang="en-IE" sz="2300" dirty="0" smtClean="0"/>
          </a:p>
          <a:p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271766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en-IE" dirty="0" smtClean="0">
                <a:solidFill>
                  <a:srgbClr val="C00000"/>
                </a:solidFill>
              </a:rPr>
              <a:t>Case Study Background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904656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en-IE" sz="2000" b="1" dirty="0" smtClean="0"/>
              <a:t>Patient NB </a:t>
            </a:r>
          </a:p>
          <a:p>
            <a:pPr lvl="1">
              <a:buBlip>
                <a:blip r:embed="rId3"/>
              </a:buBlip>
            </a:pPr>
            <a:r>
              <a:rPr lang="en-IE" sz="2000" dirty="0" smtClean="0"/>
              <a:t>40yr old antenatal patient</a:t>
            </a:r>
          </a:p>
          <a:p>
            <a:pPr lvl="1">
              <a:buBlip>
                <a:blip r:embed="rId3"/>
              </a:buBlip>
            </a:pPr>
            <a:r>
              <a:rPr lang="en-IE" sz="2000" dirty="0" smtClean="0"/>
              <a:t>12</a:t>
            </a:r>
            <a:r>
              <a:rPr lang="en-IE" sz="2000" baseline="30000" dirty="0" smtClean="0"/>
              <a:t>th</a:t>
            </a:r>
            <a:r>
              <a:rPr lang="en-IE" sz="2000" dirty="0" smtClean="0"/>
              <a:t> Pregnancy with 8 live born infants</a:t>
            </a:r>
          </a:p>
          <a:p>
            <a:pPr>
              <a:buBlip>
                <a:blip r:embed="rId3"/>
              </a:buBlip>
            </a:pPr>
            <a:r>
              <a:rPr lang="en-IE" sz="2000" b="1" dirty="0" smtClean="0"/>
              <a:t>Serology Results </a:t>
            </a:r>
          </a:p>
          <a:p>
            <a:pPr lvl="1">
              <a:buBlip>
                <a:blip r:embed="rId3"/>
              </a:buBlip>
            </a:pPr>
            <a:r>
              <a:rPr lang="en-IE" sz="2000" dirty="0" smtClean="0"/>
              <a:t>Group </a:t>
            </a:r>
            <a:r>
              <a:rPr lang="en-IE" sz="2000" dirty="0"/>
              <a:t>O </a:t>
            </a:r>
            <a:r>
              <a:rPr lang="en-IE" sz="2000" dirty="0" err="1"/>
              <a:t>RhD</a:t>
            </a:r>
            <a:r>
              <a:rPr lang="en-IE" sz="2000" dirty="0"/>
              <a:t> Positive</a:t>
            </a:r>
          </a:p>
          <a:p>
            <a:pPr lvl="1">
              <a:buBlip>
                <a:blip r:embed="rId3"/>
              </a:buBlip>
            </a:pPr>
            <a:r>
              <a:rPr lang="en-IE" sz="2000" dirty="0" smtClean="0"/>
              <a:t>Negative antibody screen at booking (16 weeks) and third trimester (28 weeks)</a:t>
            </a:r>
          </a:p>
          <a:p>
            <a:pPr lvl="1">
              <a:buBlip>
                <a:blip r:embed="rId3"/>
              </a:buBlip>
            </a:pPr>
            <a:r>
              <a:rPr lang="en-IE" sz="2000" dirty="0" smtClean="0"/>
              <a:t>No history of referrals to the IBTS RCI lab</a:t>
            </a:r>
          </a:p>
          <a:p>
            <a:pPr marL="457200" lvl="1" indent="-457200">
              <a:buBlip>
                <a:blip r:embed="rId3"/>
              </a:buBlip>
            </a:pPr>
            <a:r>
              <a:rPr lang="en-IE" sz="2000" b="1" dirty="0"/>
              <a:t>Transfusion History </a:t>
            </a:r>
          </a:p>
          <a:p>
            <a:pPr marL="800100" lvl="1" indent="-358775">
              <a:buBlip>
                <a:blip r:embed="rId3"/>
              </a:buBlip>
            </a:pPr>
            <a:r>
              <a:rPr lang="en-IE" sz="2000" dirty="0" smtClean="0"/>
              <a:t>Two </a:t>
            </a:r>
            <a:r>
              <a:rPr lang="en-IE" sz="2000" dirty="0"/>
              <a:t>RCC units transfused as below following ERPC for miscarriage at 13/40 in July 2018. </a:t>
            </a:r>
            <a:endParaRPr lang="en-IE" sz="2000" dirty="0" smtClean="0"/>
          </a:p>
          <a:p>
            <a:pPr marL="800100" lvl="1" indent="-358775">
              <a:buBlip>
                <a:blip r:embed="rId3"/>
              </a:buBlip>
            </a:pPr>
            <a:r>
              <a:rPr lang="en-IE" sz="2000" dirty="0"/>
              <a:t>Blood loss was estimated as 0.5 L. Transfusion indication </a:t>
            </a:r>
            <a:r>
              <a:rPr lang="en-IE" sz="2000" dirty="0" err="1"/>
              <a:t>Hb</a:t>
            </a:r>
            <a:r>
              <a:rPr lang="en-IE" sz="2000" dirty="0"/>
              <a:t> 7.2g/</a:t>
            </a:r>
            <a:r>
              <a:rPr lang="en-IE" sz="2000" dirty="0" err="1"/>
              <a:t>dL</a:t>
            </a:r>
            <a:r>
              <a:rPr lang="en-IE" sz="2000" dirty="0"/>
              <a:t> and </a:t>
            </a:r>
            <a:r>
              <a:rPr lang="en-IE" sz="2000" dirty="0" smtClean="0"/>
              <a:t>bleeding</a:t>
            </a:r>
          </a:p>
          <a:p>
            <a:pPr>
              <a:buBlip>
                <a:blip r:embed="rId3"/>
              </a:buBlip>
            </a:pPr>
            <a:r>
              <a:rPr lang="en-IE" sz="2000" dirty="0" smtClean="0"/>
              <a:t>Phenotype of Units transfused were: 	O </a:t>
            </a:r>
            <a:r>
              <a:rPr lang="en-IE" sz="2000" dirty="0" err="1"/>
              <a:t>Pos</a:t>
            </a:r>
            <a:r>
              <a:rPr lang="en-IE" sz="2000" dirty="0"/>
              <a:t>, C+, c-, E-, e+, </a:t>
            </a:r>
            <a:r>
              <a:rPr lang="en-IE" sz="2000" dirty="0" smtClean="0"/>
              <a:t>K- </a:t>
            </a:r>
            <a:endParaRPr lang="en-IE" sz="2000" dirty="0"/>
          </a:p>
          <a:p>
            <a:pPr marL="0" indent="0">
              <a:buNone/>
            </a:pPr>
            <a:r>
              <a:rPr lang="en-IE" sz="2000" dirty="0" smtClean="0"/>
              <a:t>					O </a:t>
            </a:r>
            <a:r>
              <a:rPr lang="en-IE" sz="2000" dirty="0" err="1"/>
              <a:t>Pos</a:t>
            </a:r>
            <a:r>
              <a:rPr lang="en-IE" sz="2000" dirty="0"/>
              <a:t> , C+, c+, E-, e+, </a:t>
            </a:r>
            <a:r>
              <a:rPr lang="en-IE" sz="2000" dirty="0" smtClean="0"/>
              <a:t>K-</a:t>
            </a: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273495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IE" dirty="0" smtClean="0">
                <a:solidFill>
                  <a:srgbClr val="C00000"/>
                </a:solidFill>
              </a:rPr>
              <a:t>Patient’s </a:t>
            </a:r>
            <a:r>
              <a:rPr lang="en-IE" dirty="0">
                <a:solidFill>
                  <a:srgbClr val="C00000"/>
                </a:solidFill>
              </a:rPr>
              <a:t>O</a:t>
            </a:r>
            <a:r>
              <a:rPr lang="en-IE" dirty="0" smtClean="0">
                <a:solidFill>
                  <a:srgbClr val="C00000"/>
                </a:solidFill>
              </a:rPr>
              <a:t>bstetric History</a:t>
            </a:r>
            <a:endParaRPr lang="en-IE" dirty="0">
              <a:solidFill>
                <a:srgbClr val="C0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964319"/>
              </p:ext>
            </p:extLst>
          </p:nvPr>
        </p:nvGraphicFramePr>
        <p:xfrm>
          <a:off x="683568" y="1196752"/>
          <a:ext cx="7488832" cy="543264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435274"/>
                <a:gridCol w="1102495"/>
                <a:gridCol w="1134639"/>
                <a:gridCol w="1944216"/>
                <a:gridCol w="1872208"/>
              </a:tblGrid>
              <a:tr h="60536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</a:rPr>
                        <a:t>Hospital </a:t>
                      </a:r>
                      <a:endParaRPr lang="en-I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effectLst/>
                        </a:rPr>
                        <a:t>Year </a:t>
                      </a:r>
                      <a:endParaRPr lang="en-I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179388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</a:rPr>
                        <a:t>Gestation</a:t>
                      </a:r>
                      <a:endParaRPr lang="en-I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effectLst/>
                        </a:rPr>
                        <a:t>Birth</a:t>
                      </a:r>
                      <a:endParaRPr lang="en-I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</a:rPr>
                        <a:t>Outcome </a:t>
                      </a:r>
                      <a:endParaRPr lang="en-I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</a:tr>
              <a:tr h="30268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OLLD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2000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Term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SVD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A/W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</a:tr>
              <a:tr h="30268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OLLD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2002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Term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SVD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A/W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</a:tr>
              <a:tr h="30268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OLLD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2005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Term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SVD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A/W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</a:tr>
              <a:tr h="30268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OLLD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2006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Term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SVD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A/W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</a:tr>
              <a:tr h="60536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OLLD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2007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8/40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Complete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Miscarriage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Twin Pregnancy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 </a:t>
                      </a:r>
                      <a:endParaRPr lang="en-I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</a:tr>
              <a:tr h="30268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OLLD</a:t>
                      </a:r>
                      <a:endParaRPr lang="en-I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2008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Term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SVD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A/W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</a:tr>
              <a:tr h="30268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OLLD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2011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Term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SVD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A/W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</a:tr>
              <a:tr h="30268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RHM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2014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Term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SVD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A/W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</a:tr>
              <a:tr h="30268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RHM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2015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Term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SVD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A/W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</a:tr>
              <a:tr h="105939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RHM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2018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13/40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Missed Miscarriage  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ERPC repeated  Day 4 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Sepsis &amp; Haemorrhage 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2 RCC transfused at RHM 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</a:tr>
              <a:tr h="30268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RHM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2019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9/40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Missed Miscarriage </a:t>
                      </a:r>
                      <a:endParaRPr lang="en-I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ERPC</a:t>
                      </a:r>
                      <a:endParaRPr lang="en-I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80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169694"/>
              </p:ext>
            </p:extLst>
          </p:nvPr>
        </p:nvGraphicFramePr>
        <p:xfrm>
          <a:off x="251520" y="1089364"/>
          <a:ext cx="8445624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76179"/>
                <a:gridCol w="2844842"/>
                <a:gridCol w="3724603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Sample Date 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Gestation in weeks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Result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9/10/2019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11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O</a:t>
                      </a:r>
                      <a:r>
                        <a:rPr lang="en-GB" baseline="0" dirty="0" err="1" smtClean="0"/>
                        <a:t>RhD</a:t>
                      </a:r>
                      <a:r>
                        <a:rPr lang="en-GB" dirty="0" smtClean="0"/>
                        <a:t>+ </a:t>
                      </a:r>
                      <a:r>
                        <a:rPr lang="en-GB" dirty="0" err="1" smtClean="0"/>
                        <a:t>Ab</a:t>
                      </a:r>
                      <a:r>
                        <a:rPr lang="en-GB" dirty="0" smtClean="0"/>
                        <a:t> screen negative </a:t>
                      </a:r>
                      <a:endParaRPr lang="en-IE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7/11/2019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15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O</a:t>
                      </a:r>
                      <a:r>
                        <a:rPr lang="en-GB" baseline="0" dirty="0" err="1" smtClean="0"/>
                        <a:t>RhD</a:t>
                      </a:r>
                      <a:r>
                        <a:rPr lang="en-GB" dirty="0" smtClean="0"/>
                        <a:t>+ </a:t>
                      </a:r>
                      <a:r>
                        <a:rPr lang="en-GB" dirty="0" err="1" smtClean="0"/>
                        <a:t>Ab</a:t>
                      </a:r>
                      <a:r>
                        <a:rPr lang="en-GB" dirty="0" smtClean="0"/>
                        <a:t> screen negative 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28/2/2020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29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O</a:t>
                      </a:r>
                      <a:r>
                        <a:rPr lang="en-GB" baseline="0" dirty="0" err="1" smtClean="0"/>
                        <a:t>RhD</a:t>
                      </a:r>
                      <a:r>
                        <a:rPr lang="en-GB" dirty="0" smtClean="0"/>
                        <a:t>+ </a:t>
                      </a:r>
                      <a:r>
                        <a:rPr lang="en-GB" dirty="0" err="1" smtClean="0"/>
                        <a:t>Ab</a:t>
                      </a:r>
                      <a:r>
                        <a:rPr lang="en-GB" dirty="0" smtClean="0"/>
                        <a:t> screen negative 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21/5/2020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41+3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O</a:t>
                      </a:r>
                      <a:r>
                        <a:rPr lang="en-GB" baseline="0" dirty="0" err="1" smtClean="0"/>
                        <a:t>RhD</a:t>
                      </a:r>
                      <a:r>
                        <a:rPr lang="en-GB" dirty="0" smtClean="0"/>
                        <a:t>+ </a:t>
                      </a:r>
                      <a:r>
                        <a:rPr lang="en-GB" baseline="0" dirty="0" smtClean="0"/>
                        <a:t>C- c+ E+ e- K-</a:t>
                      </a:r>
                      <a:endParaRPr lang="en-IE" dirty="0" smtClean="0"/>
                    </a:p>
                    <a:p>
                      <a:r>
                        <a:rPr lang="en-GB" dirty="0" smtClean="0"/>
                        <a:t>Anti-e</a:t>
                      </a:r>
                      <a:r>
                        <a:rPr lang="en-GB" baseline="0" dirty="0" smtClean="0"/>
                        <a:t> detected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9856" y="3356992"/>
            <a:ext cx="8784976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3"/>
              </a:buBlip>
            </a:pPr>
            <a:r>
              <a:rPr lang="en-GB" sz="2000" dirty="0"/>
              <a:t>30% red cell </a:t>
            </a:r>
            <a:r>
              <a:rPr lang="en-GB" sz="2000" dirty="0" smtClean="0"/>
              <a:t>antibodies </a:t>
            </a:r>
            <a:r>
              <a:rPr lang="en-GB" sz="2000" dirty="0"/>
              <a:t>develop in second half of </a:t>
            </a:r>
            <a:r>
              <a:rPr lang="en-GB" sz="2000" dirty="0" smtClean="0"/>
              <a:t>pregnancy</a:t>
            </a:r>
          </a:p>
          <a:p>
            <a:pPr marL="285750" indent="-285750">
              <a:buBlip>
                <a:blip r:embed="rId3"/>
              </a:buBlip>
            </a:pPr>
            <a:r>
              <a:rPr lang="en-GB" sz="2000" dirty="0" smtClean="0"/>
              <a:t>Local policy in referring hospital is to test all antenatal patients at least twice in their pregnancy, regardless of </a:t>
            </a:r>
            <a:r>
              <a:rPr lang="en-GB" sz="2000" dirty="0" err="1" smtClean="0"/>
              <a:t>RhD</a:t>
            </a:r>
            <a:r>
              <a:rPr lang="en-GB" sz="2000" dirty="0" smtClean="0"/>
              <a:t> status.</a:t>
            </a:r>
          </a:p>
          <a:p>
            <a:pPr marL="285750" indent="-285750">
              <a:buBlip>
                <a:blip r:embed="rId3"/>
              </a:buBlip>
            </a:pPr>
            <a:r>
              <a:rPr lang="en-IE" sz="2000" dirty="0"/>
              <a:t>The course of </a:t>
            </a:r>
            <a:r>
              <a:rPr lang="en-IE" sz="2000" dirty="0" smtClean="0"/>
              <a:t>this </a:t>
            </a:r>
            <a:r>
              <a:rPr lang="en-IE" sz="2000" dirty="0"/>
              <a:t>pregnancy had been uneventful. </a:t>
            </a:r>
            <a:endParaRPr lang="en-IE" sz="2000" dirty="0" smtClean="0"/>
          </a:p>
          <a:p>
            <a:pPr marL="285750" indent="-285750">
              <a:buBlip>
                <a:blip r:embed="rId3"/>
              </a:buBlip>
            </a:pPr>
            <a:r>
              <a:rPr lang="en-GB" sz="2000" dirty="0" smtClean="0"/>
              <a:t>Pre-transfusion samples not routinely requested at the time of delivery.</a:t>
            </a:r>
          </a:p>
          <a:p>
            <a:pPr marL="285750" indent="-285750">
              <a:buBlip>
                <a:blip r:embed="rId3"/>
              </a:buBlip>
            </a:pPr>
            <a:r>
              <a:rPr lang="en-GB" sz="2000" dirty="0" smtClean="0"/>
              <a:t>However due to the obstetric history of multiple pregnancies, a sample was received</a:t>
            </a:r>
            <a:r>
              <a:rPr lang="en-GB" sz="2400" dirty="0"/>
              <a:t> </a:t>
            </a:r>
            <a:r>
              <a:rPr lang="en-GB" sz="2000" dirty="0" smtClean="0"/>
              <a:t>by the Blood Transfusion laboratory.</a:t>
            </a:r>
          </a:p>
          <a:p>
            <a:pPr marL="285750" lvl="1" indent="-285750">
              <a:buBlip>
                <a:blip r:embed="rId3"/>
              </a:buBlip>
            </a:pPr>
            <a:r>
              <a:rPr lang="en-IE" sz="2000" b="1" u="sng" dirty="0">
                <a:solidFill>
                  <a:srgbClr val="C00000"/>
                </a:solidFill>
              </a:rPr>
              <a:t>Anti-e was detected</a:t>
            </a:r>
          </a:p>
          <a:p>
            <a:pPr marL="285750" indent="-285750">
              <a:buBlip>
                <a:blip r:embed="rId3"/>
              </a:buBlip>
            </a:pPr>
            <a:r>
              <a:rPr lang="en-GB" sz="2000" dirty="0" smtClean="0"/>
              <a:t>Sample was referred to the IBTS for titration studies, </a:t>
            </a:r>
            <a:r>
              <a:rPr lang="en-GB" sz="2000" b="1" u="sng" dirty="0" smtClean="0">
                <a:solidFill>
                  <a:srgbClr val="C00000"/>
                </a:solidFill>
              </a:rPr>
              <a:t>anti-e titre was 4.</a:t>
            </a:r>
          </a:p>
          <a:p>
            <a:pPr marL="285750" indent="-285750">
              <a:buBlip>
                <a:blip r:embed="rId4"/>
              </a:buBlip>
            </a:pPr>
            <a:endParaRPr lang="en-IE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188640"/>
            <a:ext cx="8229600" cy="8764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 smtClean="0">
                <a:solidFill>
                  <a:srgbClr val="C00000"/>
                </a:solidFill>
              </a:rPr>
              <a:t>Serology Results for Current Pregnancy </a:t>
            </a:r>
            <a:endParaRPr lang="en-IE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24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966437427"/>
              </p:ext>
            </p:extLst>
          </p:nvPr>
        </p:nvGraphicFramePr>
        <p:xfrm>
          <a:off x="467544" y="-3123728"/>
          <a:ext cx="16525328" cy="10945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3528" y="7144"/>
            <a:ext cx="8229600" cy="1143000"/>
          </a:xfrm>
        </p:spPr>
        <p:txBody>
          <a:bodyPr/>
          <a:lstStyle/>
          <a:p>
            <a:r>
              <a:rPr lang="en-IE" dirty="0" smtClean="0">
                <a:solidFill>
                  <a:srgbClr val="C00000"/>
                </a:solidFill>
              </a:rPr>
              <a:t>Sequence of Events</a:t>
            </a:r>
            <a:endParaRPr lang="en-IE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9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905"/>
            <a:ext cx="8229600" cy="1143000"/>
          </a:xfrm>
        </p:spPr>
        <p:txBody>
          <a:bodyPr/>
          <a:lstStyle/>
          <a:p>
            <a:r>
              <a:rPr lang="en-IE" dirty="0" smtClean="0">
                <a:solidFill>
                  <a:srgbClr val="C00000"/>
                </a:solidFill>
              </a:rPr>
              <a:t>Jaundice and </a:t>
            </a:r>
            <a:r>
              <a:rPr lang="en-IE" dirty="0" err="1" smtClean="0">
                <a:solidFill>
                  <a:srgbClr val="C00000"/>
                </a:solidFill>
              </a:rPr>
              <a:t>hyperbilirubinaemia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052736"/>
            <a:ext cx="8003232" cy="5472608"/>
          </a:xfrm>
        </p:spPr>
        <p:txBody>
          <a:bodyPr>
            <a:normAutofit lnSpcReduction="10000"/>
          </a:bodyPr>
          <a:lstStyle/>
          <a:p>
            <a:pPr>
              <a:buBlip>
                <a:blip r:embed="rId3"/>
              </a:buBlip>
            </a:pPr>
            <a:r>
              <a:rPr lang="en-IE" dirty="0" smtClean="0"/>
              <a:t>Neonatal jaundice can be observed in over three quarters of full term </a:t>
            </a:r>
            <a:r>
              <a:rPr lang="en-IE" dirty="0" err="1" smtClean="0"/>
              <a:t>newborns</a:t>
            </a:r>
            <a:r>
              <a:rPr lang="en-IE" dirty="0" smtClean="0"/>
              <a:t>.</a:t>
            </a:r>
          </a:p>
          <a:p>
            <a:pPr>
              <a:buBlip>
                <a:blip r:embed="rId3"/>
              </a:buBlip>
            </a:pPr>
            <a:r>
              <a:rPr lang="en-IE" dirty="0" smtClean="0"/>
              <a:t>Severe </a:t>
            </a:r>
            <a:r>
              <a:rPr lang="en-IE" dirty="0" err="1" smtClean="0"/>
              <a:t>hyperbilirubinaemia</a:t>
            </a:r>
            <a:r>
              <a:rPr lang="en-IE" dirty="0" smtClean="0"/>
              <a:t> is defined as bilirubin results of &gt;342.1µmol/L.</a:t>
            </a:r>
          </a:p>
          <a:p>
            <a:pPr>
              <a:buBlip>
                <a:blip r:embed="rId3"/>
              </a:buBlip>
            </a:pPr>
            <a:r>
              <a:rPr lang="en-IE" dirty="0" smtClean="0"/>
              <a:t>It occurs in &lt;2% of full term </a:t>
            </a:r>
            <a:r>
              <a:rPr lang="en-IE" dirty="0" err="1" smtClean="0"/>
              <a:t>newborns</a:t>
            </a:r>
            <a:r>
              <a:rPr lang="en-IE" dirty="0" smtClean="0"/>
              <a:t> and may cause kernicterus and permanent neurodevelopmental delay.</a:t>
            </a:r>
          </a:p>
          <a:p>
            <a:pPr>
              <a:buBlip>
                <a:blip r:embed="rId3"/>
              </a:buBlip>
            </a:pPr>
            <a:r>
              <a:rPr lang="en-IE" dirty="0" smtClean="0"/>
              <a:t>Phototherapy is usually effective in the treatment of </a:t>
            </a:r>
            <a:r>
              <a:rPr lang="en-IE" dirty="0" err="1" smtClean="0"/>
              <a:t>hyperbilirubinaemia</a:t>
            </a:r>
            <a:r>
              <a:rPr lang="en-IE" dirty="0" smtClean="0"/>
              <a:t>, but occasionally exchange transfusion is indicated. </a:t>
            </a:r>
          </a:p>
          <a:p>
            <a:pPr>
              <a:buBlip>
                <a:blip r:embed="rId3"/>
              </a:buBlip>
            </a:pPr>
            <a:r>
              <a:rPr lang="en-IE" dirty="0" smtClean="0"/>
              <a:t>About 5% of infants will experience some degree of cardiorespiratory complications  or metabolic disturbances post exchange transfusion</a:t>
            </a:r>
          </a:p>
          <a:p>
            <a:pPr>
              <a:buBlip>
                <a:blip r:embed="rId3"/>
              </a:buBlip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8750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79" t="8556" r="13294"/>
          <a:stretch/>
        </p:blipFill>
        <p:spPr bwMode="auto">
          <a:xfrm>
            <a:off x="0" y="4221088"/>
            <a:ext cx="2683390" cy="2136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75656" y="836712"/>
            <a:ext cx="7645942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4"/>
              </a:buBlip>
            </a:pPr>
            <a:r>
              <a:rPr lang="en-IE" sz="2000" dirty="0" smtClean="0"/>
              <a:t>Exchange transfusion is not a common procedure in Ireland. In fact, there has not been an exchange transfusion in Ireland in the last 12 months. </a:t>
            </a:r>
          </a:p>
          <a:p>
            <a:pPr marL="285750" indent="-285750">
              <a:buBlip>
                <a:blip r:embed="rId4"/>
              </a:buBlip>
            </a:pPr>
            <a:r>
              <a:rPr lang="en-IE" sz="2000" dirty="0" smtClean="0"/>
              <a:t>The procedure involves the removal of the newborn’s blood volume while simultaneously replacement with donor red cells that are crossmatch compatible with the mother. </a:t>
            </a:r>
          </a:p>
          <a:p>
            <a:pPr marL="285750" indent="-285750">
              <a:buBlip>
                <a:blip r:embed="rId4"/>
              </a:buBlip>
            </a:pPr>
            <a:r>
              <a:rPr lang="en-IE" sz="2000" dirty="0" smtClean="0"/>
              <a:t>The benefit is that the levels of bilirubin are significantly reduced, along with haemolysed red blood cells and any red blood cells that are coated with an alloantibody. </a:t>
            </a:r>
          </a:p>
          <a:p>
            <a:pPr marL="285750" indent="-285750">
              <a:buBlip>
                <a:blip r:embed="rId4"/>
              </a:buBlip>
            </a:pPr>
            <a:r>
              <a:rPr lang="en-IE" sz="2000" dirty="0" smtClean="0"/>
              <a:t>Current Irish Guidelines for exchange transfusion recommend the following criteria for exchange:</a:t>
            </a:r>
          </a:p>
          <a:p>
            <a:pPr marL="1524000" indent="-363538">
              <a:buBlip>
                <a:blip r:embed="rId4"/>
              </a:buBlip>
            </a:pPr>
            <a:r>
              <a:rPr lang="en-IE" sz="2000" dirty="0" smtClean="0"/>
              <a:t>Group O or ABO compatible with maternal and neonatal plasma, </a:t>
            </a:r>
            <a:r>
              <a:rPr lang="en-IE" sz="2000" dirty="0" err="1" smtClean="0"/>
              <a:t>RhD</a:t>
            </a:r>
            <a:r>
              <a:rPr lang="en-IE" sz="2000" dirty="0" smtClean="0"/>
              <a:t> negative.</a:t>
            </a:r>
          </a:p>
          <a:p>
            <a:pPr marL="1524000" indent="-363538">
              <a:buBlip>
                <a:blip r:embed="rId4"/>
              </a:buBlip>
            </a:pPr>
            <a:r>
              <a:rPr lang="en-IE" sz="2000" dirty="0" smtClean="0"/>
              <a:t>Antigen negative for maternal antibodies</a:t>
            </a:r>
          </a:p>
          <a:p>
            <a:pPr marL="1524000" indent="-363538">
              <a:buBlip>
                <a:blip r:embed="rId4"/>
              </a:buBlip>
            </a:pPr>
            <a:r>
              <a:rPr lang="en-IE" sz="2000" dirty="0" smtClean="0"/>
              <a:t>IAT crossmatch compatible with maternal plasma</a:t>
            </a:r>
          </a:p>
          <a:p>
            <a:pPr marL="1524000" indent="-363538">
              <a:buBlip>
                <a:blip r:embed="rId4"/>
              </a:buBlip>
            </a:pPr>
            <a:r>
              <a:rPr lang="en-IE" sz="2000" dirty="0" smtClean="0"/>
              <a:t>Less than 5 days old to ensure optimal red cell function and low potassium levels</a:t>
            </a:r>
          </a:p>
          <a:p>
            <a:pPr marL="1524000" indent="-363538">
              <a:buBlip>
                <a:blip r:embed="rId4"/>
              </a:buBlip>
            </a:pPr>
            <a:r>
              <a:rPr lang="en-IE" sz="2000" dirty="0" smtClean="0"/>
              <a:t>CMV negative</a:t>
            </a:r>
          </a:p>
          <a:p>
            <a:endParaRPr lang="en-IE" dirty="0"/>
          </a:p>
          <a:p>
            <a:endParaRPr lang="en-IE" dirty="0" smtClean="0"/>
          </a:p>
          <a:p>
            <a:pPr marL="285750" indent="-285750">
              <a:buBlip>
                <a:blip r:embed="rId4"/>
              </a:buBlip>
            </a:pPr>
            <a:endParaRPr lang="en-IE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9512" y="7144"/>
            <a:ext cx="8964488" cy="133362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C00000"/>
                </a:solidFill>
              </a:rPr>
              <a:t>Exchange Transfusion Unit Selection </a:t>
            </a:r>
            <a:endParaRPr lang="en-IE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09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>
                <a:solidFill>
                  <a:srgbClr val="C00000"/>
                </a:solidFill>
              </a:rPr>
              <a:t>A Brief Revision of Rh Terminology	</a:t>
            </a:r>
            <a:endParaRPr lang="en-IE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598651"/>
              </p:ext>
            </p:extLst>
          </p:nvPr>
        </p:nvGraphicFramePr>
        <p:xfrm>
          <a:off x="971599" y="1556792"/>
          <a:ext cx="6851106" cy="3880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3702"/>
                <a:gridCol w="2283702"/>
                <a:gridCol w="2283702"/>
              </a:tblGrid>
              <a:tr h="405045">
                <a:tc>
                  <a:txBody>
                    <a:bodyPr/>
                    <a:lstStyle/>
                    <a:p>
                      <a:r>
                        <a:rPr lang="en-IE" dirty="0" smtClean="0"/>
                        <a:t>Weiner Classification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Fisher-Race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Caucasian Population (%)</a:t>
                      </a:r>
                      <a:endParaRPr lang="en-IE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en-IE" dirty="0" smtClean="0"/>
                        <a:t>R1R1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err="1" smtClean="0"/>
                        <a:t>DCCee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19.5</a:t>
                      </a:r>
                      <a:endParaRPr lang="en-IE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en-IE" dirty="0" smtClean="0"/>
                        <a:t>R2R2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err="1" smtClean="0"/>
                        <a:t>DccEE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2</a:t>
                      </a:r>
                      <a:endParaRPr lang="en-IE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en-IE" dirty="0" smtClean="0"/>
                        <a:t>R1r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err="1" smtClean="0"/>
                        <a:t>DCcee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35.6</a:t>
                      </a:r>
                      <a:endParaRPr lang="en-IE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en-IE" dirty="0" smtClean="0"/>
                        <a:t>R1R2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err="1" smtClean="0"/>
                        <a:t>DCcEe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12.5</a:t>
                      </a:r>
                      <a:endParaRPr lang="en-IE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en-IE" dirty="0" smtClean="0"/>
                        <a:t>R</a:t>
                      </a:r>
                      <a:r>
                        <a:rPr lang="en-IE" baseline="-25000" dirty="0" smtClean="0"/>
                        <a:t>0</a:t>
                      </a:r>
                      <a:r>
                        <a:rPr lang="en-IE" dirty="0" smtClean="0"/>
                        <a:t>r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err="1" smtClean="0"/>
                        <a:t>Dccee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1.7</a:t>
                      </a:r>
                      <a:endParaRPr lang="en-IE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en-IE" dirty="0" err="1" smtClean="0"/>
                        <a:t>rr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err="1" smtClean="0"/>
                        <a:t>ddccee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15.1</a:t>
                      </a:r>
                      <a:endParaRPr lang="en-IE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en-IE" dirty="0" err="1" smtClean="0"/>
                        <a:t>r’’r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err="1" smtClean="0"/>
                        <a:t>ddccEe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0.43</a:t>
                      </a:r>
                      <a:endParaRPr lang="en-IE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en-IE" dirty="0" err="1" smtClean="0"/>
                        <a:t>r’’r</a:t>
                      </a:r>
                      <a:r>
                        <a:rPr lang="en-IE" dirty="0" smtClean="0"/>
                        <a:t>’’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err="1" smtClean="0"/>
                        <a:t>ddccEE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0.002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59632" y="5661248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*Table adapted from </a:t>
            </a:r>
            <a:r>
              <a:rPr lang="en-IE" dirty="0" err="1" smtClean="0"/>
              <a:t>Makroo</a:t>
            </a:r>
            <a:r>
              <a:rPr lang="en-IE" dirty="0" smtClean="0"/>
              <a:t> et al (2014)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9337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642387"/>
              </p:ext>
            </p:extLst>
          </p:nvPr>
        </p:nvGraphicFramePr>
        <p:xfrm>
          <a:off x="938599" y="771912"/>
          <a:ext cx="7560840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80420"/>
                <a:gridCol w="378042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Investigation</a:t>
                      </a:r>
                      <a:r>
                        <a:rPr lang="en-GB" baseline="0" dirty="0" smtClean="0"/>
                        <a:t> performed 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Result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Blood</a:t>
                      </a:r>
                      <a:r>
                        <a:rPr lang="en-GB" baseline="0" dirty="0" smtClean="0"/>
                        <a:t> Group 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 </a:t>
                      </a:r>
                      <a:r>
                        <a:rPr lang="en-GB" dirty="0" err="1" smtClean="0"/>
                        <a:t>RhD</a:t>
                      </a:r>
                      <a:r>
                        <a:rPr lang="en-GB" baseline="0" dirty="0" smtClean="0"/>
                        <a:t> negative 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Rh/K phenotype 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C-c+E+e+K</a:t>
                      </a:r>
                      <a:r>
                        <a:rPr lang="en-GB" dirty="0" smtClean="0"/>
                        <a:t>+</a:t>
                      </a:r>
                      <a:endParaRPr lang="en-IE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Antibody</a:t>
                      </a:r>
                      <a:r>
                        <a:rPr lang="en-GB" baseline="0" dirty="0" smtClean="0"/>
                        <a:t> screen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Anti-e (maternal origin)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DAT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3+</a:t>
                      </a:r>
                      <a:r>
                        <a:rPr lang="en-GB" baseline="0" dirty="0" smtClean="0"/>
                        <a:t> with </a:t>
                      </a:r>
                      <a:r>
                        <a:rPr lang="en-GB" baseline="0" dirty="0" err="1" smtClean="0"/>
                        <a:t>IgG</a:t>
                      </a:r>
                      <a:r>
                        <a:rPr lang="en-GB" baseline="0" dirty="0" smtClean="0"/>
                        <a:t> 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Elute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Anti-e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3068960"/>
            <a:ext cx="91440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3"/>
              </a:buBlip>
            </a:pPr>
            <a:r>
              <a:rPr lang="en-GB" sz="2000" dirty="0" smtClean="0"/>
              <a:t>Baby’s probable phenotype is </a:t>
            </a:r>
            <a:r>
              <a:rPr lang="en-GB" sz="2000" dirty="0" err="1" smtClean="0"/>
              <a:t>r”r</a:t>
            </a:r>
            <a:r>
              <a:rPr lang="en-GB" sz="2000" dirty="0" smtClean="0"/>
              <a:t>  (0.43% frequency)</a:t>
            </a:r>
          </a:p>
          <a:p>
            <a:pPr marL="285750" indent="-285750">
              <a:buBlip>
                <a:blip r:embed="rId3"/>
              </a:buBlip>
            </a:pPr>
            <a:r>
              <a:rPr lang="en-IE" sz="2000" dirty="0" err="1"/>
              <a:t>r’</a:t>
            </a:r>
            <a:r>
              <a:rPr lang="en-IE" sz="2000" dirty="0" err="1" smtClean="0"/>
              <a:t>’r</a:t>
            </a:r>
            <a:r>
              <a:rPr lang="en-IE" sz="2000" dirty="0" smtClean="0"/>
              <a:t>’’ </a:t>
            </a:r>
            <a:r>
              <a:rPr lang="en-IE" sz="2000" dirty="0"/>
              <a:t>unit would be required for exchange </a:t>
            </a:r>
            <a:r>
              <a:rPr lang="en-IE" sz="2000" dirty="0" smtClean="0"/>
              <a:t>transfusion </a:t>
            </a:r>
          </a:p>
          <a:p>
            <a:pPr marL="285750" indent="-285750">
              <a:buBlip>
                <a:blip r:embed="rId3"/>
              </a:buBlip>
            </a:pPr>
            <a:r>
              <a:rPr lang="en-IE" sz="2000" dirty="0" err="1" smtClean="0"/>
              <a:t>r</a:t>
            </a:r>
            <a:r>
              <a:rPr lang="en-IE" sz="2000" dirty="0" err="1"/>
              <a:t>’</a:t>
            </a:r>
            <a:r>
              <a:rPr lang="en-IE" sz="2000" dirty="0" err="1" smtClean="0"/>
              <a:t>’r</a:t>
            </a:r>
            <a:r>
              <a:rPr lang="en-IE" sz="2000" dirty="0" smtClean="0"/>
              <a:t>’’ </a:t>
            </a:r>
            <a:r>
              <a:rPr lang="en-IE" sz="2000" dirty="0"/>
              <a:t>frequency in Caucasians is 0.002% (</a:t>
            </a:r>
            <a:r>
              <a:rPr lang="en-IE" sz="2000" dirty="0" err="1"/>
              <a:t>Makroo</a:t>
            </a:r>
            <a:r>
              <a:rPr lang="en-IE" sz="2000" dirty="0"/>
              <a:t> et al, 2014</a:t>
            </a:r>
            <a:r>
              <a:rPr lang="en-IE" sz="2000" dirty="0" smtClean="0"/>
              <a:t>)</a:t>
            </a:r>
            <a:endParaRPr lang="en-IE" sz="2000" dirty="0"/>
          </a:p>
          <a:p>
            <a:pPr marL="285750" indent="-285750">
              <a:buBlip>
                <a:blip r:embed="rId3"/>
              </a:buBlip>
            </a:pPr>
            <a:r>
              <a:rPr lang="en-IE" sz="2000" dirty="0"/>
              <a:t>IBTS would be </a:t>
            </a:r>
            <a:r>
              <a:rPr lang="en-IE" sz="2000" b="1" u="sng" dirty="0"/>
              <a:t>unable</a:t>
            </a:r>
            <a:r>
              <a:rPr lang="en-IE" sz="2000" dirty="0"/>
              <a:t> to provide a </a:t>
            </a:r>
            <a:r>
              <a:rPr lang="en-IE" sz="2000" dirty="0" err="1"/>
              <a:t>r’</a:t>
            </a:r>
            <a:r>
              <a:rPr lang="en-IE" sz="2000" dirty="0" err="1" smtClean="0"/>
              <a:t>’r</a:t>
            </a:r>
            <a:r>
              <a:rPr lang="en-IE" sz="2000" dirty="0" smtClean="0"/>
              <a:t>’’ </a:t>
            </a:r>
            <a:r>
              <a:rPr lang="en-IE" sz="2000" dirty="0"/>
              <a:t>unit for exchange transfusion. </a:t>
            </a:r>
          </a:p>
          <a:p>
            <a:pPr marL="285750" indent="-285750">
              <a:buBlip>
                <a:blip r:embed="rId3"/>
              </a:buBlip>
            </a:pPr>
            <a:r>
              <a:rPr lang="en-GB" sz="2000" dirty="0" smtClean="0"/>
              <a:t>The mother’s phenotype was previously ascribed as R2R2</a:t>
            </a:r>
          </a:p>
          <a:p>
            <a:pPr marL="285750" indent="-285750">
              <a:buBlip>
                <a:blip r:embed="rId3"/>
              </a:buBlip>
            </a:pPr>
            <a:r>
              <a:rPr lang="en-GB" sz="2000" dirty="0" smtClean="0"/>
              <a:t>r </a:t>
            </a:r>
            <a:r>
              <a:rPr lang="en-GB" sz="2000" dirty="0"/>
              <a:t>haplotype </a:t>
            </a:r>
            <a:r>
              <a:rPr lang="en-GB" sz="2000" dirty="0" smtClean="0"/>
              <a:t>of infant was inherited </a:t>
            </a:r>
            <a:r>
              <a:rPr lang="en-GB" sz="2000" dirty="0"/>
              <a:t>from </a:t>
            </a:r>
            <a:r>
              <a:rPr lang="en-GB" sz="2000" dirty="0" smtClean="0"/>
              <a:t>the father</a:t>
            </a:r>
          </a:p>
          <a:p>
            <a:endParaRPr lang="en-GB" sz="2000" dirty="0" smtClean="0"/>
          </a:p>
          <a:p>
            <a:pPr marL="285750" indent="-285750">
              <a:buBlip>
                <a:blip r:embed="rId3"/>
              </a:buBlip>
            </a:pPr>
            <a:r>
              <a:rPr lang="en-GB" sz="2000" dirty="0" smtClean="0"/>
              <a:t>This profile </a:t>
            </a:r>
            <a:r>
              <a:rPr lang="en-GB" sz="2000" b="1" u="sng" dirty="0" smtClean="0"/>
              <a:t>will always </a:t>
            </a:r>
            <a:r>
              <a:rPr lang="en-GB" sz="2000" dirty="0" smtClean="0"/>
              <a:t>be a challenge for transfusion in the future</a:t>
            </a:r>
          </a:p>
          <a:p>
            <a:pPr marL="285750" indent="-285750">
              <a:buBlip>
                <a:blip r:embed="rId3"/>
              </a:buBlip>
            </a:pPr>
            <a:r>
              <a:rPr lang="en-GB" sz="2000" dirty="0" smtClean="0"/>
              <a:t>IBTS recommended transfusion protocol for exchange transfusion: </a:t>
            </a:r>
            <a:r>
              <a:rPr lang="en-GB" sz="2400" b="1" dirty="0" smtClean="0">
                <a:solidFill>
                  <a:srgbClr val="C00000"/>
                </a:solidFill>
              </a:rPr>
              <a:t>D+ </a:t>
            </a:r>
            <a:r>
              <a:rPr lang="en-GB" sz="2400" b="1" dirty="0" err="1" smtClean="0">
                <a:solidFill>
                  <a:srgbClr val="C00000"/>
                </a:solidFill>
              </a:rPr>
              <a:t>C-e-E+c</a:t>
            </a:r>
            <a:r>
              <a:rPr lang="en-GB" sz="2400" b="1" dirty="0" smtClean="0">
                <a:solidFill>
                  <a:srgbClr val="C00000"/>
                </a:solidFill>
              </a:rPr>
              <a:t>+</a:t>
            </a:r>
            <a:endParaRPr lang="en-IE" sz="2400" b="1" dirty="0">
              <a:solidFill>
                <a:srgbClr val="C00000"/>
              </a:solidFill>
            </a:endParaRPr>
          </a:p>
          <a:p>
            <a:pPr marL="285750" indent="-285750">
              <a:buBlip>
                <a:blip r:embed="rId3"/>
              </a:buBlip>
            </a:pPr>
            <a:endParaRPr lang="en-IE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9512" y="-99392"/>
            <a:ext cx="8964488" cy="10455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C00000"/>
                </a:solidFill>
              </a:rPr>
              <a:t>Serology on infant’s sample</a:t>
            </a:r>
            <a:endParaRPr lang="en-IE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05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1787</Words>
  <Application>Microsoft Office PowerPoint</Application>
  <PresentationFormat>On-screen Show (4:3)</PresentationFormat>
  <Paragraphs>268</Paragraphs>
  <Slides>15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Antenatal Serology Case study </vt:lpstr>
      <vt:lpstr>Case Study Background</vt:lpstr>
      <vt:lpstr>Patient’s Obstetric History</vt:lpstr>
      <vt:lpstr>PowerPoint Presentation</vt:lpstr>
      <vt:lpstr>Sequence of Events</vt:lpstr>
      <vt:lpstr>Jaundice and hyperbilirubinaemia</vt:lpstr>
      <vt:lpstr>PowerPoint Presentation</vt:lpstr>
      <vt:lpstr>A Brief Revision of Rh Terminology </vt:lpstr>
      <vt:lpstr>PowerPoint Presentation</vt:lpstr>
      <vt:lpstr>Proposed Inheritance</vt:lpstr>
      <vt:lpstr>PowerPoint Presentation</vt:lpstr>
      <vt:lpstr>Non-inherited Maternal Antigens (NIMAs)</vt:lpstr>
      <vt:lpstr>Discussion Point</vt:lpstr>
      <vt:lpstr>PowerPoint Presentation</vt:lpstr>
      <vt:lpstr>References</vt:lpstr>
    </vt:vector>
  </TitlesOfParts>
  <Company>Irish Blood Transfusion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</dc:title>
  <dc:creator>Morris, Kieran</dc:creator>
  <cp:lastModifiedBy>Waters, Allison</cp:lastModifiedBy>
  <cp:revision>108</cp:revision>
  <dcterms:created xsi:type="dcterms:W3CDTF">2020-06-11T10:40:46Z</dcterms:created>
  <dcterms:modified xsi:type="dcterms:W3CDTF">2022-10-04T08:23:07Z</dcterms:modified>
</cp:coreProperties>
</file>