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56" r:id="rId2"/>
    <p:sldId id="289" r:id="rId3"/>
    <p:sldId id="257" r:id="rId4"/>
    <p:sldId id="258" r:id="rId5"/>
    <p:sldId id="259" r:id="rId6"/>
    <p:sldId id="285" r:id="rId7"/>
    <p:sldId id="282" r:id="rId8"/>
    <p:sldId id="291" r:id="rId9"/>
    <p:sldId id="283" r:id="rId10"/>
    <p:sldId id="314" r:id="rId11"/>
    <p:sldId id="315" r:id="rId12"/>
    <p:sldId id="284" r:id="rId13"/>
    <p:sldId id="286" r:id="rId14"/>
    <p:sldId id="261" r:id="rId15"/>
    <p:sldId id="262" r:id="rId16"/>
    <p:sldId id="263" r:id="rId17"/>
    <p:sldId id="264" r:id="rId18"/>
    <p:sldId id="280" r:id="rId19"/>
    <p:sldId id="281" r:id="rId20"/>
    <p:sldId id="298" r:id="rId21"/>
    <p:sldId id="309" r:id="rId22"/>
    <p:sldId id="310" r:id="rId23"/>
    <p:sldId id="313" r:id="rId24"/>
    <p:sldId id="302" r:id="rId25"/>
    <p:sldId id="303" r:id="rId26"/>
    <p:sldId id="304" r:id="rId27"/>
    <p:sldId id="305" r:id="rId28"/>
    <p:sldId id="307" r:id="rId29"/>
    <p:sldId id="308" r:id="rId30"/>
    <p:sldId id="306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ally, Edel" initials="SE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7375" autoAdjust="0"/>
  </p:normalViewPr>
  <p:slideViewPr>
    <p:cSldViewPr>
      <p:cViewPr>
        <p:scale>
          <a:sx n="70" d="100"/>
          <a:sy n="70" d="100"/>
        </p:scale>
        <p:origin x="-130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37:11.279" idx="2">
    <p:pos x="10" y="10"/>
    <p:text>Are the slides from John Crumlish's talk bettter?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38:21.427" idx="3">
    <p:pos x="19" y="10"/>
    <p:text>Is the first bullet point from hte Shah paper?  
Need a reference for 2nd bullet point 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41:04.056" idx="4">
    <p:pos x="619" y="594"/>
    <p:text>You will have to read this paper in advance incase you get quesitons on it.  
The conclusion here - how are we meant to identify those at risk?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42:14.058" idx="5">
    <p:pos x="10" y="10"/>
    <p:text>You can just say this but compare to current BSH guidelines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44:17.722" idx="6">
    <p:pos x="10" y="10"/>
    <p:text>Need to read this paper - In ann's comments below she mentions Sheffield - have a look at this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44:52.157" idx="7">
    <p:pos x="10" y="10"/>
    <p:text>Chekc for more recent papers 2015 onwards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6:46:05.964" idx="8">
    <p:pos x="10" y="10"/>
    <p:text>which 2 papers used DTT and which used 37C tube?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7:01:54.392" idx="15">
    <p:pos x="10" y="10"/>
    <p:text>Chekc referneces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BF82-AA5A-4EE2-8829-EAF9170A5847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F403-E192-4BEC-8B1C-B9356CAD3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4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Now this paper is very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interetsting</a:t>
            </a:r>
            <a:r>
              <a:rPr lang="en-IE" baseline="0" dirty="0" smtClean="0"/>
              <a:t>- </a:t>
            </a:r>
            <a:r>
              <a:rPr lang="en-IE" baseline="0" dirty="0" err="1" smtClean="0"/>
              <a:t>japanese</a:t>
            </a:r>
            <a:r>
              <a:rPr lang="en-IE" baseline="0" dirty="0" smtClean="0"/>
              <a:t>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aseline="0" dirty="0" smtClean="0"/>
              <a:t>34 cases in 37 years! Unusual- stood out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aseline="0" dirty="0" smtClean="0"/>
              <a:t>Compared to the similarly large study in Ohio. The main difference being the ethnicity of the patients. Race effect and titre effect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4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Within this study they looked at the maternal titres of the affected babies- 80% of mothers had a titre 16 or lower. So according to our + BSH protocol would not have been highlighted as at risk of HDFN. </a:t>
            </a:r>
          </a:p>
          <a:p>
            <a:r>
              <a:rPr lang="en-GB" baseline="0" dirty="0" smtClean="0"/>
              <a:t>This goes back to the BMJ paper from 2006 and supports the possible categorisation with Anti-K. Could </a:t>
            </a:r>
            <a:r>
              <a:rPr lang="en-GB" baseline="0" dirty="0" err="1" smtClean="0"/>
              <a:t>fetus</a:t>
            </a:r>
            <a:r>
              <a:rPr lang="en-GB" baseline="0" dirty="0" smtClean="0"/>
              <a:t> potentially be affected regardless of titre? In this paper, and </a:t>
            </a:r>
            <a:r>
              <a:rPr lang="en-GB" baseline="0" dirty="0" err="1" smtClean="0"/>
              <a:t>poplulation</a:t>
            </a:r>
            <a:r>
              <a:rPr lang="en-GB" baseline="0" dirty="0" smtClean="0"/>
              <a:t> possibly yes! But only in this population? </a:t>
            </a:r>
          </a:p>
          <a:p>
            <a:r>
              <a:rPr lang="en-GB" baseline="0" dirty="0" smtClean="0"/>
              <a:t>The first paper in 2006 was from Sheffield!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2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When I went looking for papers documenting cases of clinically significant Anti-Ms,</a:t>
            </a:r>
            <a:r>
              <a:rPr lang="en-IE" baseline="0" dirty="0" smtClean="0"/>
              <a:t> these papers kept coming up and are cited quite a bit. They are all from India which in itself is interesting.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aseline="0" dirty="0" smtClean="0"/>
              <a:t>One of the papers directly addresses the potential for falsely identified warm-reactive/clinically significant Anti-</a:t>
            </a:r>
            <a:r>
              <a:rPr lang="en-IE" baseline="0" dirty="0" err="1" smtClean="0"/>
              <a:t>Ms.</a:t>
            </a:r>
            <a:r>
              <a:rPr lang="en-IE" baseline="0" dirty="0" smtClean="0"/>
              <a:t> Again, we will talk more about this later.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As</a:t>
            </a:r>
            <a:r>
              <a:rPr lang="en-GB" baseline="0" dirty="0" smtClean="0"/>
              <a:t> mentioned earlier, Anti-M is generally talked about as being mainly </a:t>
            </a:r>
            <a:r>
              <a:rPr lang="en-GB" baseline="0" dirty="0" err="1" smtClean="0"/>
              <a:t>IgM</a:t>
            </a:r>
            <a:r>
              <a:rPr lang="en-GB" baseline="0" dirty="0" smtClean="0"/>
              <a:t> with a possible </a:t>
            </a:r>
            <a:r>
              <a:rPr lang="en-GB" baseline="0" dirty="0" err="1" smtClean="0"/>
              <a:t>IgG</a:t>
            </a:r>
            <a:r>
              <a:rPr lang="en-GB" baseline="0" dirty="0" smtClean="0"/>
              <a:t> component. In one of these Indian papers they talked about a stat of up to 84% having at least a component of </a:t>
            </a:r>
            <a:r>
              <a:rPr lang="en-GB" baseline="0" dirty="0" err="1" smtClean="0"/>
              <a:t>IgG</a:t>
            </a:r>
            <a:r>
              <a:rPr lang="en-GB" baseline="0" dirty="0" smtClean="0"/>
              <a:t>- meaning potentially clinically significant??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One of the other papers also talked about a figure of 50-80% possessing an </a:t>
            </a:r>
            <a:r>
              <a:rPr lang="en-GB" baseline="0" dirty="0" err="1" smtClean="0"/>
              <a:t>IgG</a:t>
            </a:r>
            <a:r>
              <a:rPr lang="en-GB" baseline="0" dirty="0" smtClean="0"/>
              <a:t> component- is this amongst this population? Doesn’t fit with current thinking!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Just to mention the methodology used to determine the clinical significance/thermal amplitude of these Anti-Ms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So, back to the lab. we currently work</a:t>
            </a:r>
            <a:r>
              <a:rPr lang="en-IE" baseline="0" dirty="0" smtClean="0"/>
              <a:t> from BSH guidelines which state …</a:t>
            </a:r>
          </a:p>
          <a:p>
            <a:r>
              <a:rPr lang="en-IE" baseline="0" dirty="0" smtClean="0"/>
              <a:t>Nice and clear cut-right?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5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IgM</a:t>
            </a:r>
            <a:r>
              <a:rPr lang="en-GB" baseline="0" dirty="0" smtClean="0"/>
              <a:t> Anti-M has an optimum pH of 6.5, becoming non-specific below 6.5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9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was referred</a:t>
            </a:r>
            <a:r>
              <a:rPr lang="en-IE" baseline="0" dirty="0" smtClean="0"/>
              <a:t> to in one if the Indian papers.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0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59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</a:t>
            </a:r>
            <a:r>
              <a:rPr lang="en-IE" baseline="0" dirty="0" smtClean="0"/>
              <a:t> thermal range/ clinically significant determined using pre-warmed tube </a:t>
            </a:r>
            <a:r>
              <a:rPr lang="en-IE" baseline="0" dirty="0" err="1" smtClean="0"/>
              <a:t>IgG</a:t>
            </a:r>
            <a:r>
              <a:rPr lang="en-IE" baseline="0" dirty="0" smtClean="0"/>
              <a:t> technique. Then decision as to whether to titre is  based on strength of reaction of the initial Ortho Vision/ </a:t>
            </a:r>
            <a:r>
              <a:rPr lang="en-IE" baseline="0" dirty="0" err="1" smtClean="0"/>
              <a:t>BioRad</a:t>
            </a:r>
            <a:r>
              <a:rPr lang="en-IE" baseline="0" dirty="0" smtClean="0"/>
              <a:t> and then performed as other titres, on the same system.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9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44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4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27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Just to note:</a:t>
            </a:r>
            <a:r>
              <a:rPr lang="en-IE" baseline="0" dirty="0" smtClean="0"/>
              <a:t> It is possible to go </a:t>
            </a:r>
            <a:r>
              <a:rPr lang="en-GB" baseline="0" dirty="0" smtClean="0"/>
              <a:t>one step further and</a:t>
            </a:r>
            <a:r>
              <a:rPr lang="en-IE" baseline="0" dirty="0" smtClean="0"/>
              <a:t> titre this to determine if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IgG</a:t>
            </a:r>
            <a:r>
              <a:rPr lang="en-GB" baseline="0" dirty="0" smtClean="0"/>
              <a:t> or </a:t>
            </a:r>
            <a:r>
              <a:rPr lang="en-GB" baseline="0" dirty="0" err="1" smtClean="0"/>
              <a:t>IgM</a:t>
            </a:r>
            <a:r>
              <a:rPr lang="en-GB" baseline="0" dirty="0" smtClean="0"/>
              <a:t> but this is academic and there is no requirement to do it as we are interested in the </a:t>
            </a:r>
            <a:r>
              <a:rPr lang="en-GB" baseline="0" dirty="0" err="1" smtClean="0"/>
              <a:t>IgG</a:t>
            </a:r>
            <a:r>
              <a:rPr lang="en-GB" baseline="0" dirty="0" smtClean="0"/>
              <a:t> component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78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we know</a:t>
            </a:r>
            <a:r>
              <a:rPr lang="en-GB" baseline="0" dirty="0" smtClean="0"/>
              <a:t> the ethnicity of this patient?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1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23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8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93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13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7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64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 that’s all folks!  Thanks</a:t>
            </a:r>
            <a:r>
              <a:rPr lang="en-IE" baseline="0" dirty="0" smtClean="0"/>
              <a:t> for listening!  If anyone has any questions, I am happy to try and </a:t>
            </a:r>
            <a:r>
              <a:rPr lang="en-IE" baseline="0" smtClean="0"/>
              <a:t>answer them.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1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9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Anti-M</a:t>
            </a:r>
            <a:r>
              <a:rPr lang="en-IE" baseline="0" dirty="0" smtClean="0"/>
              <a:t> as discussed historically in the textbooks and literature. The idea of Anti-M that we currently work from. Of course always exceptions to the rule…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So,</a:t>
            </a:r>
            <a:r>
              <a:rPr lang="en-IE" baseline="0" dirty="0" smtClean="0"/>
              <a:t> can see how Anti-M can cause confusion- </a:t>
            </a:r>
            <a:r>
              <a:rPr lang="en-IE" baseline="0" dirty="0" err="1" smtClean="0"/>
              <a:t>IgG</a:t>
            </a:r>
            <a:r>
              <a:rPr lang="en-IE" baseline="0" dirty="0" smtClean="0"/>
              <a:t> at RT and </a:t>
            </a:r>
            <a:r>
              <a:rPr lang="en-IE" baseline="0" dirty="0" err="1" smtClean="0"/>
              <a:t>IgM</a:t>
            </a:r>
            <a:r>
              <a:rPr lang="en-IE" baseline="0" dirty="0" smtClean="0"/>
              <a:t> at 37! Appears to break the rules as such.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Biphasic-</a:t>
            </a:r>
            <a:r>
              <a:rPr lang="en-IE" baseline="0" dirty="0" smtClean="0"/>
              <a:t> Indian paper from 2016- 13 cases of Anti-M reactive at RT and 37C.</a:t>
            </a:r>
          </a:p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9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Biggest known study</a:t>
            </a:r>
            <a:r>
              <a:rPr lang="en-IE" baseline="0" dirty="0" smtClean="0"/>
              <a:t> to be carried out. Falls in line with general thinking around anti-M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aseline="0" dirty="0" smtClean="0"/>
              <a:t>Looking at the spread of patients’-note the majority </a:t>
            </a:r>
            <a:r>
              <a:rPr lang="en-IE" baseline="0" dirty="0" err="1" smtClean="0"/>
              <a:t>caucasians</a:t>
            </a:r>
            <a:r>
              <a:rPr lang="en-IE" baseline="0" dirty="0" smtClean="0"/>
              <a:t> and 3% </a:t>
            </a:r>
            <a:r>
              <a:rPr lang="en-IE" baseline="0" dirty="0" err="1" smtClean="0"/>
              <a:t>asian</a:t>
            </a:r>
            <a:r>
              <a:rPr lang="en-IE" baseline="0" dirty="0" smtClean="0"/>
              <a:t>!</a:t>
            </a:r>
          </a:p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0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So</a:t>
            </a:r>
            <a:r>
              <a:rPr lang="en-IE" baseline="0" dirty="0" smtClean="0"/>
              <a:t> we titre all antenatal samples with non=c/D antibodies (non-quant) at booking bloods AND @ 28 weeks. And any titre above 32 is highlighted for a risk of HDN. SO their algorithm is more detailed, but the approach is not dissimilar.   We base our app on BSH guidelines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6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</a:t>
            </a:r>
            <a:r>
              <a:rPr lang="en-IE" baseline="0" dirty="0" smtClean="0"/>
              <a:t> was interesting as it’s an element of Anti-M I hadn't come across. We treat antenatal cases with warm-reactive Anti-Ms as we do other antibodies. In the case of Anti-</a:t>
            </a:r>
            <a:r>
              <a:rPr lang="en-IE" baseline="0" dirty="0" err="1" smtClean="0"/>
              <a:t>Kell</a:t>
            </a:r>
            <a:r>
              <a:rPr lang="en-IE" baseline="0" dirty="0" smtClean="0"/>
              <a:t>, we always comment that Foetus can be affected regardless of titre due to the suppression of erythropoiesis. Posed the question should clinically significant Anti-Ms possibly be treated the same?  It’s referred to later in another paper we’ll look at. </a:t>
            </a:r>
          </a:p>
          <a:p>
            <a:r>
              <a:rPr lang="en-IE" baseline="0" dirty="0" smtClean="0"/>
              <a:t>Paper is from Sheffield in UK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F403-E192-4BEC-8B1C-B9356CAD3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265E94-C319-4DC1-9A16-9C63EAF6452B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BC5980-B623-4D70-91DC-8EF639E39B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US" b="1" dirty="0">
                <a:solidFill>
                  <a:srgbClr val="002060"/>
                </a:solidFill>
              </a:rPr>
              <a:t>Laboratory process improvement for identification of Anti-M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Kate Walsh, SMS, RCI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74" y="0"/>
            <a:ext cx="4406551" cy="1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Anti-M in the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Hiroyasu, Y </a:t>
            </a:r>
            <a:r>
              <a:rPr lang="en-GB" b="1" i="1" dirty="0" smtClean="0"/>
              <a:t>et al., </a:t>
            </a:r>
            <a:r>
              <a:rPr lang="en-GB" b="1" dirty="0" smtClean="0"/>
              <a:t>2014 </a:t>
            </a:r>
          </a:p>
          <a:p>
            <a:r>
              <a:rPr lang="en-GB" dirty="0" smtClean="0"/>
              <a:t>Review of Japanese literature in relation to HDFN caused by Anti-M antibodies. </a:t>
            </a:r>
          </a:p>
          <a:p>
            <a:r>
              <a:rPr lang="en-GB" dirty="0" smtClean="0"/>
              <a:t>Reported 34 cases of mild to fatal HDFN in Japan from 1975-2012 </a:t>
            </a:r>
          </a:p>
          <a:p>
            <a:r>
              <a:rPr lang="en-GB" dirty="0" smtClean="0"/>
              <a:t>Most requiring therapeutic intervention. 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7030A0"/>
                </a:solidFill>
              </a:rPr>
              <a:t>Not comparable to the rare account of Anti-M induced HDFN in the </a:t>
            </a:r>
            <a:r>
              <a:rPr lang="en-GB" dirty="0" smtClean="0">
                <a:solidFill>
                  <a:srgbClr val="7030A0"/>
                </a:solidFill>
              </a:rPr>
              <a:t>Stetson </a:t>
            </a:r>
            <a:r>
              <a:rPr lang="en-GB" dirty="0">
                <a:solidFill>
                  <a:srgbClr val="7030A0"/>
                </a:solidFill>
              </a:rPr>
              <a:t>B </a:t>
            </a:r>
            <a:r>
              <a:rPr lang="en-GB" i="1" dirty="0">
                <a:solidFill>
                  <a:srgbClr val="7030A0"/>
                </a:solidFill>
              </a:rPr>
              <a:t>et </a:t>
            </a:r>
            <a:r>
              <a:rPr lang="en-GB" i="1" dirty="0" smtClean="0">
                <a:solidFill>
                  <a:srgbClr val="7030A0"/>
                </a:solidFill>
              </a:rPr>
              <a:t>al., </a:t>
            </a:r>
            <a:r>
              <a:rPr lang="en-GB" dirty="0" smtClean="0">
                <a:solidFill>
                  <a:srgbClr val="7030A0"/>
                </a:solidFill>
              </a:rPr>
              <a:t>2017</a:t>
            </a:r>
            <a:r>
              <a:rPr lang="en-GB" i="1" dirty="0" smtClean="0">
                <a:solidFill>
                  <a:srgbClr val="7030A0"/>
                </a:solidFill>
              </a:rPr>
              <a:t>. However only 4 patients were Asian!</a:t>
            </a:r>
          </a:p>
          <a:p>
            <a:pPr marL="0" indent="0" algn="ctr">
              <a:buNone/>
            </a:pPr>
            <a:endParaRPr lang="en-GB" b="1" i="1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Posited that it’s possible genetic markers linked to race affect the immune response to </a:t>
            </a:r>
            <a:r>
              <a:rPr lang="en-GB" dirty="0" err="1" smtClean="0"/>
              <a:t>eythrocyte</a:t>
            </a:r>
            <a:r>
              <a:rPr lang="en-GB" dirty="0" smtClean="0"/>
              <a:t> </a:t>
            </a:r>
            <a:r>
              <a:rPr lang="en-GB" dirty="0" err="1" smtClean="0"/>
              <a:t>alloantigens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41287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Anti-M in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600199"/>
            <a:ext cx="9108504" cy="3484985"/>
          </a:xfrm>
        </p:spPr>
        <p:txBody>
          <a:bodyPr>
            <a:normAutofit/>
          </a:bodyPr>
          <a:lstStyle/>
          <a:p>
            <a:r>
              <a:rPr lang="en-GB" b="1" dirty="0"/>
              <a:t>Hiroyasu, Y </a:t>
            </a:r>
            <a:r>
              <a:rPr lang="en-GB" b="1" i="1" dirty="0"/>
              <a:t>et al., </a:t>
            </a:r>
            <a:r>
              <a:rPr lang="en-GB" b="1" dirty="0" smtClean="0"/>
              <a:t>2014 </a:t>
            </a:r>
            <a:r>
              <a:rPr lang="en-GB" dirty="0" smtClean="0"/>
              <a:t>(</a:t>
            </a:r>
            <a:r>
              <a:rPr lang="en-GB" dirty="0"/>
              <a:t>Japanese)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 </a:t>
            </a:r>
          </a:p>
          <a:p>
            <a:r>
              <a:rPr lang="en-GB" dirty="0" smtClean="0"/>
              <a:t>29 infants with HDFN due to Anti-M reviewed </a:t>
            </a:r>
          </a:p>
          <a:p>
            <a:pPr lvl="1"/>
            <a:r>
              <a:rPr lang="en-GB" dirty="0" smtClean="0"/>
              <a:t>8/10  infants with severe HDFN had maternal titres of </a:t>
            </a:r>
            <a:r>
              <a:rPr lang="en-GB" dirty="0"/>
              <a:t>≤</a:t>
            </a:r>
            <a:r>
              <a:rPr lang="en-GB" dirty="0" smtClean="0"/>
              <a:t>16 at delivery.</a:t>
            </a:r>
          </a:p>
          <a:p>
            <a:r>
              <a:rPr lang="en-GB" dirty="0" smtClean="0"/>
              <a:t>Supports the theory that Anti-M may cause anaemia due to both destruction of fetals RBCs and suppression of </a:t>
            </a:r>
            <a:r>
              <a:rPr lang="en-GB" dirty="0" err="1" smtClean="0"/>
              <a:t>erythropoesis</a:t>
            </a:r>
            <a:r>
              <a:rPr lang="en-GB" dirty="0" smtClean="0"/>
              <a:t>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26622"/>
            <a:ext cx="3024336" cy="221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4797152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Should we consider </a:t>
            </a:r>
            <a:r>
              <a:rPr lang="en-GB" sz="2400" b="1" dirty="0" smtClean="0">
                <a:solidFill>
                  <a:srgbClr val="7030A0"/>
                </a:solidFill>
              </a:rPr>
              <a:t>ETHNICITY </a:t>
            </a:r>
            <a:endParaRPr lang="en-GB" sz="24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when dealing with 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</a:rPr>
              <a:t>nti-M??</a:t>
            </a:r>
            <a:endParaRPr lang="en-GB" sz="2400" b="1" dirty="0">
              <a:solidFill>
                <a:srgbClr val="7030A0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3412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Anti-M in the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3 papers detailing clinically significant Anti-M antibodies, from 2012, 2014 and 2015- </a:t>
            </a:r>
            <a:r>
              <a:rPr lang="en-GB" b="1" u="sng" dirty="0" smtClean="0"/>
              <a:t>all from India!</a:t>
            </a:r>
          </a:p>
          <a:p>
            <a:endParaRPr lang="en-GB" b="1" u="sng" dirty="0" smtClean="0"/>
          </a:p>
          <a:p>
            <a:r>
              <a:rPr lang="en-GB" b="1" dirty="0" err="1" smtClean="0"/>
              <a:t>Gagandeep</a:t>
            </a:r>
            <a:r>
              <a:rPr lang="en-GB" b="1" dirty="0" smtClean="0"/>
              <a:t> K </a:t>
            </a:r>
            <a:r>
              <a:rPr lang="en-GB" b="1" i="1" dirty="0" smtClean="0"/>
              <a:t>et al., </a:t>
            </a:r>
            <a:r>
              <a:rPr lang="en-GB" b="1" dirty="0" smtClean="0"/>
              <a:t>2012 </a:t>
            </a:r>
          </a:p>
          <a:p>
            <a:r>
              <a:rPr lang="en-GB" dirty="0" smtClean="0"/>
              <a:t>Discussed the potential for falsely identified clinically significant </a:t>
            </a:r>
            <a:r>
              <a:rPr lang="en-GB" dirty="0"/>
              <a:t>37°C A</a:t>
            </a:r>
            <a:r>
              <a:rPr lang="en-GB" dirty="0" smtClean="0"/>
              <a:t>nti-M. </a:t>
            </a:r>
          </a:p>
          <a:p>
            <a:pPr lvl="1"/>
            <a:r>
              <a:rPr lang="en-GB" dirty="0" smtClean="0"/>
              <a:t>high-titre</a:t>
            </a:r>
          </a:p>
          <a:p>
            <a:pPr lvl="1"/>
            <a:r>
              <a:rPr lang="en-GB" dirty="0" smtClean="0"/>
              <a:t>high-affinity </a:t>
            </a:r>
          </a:p>
          <a:p>
            <a:pPr lvl="1"/>
            <a:r>
              <a:rPr lang="en-GB" dirty="0" smtClean="0"/>
              <a:t>reacting very strongly at room temperature </a:t>
            </a:r>
            <a:endParaRPr lang="en-GB" dirty="0"/>
          </a:p>
          <a:p>
            <a:pPr marL="365760" lvl="1" indent="0">
              <a:buNone/>
            </a:pPr>
            <a:endParaRPr lang="en-GB" b="1" dirty="0" smtClean="0"/>
          </a:p>
          <a:p>
            <a:pPr marL="365760" lvl="1" indent="0" algn="ctr">
              <a:buNone/>
            </a:pPr>
            <a:r>
              <a:rPr lang="en-GB" b="1" i="1" dirty="0" smtClean="0"/>
              <a:t>Misinterpreted Anti-M as the tubes reactants were allowed to cool after centrifugation and prior to reading. 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32" y="27639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Anti-M in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01000" cy="5141168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Makroo</a:t>
            </a:r>
            <a:r>
              <a:rPr lang="en-GB" b="1" dirty="0" smtClean="0"/>
              <a:t>, RN </a:t>
            </a:r>
            <a:r>
              <a:rPr lang="en-GB" b="1" i="1" dirty="0" smtClean="0"/>
              <a:t>et al., </a:t>
            </a:r>
            <a:r>
              <a:rPr lang="en-GB" b="1" dirty="0" smtClean="0"/>
              <a:t>2014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84% </a:t>
            </a:r>
            <a:r>
              <a:rPr lang="en-GB" dirty="0" smtClean="0"/>
              <a:t>of Anti-M antibodies were of </a:t>
            </a:r>
            <a:r>
              <a:rPr lang="en-GB" dirty="0" err="1" smtClean="0"/>
              <a:t>IgG</a:t>
            </a:r>
            <a:r>
              <a:rPr lang="en-GB" dirty="0" smtClean="0"/>
              <a:t> class, or possessing an </a:t>
            </a:r>
            <a:r>
              <a:rPr lang="en-GB" dirty="0" err="1" smtClean="0"/>
              <a:t>IgG</a:t>
            </a:r>
            <a:r>
              <a:rPr lang="en-GB" dirty="0" smtClean="0"/>
              <a:t> component </a:t>
            </a:r>
          </a:p>
          <a:p>
            <a:r>
              <a:rPr lang="en-GB" dirty="0" smtClean="0"/>
              <a:t>causing reactivity @37°C and thus potentially clinically significant. </a:t>
            </a:r>
          </a:p>
          <a:p>
            <a:endParaRPr lang="en-GB" dirty="0" smtClean="0"/>
          </a:p>
          <a:p>
            <a:r>
              <a:rPr lang="en-GB" dirty="0" smtClean="0"/>
              <a:t>Determining thermal amplitude of Anti-M </a:t>
            </a:r>
          </a:p>
          <a:p>
            <a:pPr lvl="1"/>
            <a:r>
              <a:rPr lang="en-GB" dirty="0" smtClean="0"/>
              <a:t>2 papers used: DTT treatment (</a:t>
            </a:r>
            <a:r>
              <a:rPr lang="en-GB" dirty="0" err="1" smtClean="0"/>
              <a:t>IgG</a:t>
            </a:r>
            <a:r>
              <a:rPr lang="en-GB" dirty="0" smtClean="0"/>
              <a:t> / </a:t>
            </a:r>
            <a:r>
              <a:rPr lang="en-GB" dirty="0" err="1" smtClean="0"/>
              <a:t>IgM</a:t>
            </a:r>
            <a:r>
              <a:rPr lang="en-GB" dirty="0" smtClean="0"/>
              <a:t>) of patient’s plasma</a:t>
            </a:r>
          </a:p>
          <a:p>
            <a:pPr lvl="1"/>
            <a:r>
              <a:rPr lang="en-GB" dirty="0" smtClean="0"/>
              <a:t>1 paper used: 37</a:t>
            </a:r>
            <a:r>
              <a:rPr lang="en-GB" sz="2800" i="1" dirty="0" smtClean="0"/>
              <a:t>˚ </a:t>
            </a:r>
            <a:r>
              <a:rPr lang="en-GB" dirty="0" smtClean="0"/>
              <a:t>C tube technique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Anti-M Serology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600200"/>
            <a:ext cx="9108504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BSH Guidelines 2015</a:t>
            </a:r>
          </a:p>
          <a:p>
            <a:endParaRPr lang="en-GB" b="1" dirty="0"/>
          </a:p>
          <a:p>
            <a:r>
              <a:rPr lang="en-GB" dirty="0" smtClean="0"/>
              <a:t>It is generally understood that cold-reactive (</a:t>
            </a:r>
            <a:r>
              <a:rPr lang="en-GB" dirty="0" err="1" smtClean="0"/>
              <a:t>IgM</a:t>
            </a:r>
            <a:r>
              <a:rPr lang="en-GB" dirty="0" smtClean="0"/>
              <a:t>) Anti-Ms are not clinically significant and hence: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lvl="1"/>
            <a:r>
              <a:rPr lang="en-GB" dirty="0" smtClean="0"/>
              <a:t>-</a:t>
            </a:r>
            <a:r>
              <a:rPr lang="en-GB" i="1" dirty="0" smtClean="0">
                <a:solidFill>
                  <a:srgbClr val="FF0000"/>
                </a:solidFill>
              </a:rPr>
              <a:t>Do not </a:t>
            </a:r>
            <a:r>
              <a:rPr lang="en-GB" dirty="0" smtClean="0"/>
              <a:t>require antigen negative blood. </a:t>
            </a:r>
          </a:p>
          <a:p>
            <a:pPr lvl="1"/>
            <a:r>
              <a:rPr lang="en-GB" dirty="0" smtClean="0"/>
              <a:t>Transfusion protocol: Crossmatch compatible RBCs at 37°C 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Are not capable of entering </a:t>
            </a:r>
            <a:r>
              <a:rPr lang="en-GB" i="1" dirty="0" err="1" smtClean="0">
                <a:solidFill>
                  <a:srgbClr val="FF0000"/>
                </a:solidFill>
              </a:rPr>
              <a:t>fetal</a:t>
            </a:r>
            <a:r>
              <a:rPr lang="en-GB" i="1" dirty="0" smtClean="0">
                <a:solidFill>
                  <a:srgbClr val="FF0000"/>
                </a:solidFill>
              </a:rPr>
              <a:t> circulation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Not implicated in HDFN.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01" y="29278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comes the BUT!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Determination of genuine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warm-reactive, </a:t>
            </a:r>
            <a:r>
              <a:rPr lang="en-GB" sz="2400" b="1" dirty="0" err="1" smtClean="0">
                <a:solidFill>
                  <a:srgbClr val="FF0000"/>
                </a:solidFill>
              </a:rPr>
              <a:t>IgG</a:t>
            </a:r>
            <a:r>
              <a:rPr lang="en-GB" sz="2400" b="1" dirty="0" smtClean="0">
                <a:solidFill>
                  <a:srgbClr val="FF0000"/>
                </a:solidFill>
              </a:rPr>
              <a:t> Anti-M </a:t>
            </a:r>
          </a:p>
          <a:p>
            <a:pPr marL="0" indent="0" algn="ctr">
              <a:buNone/>
            </a:pPr>
            <a:r>
              <a:rPr lang="en-GB" sz="2400" b="1" dirty="0" err="1" smtClean="0"/>
              <a:t>Vs</a:t>
            </a:r>
            <a:r>
              <a:rPr lang="en-GB" sz="2400" b="1" dirty="0" smtClean="0"/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B0F0"/>
                </a:solidFill>
              </a:rPr>
              <a:t>cold reactive </a:t>
            </a:r>
            <a:r>
              <a:rPr lang="en-GB" sz="2400" b="1" dirty="0" err="1">
                <a:solidFill>
                  <a:srgbClr val="00B0F0"/>
                </a:solidFill>
              </a:rPr>
              <a:t>I</a:t>
            </a:r>
            <a:r>
              <a:rPr lang="en-GB" sz="2400" b="1" dirty="0" err="1" smtClean="0">
                <a:solidFill>
                  <a:srgbClr val="00B0F0"/>
                </a:solidFill>
              </a:rPr>
              <a:t>gM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dirty="0" smtClean="0"/>
              <a:t>is </a:t>
            </a:r>
            <a:r>
              <a:rPr lang="en-GB" sz="3200" dirty="0" smtClean="0">
                <a:solidFill>
                  <a:srgbClr val="7030A0"/>
                </a:solidFill>
              </a:rPr>
              <a:t>TRICKY</a:t>
            </a:r>
            <a:r>
              <a:rPr lang="en-GB" sz="3200" dirty="0" smtClean="0"/>
              <a:t> </a:t>
            </a:r>
            <a:r>
              <a:rPr lang="en-GB" sz="2400" dirty="0" smtClean="0"/>
              <a:t>and an issue for a lot of RCI labs. </a:t>
            </a:r>
          </a:p>
          <a:p>
            <a:endParaRPr lang="en-GB" sz="2000" dirty="0"/>
          </a:p>
        </p:txBody>
      </p:sp>
      <p:pic>
        <p:nvPicPr>
          <p:cNvPr id="2050" name="Picture 2" descr="\\ibts.local\desktop$\Win7\osullivana\Desktop\Projects\cold vs warm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55446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80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5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Tricky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Reactive by IAT @37°C using gel card technique?</a:t>
            </a:r>
          </a:p>
          <a:p>
            <a:pPr lvl="1"/>
            <a:r>
              <a:rPr lang="en-GB" dirty="0" smtClean="0"/>
              <a:t>Cold reactive antibodies can agglutinate in the gel card when introduced to each other at RT and the incubation at 37ºC for 15 </a:t>
            </a:r>
            <a:r>
              <a:rPr lang="en-GB" dirty="0" err="1" smtClean="0"/>
              <a:t>mins</a:t>
            </a:r>
            <a:r>
              <a:rPr lang="en-GB" dirty="0" smtClean="0"/>
              <a:t> is insufficient for dissociation. </a:t>
            </a:r>
          </a:p>
          <a:p>
            <a:pPr lvl="1"/>
            <a:r>
              <a:rPr lang="en-GB" dirty="0" smtClean="0"/>
              <a:t>pH of gel cards tend to be slightly acidic and Anti-M/M Ag loves a low </a:t>
            </a:r>
            <a:r>
              <a:rPr lang="en-GB" dirty="0" err="1" smtClean="0"/>
              <a:t>pH.</a:t>
            </a: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8800" dirty="0" smtClean="0"/>
              <a:t>  M +           =</a:t>
            </a:r>
            <a:endParaRPr lang="en-GB" sz="8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555776" cy="14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875544"/>
            <a:ext cx="1512167" cy="12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Tricky Factors 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08504" cy="525658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Strict</a:t>
            </a:r>
            <a:r>
              <a:rPr lang="en-GB" sz="2400" dirty="0" smtClean="0"/>
              <a:t> pre-warmed tube </a:t>
            </a:r>
            <a:r>
              <a:rPr lang="en-GB" sz="2400" dirty="0" err="1" smtClean="0"/>
              <a:t>IgG</a:t>
            </a:r>
            <a:r>
              <a:rPr lang="en-GB" sz="2400" dirty="0" smtClean="0"/>
              <a:t> technique is very difficult to achieve</a:t>
            </a:r>
            <a:endParaRPr lang="en-GB" sz="2400" dirty="0"/>
          </a:p>
          <a:p>
            <a:r>
              <a:rPr lang="en-GB" sz="2400" dirty="0" smtClean="0"/>
              <a:t>Anti-M may have a wide thermal amplitude (up to 25°C) and agglutinate in </a:t>
            </a:r>
            <a:r>
              <a:rPr lang="en-GB" sz="2400" b="1" u="sng" dirty="0" smtClean="0"/>
              <a:t>milliseconds</a:t>
            </a:r>
            <a:r>
              <a:rPr lang="en-GB" sz="2400" dirty="0" smtClean="0"/>
              <a:t> at any stage of the method.</a:t>
            </a:r>
          </a:p>
          <a:p>
            <a:pPr lvl="2"/>
            <a:r>
              <a:rPr lang="en-GB" sz="2000" dirty="0" smtClean="0"/>
              <a:t>before set up if not pre-warmed enough</a:t>
            </a:r>
          </a:p>
          <a:p>
            <a:pPr lvl="2"/>
            <a:r>
              <a:rPr lang="en-GB" sz="2000" dirty="0" smtClean="0"/>
              <a:t>In between washes if left for a time</a:t>
            </a:r>
          </a:p>
          <a:p>
            <a:pPr lvl="2"/>
            <a:r>
              <a:rPr lang="en-GB" sz="2000" dirty="0" smtClean="0"/>
              <a:t>At the spin stage as warm centrifuges aren't widely available </a:t>
            </a:r>
            <a:endParaRPr lang="en-GB" sz="2000" dirty="0"/>
          </a:p>
          <a:p>
            <a:pPr lvl="2"/>
            <a:r>
              <a:rPr lang="en-GB" sz="2000" dirty="0" smtClean="0"/>
              <a:t>When </a:t>
            </a:r>
            <a:r>
              <a:rPr lang="en-GB" sz="2000" dirty="0"/>
              <a:t>reading the tubes via microscope </a:t>
            </a:r>
            <a:r>
              <a:rPr lang="en-GB" sz="2000" dirty="0" smtClean="0"/>
              <a:t>(transition </a:t>
            </a:r>
            <a:r>
              <a:rPr lang="en-GB" sz="2000" dirty="0"/>
              <a:t>from tube to </a:t>
            </a:r>
            <a:r>
              <a:rPr lang="en-GB" sz="2000" dirty="0" smtClean="0"/>
              <a:t>slide) </a:t>
            </a:r>
          </a:p>
          <a:p>
            <a:pPr lvl="2"/>
            <a:r>
              <a:rPr lang="en-GB" sz="2000" dirty="0" smtClean="0"/>
              <a:t>Over-reading </a:t>
            </a:r>
            <a:r>
              <a:rPr lang="en-GB" sz="2000" dirty="0"/>
              <a:t>macroscopically due to </a:t>
            </a:r>
            <a:r>
              <a:rPr lang="en-GB" sz="2000" dirty="0" smtClean="0"/>
              <a:t>insufficient </a:t>
            </a:r>
            <a:r>
              <a:rPr lang="en-GB" sz="2000" dirty="0"/>
              <a:t>dispersion of suspension </a:t>
            </a:r>
          </a:p>
          <a:p>
            <a:pPr lvl="2"/>
            <a:endParaRPr lang="en-GB" dirty="0" smtClean="0"/>
          </a:p>
        </p:txBody>
      </p:sp>
      <p:pic>
        <p:nvPicPr>
          <p:cNvPr id="4" name="Picture 2" descr="\\ibts.local\desktop$\Win7\osullivana\Desktop\Projects\IgM agglutin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6475"/>
          <a:stretch/>
        </p:blipFill>
        <p:spPr bwMode="auto">
          <a:xfrm>
            <a:off x="1537504" y="4822904"/>
            <a:ext cx="5676900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3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Test Anti-M in RCI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8192"/>
            <a:ext cx="9144000" cy="53571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Initial testing on Ortho Vision or </a:t>
            </a:r>
            <a:r>
              <a:rPr lang="en-GB" dirty="0" err="1" smtClean="0"/>
              <a:t>BioRad</a:t>
            </a:r>
            <a:r>
              <a:rPr lang="en-GB" dirty="0" smtClean="0"/>
              <a:t> gel technique by IAT and ENZ/IAT</a:t>
            </a:r>
          </a:p>
          <a:p>
            <a:endParaRPr lang="en-GB" dirty="0" smtClean="0"/>
          </a:p>
          <a:p>
            <a:r>
              <a:rPr lang="en-GB" dirty="0" smtClean="0"/>
              <a:t>Identify Anti-M and exclude all clinically significant antibodies by CAT.</a:t>
            </a:r>
          </a:p>
          <a:p>
            <a:endParaRPr lang="en-GB" dirty="0" smtClean="0"/>
          </a:p>
          <a:p>
            <a:r>
              <a:rPr lang="en-GB" dirty="0" smtClean="0"/>
              <a:t>Panel performed by ‘strict’ pre-warmed tube </a:t>
            </a:r>
            <a:r>
              <a:rPr lang="en-GB" dirty="0" err="1" smtClean="0"/>
              <a:t>IgG</a:t>
            </a:r>
            <a:r>
              <a:rPr lang="en-GB" dirty="0" smtClean="0"/>
              <a:t> technique. All negative tubes read </a:t>
            </a:r>
            <a:r>
              <a:rPr lang="en-GB" b="1" dirty="0" smtClean="0"/>
              <a:t>microscopically </a:t>
            </a:r>
            <a:r>
              <a:rPr lang="en-GB" dirty="0" smtClean="0"/>
              <a:t>as per all tube IAT techniques in RCI. </a:t>
            </a:r>
          </a:p>
          <a:p>
            <a:endParaRPr lang="en-GB" dirty="0" smtClean="0"/>
          </a:p>
          <a:p>
            <a:r>
              <a:rPr lang="en-GB" dirty="0" smtClean="0"/>
              <a:t>Determine M phenotype status of patient</a:t>
            </a:r>
          </a:p>
          <a:p>
            <a:endParaRPr lang="en-GB" dirty="0" smtClean="0"/>
          </a:p>
          <a:p>
            <a:r>
              <a:rPr lang="en-GB" dirty="0" smtClean="0"/>
              <a:t>If Anti-M reactive following pre-warmed technique deemed warm-reactive. Protocol: M-units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If cold reactive. Protocol: Crossmatch compatible @ 37˚C  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33" y="0"/>
            <a:ext cx="2390067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Test </a:t>
            </a:r>
            <a:r>
              <a:rPr lang="en-GB" dirty="0" smtClean="0"/>
              <a:t>Anti-M </a:t>
            </a:r>
            <a:r>
              <a:rPr lang="en-GB" dirty="0"/>
              <a:t>in RCI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600200"/>
            <a:ext cx="9108504" cy="4853136"/>
          </a:xfrm>
        </p:spPr>
        <p:txBody>
          <a:bodyPr/>
          <a:lstStyle/>
          <a:p>
            <a:r>
              <a:rPr lang="en-GB" dirty="0" smtClean="0"/>
              <a:t>All Anti-M samples, new and previous are tested using the pre-warmed method each time. </a:t>
            </a:r>
          </a:p>
          <a:p>
            <a:endParaRPr lang="en-GB" dirty="0" smtClean="0"/>
          </a:p>
          <a:p>
            <a:r>
              <a:rPr lang="en-GB" dirty="0" smtClean="0"/>
              <a:t>Once identified as clinically significant- antenatal samples are </a:t>
            </a:r>
            <a:r>
              <a:rPr lang="en-GB" dirty="0" err="1" smtClean="0"/>
              <a:t>titred</a:t>
            </a:r>
            <a:r>
              <a:rPr lang="en-GB" dirty="0" smtClean="0"/>
              <a:t> on the strength of reaction by Ortho Vision/ </a:t>
            </a:r>
            <a:r>
              <a:rPr lang="en-GB" dirty="0" err="1" smtClean="0"/>
              <a:t>BioRad</a:t>
            </a:r>
            <a:r>
              <a:rPr lang="en-GB" dirty="0" smtClean="0"/>
              <a:t> IAT.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27639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presentation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3600" dirty="0" smtClean="0"/>
              <a:t>Background of Anti-M 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Interesting Scientific Papers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The Anti-M problem!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How we currently manage Anti-M in RCI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Why review?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Proposed changes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Results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 smtClean="0"/>
              <a:t>Proposed report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565"/>
            <a:ext cx="2264324" cy="12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Introduction of </a:t>
            </a:r>
            <a:r>
              <a:rPr lang="en-GB" b="1" dirty="0" smtClean="0"/>
              <a:t>DTT Treatment </a:t>
            </a:r>
            <a:r>
              <a:rPr lang="en-GB" dirty="0" smtClean="0"/>
              <a:t>as standard</a:t>
            </a:r>
          </a:p>
          <a:p>
            <a:pPr lvl="1"/>
            <a:r>
              <a:rPr lang="en-GB" dirty="0" smtClean="0"/>
              <a:t>Treating </a:t>
            </a:r>
            <a:r>
              <a:rPr lang="en-GB" dirty="0" err="1" smtClean="0"/>
              <a:t>IgM</a:t>
            </a:r>
            <a:r>
              <a:rPr lang="en-GB" dirty="0" smtClean="0"/>
              <a:t> Abs with 0.01M DTT abolishes agglutination activity to permit detection of co-existing </a:t>
            </a:r>
            <a:r>
              <a:rPr lang="en-GB" dirty="0" err="1" smtClean="0"/>
              <a:t>IgG</a:t>
            </a:r>
            <a:r>
              <a:rPr lang="en-GB" dirty="0" smtClean="0"/>
              <a:t> antibodies.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ommon method used to identify Anti-M with </a:t>
            </a:r>
            <a:r>
              <a:rPr lang="en-GB" dirty="0" err="1" smtClean="0"/>
              <a:t>IgG</a:t>
            </a:r>
            <a:r>
              <a:rPr lang="en-GB" dirty="0" smtClean="0"/>
              <a:t> component. </a:t>
            </a:r>
          </a:p>
          <a:p>
            <a:pPr lvl="1"/>
            <a:r>
              <a:rPr lang="en-GB" dirty="0" smtClean="0"/>
              <a:t>Method as per AABB Technical Manual (20</a:t>
            </a:r>
            <a:r>
              <a:rPr lang="en-GB" baseline="30000" dirty="0" smtClean="0"/>
              <a:t>th</a:t>
            </a:r>
            <a:r>
              <a:rPr lang="en-GB" dirty="0" smtClean="0"/>
              <a:t> Edition 3-16) </a:t>
            </a:r>
            <a:r>
              <a:rPr lang="en-GB" dirty="0"/>
              <a:t>Using Sulfhydryl reagents to distinguish </a:t>
            </a:r>
            <a:r>
              <a:rPr lang="en-GB" dirty="0" err="1"/>
              <a:t>IgM</a:t>
            </a:r>
            <a:r>
              <a:rPr lang="en-GB" dirty="0"/>
              <a:t> from </a:t>
            </a:r>
            <a:r>
              <a:rPr lang="en-GB" dirty="0" err="1"/>
              <a:t>IgG</a:t>
            </a:r>
            <a:r>
              <a:rPr lang="en-GB" dirty="0"/>
              <a:t> </a:t>
            </a:r>
            <a:r>
              <a:rPr lang="en-GB" dirty="0" smtClean="0"/>
              <a:t>antibodies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92"/>
            <a:ext cx="1947736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Results </a:t>
            </a:r>
            <a:r>
              <a:rPr lang="en-GB" dirty="0" err="1" smtClean="0"/>
              <a:t>IgM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1542886"/>
              </p:ext>
            </p:extLst>
          </p:nvPr>
        </p:nvGraphicFramePr>
        <p:xfrm>
          <a:off x="179512" y="2204863"/>
          <a:ext cx="8784978" cy="3467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07"/>
                <a:gridCol w="536048"/>
                <a:gridCol w="536048"/>
                <a:gridCol w="536048"/>
                <a:gridCol w="536048"/>
                <a:gridCol w="536048"/>
                <a:gridCol w="536048"/>
                <a:gridCol w="536048"/>
                <a:gridCol w="536048"/>
                <a:gridCol w="536048"/>
                <a:gridCol w="536048"/>
                <a:gridCol w="536048"/>
                <a:gridCol w="931030"/>
                <a:gridCol w="950113"/>
              </a:tblGrid>
              <a:tr h="731195"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Cell number</a:t>
                      </a:r>
                      <a:endParaRPr lang="en-I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Pos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control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Neg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control</a:t>
                      </a:r>
                      <a:endParaRPr lang="en-IE" b="1" dirty="0"/>
                    </a:p>
                  </a:txBody>
                  <a:tcPr/>
                </a:tc>
              </a:tr>
              <a:tr h="731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Method</a:t>
                      </a:r>
                      <a:endParaRPr lang="en-IE" b="1" dirty="0" smtClean="0"/>
                    </a:p>
                    <a:p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9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11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</a:tr>
              <a:tr h="42362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Neat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-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-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+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-</a:t>
                      </a:r>
                      <a:endParaRPr lang="en-IE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V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-</a:t>
                      </a:r>
                      <a:endParaRPr lang="en-IE" b="0" dirty="0"/>
                    </a:p>
                  </a:txBody>
                  <a:tcPr/>
                </a:tc>
              </a:tr>
              <a:tr h="42362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Test</a:t>
                      </a:r>
                      <a:endParaRPr lang="en-IE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  <a:tr h="115753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Dilution</a:t>
                      </a:r>
                      <a:r>
                        <a:rPr lang="en-GB" b="1" baseline="0" dirty="0" smtClean="0"/>
                        <a:t> Control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18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Results </a:t>
            </a:r>
            <a:r>
              <a:rPr lang="en-GB" dirty="0" err="1" smtClean="0"/>
              <a:t>IgG</a:t>
            </a:r>
            <a:r>
              <a:rPr lang="en-GB" dirty="0" smtClean="0"/>
              <a:t> (+/- </a:t>
            </a:r>
            <a:r>
              <a:rPr lang="en-GB" dirty="0" err="1" smtClean="0"/>
              <a:t>IgM</a:t>
            </a:r>
            <a:r>
              <a:rPr lang="en-GB" dirty="0" smtClean="0"/>
              <a:t>)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7742449"/>
              </p:ext>
            </p:extLst>
          </p:nvPr>
        </p:nvGraphicFramePr>
        <p:xfrm>
          <a:off x="179517" y="2276872"/>
          <a:ext cx="87849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454"/>
                <a:gridCol w="530069"/>
                <a:gridCol w="530069"/>
                <a:gridCol w="530069"/>
                <a:gridCol w="530069"/>
                <a:gridCol w="530069"/>
                <a:gridCol w="530069"/>
                <a:gridCol w="530069"/>
                <a:gridCol w="530069"/>
                <a:gridCol w="530069"/>
                <a:gridCol w="530069"/>
                <a:gridCol w="530069"/>
                <a:gridCol w="833706"/>
                <a:gridCol w="833057"/>
              </a:tblGrid>
              <a:tr h="370840"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en-IE" b="1" dirty="0" smtClean="0"/>
                        <a:t>Cell number </a:t>
                      </a:r>
                      <a:endParaRPr lang="en-I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Pos</a:t>
                      </a:r>
                      <a:r>
                        <a:rPr lang="en-IE" b="1" dirty="0" smtClean="0"/>
                        <a:t> control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Neg</a:t>
                      </a:r>
                      <a:r>
                        <a:rPr lang="en-IE" b="1" dirty="0" smtClean="0"/>
                        <a:t> control</a:t>
                      </a:r>
                      <a:endParaRPr lang="en-IE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Method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2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3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9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10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11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Neat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Test </a:t>
                      </a:r>
                      <a:endParaRPr lang="en-IE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Dilution Control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-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Proposed reporting of Anti-M following DTT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Current antibody: </a:t>
            </a:r>
            <a:r>
              <a:rPr lang="en-GB" dirty="0"/>
              <a:t>Anti-M (</a:t>
            </a:r>
            <a:r>
              <a:rPr lang="en-GB" dirty="0" err="1"/>
              <a:t>IgM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r>
              <a:rPr lang="en-GB" dirty="0" smtClean="0"/>
              <a:t>Transfusion Protocol: </a:t>
            </a:r>
            <a:r>
              <a:rPr lang="en-GB" dirty="0" err="1" smtClean="0"/>
              <a:t>Crossmatch</a:t>
            </a:r>
            <a:r>
              <a:rPr lang="en-GB" dirty="0" smtClean="0"/>
              <a:t> compatible at 37’C</a:t>
            </a:r>
          </a:p>
          <a:p>
            <a:pPr marL="0" indent="0">
              <a:buNone/>
            </a:pPr>
            <a:r>
              <a:rPr lang="en-GB" dirty="0" smtClean="0"/>
              <a:t>			Or</a:t>
            </a:r>
          </a:p>
          <a:p>
            <a:pPr marL="0" indent="0">
              <a:buNone/>
            </a:pPr>
            <a:r>
              <a:rPr lang="en-GB" dirty="0" smtClean="0"/>
              <a:t>Current antibody: </a:t>
            </a:r>
            <a:r>
              <a:rPr lang="en-GB" dirty="0"/>
              <a:t>Anti-M </a:t>
            </a:r>
            <a:r>
              <a:rPr lang="en-GB" dirty="0" err="1"/>
              <a:t>IgG</a:t>
            </a:r>
            <a:r>
              <a:rPr lang="en-GB" dirty="0"/>
              <a:t> </a:t>
            </a:r>
            <a:r>
              <a:rPr lang="en-GB" dirty="0" smtClean="0"/>
              <a:t>+/- </a:t>
            </a:r>
            <a:r>
              <a:rPr lang="en-GB" dirty="0" err="1" smtClean="0"/>
              <a:t>IgM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Titration result (if required)</a:t>
            </a:r>
          </a:p>
          <a:p>
            <a:pPr marL="0" indent="0">
              <a:buNone/>
            </a:pPr>
            <a:r>
              <a:rPr lang="en-GB" dirty="0" smtClean="0"/>
              <a:t>Transfusion protocol:  M-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Changing patient population in Ireland</a:t>
            </a:r>
          </a:p>
          <a:p>
            <a:pPr lvl="1"/>
            <a:r>
              <a:rPr lang="en-GB" dirty="0"/>
              <a:t>Should ethnicity be a factor when dealing with antenatal Anti-M antibodies?  </a:t>
            </a:r>
            <a:r>
              <a:rPr lang="en-GB" dirty="0" err="1"/>
              <a:t>E.g</a:t>
            </a:r>
            <a:r>
              <a:rPr lang="en-GB" dirty="0"/>
              <a:t> Indian and Japanese papers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4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when you thought it was safe….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6512" y="1453480"/>
            <a:ext cx="8856984" cy="4495800"/>
          </a:xfrm>
        </p:spPr>
        <p:txBody>
          <a:bodyPr/>
          <a:lstStyle/>
          <a:p>
            <a:r>
              <a:rPr lang="en-GB" b="1" dirty="0"/>
              <a:t>Crispin </a:t>
            </a:r>
            <a:r>
              <a:rPr lang="en-GB" b="1" i="1" dirty="0"/>
              <a:t>et </a:t>
            </a:r>
            <a:r>
              <a:rPr lang="en-GB" b="1" i="1" dirty="0" smtClean="0"/>
              <a:t>al., </a:t>
            </a:r>
            <a:r>
              <a:rPr lang="en-GB" b="1" dirty="0" smtClean="0"/>
              <a:t>2019 (Dec)</a:t>
            </a:r>
            <a:endParaRPr lang="en-GB" b="1" dirty="0"/>
          </a:p>
          <a:p>
            <a:pPr marL="0" indent="0" algn="ctr">
              <a:buNone/>
            </a:pPr>
            <a:r>
              <a:rPr lang="en-GB" sz="2800" b="1" dirty="0" smtClean="0"/>
              <a:t>‘Cold reacting Anti-M causing delayed HDFN’</a:t>
            </a:r>
            <a:endParaRPr lang="en-GB" sz="2800" b="1" dirty="0"/>
          </a:p>
        </p:txBody>
      </p:sp>
      <p:pic>
        <p:nvPicPr>
          <p:cNvPr id="2050" name="Picture 2" descr="\\ibts.local\desktop$\Win7\osullivana\Desktop\Projects\Shocked 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5313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26417" r="32656" b="48927"/>
          <a:stretch/>
        </p:blipFill>
        <p:spPr bwMode="auto">
          <a:xfrm>
            <a:off x="395536" y="2593851"/>
            <a:ext cx="8490382" cy="20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5372273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when you thought it was safe…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r>
              <a:rPr lang="en-GB" b="1" dirty="0" smtClean="0"/>
              <a:t>Crispin </a:t>
            </a:r>
            <a:r>
              <a:rPr lang="en-GB" b="1" i="1" dirty="0" smtClean="0"/>
              <a:t>et al., </a:t>
            </a:r>
          </a:p>
          <a:p>
            <a:pPr lvl="1"/>
            <a:r>
              <a:rPr lang="en-GB" dirty="0" smtClean="0"/>
              <a:t>Patient’s second pregnancy, Anti-M detected by direct saline tube @ 4˚C, RT and 37˚C.</a:t>
            </a:r>
          </a:p>
          <a:p>
            <a:pPr lvl="1"/>
            <a:r>
              <a:rPr lang="en-GB" dirty="0"/>
              <a:t>35 weeks </a:t>
            </a:r>
            <a:r>
              <a:rPr lang="en-GB" dirty="0" smtClean="0"/>
              <a:t>gestation titre results: 6 @37</a:t>
            </a:r>
            <a:r>
              <a:rPr lang="en-GB" dirty="0"/>
              <a:t> ˚</a:t>
            </a:r>
            <a:r>
              <a:rPr lang="en-GB" dirty="0" smtClean="0"/>
              <a:t>C , 32 @4˚C</a:t>
            </a:r>
          </a:p>
          <a:p>
            <a:pPr lvl="1"/>
            <a:r>
              <a:rPr lang="en-GB" dirty="0" err="1" smtClean="0"/>
              <a:t>Fetal</a:t>
            </a:r>
            <a:r>
              <a:rPr lang="en-GB" dirty="0" smtClean="0"/>
              <a:t> assessment: Normal</a:t>
            </a:r>
          </a:p>
          <a:p>
            <a:pPr lvl="1"/>
            <a:r>
              <a:rPr lang="en-GB" dirty="0" smtClean="0"/>
              <a:t>Cord blood DAT: positive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Eluate</a:t>
            </a:r>
            <a:r>
              <a:rPr lang="en-GB" dirty="0" smtClean="0"/>
              <a:t>: Anti-M and Anti-D (prophylactic)</a:t>
            </a:r>
            <a:endParaRPr lang="en-GB" dirty="0"/>
          </a:p>
          <a:p>
            <a:pPr lvl="1"/>
            <a:r>
              <a:rPr lang="en-GB" dirty="0" err="1" smtClean="0"/>
              <a:t>Fetal</a:t>
            </a:r>
            <a:r>
              <a:rPr lang="en-GB" dirty="0" smtClean="0"/>
              <a:t> </a:t>
            </a:r>
            <a:r>
              <a:rPr lang="en-GB" dirty="0" err="1" smtClean="0"/>
              <a:t>Hb</a:t>
            </a:r>
            <a:r>
              <a:rPr lang="en-GB" dirty="0" smtClean="0"/>
              <a:t> dropped in the first week, with significant anaemia (63g/L) after discharge.</a:t>
            </a:r>
          </a:p>
          <a:p>
            <a:pPr lvl="1"/>
            <a:r>
              <a:rPr lang="en-GB" dirty="0" smtClean="0"/>
              <a:t>Baby re-admitted for transfusion twice. </a:t>
            </a:r>
          </a:p>
          <a:p>
            <a:pPr lvl="1"/>
            <a:r>
              <a:rPr lang="en-GB" dirty="0" smtClean="0"/>
              <a:t>4 months old, </a:t>
            </a:r>
            <a:r>
              <a:rPr lang="en-GB" dirty="0" err="1" smtClean="0"/>
              <a:t>Hb</a:t>
            </a:r>
            <a:r>
              <a:rPr lang="en-GB" dirty="0" smtClean="0"/>
              <a:t> normalised.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5614987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JUST when you thought it was safe…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495800"/>
          </a:xfrm>
        </p:spPr>
        <p:txBody>
          <a:bodyPr/>
          <a:lstStyle/>
          <a:p>
            <a:r>
              <a:rPr lang="en-GB" dirty="0" smtClean="0"/>
              <a:t>Explanations proposed:</a:t>
            </a:r>
          </a:p>
          <a:p>
            <a:pPr lvl="1"/>
            <a:r>
              <a:rPr lang="en-GB" dirty="0" smtClean="0"/>
              <a:t>Anti </a:t>
            </a:r>
            <a:r>
              <a:rPr lang="en-GB" dirty="0" err="1" smtClean="0"/>
              <a:t>IgG</a:t>
            </a:r>
            <a:r>
              <a:rPr lang="en-GB" dirty="0" smtClean="0"/>
              <a:t> Anti-M crossed the placenta </a:t>
            </a:r>
            <a:r>
              <a:rPr lang="en-GB" b="1" dirty="0" smtClean="0"/>
              <a:t>and</a:t>
            </a:r>
            <a:r>
              <a:rPr lang="en-GB" dirty="0" smtClean="0"/>
              <a:t> caused cold-agglutination. </a:t>
            </a:r>
          </a:p>
          <a:p>
            <a:pPr marL="365760" lvl="1" indent="0">
              <a:buNone/>
            </a:pPr>
            <a:r>
              <a:rPr lang="en-GB" dirty="0" smtClean="0"/>
              <a:t>OR</a:t>
            </a:r>
          </a:p>
          <a:p>
            <a:pPr lvl="1"/>
            <a:r>
              <a:rPr lang="en-GB" dirty="0" err="1" smtClean="0"/>
              <a:t>IgM</a:t>
            </a:r>
            <a:r>
              <a:rPr lang="en-GB" dirty="0" smtClean="0"/>
              <a:t> Anti-M crossed the placenta. Large </a:t>
            </a:r>
            <a:r>
              <a:rPr lang="en-GB" dirty="0" err="1" smtClean="0"/>
              <a:t>IgM</a:t>
            </a:r>
            <a:r>
              <a:rPr lang="en-GB" dirty="0" smtClean="0"/>
              <a:t> structure linked to strong saline agglutination seen with this antibody-BUT also limits the ability to cross the placenta. </a:t>
            </a:r>
          </a:p>
          <a:p>
            <a:pPr marL="365760" lvl="1" indent="0">
              <a:buNone/>
            </a:pPr>
            <a:r>
              <a:rPr lang="en-GB" dirty="0" smtClean="0"/>
              <a:t>OR</a:t>
            </a:r>
          </a:p>
          <a:p>
            <a:pPr lvl="1"/>
            <a:r>
              <a:rPr lang="en-GB" dirty="0" smtClean="0"/>
              <a:t>Haemolysis was due to an undetected antibody to low incidence antigen</a:t>
            </a:r>
          </a:p>
          <a:p>
            <a:pPr lvl="1"/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5614988"/>
            <a:ext cx="234156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506916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However</a:t>
            </a:r>
            <a:r>
              <a:rPr lang="en-GB" dirty="0" smtClean="0"/>
              <a:t> the Anti-M wasn’t tested using either DTT treatment or pre-warmed tube </a:t>
            </a:r>
            <a:r>
              <a:rPr lang="en-GB" dirty="0" err="1" smtClean="0"/>
              <a:t>IgG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 it supports the argument that </a:t>
            </a:r>
            <a:r>
              <a:rPr lang="en-GB" b="1" dirty="0" smtClean="0"/>
              <a:t>accurately</a:t>
            </a:r>
            <a:r>
              <a:rPr lang="en-GB" dirty="0" smtClean="0"/>
              <a:t> identifying the </a:t>
            </a:r>
            <a:r>
              <a:rPr lang="en-GB" dirty="0" err="1" smtClean="0"/>
              <a:t>IgG</a:t>
            </a:r>
            <a:r>
              <a:rPr lang="en-GB" dirty="0" smtClean="0"/>
              <a:t>/</a:t>
            </a:r>
            <a:r>
              <a:rPr lang="en-GB" dirty="0" err="1" smtClean="0"/>
              <a:t>IgM</a:t>
            </a:r>
            <a:r>
              <a:rPr lang="en-GB" dirty="0" smtClean="0"/>
              <a:t> status of anti-M is both tricky and clinically important!  </a:t>
            </a:r>
          </a:p>
          <a:p>
            <a:r>
              <a:rPr lang="en-GB" dirty="0" smtClean="0"/>
              <a:t>However, the use of DTT for </a:t>
            </a:r>
            <a:r>
              <a:rPr lang="en-GB" dirty="0" err="1" smtClean="0"/>
              <a:t>IgG</a:t>
            </a:r>
            <a:r>
              <a:rPr lang="en-GB" dirty="0" smtClean="0"/>
              <a:t>/ </a:t>
            </a:r>
            <a:r>
              <a:rPr lang="en-GB" dirty="0" err="1" smtClean="0"/>
              <a:t>IgM</a:t>
            </a:r>
            <a:r>
              <a:rPr lang="en-GB" dirty="0" smtClean="0"/>
              <a:t> classification is more robust than tube technique.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Roback</a:t>
            </a:r>
            <a:r>
              <a:rPr lang="en-US" sz="2400" dirty="0"/>
              <a:t>, J. (2011). </a:t>
            </a:r>
            <a:r>
              <a:rPr lang="en-US" sz="2400" i="1" dirty="0"/>
              <a:t>Technical manual</a:t>
            </a:r>
            <a:r>
              <a:rPr lang="en-US" sz="2400" dirty="0"/>
              <a:t>. Bethesda, Md.: </a:t>
            </a:r>
            <a:r>
              <a:rPr lang="en-US" sz="2400" dirty="0" smtClean="0"/>
              <a:t>AABB</a:t>
            </a:r>
          </a:p>
          <a:p>
            <a:r>
              <a:rPr lang="en-GB" sz="2400" dirty="0" err="1"/>
              <a:t>Makroo</a:t>
            </a:r>
            <a:r>
              <a:rPr lang="en-GB" sz="2400" dirty="0"/>
              <a:t> R N, Bhatia A, Gupta R, Phillip J. Prevalence of Rh, Duffy, </a:t>
            </a:r>
            <a:r>
              <a:rPr lang="en-GB" sz="2400" dirty="0" err="1"/>
              <a:t>Kell</a:t>
            </a:r>
            <a:r>
              <a:rPr lang="en-GB" sz="2400" dirty="0"/>
              <a:t>, Kidd &amp; MNSs blood group antigens in the Indian blood donor </a:t>
            </a:r>
            <a:r>
              <a:rPr lang="en-GB" sz="2400" dirty="0" smtClean="0"/>
              <a:t>population</a:t>
            </a:r>
            <a:r>
              <a:rPr lang="en-GB" sz="2400" dirty="0"/>
              <a:t>. </a:t>
            </a:r>
            <a:r>
              <a:rPr lang="en-GB" sz="2400" i="1" dirty="0"/>
              <a:t>Indian J Med Res </a:t>
            </a:r>
            <a:r>
              <a:rPr lang="en-GB" sz="2400" dirty="0" smtClean="0"/>
              <a:t>2013;137:521-6</a:t>
            </a:r>
          </a:p>
          <a:p>
            <a:r>
              <a:rPr lang="en-GB" sz="2400" dirty="0"/>
              <a:t>Clarke G, </a:t>
            </a:r>
            <a:r>
              <a:rPr lang="en-GB" sz="2400" dirty="0" err="1"/>
              <a:t>Côté</a:t>
            </a:r>
            <a:r>
              <a:rPr lang="en-GB" sz="2400" dirty="0"/>
              <a:t> J, Lane D. MNS System: Anti-M [Internet]. Ottawa: </a:t>
            </a:r>
            <a:r>
              <a:rPr lang="en-GB" sz="2400" dirty="0" smtClean="0"/>
              <a:t>Canadian </a:t>
            </a:r>
            <a:r>
              <a:rPr lang="en-GB" sz="2400" dirty="0"/>
              <a:t>Blood Services; 2019 Oct 9 </a:t>
            </a:r>
            <a:r>
              <a:rPr lang="en-GB" sz="2400" dirty="0" smtClean="0"/>
              <a:t>[09-01-2020].</a:t>
            </a:r>
          </a:p>
          <a:p>
            <a:r>
              <a:rPr lang="en-US" sz="2400" dirty="0"/>
              <a:t>Stetson B, Scrape S, Markham KB. Anti-M </a:t>
            </a:r>
            <a:r>
              <a:rPr lang="en-US" sz="2400" dirty="0" err="1"/>
              <a:t>Alloimmunization</a:t>
            </a:r>
            <a:r>
              <a:rPr lang="en-US" sz="2400" dirty="0"/>
              <a:t>: Management and Outcome at a Single Institution. </a:t>
            </a:r>
            <a:r>
              <a:rPr lang="en-US" sz="2400" i="1" dirty="0"/>
              <a:t>AJP Rep</a:t>
            </a:r>
            <a:r>
              <a:rPr lang="en-US" sz="2400" dirty="0"/>
              <a:t>. 2017;7(4):e205–e210</a:t>
            </a:r>
            <a:r>
              <a:rPr lang="en-US" sz="2400" dirty="0" smtClean="0"/>
              <a:t>.</a:t>
            </a:r>
            <a:r>
              <a:rPr lang="en-GB" sz="2400" dirty="0" smtClean="0"/>
              <a:t> </a:t>
            </a:r>
          </a:p>
          <a:p>
            <a:r>
              <a:rPr lang="en-US" sz="2400" dirty="0" err="1"/>
              <a:t>Tondon</a:t>
            </a:r>
            <a:r>
              <a:rPr lang="en-US" sz="2400" dirty="0"/>
              <a:t> R, </a:t>
            </a:r>
            <a:r>
              <a:rPr lang="en-US" sz="2400" dirty="0" err="1"/>
              <a:t>Kataria</a:t>
            </a:r>
            <a:r>
              <a:rPr lang="en-US" sz="2400" dirty="0"/>
              <a:t> R, </a:t>
            </a:r>
            <a:r>
              <a:rPr lang="en-US" sz="2400" dirty="0" err="1"/>
              <a:t>Chaudhry</a:t>
            </a:r>
            <a:r>
              <a:rPr lang="en-US" sz="2400" dirty="0"/>
              <a:t> R. Anti-M: Report of two cases and review of literature. </a:t>
            </a:r>
            <a:r>
              <a:rPr lang="en-US" sz="2400" i="1" dirty="0"/>
              <a:t>Asian J </a:t>
            </a:r>
            <a:r>
              <a:rPr lang="en-US" sz="2400" i="1" dirty="0" err="1"/>
              <a:t>Transfus</a:t>
            </a:r>
            <a:r>
              <a:rPr lang="en-US" sz="2400" i="1" dirty="0"/>
              <a:t> Sci</a:t>
            </a:r>
            <a:r>
              <a:rPr lang="en-US" sz="2400" dirty="0"/>
              <a:t>. 2008;2(2):81–83. </a:t>
            </a:r>
          </a:p>
          <a:p>
            <a:r>
              <a:rPr lang="en-GB" sz="2400" dirty="0" err="1"/>
              <a:t>Makroo</a:t>
            </a:r>
            <a:r>
              <a:rPr lang="en-GB" sz="2400" dirty="0"/>
              <a:t> RN, </a:t>
            </a:r>
            <a:r>
              <a:rPr lang="en-GB" sz="2400" dirty="0" err="1"/>
              <a:t>Arora</a:t>
            </a:r>
            <a:r>
              <a:rPr lang="en-GB" sz="2400" dirty="0"/>
              <a:t> B, Bhatia A, </a:t>
            </a:r>
            <a:r>
              <a:rPr lang="en-GB" sz="2400" dirty="0" err="1"/>
              <a:t>Chowdhry</a:t>
            </a:r>
            <a:r>
              <a:rPr lang="en-GB" sz="2400" dirty="0"/>
              <a:t> M, Luka RN. Clinical significance of antibody specificities to M, N and Lewis blood group system . Asian J </a:t>
            </a:r>
            <a:r>
              <a:rPr lang="en-GB" sz="2400" dirty="0" err="1"/>
              <a:t>Transfus</a:t>
            </a:r>
            <a:r>
              <a:rPr lang="en-GB" sz="2400" dirty="0"/>
              <a:t> </a:t>
            </a:r>
            <a:r>
              <a:rPr lang="en-GB" sz="2400" dirty="0" err="1"/>
              <a:t>Sci</a:t>
            </a:r>
            <a:r>
              <a:rPr lang="en-GB" sz="2400" dirty="0"/>
              <a:t> </a:t>
            </a:r>
            <a:r>
              <a:rPr lang="en-GB" sz="2400" dirty="0" smtClean="0"/>
              <a:t>2014;8:96-9</a:t>
            </a:r>
          </a:p>
          <a:p>
            <a:endParaRPr lang="en-GB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26" y="76426"/>
            <a:ext cx="2246098" cy="119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Yasuda, </a:t>
            </a:r>
            <a:r>
              <a:rPr lang="en-GB" sz="2000" dirty="0" smtClean="0"/>
              <a:t>H </a:t>
            </a:r>
            <a:r>
              <a:rPr lang="en-GB" sz="2000" dirty="0"/>
              <a:t>&amp; </a:t>
            </a:r>
            <a:r>
              <a:rPr lang="en-GB" sz="2000" dirty="0" err="1"/>
              <a:t>Ohto</a:t>
            </a:r>
            <a:r>
              <a:rPr lang="en-GB" sz="2000" dirty="0"/>
              <a:t>, </a:t>
            </a:r>
            <a:r>
              <a:rPr lang="en-GB" sz="2000" dirty="0" smtClean="0"/>
              <a:t>H&amp; </a:t>
            </a:r>
            <a:r>
              <a:rPr lang="en-GB" sz="2000" dirty="0" err="1"/>
              <a:t>Nollet</a:t>
            </a:r>
            <a:r>
              <a:rPr lang="en-GB" sz="2000" dirty="0"/>
              <a:t>, </a:t>
            </a:r>
            <a:r>
              <a:rPr lang="en-GB" sz="2000" dirty="0" smtClean="0"/>
              <a:t>K </a:t>
            </a:r>
            <a:r>
              <a:rPr lang="en-GB" sz="2000" dirty="0"/>
              <a:t>&amp; Kawabata, </a:t>
            </a:r>
            <a:r>
              <a:rPr lang="en-GB" sz="2000" dirty="0" err="1"/>
              <a:t>Kinuyo</a:t>
            </a:r>
            <a:r>
              <a:rPr lang="en-GB" sz="2000" dirty="0"/>
              <a:t> &amp; Saito, </a:t>
            </a:r>
            <a:r>
              <a:rPr lang="en-GB" sz="2000" dirty="0" err="1"/>
              <a:t>Shunnichi</a:t>
            </a:r>
            <a:r>
              <a:rPr lang="en-GB" sz="2000" dirty="0"/>
              <a:t> &amp; </a:t>
            </a:r>
            <a:r>
              <a:rPr lang="en-GB" sz="2000" dirty="0" err="1"/>
              <a:t>Yagi</a:t>
            </a:r>
            <a:r>
              <a:rPr lang="en-GB" sz="2000" dirty="0"/>
              <a:t>, Yoshihito &amp; Yutaka, </a:t>
            </a:r>
            <a:r>
              <a:rPr lang="en-GB" sz="2000" dirty="0" err="1"/>
              <a:t>Negishi</a:t>
            </a:r>
            <a:r>
              <a:rPr lang="en-GB" sz="2000" dirty="0"/>
              <a:t> &amp; Ishida, Atsushi. (2013). </a:t>
            </a:r>
            <a:r>
              <a:rPr lang="en-GB" sz="2000" dirty="0" err="1"/>
              <a:t>Hemolytic</a:t>
            </a:r>
            <a:r>
              <a:rPr lang="en-GB" sz="2000" dirty="0"/>
              <a:t> Disease of the </a:t>
            </a:r>
            <a:r>
              <a:rPr lang="en-GB" sz="2000" dirty="0" err="1"/>
              <a:t>Fetus</a:t>
            </a:r>
            <a:r>
              <a:rPr lang="en-GB" sz="2000" dirty="0"/>
              <a:t> and </a:t>
            </a:r>
            <a:r>
              <a:rPr lang="en-GB" sz="2000" dirty="0" err="1"/>
              <a:t>Newborn</a:t>
            </a:r>
            <a:r>
              <a:rPr lang="en-GB" sz="2000" dirty="0"/>
              <a:t> With Late-Onset </a:t>
            </a:r>
            <a:r>
              <a:rPr lang="en-GB" sz="2000" dirty="0" err="1"/>
              <a:t>Anemia</a:t>
            </a:r>
            <a:r>
              <a:rPr lang="en-GB" sz="2000" dirty="0"/>
              <a:t> due to Anti-M: A Case Report and Review of the Japanese Literature. </a:t>
            </a:r>
            <a:r>
              <a:rPr lang="en-GB" sz="2000" i="1" dirty="0"/>
              <a:t>Transfusion medicine </a:t>
            </a:r>
            <a:r>
              <a:rPr lang="en-GB" sz="2000" dirty="0"/>
              <a:t>reviews. 28. 10.1016/j.tmrv.2013.10.002. </a:t>
            </a:r>
            <a:endParaRPr lang="en-GB" sz="2000" dirty="0" smtClean="0"/>
          </a:p>
          <a:p>
            <a:r>
              <a:rPr lang="en-GB" sz="2000" dirty="0" err="1"/>
              <a:t>Hinchliffe</a:t>
            </a:r>
            <a:r>
              <a:rPr lang="en-GB" sz="2000" dirty="0"/>
              <a:t> RF, Nolan B, </a:t>
            </a:r>
            <a:r>
              <a:rPr lang="en-GB" sz="2000" dirty="0" err="1"/>
              <a:t>Vora</a:t>
            </a:r>
            <a:r>
              <a:rPr lang="en-GB" sz="2000" dirty="0"/>
              <a:t> AJ, Stamps R. Neonatal pure red cell aplasia due to anti-M. </a:t>
            </a:r>
            <a:r>
              <a:rPr lang="en-GB" sz="2000" i="1" dirty="0"/>
              <a:t>Arch Dis Child </a:t>
            </a:r>
            <a:r>
              <a:rPr lang="en-GB" sz="2000" i="1" dirty="0" err="1"/>
              <a:t>Fetal</a:t>
            </a:r>
            <a:r>
              <a:rPr lang="en-GB" sz="2000" i="1" dirty="0"/>
              <a:t> Neonatal Ed</a:t>
            </a:r>
            <a:r>
              <a:rPr lang="en-GB" sz="2000" dirty="0"/>
              <a:t>. 2006;91(6):F467–F468</a:t>
            </a:r>
            <a:r>
              <a:rPr lang="en-GB" sz="2000" dirty="0" smtClean="0"/>
              <a:t>.</a:t>
            </a:r>
          </a:p>
          <a:p>
            <a:r>
              <a:rPr lang="en-US" sz="2000" dirty="0"/>
              <a:t>Philip J, </a:t>
            </a:r>
            <a:r>
              <a:rPr lang="en-US" sz="2000" dirty="0" err="1"/>
              <a:t>Kushwaha</a:t>
            </a:r>
            <a:r>
              <a:rPr lang="en-US" sz="2000" dirty="0"/>
              <a:t> N, Jain N. Report of two cases of anti-M antibody in antenatal patients. </a:t>
            </a:r>
            <a:r>
              <a:rPr lang="en-US" sz="2000" i="1" dirty="0"/>
              <a:t>Asian J </a:t>
            </a:r>
            <a:r>
              <a:rPr lang="en-US" sz="2000" i="1" dirty="0" err="1"/>
              <a:t>Transfus</a:t>
            </a:r>
            <a:r>
              <a:rPr lang="en-US" sz="2000" i="1" dirty="0"/>
              <a:t> Sci</a:t>
            </a:r>
            <a:r>
              <a:rPr lang="en-US" sz="2000" dirty="0"/>
              <a:t>. 2015;9(1):89–91. </a:t>
            </a:r>
            <a:endParaRPr lang="en-US" sz="2000" dirty="0" smtClean="0"/>
          </a:p>
          <a:p>
            <a:r>
              <a:rPr lang="en-GB" sz="2000" dirty="0"/>
              <a:t>Crispin, P., </a:t>
            </a:r>
            <a:r>
              <a:rPr lang="en-GB" sz="2000" dirty="0" err="1"/>
              <a:t>Sliwinski</a:t>
            </a:r>
            <a:r>
              <a:rPr lang="en-GB" sz="2000" dirty="0"/>
              <a:t>, K., Wilson, C., </a:t>
            </a:r>
            <a:r>
              <a:rPr lang="en-GB" sz="2000" dirty="0" err="1"/>
              <a:t>Lennard</a:t>
            </a:r>
            <a:r>
              <a:rPr lang="en-GB" sz="2000" dirty="0"/>
              <a:t>, S., </a:t>
            </a:r>
            <a:r>
              <a:rPr lang="en-GB" sz="2000" dirty="0" err="1"/>
              <a:t>DeSouza</a:t>
            </a:r>
            <a:r>
              <a:rPr lang="en-GB" sz="2000" dirty="0"/>
              <a:t>, M. and </a:t>
            </a:r>
            <a:r>
              <a:rPr lang="en-GB" sz="2000" dirty="0" err="1"/>
              <a:t>Sethna</a:t>
            </a:r>
            <a:r>
              <a:rPr lang="en-GB" sz="2000" dirty="0"/>
              <a:t>, F. (2019), Cold reacting anti‐M causing delayed </a:t>
            </a:r>
            <a:r>
              <a:rPr lang="en-GB" sz="2000" dirty="0" err="1"/>
              <a:t>hemolytic</a:t>
            </a:r>
            <a:r>
              <a:rPr lang="en-GB" sz="2000" dirty="0"/>
              <a:t> disease of the </a:t>
            </a:r>
            <a:r>
              <a:rPr lang="en-GB" sz="2000" dirty="0" err="1"/>
              <a:t>newborn</a:t>
            </a:r>
            <a:r>
              <a:rPr lang="en-GB" sz="2000" dirty="0"/>
              <a:t>. </a:t>
            </a:r>
            <a:r>
              <a:rPr lang="en-GB" sz="2000" i="1" dirty="0"/>
              <a:t>Transfusion</a:t>
            </a:r>
            <a:r>
              <a:rPr lang="en-GB" sz="2000" dirty="0"/>
              <a:t>, 59: 3575-3579. </a:t>
            </a:r>
            <a:endParaRPr lang="en-GB" sz="2000" dirty="0" smtClean="0"/>
          </a:p>
          <a:p>
            <a:r>
              <a:rPr lang="en-GB" sz="2000" dirty="0" smtClean="0"/>
              <a:t>‘Are patients with anti-M being managed appropriately’. Presented by J. </a:t>
            </a:r>
            <a:r>
              <a:rPr lang="en-GB" sz="2000" dirty="0" err="1" smtClean="0"/>
              <a:t>Crumlish</a:t>
            </a:r>
            <a:r>
              <a:rPr lang="en-GB" sz="2000" dirty="0" smtClean="0"/>
              <a:t> at BBTS, 2014.</a:t>
            </a:r>
            <a:endParaRPr lang="en-US" sz="2000" dirty="0" smtClean="0"/>
          </a:p>
          <a:p>
            <a:endParaRPr lang="en-GB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182"/>
            <a:ext cx="2267744" cy="1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 Antigen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M antigen is located on the N-terminus of the </a:t>
            </a:r>
            <a:r>
              <a:rPr lang="en-GB" dirty="0" err="1" smtClean="0"/>
              <a:t>Glycophorin</a:t>
            </a:r>
            <a:r>
              <a:rPr lang="en-GB" dirty="0" smtClean="0"/>
              <a:t> A glycoprotein.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2777" b="18937"/>
          <a:stretch/>
        </p:blipFill>
        <p:spPr bwMode="auto">
          <a:xfrm>
            <a:off x="2123440" y="2708921"/>
            <a:ext cx="4464784" cy="374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0308"/>
            <a:ext cx="2411761" cy="12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\\ibts.local\desktop$\Win7\osullivana\Desktop\Projects\Question 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61845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31" y="0"/>
            <a:ext cx="2390066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8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 Antigen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 and N antigens are antithetical in all populations </a:t>
            </a:r>
          </a:p>
          <a:p>
            <a:r>
              <a:rPr lang="en-GB" dirty="0"/>
              <a:t>D</a:t>
            </a:r>
            <a:r>
              <a:rPr lang="en-GB" dirty="0" smtClean="0"/>
              <a:t>estroyed by </a:t>
            </a:r>
            <a:r>
              <a:rPr lang="en-GB" dirty="0"/>
              <a:t>papain, </a:t>
            </a:r>
            <a:r>
              <a:rPr lang="en-GB" dirty="0" err="1"/>
              <a:t>ficin</a:t>
            </a:r>
            <a:r>
              <a:rPr lang="en-GB" dirty="0"/>
              <a:t> and </a:t>
            </a:r>
            <a:r>
              <a:rPr lang="en-GB" dirty="0" err="1" smtClean="0"/>
              <a:t>bromelain</a:t>
            </a:r>
            <a:r>
              <a:rPr lang="en-GB" dirty="0" smtClean="0"/>
              <a:t> treatment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Prevalence :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7200"/>
              </p:ext>
            </p:extLst>
          </p:nvPr>
        </p:nvGraphicFramePr>
        <p:xfrm>
          <a:off x="107506" y="4149080"/>
          <a:ext cx="8856983" cy="157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8"/>
                <a:gridCol w="1872208"/>
                <a:gridCol w="1440160"/>
                <a:gridCol w="1584176"/>
                <a:gridCol w="1440161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Ethnicity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Caucasian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Indian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Black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Chinese</a:t>
                      </a:r>
                      <a:endParaRPr lang="en-GB" sz="24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% presence of M antigen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88.8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79.7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98"/>
            <a:ext cx="2339752" cy="12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Anti-M – 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997152"/>
          </a:xfrm>
        </p:spPr>
        <p:txBody>
          <a:bodyPr>
            <a:noAutofit/>
          </a:bodyPr>
          <a:lstStyle/>
          <a:p>
            <a:r>
              <a:rPr lang="en-GB" sz="2800" dirty="0" smtClean="0"/>
              <a:t>Many examples of Anti-M are ‘</a:t>
            </a:r>
            <a:r>
              <a:rPr lang="en-GB" sz="2800" b="1" dirty="0" smtClean="0"/>
              <a:t>’naturally occurring</a:t>
            </a:r>
            <a:r>
              <a:rPr lang="en-GB" sz="2800" dirty="0" smtClean="0"/>
              <a:t>‘’.</a:t>
            </a:r>
          </a:p>
          <a:p>
            <a:endParaRPr lang="en-GB" sz="2800" dirty="0" smtClean="0"/>
          </a:p>
          <a:p>
            <a:r>
              <a:rPr lang="en-GB" sz="2800" dirty="0"/>
              <a:t>It is a </a:t>
            </a:r>
            <a:r>
              <a:rPr lang="en-GB" sz="2800" dirty="0" smtClean="0"/>
              <a:t>predominantly </a:t>
            </a:r>
            <a:r>
              <a:rPr lang="en-GB" sz="2800" dirty="0"/>
              <a:t>an </a:t>
            </a:r>
            <a:r>
              <a:rPr lang="en-GB" sz="2800" b="1" dirty="0" err="1"/>
              <a:t>IgM</a:t>
            </a:r>
            <a:r>
              <a:rPr lang="en-GB" sz="2800" dirty="0"/>
              <a:t> antibody with some associated </a:t>
            </a:r>
            <a:r>
              <a:rPr lang="en-GB" sz="2800" dirty="0" err="1"/>
              <a:t>IgG</a:t>
            </a:r>
            <a:r>
              <a:rPr lang="en-GB" sz="2800" dirty="0"/>
              <a:t> component.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rgbClr val="7030A0"/>
                </a:solidFill>
              </a:rPr>
              <a:t>Most </a:t>
            </a:r>
            <a:r>
              <a:rPr lang="en-GB" sz="2800" dirty="0" smtClean="0"/>
              <a:t>Anti-M antibodies are </a:t>
            </a:r>
            <a:r>
              <a:rPr lang="en-GB" sz="2800" b="1" dirty="0" smtClean="0"/>
              <a:t>not reactive at 37 ˚C </a:t>
            </a:r>
            <a:r>
              <a:rPr lang="en-GB" sz="2800" dirty="0" smtClean="0"/>
              <a:t>and are </a:t>
            </a:r>
            <a:r>
              <a:rPr lang="en-GB" sz="2800" b="1" dirty="0" smtClean="0"/>
              <a:t>not considered clinically significant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Anti-M antibodies may exhibit </a:t>
            </a:r>
            <a:r>
              <a:rPr lang="en-GB" sz="2800" b="1" dirty="0" smtClean="0"/>
              <a:t>dosage</a:t>
            </a:r>
            <a:r>
              <a:rPr lang="en-GB" sz="28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80" y="15631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Anti-M – </a:t>
            </a:r>
            <a:r>
              <a:rPr lang="en-GB" dirty="0" smtClean="0"/>
              <a:t>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There have been reported cases of </a:t>
            </a:r>
            <a:r>
              <a:rPr lang="en-GB" sz="3200" dirty="0" err="1"/>
              <a:t>IgG</a:t>
            </a:r>
            <a:r>
              <a:rPr lang="en-GB" sz="3200" dirty="0"/>
              <a:t> </a:t>
            </a:r>
            <a:r>
              <a:rPr lang="en-GB" sz="3200" dirty="0" smtClean="0"/>
              <a:t>Anti-M </a:t>
            </a:r>
            <a:r>
              <a:rPr lang="en-GB" sz="3200" dirty="0"/>
              <a:t>reacting at </a:t>
            </a:r>
            <a:r>
              <a:rPr lang="en-GB" sz="3200" dirty="0" smtClean="0"/>
              <a:t>18</a:t>
            </a:r>
            <a:r>
              <a:rPr lang="en-GB" sz="3200" i="1" dirty="0" smtClean="0"/>
              <a:t>˚</a:t>
            </a:r>
            <a:r>
              <a:rPr lang="en-GB" sz="3200" dirty="0" smtClean="0"/>
              <a:t>C </a:t>
            </a:r>
            <a:r>
              <a:rPr lang="en-GB" sz="3200" dirty="0"/>
              <a:t>and </a:t>
            </a:r>
            <a:r>
              <a:rPr lang="en-GB" sz="3200" i="1" dirty="0"/>
              <a:t>strong </a:t>
            </a:r>
            <a:r>
              <a:rPr lang="en-GB" sz="3200" i="1" dirty="0" err="1"/>
              <a:t>IgM</a:t>
            </a:r>
            <a:r>
              <a:rPr lang="en-GB" sz="3200" i="1" dirty="0"/>
              <a:t> </a:t>
            </a:r>
            <a:r>
              <a:rPr lang="en-GB" sz="3200" i="1" dirty="0" smtClean="0"/>
              <a:t>Anti-M </a:t>
            </a:r>
            <a:r>
              <a:rPr lang="en-GB" sz="3200" i="1" dirty="0"/>
              <a:t>‘reacting’ at </a:t>
            </a:r>
            <a:r>
              <a:rPr lang="en-GB" sz="3200" i="1" dirty="0" smtClean="0"/>
              <a:t>37˚C</a:t>
            </a:r>
          </a:p>
          <a:p>
            <a:r>
              <a:rPr lang="en-GB" sz="3200" dirty="0" smtClean="0"/>
              <a:t>Anti-M can also be biphasic in nature (Shah, SP </a:t>
            </a:r>
            <a:r>
              <a:rPr lang="en-GB" sz="3200" i="1" dirty="0" smtClean="0"/>
              <a:t>et al</a:t>
            </a:r>
            <a:r>
              <a:rPr lang="en-GB" sz="3200" dirty="0" smtClean="0"/>
              <a:t>, 2016)</a:t>
            </a:r>
          </a:p>
          <a:p>
            <a:endParaRPr lang="en-GB" sz="3200" dirty="0" smtClean="0"/>
          </a:p>
          <a:p>
            <a:r>
              <a:rPr lang="en-GB" sz="3200" dirty="0" smtClean="0"/>
              <a:t>Described as the 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most common non-Rh antibody after Anti-</a:t>
            </a:r>
            <a:r>
              <a:rPr lang="en-GB" sz="3200" dirty="0" err="1" smtClean="0"/>
              <a:t>Kell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b="1" dirty="0" smtClean="0">
                <a:solidFill>
                  <a:srgbClr val="7030A0"/>
                </a:solidFill>
              </a:rPr>
              <a:t>Very </a:t>
            </a:r>
            <a:r>
              <a:rPr lang="en-GB" sz="3200" b="1" dirty="0">
                <a:solidFill>
                  <a:srgbClr val="7030A0"/>
                </a:solidFill>
              </a:rPr>
              <a:t>occasionally </a:t>
            </a:r>
            <a:r>
              <a:rPr lang="en-GB" sz="3200" dirty="0"/>
              <a:t>A</a:t>
            </a:r>
            <a:r>
              <a:rPr lang="en-GB" sz="3200" dirty="0" smtClean="0"/>
              <a:t>nti-M </a:t>
            </a:r>
            <a:r>
              <a:rPr lang="en-GB" sz="3200" dirty="0"/>
              <a:t>implicated in </a:t>
            </a:r>
            <a:r>
              <a:rPr lang="en-GB" sz="3200" u="sng" dirty="0"/>
              <a:t>acute and delayed </a:t>
            </a:r>
            <a:r>
              <a:rPr lang="en-GB" sz="3200" u="sng" dirty="0" smtClean="0"/>
              <a:t>HTRs</a:t>
            </a:r>
          </a:p>
          <a:p>
            <a:endParaRPr lang="en-GB" sz="3200" dirty="0"/>
          </a:p>
          <a:p>
            <a:r>
              <a:rPr lang="en-GB" sz="3200" dirty="0"/>
              <a:t>Anti-M has </a:t>
            </a:r>
            <a:r>
              <a:rPr lang="en-GB" sz="3200" b="1" dirty="0">
                <a:solidFill>
                  <a:srgbClr val="7030A0"/>
                </a:solidFill>
              </a:rPr>
              <a:t>very rarely</a:t>
            </a:r>
            <a:r>
              <a:rPr lang="en-GB" sz="3200" b="1" dirty="0"/>
              <a:t> </a:t>
            </a:r>
            <a:r>
              <a:rPr lang="en-GB" sz="3200" dirty="0"/>
              <a:t>been responsible for </a:t>
            </a:r>
            <a:r>
              <a:rPr lang="en-GB" sz="3200" u="sng" dirty="0"/>
              <a:t>severe HDFN</a:t>
            </a:r>
            <a:endParaRPr lang="en-GB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93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34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Literature Review of Anti-M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600200"/>
            <a:ext cx="90010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Stetson </a:t>
            </a:r>
            <a:r>
              <a:rPr lang="en-GB" dirty="0"/>
              <a:t>B </a:t>
            </a:r>
            <a:r>
              <a:rPr lang="en-GB" i="1" dirty="0"/>
              <a:t>et </a:t>
            </a:r>
            <a:r>
              <a:rPr lang="en-GB" i="1" dirty="0" smtClean="0"/>
              <a:t>al., </a:t>
            </a:r>
            <a:r>
              <a:rPr lang="en-GB" dirty="0" smtClean="0"/>
              <a:t>2017 largest Anti-M study carried out at Ohio University Medical Centre. </a:t>
            </a:r>
          </a:p>
          <a:p>
            <a:r>
              <a:rPr lang="en-GB" dirty="0" smtClean="0"/>
              <a:t>Between 2000-2016:</a:t>
            </a:r>
          </a:p>
          <a:p>
            <a:pPr lvl="1"/>
            <a:r>
              <a:rPr lang="en-GB" dirty="0" smtClean="0"/>
              <a:t>195 </a:t>
            </a:r>
            <a:r>
              <a:rPr lang="en-GB" dirty="0"/>
              <a:t>pregnancies affected by </a:t>
            </a:r>
            <a:r>
              <a:rPr lang="en-GB" dirty="0" smtClean="0"/>
              <a:t>Anti-M </a:t>
            </a:r>
            <a:r>
              <a:rPr lang="en-GB" dirty="0" err="1" smtClean="0"/>
              <a:t>alloimmunisation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No </a:t>
            </a:r>
            <a:r>
              <a:rPr lang="en-GB" dirty="0"/>
              <a:t>known cases </a:t>
            </a:r>
            <a:r>
              <a:rPr lang="en-GB" dirty="0" smtClean="0"/>
              <a:t>of significant HDFN</a:t>
            </a:r>
            <a:endParaRPr lang="en-GB" dirty="0"/>
          </a:p>
          <a:p>
            <a:pPr lvl="1"/>
            <a:r>
              <a:rPr lang="en-GB" dirty="0" smtClean="0"/>
              <a:t>Of the 195 cases; 95 pregnancies with maternal Anti-M and known M positive </a:t>
            </a:r>
            <a:r>
              <a:rPr lang="en-GB" dirty="0" err="1" smtClean="0"/>
              <a:t>fetuses</a:t>
            </a:r>
            <a:r>
              <a:rPr lang="en-GB" dirty="0" smtClean="0"/>
              <a:t>/neonates there were no increase in titres during pregnancy. </a:t>
            </a:r>
            <a:endParaRPr lang="en-GB" dirty="0"/>
          </a:p>
          <a:p>
            <a:pPr lvl="1"/>
            <a:r>
              <a:rPr lang="en-GB" dirty="0" smtClean="0"/>
              <a:t>Ethnicity of patient’s tested: 73% white, 18% black, 3% </a:t>
            </a:r>
            <a:r>
              <a:rPr lang="en-GB" dirty="0" err="1" smtClean="0"/>
              <a:t>asian</a:t>
            </a:r>
            <a:r>
              <a:rPr lang="en-GB" dirty="0" smtClean="0"/>
              <a:t>, 1% </a:t>
            </a:r>
            <a:r>
              <a:rPr lang="en-GB" dirty="0" err="1" smtClean="0"/>
              <a:t>hispanic</a:t>
            </a:r>
            <a:r>
              <a:rPr lang="en-GB" dirty="0" smtClean="0"/>
              <a:t>, 4% other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0070C0"/>
                </a:solidFill>
              </a:rPr>
              <a:t>Conclusion: </a:t>
            </a:r>
            <a:r>
              <a:rPr lang="en-GB" i="1" dirty="0" smtClean="0"/>
              <a:t>unnecessary testing should be minimised in the majority of women with Anti-M while still identifying those at risk.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Anti-M in the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411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Stetson </a:t>
            </a:r>
            <a:r>
              <a:rPr lang="en-GB" dirty="0"/>
              <a:t>B </a:t>
            </a:r>
            <a:r>
              <a:rPr lang="en-GB" i="1" dirty="0"/>
              <a:t>et </a:t>
            </a:r>
            <a:r>
              <a:rPr lang="en-GB" i="1" dirty="0" smtClean="0"/>
              <a:t>al., </a:t>
            </a:r>
            <a:r>
              <a:rPr lang="en-GB" dirty="0" smtClean="0"/>
              <a:t>2017 </a:t>
            </a:r>
          </a:p>
          <a:p>
            <a:r>
              <a:rPr lang="en-GB" dirty="0" smtClean="0"/>
              <a:t>Algorithm created following study and literature review: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Prenatal sample, titre of ≥ 16 or a history of HDFN is recommended to have titres repeated every 4 weeks. If Titre increases to 32, continue to monitor titres. If Increases to ≥ 64 – recommend MCA Doppler every 2 weeks.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Prenatal sample, titre of ≤ 8 and no history of HDFN, repeat titre at 28 weeks. If titre ≤ 16 and no other antibodies, no further testing required. If titre rises to ≥ 32, constitutes rapid rise and recommend MCA Doppler every 2 weeks.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Anti-M in the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600200"/>
            <a:ext cx="9108504" cy="5141168"/>
          </a:xfrm>
        </p:spPr>
        <p:txBody>
          <a:bodyPr/>
          <a:lstStyle/>
          <a:p>
            <a:r>
              <a:rPr lang="en-GB" dirty="0" err="1" smtClean="0"/>
              <a:t>Hinchcliffe</a:t>
            </a:r>
            <a:r>
              <a:rPr lang="en-GB" dirty="0" smtClean="0"/>
              <a:t> </a:t>
            </a:r>
            <a:r>
              <a:rPr lang="en-GB" dirty="0"/>
              <a:t>RF et </a:t>
            </a:r>
            <a:r>
              <a:rPr lang="en-GB" i="1" dirty="0" smtClean="0"/>
              <a:t>al., </a:t>
            </a:r>
            <a:r>
              <a:rPr lang="en-GB" dirty="0" smtClean="0"/>
              <a:t>2006 Case of neonatal red cell aplasia due to Anti-M </a:t>
            </a:r>
          </a:p>
          <a:p>
            <a:endParaRPr lang="en-GB" dirty="0" smtClean="0"/>
          </a:p>
          <a:p>
            <a:r>
              <a:rPr lang="en-GB" dirty="0" smtClean="0"/>
              <a:t>Concluded: M antigen is expressed on immature </a:t>
            </a:r>
            <a:r>
              <a:rPr lang="en-GB" dirty="0" err="1" smtClean="0"/>
              <a:t>erythroid</a:t>
            </a:r>
            <a:r>
              <a:rPr lang="en-GB" dirty="0" smtClean="0"/>
              <a:t> precursors and it is plausible that precursor cell growth would be inhibited by Anti-M. </a:t>
            </a:r>
          </a:p>
          <a:p>
            <a:endParaRPr lang="en-GB" dirty="0" smtClean="0"/>
          </a:p>
          <a:p>
            <a:r>
              <a:rPr lang="en-GB" dirty="0" smtClean="0"/>
              <a:t>A possible case for clinically significant warm reactive Anti-M joining Anti-</a:t>
            </a:r>
            <a:r>
              <a:rPr lang="en-GB" dirty="0" err="1" smtClean="0"/>
              <a:t>Kell</a:t>
            </a:r>
            <a:r>
              <a:rPr lang="en-GB" dirty="0" smtClean="0"/>
              <a:t> in categorisation as cause of </a:t>
            </a:r>
            <a:r>
              <a:rPr lang="en-GB" dirty="0" err="1" smtClean="0"/>
              <a:t>reticulocytopenic</a:t>
            </a:r>
            <a:r>
              <a:rPr lang="en-GB" dirty="0" smtClean="0"/>
              <a:t> HDFN.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01" y="21740"/>
            <a:ext cx="23415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1861</TotalTime>
  <Words>2617</Words>
  <Application>Microsoft Office PowerPoint</Application>
  <PresentationFormat>On-screen Show (4:3)</PresentationFormat>
  <Paragraphs>377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             Laboratory process improvement for identification of Anti-M </vt:lpstr>
      <vt:lpstr>Overview of presentation</vt:lpstr>
      <vt:lpstr>The M Antigen</vt:lpstr>
      <vt:lpstr>M Antigen </vt:lpstr>
      <vt:lpstr>Anti-M – Overview </vt:lpstr>
      <vt:lpstr>Anti-M – Overview </vt:lpstr>
      <vt:lpstr>Literature Review of Anti-M </vt:lpstr>
      <vt:lpstr>Anti-M in the Literature</vt:lpstr>
      <vt:lpstr>Anti-M in the Literature</vt:lpstr>
      <vt:lpstr>Anti-M in the literature</vt:lpstr>
      <vt:lpstr>Anti-M in the literature</vt:lpstr>
      <vt:lpstr>Anti-M in the literature</vt:lpstr>
      <vt:lpstr>Anti-M in the literature</vt:lpstr>
      <vt:lpstr>Anti-M Serology </vt:lpstr>
      <vt:lpstr>Here comes the BUT!</vt:lpstr>
      <vt:lpstr>The Tricky Factors</vt:lpstr>
      <vt:lpstr>The Tricky Factors Cont. </vt:lpstr>
      <vt:lpstr>How We Test Anti-M in RCI </vt:lpstr>
      <vt:lpstr>How We Test Anti-M in RCI </vt:lpstr>
      <vt:lpstr>Where do we go from here? </vt:lpstr>
      <vt:lpstr>Test Results IgM</vt:lpstr>
      <vt:lpstr>Test Results IgG (+/- IgM)</vt:lpstr>
      <vt:lpstr>Proposed reporting of Anti-M following DTT </vt:lpstr>
      <vt:lpstr>JUST when you thought it was safe….</vt:lpstr>
      <vt:lpstr>JUST when you thought it was safe…</vt:lpstr>
      <vt:lpstr>JUST when you thought it was safe…</vt:lpstr>
      <vt:lpstr>PowerPoint Presentation</vt:lpstr>
      <vt:lpstr>References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Anti-M in an RCI Lab</dc:title>
  <dc:creator>O'Sullivan, Ann</dc:creator>
  <cp:lastModifiedBy>Waters, Allison</cp:lastModifiedBy>
  <cp:revision>141</cp:revision>
  <cp:lastPrinted>2020-01-28T12:55:03Z</cp:lastPrinted>
  <dcterms:created xsi:type="dcterms:W3CDTF">2020-01-23T11:46:01Z</dcterms:created>
  <dcterms:modified xsi:type="dcterms:W3CDTF">2022-10-04T08:19:36Z</dcterms:modified>
</cp:coreProperties>
</file>