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3" r:id="rId8"/>
    <p:sldId id="264" r:id="rId9"/>
    <p:sldId id="265" r:id="rId10"/>
    <p:sldId id="266" r:id="rId11"/>
    <p:sldId id="267" r:id="rId12"/>
    <p:sldId id="268" r:id="rId13"/>
    <p:sldId id="302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301" r:id="rId24"/>
    <p:sldId id="280" r:id="rId25"/>
    <p:sldId id="281" r:id="rId26"/>
    <p:sldId id="282" r:id="rId27"/>
    <p:sldId id="300" r:id="rId28"/>
    <p:sldId id="284" r:id="rId29"/>
    <p:sldId id="294" r:id="rId30"/>
    <p:sldId id="295" r:id="rId31"/>
    <p:sldId id="285" r:id="rId32"/>
    <p:sldId id="286" r:id="rId33"/>
    <p:sldId id="287" r:id="rId34"/>
    <p:sldId id="288" r:id="rId35"/>
    <p:sldId id="299" r:id="rId36"/>
    <p:sldId id="297" r:id="rId37"/>
    <p:sldId id="298" r:id="rId38"/>
    <p:sldId id="292" r:id="rId39"/>
    <p:sldId id="293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698" autoAdjust="0"/>
  </p:normalViewPr>
  <p:slideViewPr>
    <p:cSldViewPr>
      <p:cViewPr>
        <p:scale>
          <a:sx n="73" d="100"/>
          <a:sy n="73" d="100"/>
        </p:scale>
        <p:origin x="-1212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Obstetric ward </c:v>
                </c:pt>
                <c:pt idx="1">
                  <c:v>Hospital ward</c:v>
                </c:pt>
                <c:pt idx="2">
                  <c:v>Intensive care unit</c:v>
                </c:pt>
                <c:pt idx="3">
                  <c:v>Outpatient clinic</c:v>
                </c:pt>
                <c:pt idx="4">
                  <c:v>Operating room</c:v>
                </c:pt>
                <c:pt idx="5">
                  <c:v>Emergency department</c:v>
                </c:pt>
                <c:pt idx="6">
                  <c:v>Other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0.01</c:v>
                </c:pt>
                <c:pt idx="1">
                  <c:v>0.44</c:v>
                </c:pt>
                <c:pt idx="2">
                  <c:v>0.2</c:v>
                </c:pt>
                <c:pt idx="3">
                  <c:v>0.14000000000000001</c:v>
                </c:pt>
                <c:pt idx="4">
                  <c:v>0.12</c:v>
                </c:pt>
                <c:pt idx="5">
                  <c:v>7.0000000000000007E-2</c:v>
                </c:pt>
                <c:pt idx="6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88A3B-C655-4F15-9CE2-6AA84A81CB2C}" type="datetimeFigureOut">
              <a:rPr lang="en-IE" smtClean="0"/>
              <a:t>04/10/2022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A999-1A09-4127-8203-DD46AEE8F20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6735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88A3B-C655-4F15-9CE2-6AA84A81CB2C}" type="datetimeFigureOut">
              <a:rPr lang="en-IE" smtClean="0"/>
              <a:t>04/10/2022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A999-1A09-4127-8203-DD46AEE8F20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35037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88A3B-C655-4F15-9CE2-6AA84A81CB2C}" type="datetimeFigureOut">
              <a:rPr lang="en-IE" smtClean="0"/>
              <a:t>04/10/2022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A999-1A09-4127-8203-DD46AEE8F20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6059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88A3B-C655-4F15-9CE2-6AA84A81CB2C}" type="datetimeFigureOut">
              <a:rPr lang="en-IE" smtClean="0"/>
              <a:t>04/10/2022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A999-1A09-4127-8203-DD46AEE8F20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18040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88A3B-C655-4F15-9CE2-6AA84A81CB2C}" type="datetimeFigureOut">
              <a:rPr lang="en-IE" smtClean="0"/>
              <a:t>04/10/2022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A999-1A09-4127-8203-DD46AEE8F20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56181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88A3B-C655-4F15-9CE2-6AA84A81CB2C}" type="datetimeFigureOut">
              <a:rPr lang="en-IE" smtClean="0"/>
              <a:t>04/10/2022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A999-1A09-4127-8203-DD46AEE8F20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10906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88A3B-C655-4F15-9CE2-6AA84A81CB2C}" type="datetimeFigureOut">
              <a:rPr lang="en-IE" smtClean="0"/>
              <a:t>04/10/2022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A999-1A09-4127-8203-DD46AEE8F20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73953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88A3B-C655-4F15-9CE2-6AA84A81CB2C}" type="datetimeFigureOut">
              <a:rPr lang="en-IE" smtClean="0"/>
              <a:t>04/10/2022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A999-1A09-4127-8203-DD46AEE8F20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41863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88A3B-C655-4F15-9CE2-6AA84A81CB2C}" type="datetimeFigureOut">
              <a:rPr lang="en-IE" smtClean="0"/>
              <a:t>04/10/2022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A999-1A09-4127-8203-DD46AEE8F20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82638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88A3B-C655-4F15-9CE2-6AA84A81CB2C}" type="datetimeFigureOut">
              <a:rPr lang="en-IE" smtClean="0"/>
              <a:t>04/10/2022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A999-1A09-4127-8203-DD46AEE8F20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923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88A3B-C655-4F15-9CE2-6AA84A81CB2C}" type="datetimeFigureOut">
              <a:rPr lang="en-IE" smtClean="0"/>
              <a:t>04/10/2022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A999-1A09-4127-8203-DD46AEE8F20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6000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88A3B-C655-4F15-9CE2-6AA84A81CB2C}" type="datetimeFigureOut">
              <a:rPr lang="en-IE" smtClean="0"/>
              <a:t>04/10/2022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9A999-1A09-4127-8203-DD46AEE8F20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98109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1.xls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2.xlsx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3.xlsx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challenges of managing O- red cell component blood supply 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Users’ meeting 18 November 2020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61404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800" dirty="0" smtClean="0"/>
              <a:t>EBA bench marking comparisons</a:t>
            </a:r>
            <a:endParaRPr lang="en-IE" sz="3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912768" cy="5147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233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Distribution arrangements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45 HSE hospital blood banks, 9 independent sector </a:t>
            </a:r>
          </a:p>
          <a:p>
            <a:r>
              <a:rPr lang="en-GB" dirty="0" smtClean="0"/>
              <a:t>Controlled temperature storage and shipment and daily deliveries and twice daily deliveries</a:t>
            </a:r>
          </a:p>
          <a:p>
            <a:r>
              <a:rPr lang="en-GB" dirty="0" smtClean="0"/>
              <a:t>Re routing O- near time expiry (10-15%)</a:t>
            </a:r>
          </a:p>
          <a:p>
            <a:r>
              <a:rPr lang="en-GB" dirty="0" smtClean="0"/>
              <a:t>O- component attrition 0.5%</a:t>
            </a:r>
          </a:p>
          <a:p>
            <a:r>
              <a:rPr lang="en-GB" dirty="0" smtClean="0"/>
              <a:t>No agreed minimum tariff stock holding and sharing of information in structured electronic report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04040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Issues trends</a:t>
            </a:r>
            <a:endParaRPr lang="en-IE" dirty="0"/>
          </a:p>
        </p:txBody>
      </p:sp>
      <p:pic>
        <p:nvPicPr>
          <p:cNvPr id="6146" name="Chart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9432"/>
            <a:ext cx="8763444" cy="381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380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Issues trends</a:t>
            </a:r>
            <a:endParaRPr lang="en-IE" dirty="0"/>
          </a:p>
        </p:txBody>
      </p:sp>
      <p:pic>
        <p:nvPicPr>
          <p:cNvPr id="7170" name="Chart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0505"/>
            <a:ext cx="8718443" cy="383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756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O- distribution hospital network selected examples (2018)</a:t>
            </a:r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7054183"/>
              </p:ext>
            </p:extLst>
          </p:nvPr>
        </p:nvGraphicFramePr>
        <p:xfrm>
          <a:off x="457200" y="1600200"/>
          <a:ext cx="8229600" cy="4876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676672">
                <a:tc>
                  <a:txBody>
                    <a:bodyPr/>
                    <a:lstStyle/>
                    <a:p>
                      <a:r>
                        <a:rPr lang="en-GB" dirty="0" smtClean="0"/>
                        <a:t>Hospital</a:t>
                      </a:r>
                      <a:r>
                        <a:rPr lang="en-GB" baseline="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O-</a:t>
                      </a:r>
                      <a:r>
                        <a:rPr lang="en-GB" baseline="0" dirty="0" smtClean="0"/>
                        <a:t> (%)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Comment</a:t>
                      </a:r>
                      <a:r>
                        <a:rPr lang="en-GB" baseline="0" dirty="0" smtClean="0"/>
                        <a:t> </a:t>
                      </a:r>
                      <a:endParaRPr lang="en-IE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en-GB" dirty="0" smtClean="0"/>
                        <a:t>St</a:t>
                      </a:r>
                      <a:r>
                        <a:rPr lang="en-GB" baseline="0" dirty="0" smtClean="0"/>
                        <a:t> Vincent’s 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09.9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Exemplar best practice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NMH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40.1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Reflects</a:t>
                      </a:r>
                      <a:r>
                        <a:rPr lang="en-GB" baseline="0" dirty="0" smtClean="0"/>
                        <a:t> tertiary referral  centre obstetrics and high risk pregnancies</a:t>
                      </a:r>
                      <a:endParaRPr lang="en-IE" dirty="0"/>
                    </a:p>
                  </a:txBody>
                  <a:tcPr/>
                </a:tc>
              </a:tr>
              <a:tr h="1029816">
                <a:tc>
                  <a:txBody>
                    <a:bodyPr/>
                    <a:lstStyle/>
                    <a:p>
                      <a:r>
                        <a:rPr lang="en-GB" dirty="0" smtClean="0"/>
                        <a:t>CHI </a:t>
                      </a:r>
                      <a:r>
                        <a:rPr lang="en-GB" dirty="0" err="1" smtClean="0"/>
                        <a:t>Crumlin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29.1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Reflects sickle</a:t>
                      </a:r>
                      <a:r>
                        <a:rPr lang="en-GB" baseline="0" dirty="0" smtClean="0"/>
                        <a:t> cell anaemia cohort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St James’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22.9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Reflects sickle</a:t>
                      </a:r>
                      <a:r>
                        <a:rPr lang="en-GB" baseline="0" dirty="0" smtClean="0"/>
                        <a:t> cell anaemia cohort and default to O- for ABO </a:t>
                      </a:r>
                      <a:r>
                        <a:rPr lang="en-GB" baseline="0" dirty="0" err="1" smtClean="0"/>
                        <a:t>mis</a:t>
                      </a:r>
                      <a:r>
                        <a:rPr lang="en-GB" baseline="0" dirty="0" smtClean="0"/>
                        <a:t>-matched stem cell transplants</a:t>
                      </a:r>
                      <a:endParaRPr lang="en-I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9288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Collection performance 29 October 2020</a:t>
            </a:r>
            <a:endParaRPr lang="en-IE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036415"/>
              </p:ext>
            </p:extLst>
          </p:nvPr>
        </p:nvGraphicFramePr>
        <p:xfrm>
          <a:off x="467544" y="1700808"/>
          <a:ext cx="8280924" cy="3744414"/>
        </p:xfrm>
        <a:graphic>
          <a:graphicData uri="http://schemas.openxmlformats.org/drawingml/2006/table">
            <a:tbl>
              <a:tblPr/>
              <a:tblGrid>
                <a:gridCol w="871148"/>
                <a:gridCol w="801057"/>
                <a:gridCol w="801057"/>
                <a:gridCol w="801057"/>
                <a:gridCol w="801057"/>
                <a:gridCol w="801057"/>
                <a:gridCol w="801057"/>
                <a:gridCol w="801057"/>
                <a:gridCol w="801057"/>
                <a:gridCol w="801057"/>
                <a:gridCol w="200263"/>
              </a:tblGrid>
              <a:tr h="336038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Data in this report is as of: 30/10/2020 06:37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030"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036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200" b="0" i="0" u="sng" strike="noStrike">
                          <a:effectLst/>
                          <a:latin typeface="Arial"/>
                        </a:rPr>
                        <a:t>WB Collections Yesterday (W,X,Y,Z phlebotomies)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352039"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i="0" u="none" strike="noStrike">
                          <a:effectLst/>
                          <a:latin typeface="Arial"/>
                        </a:rPr>
                        <a:t>O+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i="0" u="none" strike="noStrike">
                          <a:effectLst/>
                          <a:latin typeface="Arial"/>
                        </a:rPr>
                        <a:t>O-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i="0" u="none" strike="noStrike">
                          <a:effectLst/>
                          <a:latin typeface="Arial"/>
                        </a:rPr>
                        <a:t>A+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i="0" u="none" strike="noStrike">
                          <a:effectLst/>
                          <a:latin typeface="Arial"/>
                        </a:rPr>
                        <a:t>A-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i="0" u="none" strike="noStrike">
                          <a:effectLst/>
                          <a:latin typeface="Arial"/>
                        </a:rPr>
                        <a:t>B+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i="0" u="none" strike="noStrike">
                          <a:effectLst/>
                          <a:latin typeface="Arial"/>
                        </a:rPr>
                        <a:t>B-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i="0" u="none" strike="noStrike">
                          <a:effectLst/>
                          <a:latin typeface="Arial"/>
                        </a:rPr>
                        <a:t>AB+/-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i="0" u="none" strike="noStrike">
                          <a:effectLst/>
                          <a:latin typeface="Arial"/>
                        </a:rPr>
                        <a:t>Unk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i="0" u="none" strike="noStrike"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030"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0" i="0" u="none" strike="noStrike">
                          <a:effectLst/>
                          <a:latin typeface="Arial"/>
                        </a:rPr>
                        <a:t>Dublin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0" i="0" u="none" strike="noStrike">
                          <a:effectLst/>
                          <a:latin typeface="Arial"/>
                        </a:rPr>
                        <a:t>200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0" i="0" u="none" strike="noStrike">
                          <a:effectLst/>
                          <a:latin typeface="Arial"/>
                        </a:rPr>
                        <a:t>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0" i="0" u="none" strike="noStrike">
                          <a:effectLst/>
                          <a:latin typeface="Arial"/>
                        </a:rPr>
                        <a:t>119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0" i="0" u="none" strike="noStrike"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0" i="0" u="none" strike="noStrike"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0" i="0" u="none" strike="noStrike"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0" i="0" u="none" strike="noStrike"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1" i="0" u="none" strike="noStrike">
                          <a:effectLst/>
                          <a:latin typeface="Arial"/>
                        </a:rPr>
                        <a:t>533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030"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0" i="0" u="none" strike="noStrike">
                          <a:effectLst/>
                          <a:latin typeface="Arial"/>
                        </a:rPr>
                        <a:t>Cork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0" i="0" u="none" strike="noStrike">
                          <a:effectLst/>
                          <a:latin typeface="Arial"/>
                        </a:rPr>
                        <a:t>111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0" i="0" u="none" strike="noStrike"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0" i="0" u="none" strike="noStrike"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0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0" i="0" u="none" strike="noStrike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0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1" i="0" u="none" strike="noStrike">
                          <a:effectLst/>
                          <a:latin typeface="Arial"/>
                        </a:rPr>
                        <a:t>225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1"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1" i="0" u="none" strike="noStrike"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1" i="0" u="none" strike="noStrike">
                          <a:effectLst/>
                          <a:latin typeface="Arial"/>
                        </a:rPr>
                        <a:t>311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1" i="0" u="none" strike="noStrike">
                          <a:effectLst/>
                          <a:latin typeface="Arial"/>
                        </a:rPr>
                        <a:t>112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1" i="0" u="none" strike="noStrike">
                          <a:effectLst/>
                          <a:latin typeface="Arial"/>
                        </a:rPr>
                        <a:t>168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1" i="0" u="none" strike="noStrike"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1" i="0" u="none" strike="noStrike">
                          <a:effectLst/>
                          <a:latin typeface="Arial"/>
                        </a:rPr>
                        <a:t>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1" i="0" u="none" strike="noStrike"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1" i="0" u="none" strike="noStrike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1" i="0" u="none" strike="noStrike"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1" i="0" u="none" strike="noStrike">
                          <a:effectLst/>
                          <a:latin typeface="Arial"/>
                        </a:rPr>
                        <a:t>758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030"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030"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0" i="0" u="none" strike="noStrike">
                          <a:effectLst/>
                          <a:latin typeface="Arial"/>
                        </a:rPr>
                        <a:t>Percentage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0" i="0" u="none" strike="noStrike">
                          <a:effectLst/>
                          <a:latin typeface="Arial"/>
                        </a:rPr>
                        <a:t>41.0%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0" i="0" u="none" strike="noStrike">
                          <a:effectLst/>
                          <a:latin typeface="Arial"/>
                        </a:rPr>
                        <a:t>14.8%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0" i="0" u="none" strike="noStrike">
                          <a:effectLst/>
                          <a:latin typeface="Arial"/>
                        </a:rPr>
                        <a:t>22.2%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0" i="0" u="none" strike="noStrike">
                          <a:effectLst/>
                          <a:latin typeface="Arial"/>
                        </a:rPr>
                        <a:t>5.3%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0" i="0" u="none" strike="noStrike">
                          <a:effectLst/>
                          <a:latin typeface="Arial"/>
                        </a:rPr>
                        <a:t>5.9%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0" i="0" u="none" strike="noStrike">
                          <a:effectLst/>
                          <a:latin typeface="Arial"/>
                        </a:rPr>
                        <a:t>4.1%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0" i="0" u="none" strike="noStrike">
                          <a:effectLst/>
                          <a:latin typeface="Arial"/>
                        </a:rPr>
                        <a:t>2.2%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0" i="0" u="none" strike="noStrike">
                          <a:effectLst/>
                          <a:latin typeface="Arial"/>
                        </a:rPr>
                        <a:t>4.5%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030"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030"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0" i="0" u="none" strike="noStrike">
                          <a:effectLst/>
                          <a:latin typeface="Arial"/>
                        </a:rPr>
                        <a:t>1 Day (Units)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1" i="0" u="none" strike="noStrike">
                          <a:effectLst/>
                          <a:latin typeface="Arial"/>
                        </a:rPr>
                        <a:t>161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1" i="0" u="none" strike="noStrike">
                          <a:effectLst/>
                          <a:latin typeface="Arial"/>
                        </a:rPr>
                        <a:t>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1" i="0" u="none" strike="noStrike">
                          <a:effectLst/>
                          <a:latin typeface="Arial"/>
                        </a:rPr>
                        <a:t>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1" i="0" u="none" strike="noStrike"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1" i="0" u="none" strike="noStrike"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1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1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1" i="0" u="none" strike="noStrike">
                          <a:effectLst/>
                          <a:latin typeface="Arial"/>
                        </a:rPr>
                        <a:t>372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030"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0" i="0" u="none" strike="noStrike">
                          <a:effectLst/>
                          <a:latin typeface="Arial"/>
                        </a:rPr>
                        <a:t>Day's Supply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1" i="0" u="none" strike="noStrike">
                          <a:effectLst/>
                          <a:latin typeface="Arial"/>
                        </a:rPr>
                        <a:t>1.9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1" i="0" u="none" strike="noStrike">
                          <a:effectLst/>
                          <a:latin typeface="Arial"/>
                        </a:rPr>
                        <a:t>2.1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1" i="0" u="none" strike="noStrike">
                          <a:effectLst/>
                          <a:latin typeface="Arial"/>
                        </a:rPr>
                        <a:t>1.9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1" i="0" u="none" strike="noStrike">
                          <a:effectLst/>
                          <a:latin typeface="Arial"/>
                        </a:rPr>
                        <a:t>1.9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1" i="0" u="none" strike="noStrike">
                          <a:effectLst/>
                          <a:latin typeface="Arial"/>
                        </a:rPr>
                        <a:t>1.4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1" i="0" u="none" strike="noStrike">
                          <a:effectLst/>
                          <a:latin typeface="Arial"/>
                        </a:rPr>
                        <a:t>3.1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1" i="0" u="none" strike="noStrike">
                          <a:effectLst/>
                          <a:latin typeface="Arial"/>
                        </a:rPr>
                        <a:t>2.5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1" i="0" u="none" strike="noStrike">
                          <a:effectLst/>
                          <a:latin typeface="Arial"/>
                        </a:rPr>
                        <a:t>2.0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030"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357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Stock report 30 October 2020</a:t>
            </a:r>
            <a:endParaRPr lang="en-I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066943"/>
              </p:ext>
            </p:extLst>
          </p:nvPr>
        </p:nvGraphicFramePr>
        <p:xfrm>
          <a:off x="899592" y="1844824"/>
          <a:ext cx="7056785" cy="3024337"/>
        </p:xfrm>
        <a:graphic>
          <a:graphicData uri="http://schemas.openxmlformats.org/drawingml/2006/table">
            <a:tbl>
              <a:tblPr/>
              <a:tblGrid>
                <a:gridCol w="1099578"/>
                <a:gridCol w="626342"/>
                <a:gridCol w="626342"/>
                <a:gridCol w="626342"/>
                <a:gridCol w="626342"/>
                <a:gridCol w="626342"/>
                <a:gridCol w="626342"/>
                <a:gridCol w="626342"/>
                <a:gridCol w="626342"/>
                <a:gridCol w="751610"/>
                <a:gridCol w="194861"/>
              </a:tblGrid>
              <a:tr h="587250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IE" sz="1200" b="0" i="0" u="sng" strike="noStrike">
                          <a:effectLst/>
                          <a:latin typeface="Arial"/>
                        </a:rPr>
                        <a:t>Total Banked RBCs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645975"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i="0" u="none" strike="noStrike">
                          <a:effectLst/>
                          <a:latin typeface="Arial"/>
                        </a:rPr>
                        <a:t>O+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i="0" u="none" strike="noStrike">
                          <a:effectLst/>
                          <a:latin typeface="Arial"/>
                        </a:rPr>
                        <a:t>O-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i="0" u="none" strike="noStrike">
                          <a:effectLst/>
                          <a:latin typeface="Arial"/>
                        </a:rPr>
                        <a:t>A+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i="0" u="none" strike="noStrike">
                          <a:effectLst/>
                          <a:latin typeface="Arial"/>
                        </a:rPr>
                        <a:t>A-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i="0" u="none" strike="noStrike">
                          <a:effectLst/>
                          <a:latin typeface="Arial"/>
                        </a:rPr>
                        <a:t>B+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i="0" u="none" strike="noStrike">
                          <a:effectLst/>
                          <a:latin typeface="Arial"/>
                        </a:rPr>
                        <a:t>B-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i="0" u="none" strike="noStrike">
                          <a:effectLst/>
                          <a:latin typeface="Arial"/>
                        </a:rPr>
                        <a:t>AB+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i="0" u="none" strike="noStrike">
                          <a:effectLst/>
                          <a:latin typeface="Arial"/>
                        </a:rPr>
                        <a:t>AB-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i="0" u="none" strike="noStrike"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7250"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0" i="0" u="none" strike="noStrike">
                          <a:effectLst/>
                          <a:latin typeface="Arial"/>
                        </a:rPr>
                        <a:t>Dublin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0" i="0" u="none" strike="noStrike">
                          <a:effectLst/>
                          <a:latin typeface="Arial"/>
                        </a:rPr>
                        <a:t>539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0" i="0" u="none" strike="noStrike">
                          <a:effectLst/>
                          <a:latin typeface="Arial"/>
                        </a:rPr>
                        <a:t>198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0" i="0" u="none" strike="noStrike">
                          <a:effectLst/>
                          <a:latin typeface="Arial"/>
                        </a:rPr>
                        <a:t>210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0" i="0" u="none" strike="noStrike">
                          <a:effectLst/>
                          <a:latin typeface="Arial"/>
                        </a:rPr>
                        <a:t>108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0" i="0" u="none" strike="noStrike">
                          <a:effectLst/>
                          <a:latin typeface="Arial"/>
                        </a:rPr>
                        <a:t>144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0" i="0" u="none" strike="noStrike"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0" i="0" u="none" strike="noStrike">
                          <a:effectLst/>
                          <a:latin typeface="Arial"/>
                        </a:rPr>
                        <a:t>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0" i="0" u="none" strike="noStrike"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1" i="0" u="none" strike="noStrike">
                          <a:effectLst/>
                          <a:latin typeface="Arial"/>
                        </a:rPr>
                        <a:t>1311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7250"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0" i="0" u="none" strike="noStrike">
                          <a:effectLst/>
                          <a:latin typeface="Arial"/>
                        </a:rPr>
                        <a:t>Cork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0" i="0" u="none" strike="noStrike">
                          <a:effectLst/>
                          <a:latin typeface="Arial"/>
                        </a:rPr>
                        <a:t>201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0" i="0" u="none" strike="noStrike">
                          <a:effectLst/>
                          <a:latin typeface="Arial"/>
                        </a:rPr>
                        <a:t>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0" i="0" u="none" strike="noStrike">
                          <a:effectLst/>
                          <a:latin typeface="Arial"/>
                        </a:rPr>
                        <a:t>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0" i="0" u="none" strike="noStrike"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0" i="0" u="none" strike="noStrike"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0" i="0" u="none" strike="noStrike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1" i="0" u="none" strike="noStrike">
                          <a:effectLst/>
                          <a:latin typeface="Arial"/>
                        </a:rPr>
                        <a:t>444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6612"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1" i="0" u="none" strike="noStrike"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1" i="0" u="none" strike="noStrike">
                          <a:effectLst/>
                          <a:latin typeface="Arial"/>
                        </a:rPr>
                        <a:t>740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1" i="0" u="none" strike="noStrike">
                          <a:effectLst/>
                          <a:latin typeface="Arial"/>
                        </a:rPr>
                        <a:t>270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1" i="0" u="none" strike="noStrike">
                          <a:effectLst/>
                          <a:latin typeface="Arial"/>
                        </a:rPr>
                        <a:t>273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1" i="0" u="none" strike="noStrike">
                          <a:effectLst/>
                          <a:latin typeface="Arial"/>
                        </a:rPr>
                        <a:t>144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1" i="0" u="none" strike="noStrike">
                          <a:effectLst/>
                          <a:latin typeface="Arial"/>
                        </a:rPr>
                        <a:t>191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1" i="0" u="none" strike="noStrike"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1" i="0" u="none" strike="noStrike">
                          <a:effectLst/>
                          <a:latin typeface="Arial"/>
                        </a:rPr>
                        <a:t>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1" i="0" u="none" strike="noStrike"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1" i="0" u="none" strike="noStrike">
                          <a:effectLst/>
                          <a:latin typeface="Arial"/>
                        </a:rPr>
                        <a:t>1755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9712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Stock projections tool</a:t>
            </a:r>
            <a:endParaRPr lang="en-I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682169"/>
              </p:ext>
            </p:extLst>
          </p:nvPr>
        </p:nvGraphicFramePr>
        <p:xfrm>
          <a:off x="30031" y="1772816"/>
          <a:ext cx="9113969" cy="4320476"/>
        </p:xfrm>
        <a:graphic>
          <a:graphicData uri="http://schemas.openxmlformats.org/drawingml/2006/table">
            <a:tbl>
              <a:tblPr/>
              <a:tblGrid>
                <a:gridCol w="1719837"/>
                <a:gridCol w="798495"/>
                <a:gridCol w="561580"/>
                <a:gridCol w="666876"/>
                <a:gridCol w="561580"/>
                <a:gridCol w="818971"/>
                <a:gridCol w="561580"/>
                <a:gridCol w="719524"/>
                <a:gridCol w="561580"/>
                <a:gridCol w="561580"/>
                <a:gridCol w="643476"/>
                <a:gridCol w="938890"/>
              </a:tblGrid>
              <a:tr h="244827">
                <a:tc>
                  <a:txBody>
                    <a:bodyPr/>
                    <a:lstStyle/>
                    <a:p>
                      <a:pPr algn="l" fontAlgn="b"/>
                      <a:r>
                        <a:rPr lang="en-IE" sz="800" b="1" i="0" u="none" strike="noStrike" dirty="0" err="1">
                          <a:effectLst/>
                          <a:latin typeface="Arial"/>
                        </a:rPr>
                        <a:t>Est</a:t>
                      </a:r>
                      <a:r>
                        <a:rPr lang="en-IE" sz="800" b="1" i="0" u="none" strike="noStrike" dirty="0">
                          <a:effectLst/>
                          <a:latin typeface="Arial"/>
                        </a:rPr>
                        <a:t> Stock at 12/10/20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882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278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423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146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335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104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2226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-166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92.5%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228">
                <a:tc>
                  <a:txBody>
                    <a:bodyPr/>
                    <a:lstStyle/>
                    <a:p>
                      <a:pPr algn="l" fontAlgn="b"/>
                      <a:endParaRPr lang="en-IE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-114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E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1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IE" sz="1200" b="1" i="0" u="none" strike="noStrike">
                          <a:effectLst/>
                          <a:latin typeface="Arial"/>
                        </a:rPr>
                        <a:t>wc 12/10/20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E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228">
                <a:tc>
                  <a:txBody>
                    <a:bodyPr/>
                    <a:lstStyle/>
                    <a:p>
                      <a:pPr algn="l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12.9% Deferral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O+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O-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A+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A-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B+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B-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AB+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AB-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 dirty="0"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algn="l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Stock at 12/10/20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768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270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347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152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354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116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2060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algn="l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Days Stock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4.8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5.0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4.0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6.9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11.4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5.2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16.6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algn="l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algn="l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Est Banked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946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332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492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133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185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2199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-136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algn="l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algn="l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Est Issues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1005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318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581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162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171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62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2335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E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algn="l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algn="l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Est Stock at 19/10/20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710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284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257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124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368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51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129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1924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algn="l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algn="l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1 days stock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161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54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87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algn="l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2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Arial"/>
                        </a:rPr>
                        <a:t>Est Days Stock at 19/10/20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4.4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5.2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3.0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5.6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11.8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5.0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18.5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algn="l" fontAlgn="b"/>
                      <a:endParaRPr lang="en-IE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264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 (1)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Level 3 hospital (1,500 red cell components)</a:t>
            </a:r>
          </a:p>
          <a:p>
            <a:r>
              <a:rPr lang="en-GB" dirty="0" smtClean="0"/>
              <a:t>Normal stock holding O- =9 (+ adult emergency, +1 neonatal large volume transfusion )</a:t>
            </a:r>
          </a:p>
          <a:p>
            <a:r>
              <a:rPr lang="en-GB" dirty="0" smtClean="0"/>
              <a:t>Eight months of results 196 received, 44 re routed and 69 neonatal specification </a:t>
            </a:r>
          </a:p>
          <a:p>
            <a:r>
              <a:rPr lang="en-GB" dirty="0" smtClean="0"/>
              <a:t>152  O- transfused (14.63%)</a:t>
            </a:r>
          </a:p>
          <a:p>
            <a:r>
              <a:rPr lang="en-GB" dirty="0" smtClean="0"/>
              <a:t>84% transfused to O- and emergency group not known</a:t>
            </a:r>
          </a:p>
          <a:p>
            <a:r>
              <a:rPr lang="en-GB" dirty="0" smtClean="0"/>
              <a:t>16% transfused to O+ near time expiry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65891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study(2)</a:t>
            </a:r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8030671"/>
              </p:ext>
            </p:extLst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Factor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Comment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Transfused O- eight</a:t>
                      </a:r>
                      <a:r>
                        <a:rPr lang="en-GB" baseline="0" dirty="0" smtClean="0"/>
                        <a:t> months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152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Transfused O- twelve months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218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Issuable</a:t>
                      </a:r>
                      <a:r>
                        <a:rPr lang="en-GB" baseline="0" dirty="0" smtClean="0"/>
                        <a:t> stock index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0.6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Stock holding 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 days</a:t>
                      </a:r>
                      <a:endParaRPr lang="en-I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622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Compatibility rules</a:t>
            </a:r>
          </a:p>
          <a:p>
            <a:r>
              <a:rPr lang="en-GB" dirty="0" smtClean="0"/>
              <a:t>Absolute indications for O-</a:t>
            </a:r>
          </a:p>
          <a:p>
            <a:r>
              <a:rPr lang="en-GB" dirty="0" smtClean="0"/>
              <a:t>Relative indications for O-</a:t>
            </a:r>
          </a:p>
          <a:p>
            <a:r>
              <a:rPr lang="en-GB" dirty="0" smtClean="0"/>
              <a:t>Supply side collection and distribution </a:t>
            </a:r>
          </a:p>
          <a:p>
            <a:r>
              <a:rPr lang="en-GB" dirty="0" smtClean="0"/>
              <a:t>EBA benchmark comparisons</a:t>
            </a:r>
          </a:p>
          <a:p>
            <a:r>
              <a:rPr lang="en-GB" dirty="0" smtClean="0"/>
              <a:t>Internal IBTS data monitoring</a:t>
            </a:r>
          </a:p>
          <a:p>
            <a:r>
              <a:rPr lang="en-GB" dirty="0" smtClean="0"/>
              <a:t>Case study (1)</a:t>
            </a:r>
          </a:p>
          <a:p>
            <a:r>
              <a:rPr lang="en-GB" dirty="0" smtClean="0"/>
              <a:t>Case study (2)</a:t>
            </a:r>
          </a:p>
          <a:p>
            <a:endParaRPr lang="en-GB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36995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Case study (1) control measures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Blood ordering tariffs surgery and gynaecology</a:t>
            </a:r>
          </a:p>
          <a:p>
            <a:r>
              <a:rPr lang="en-GB" dirty="0" smtClean="0"/>
              <a:t>Placenta </a:t>
            </a:r>
            <a:r>
              <a:rPr lang="en-GB" dirty="0" err="1" smtClean="0"/>
              <a:t>praevia</a:t>
            </a:r>
            <a:r>
              <a:rPr lang="en-GB" dirty="0" smtClean="0"/>
              <a:t> special consideration</a:t>
            </a:r>
          </a:p>
          <a:p>
            <a:r>
              <a:rPr lang="en-GB" dirty="0" smtClean="0"/>
              <a:t>Emergency transfusion switch to ABO group specific</a:t>
            </a:r>
          </a:p>
          <a:p>
            <a:r>
              <a:rPr lang="en-GB" dirty="0" smtClean="0"/>
              <a:t>Medical and nursing education programmes patient blood management </a:t>
            </a:r>
          </a:p>
          <a:p>
            <a:r>
              <a:rPr lang="en-GB" dirty="0" smtClean="0"/>
              <a:t>Active monitoring and reporting of red cell component usage and attrition 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62208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Case study (1) control measures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Retrospective audit massive haemorrhage</a:t>
            </a:r>
          </a:p>
          <a:p>
            <a:r>
              <a:rPr lang="en-GB" dirty="0" smtClean="0"/>
              <a:t>Formal review release un cross matched O-</a:t>
            </a:r>
          </a:p>
          <a:p>
            <a:endParaRPr lang="en-GB" dirty="0"/>
          </a:p>
          <a:p>
            <a:r>
              <a:rPr lang="en-GB" dirty="0" smtClean="0"/>
              <a:t>Note total red cell components re routed =163 (15.7%)</a:t>
            </a:r>
          </a:p>
          <a:p>
            <a:r>
              <a:rPr lang="en-GB" dirty="0" smtClean="0"/>
              <a:t>Note O- red cell components rerouted= 44</a:t>
            </a:r>
          </a:p>
          <a:p>
            <a:r>
              <a:rPr lang="en-GB" dirty="0" smtClean="0"/>
              <a:t>Note neonatal specification = 66 O- (35.2%) and none disposed for this clinical indication (large volume transfusion neonate)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33268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Case study (2)</a:t>
            </a:r>
            <a:br>
              <a:rPr lang="en-GB" dirty="0" smtClean="0"/>
            </a:br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1135682"/>
              </p:ext>
            </p:extLst>
          </p:nvPr>
        </p:nvGraphicFramePr>
        <p:xfrm>
          <a:off x="457200" y="1600200"/>
          <a:ext cx="8229600" cy="505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0664"/>
                <a:gridCol w="2595736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Clinical</a:t>
                      </a:r>
                      <a:r>
                        <a:rPr lang="en-GB" baseline="0" dirty="0" smtClean="0"/>
                        <a:t>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Number of</a:t>
                      </a:r>
                      <a:r>
                        <a:rPr lang="en-GB" baseline="0" dirty="0" smtClean="0"/>
                        <a:t> red cell components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Percentage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O-</a:t>
                      </a:r>
                      <a:r>
                        <a:rPr lang="en-GB" baseline="0" dirty="0" smtClean="0"/>
                        <a:t> to O-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940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35.0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Sickle</a:t>
                      </a:r>
                      <a:r>
                        <a:rPr lang="en-GB" baseline="0" dirty="0" smtClean="0"/>
                        <a:t> cell anaemia patients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979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37.0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Allogeneic</a:t>
                      </a:r>
                      <a:r>
                        <a:rPr lang="en-GB" baseline="0" dirty="0" smtClean="0"/>
                        <a:t> stem cell transplants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256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10.0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O- to O+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214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08.0</a:t>
                      </a:r>
                      <a:endParaRPr lang="en-IE" dirty="0"/>
                    </a:p>
                  </a:txBody>
                  <a:tcPr/>
                </a:tc>
              </a:tr>
              <a:tr h="206608">
                <a:tc>
                  <a:txBody>
                    <a:bodyPr/>
                    <a:lstStyle/>
                    <a:p>
                      <a:r>
                        <a:rPr lang="en-GB" dirty="0" smtClean="0"/>
                        <a:t>Emergenc</a:t>
                      </a:r>
                      <a:r>
                        <a:rPr lang="en-GB" baseline="0" dirty="0" smtClean="0"/>
                        <a:t>y transfusion not grouped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169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06.0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Patient</a:t>
                      </a:r>
                      <a:r>
                        <a:rPr lang="en-GB" baseline="0" dirty="0" smtClean="0"/>
                        <a:t> with antibody anti-D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056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02.0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Attrition</a:t>
                      </a:r>
                      <a:r>
                        <a:rPr lang="en-GB" baseline="0" dirty="0" smtClean="0"/>
                        <a:t> 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046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01.7</a:t>
                      </a:r>
                      <a:endParaRPr lang="en-I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1818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236399"/>
              </p:ext>
            </p:extLst>
          </p:nvPr>
        </p:nvGraphicFramePr>
        <p:xfrm>
          <a:off x="827584" y="1844826"/>
          <a:ext cx="7632848" cy="3600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3816424"/>
              </a:tblGrid>
              <a:tr h="1189123">
                <a:tc>
                  <a:txBody>
                    <a:bodyPr/>
                    <a:lstStyle/>
                    <a:p>
                      <a:r>
                        <a:rPr lang="en-GB" dirty="0" smtClean="0"/>
                        <a:t>SJH</a:t>
                      </a:r>
                      <a:r>
                        <a:rPr lang="en-GB" baseline="0" dirty="0" smtClean="0"/>
                        <a:t> sickle service projected demand for red cell components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Number of red cell components</a:t>
                      </a:r>
                      <a:endParaRPr lang="en-IE" dirty="0"/>
                    </a:p>
                  </a:txBody>
                  <a:tcPr/>
                </a:tc>
              </a:tr>
              <a:tr h="482255">
                <a:tc>
                  <a:txBody>
                    <a:bodyPr/>
                    <a:lstStyle/>
                    <a:p>
                      <a:r>
                        <a:rPr lang="en-GB" dirty="0" smtClean="0"/>
                        <a:t>2019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1991 (actual)</a:t>
                      </a:r>
                      <a:endParaRPr lang="en-IE" dirty="0"/>
                    </a:p>
                  </a:txBody>
                  <a:tcPr/>
                </a:tc>
              </a:tr>
              <a:tr h="482255">
                <a:tc>
                  <a:txBody>
                    <a:bodyPr/>
                    <a:lstStyle/>
                    <a:p>
                      <a:r>
                        <a:rPr lang="en-GB" dirty="0" smtClean="0"/>
                        <a:t>2020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3160</a:t>
                      </a:r>
                      <a:endParaRPr lang="en-IE" dirty="0"/>
                    </a:p>
                  </a:txBody>
                  <a:tcPr/>
                </a:tc>
              </a:tr>
              <a:tr h="482255">
                <a:tc>
                  <a:txBody>
                    <a:bodyPr/>
                    <a:lstStyle/>
                    <a:p>
                      <a:r>
                        <a:rPr lang="en-GB" dirty="0" smtClean="0"/>
                        <a:t>2021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mtClean="0"/>
                        <a:t>3615</a:t>
                      </a:r>
                      <a:endParaRPr lang="en-IE" dirty="0"/>
                    </a:p>
                  </a:txBody>
                  <a:tcPr/>
                </a:tc>
              </a:tr>
              <a:tr h="482255">
                <a:tc>
                  <a:txBody>
                    <a:bodyPr/>
                    <a:lstStyle/>
                    <a:p>
                      <a:r>
                        <a:rPr lang="en-GB" dirty="0" smtClean="0"/>
                        <a:t>2022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4057</a:t>
                      </a:r>
                      <a:endParaRPr lang="en-IE" dirty="0"/>
                    </a:p>
                  </a:txBody>
                  <a:tcPr/>
                </a:tc>
              </a:tr>
              <a:tr h="482255">
                <a:tc>
                  <a:txBody>
                    <a:bodyPr/>
                    <a:lstStyle/>
                    <a:p>
                      <a:r>
                        <a:rPr lang="en-GB" dirty="0" smtClean="0"/>
                        <a:t>2023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4616</a:t>
                      </a:r>
                      <a:endParaRPr lang="en-I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437763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Adult sickle cell anaemia service red cell component projected requirements</a:t>
            </a:r>
            <a:endParaRPr lang="en-IE" sz="2400" b="1" dirty="0"/>
          </a:p>
        </p:txBody>
      </p:sp>
    </p:spTree>
    <p:extLst>
      <p:ext uri="{BB962C8B-B14F-4D97-AF65-F5344CB8AC3E}">
        <p14:creationId xmlns:p14="http://schemas.microsoft.com/office/powerpoint/2010/main" val="215056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Case study (3)</a:t>
            </a:r>
            <a:br>
              <a:rPr lang="en-GB" dirty="0" smtClean="0"/>
            </a:br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8650425"/>
              </p:ext>
            </p:extLst>
          </p:nvPr>
        </p:nvGraphicFramePr>
        <p:xfrm>
          <a:off x="457200" y="1600200"/>
          <a:ext cx="8229600" cy="257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Calendar year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SCD patients</a:t>
                      </a:r>
                      <a:r>
                        <a:rPr lang="en-GB" baseline="0" dirty="0" smtClean="0"/>
                        <a:t> on transfusion programmes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SCD</a:t>
                      </a:r>
                      <a:r>
                        <a:rPr lang="en-GB" baseline="0" dirty="0" smtClean="0"/>
                        <a:t> patients on exchange programmes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Number of red</a:t>
                      </a:r>
                      <a:r>
                        <a:rPr lang="en-GB" baseline="0" dirty="0" smtClean="0"/>
                        <a:t> cell components transfused (per month)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Requested</a:t>
                      </a:r>
                      <a:r>
                        <a:rPr lang="en-GB" baseline="0" dirty="0" smtClean="0"/>
                        <a:t> (</a:t>
                      </a:r>
                      <a:r>
                        <a:rPr lang="en-GB" baseline="0" dirty="0" err="1" smtClean="0"/>
                        <a:t>cDe</a:t>
                      </a:r>
                      <a:r>
                        <a:rPr lang="en-GB" baseline="0" dirty="0" smtClean="0"/>
                        <a:t>) haplotype (per month)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2018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86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401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146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2019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418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192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2020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94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507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182</a:t>
                      </a:r>
                      <a:endParaRPr lang="en-I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4725144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Annual increase 15-21% recurring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Note 41% molecular genotype D variant (transfusion protocol O-)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60542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Rh variant in sickle cell anaemia patients</a:t>
            </a:r>
            <a:endParaRPr lang="en-IE" sz="3200" dirty="0"/>
          </a:p>
        </p:txBody>
      </p:sp>
      <p:pic>
        <p:nvPicPr>
          <p:cNvPr id="1026" name="04C0D756-4141-4074-8D20-79C10543D45F" descr="8E6142B6-B9C3-4A93-8E12-C78750EBA296@ho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45" y="1340768"/>
            <a:ext cx="8903251" cy="499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5180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Rh variant in sickle cell anaemia patients</a:t>
            </a:r>
            <a:endParaRPr lang="en-IE" sz="3200" dirty="0"/>
          </a:p>
        </p:txBody>
      </p:sp>
      <p:pic>
        <p:nvPicPr>
          <p:cNvPr id="2050" name="8BA3BB4D-2326-48FE-8033-A15A51BD8CA9" descr="0BEF25AA-3A0B-4045-A853-4905DD0425BA@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3" y="1340768"/>
            <a:ext cx="9052631" cy="509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033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13970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065979"/>
              </p:ext>
            </p:extLst>
          </p:nvPr>
        </p:nvGraphicFramePr>
        <p:xfrm>
          <a:off x="539552" y="1111625"/>
          <a:ext cx="7992888" cy="5458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222"/>
                <a:gridCol w="1998222"/>
                <a:gridCol w="1998222"/>
                <a:gridCol w="1998222"/>
              </a:tblGrid>
              <a:tr h="1069111">
                <a:tc>
                  <a:txBody>
                    <a:bodyPr/>
                    <a:lstStyle/>
                    <a:p>
                      <a:r>
                        <a:rPr lang="en-GB" dirty="0" smtClean="0"/>
                        <a:t>Red</a:t>
                      </a:r>
                      <a:r>
                        <a:rPr lang="en-GB" baseline="0" dirty="0" smtClean="0"/>
                        <a:t> cell antigen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Percentage</a:t>
                      </a:r>
                      <a:r>
                        <a:rPr lang="en-GB" baseline="0" dirty="0" smtClean="0"/>
                        <a:t> Irish blood donors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Percentage</a:t>
                      </a:r>
                      <a:r>
                        <a:rPr lang="en-GB" baseline="0" dirty="0" smtClean="0"/>
                        <a:t> African ancestry recipients</a:t>
                      </a:r>
                      <a:endParaRPr lang="en-IE" dirty="0"/>
                    </a:p>
                  </a:txBody>
                  <a:tcPr/>
                </a:tc>
              </a:tr>
              <a:tr h="346665">
                <a:tc>
                  <a:txBody>
                    <a:bodyPr/>
                    <a:lstStyle/>
                    <a:p>
                      <a:r>
                        <a:rPr lang="en-GB" dirty="0" smtClean="0"/>
                        <a:t>Rh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85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92</a:t>
                      </a:r>
                      <a:endParaRPr lang="en-IE" dirty="0"/>
                    </a:p>
                  </a:txBody>
                  <a:tcPr/>
                </a:tc>
              </a:tr>
              <a:tr h="346665">
                <a:tc>
                  <a:txBody>
                    <a:bodyPr/>
                    <a:lstStyle/>
                    <a:p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C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68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27</a:t>
                      </a:r>
                      <a:endParaRPr lang="en-IE" b="1" dirty="0"/>
                    </a:p>
                  </a:txBody>
                  <a:tcPr/>
                </a:tc>
              </a:tr>
              <a:tr h="346665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29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</a:t>
                      </a:r>
                      <a:endParaRPr lang="en-IE" dirty="0"/>
                    </a:p>
                  </a:txBody>
                  <a:tcPr/>
                </a:tc>
              </a:tr>
              <a:tr h="346665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80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96</a:t>
                      </a:r>
                      <a:endParaRPr lang="en-IE" dirty="0"/>
                    </a:p>
                  </a:txBody>
                  <a:tcPr/>
                </a:tc>
              </a:tr>
              <a:tr h="346665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98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98</a:t>
                      </a:r>
                      <a:endParaRPr lang="en-IE" dirty="0"/>
                    </a:p>
                  </a:txBody>
                  <a:tcPr/>
                </a:tc>
              </a:tr>
              <a:tr h="346665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K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09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02</a:t>
                      </a:r>
                      <a:endParaRPr lang="en-IE" dirty="0"/>
                    </a:p>
                  </a:txBody>
                  <a:tcPr/>
                </a:tc>
              </a:tr>
              <a:tr h="346665">
                <a:tc>
                  <a:txBody>
                    <a:bodyPr/>
                    <a:lstStyle/>
                    <a:p>
                      <a:r>
                        <a:rPr lang="en-GB" b="1" dirty="0" err="1" smtClean="0"/>
                        <a:t>Fy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 smtClean="0"/>
                        <a:t>Fya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66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10</a:t>
                      </a:r>
                      <a:endParaRPr lang="en-IE" b="1" dirty="0"/>
                    </a:p>
                  </a:txBody>
                  <a:tcPr/>
                </a:tc>
              </a:tr>
              <a:tr h="346665">
                <a:tc>
                  <a:txBody>
                    <a:bodyPr/>
                    <a:lstStyle/>
                    <a:p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 smtClean="0"/>
                        <a:t>Fyb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83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23</a:t>
                      </a:r>
                      <a:endParaRPr lang="en-IE" b="1" dirty="0"/>
                    </a:p>
                  </a:txBody>
                  <a:tcPr/>
                </a:tc>
              </a:tr>
              <a:tr h="346665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Jk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Jka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77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92</a:t>
                      </a:r>
                      <a:endParaRPr lang="en-IE" dirty="0"/>
                    </a:p>
                  </a:txBody>
                  <a:tcPr/>
                </a:tc>
              </a:tr>
              <a:tr h="346665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Jkb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74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49</a:t>
                      </a:r>
                      <a:endParaRPr lang="en-IE" dirty="0"/>
                    </a:p>
                  </a:txBody>
                  <a:tcPr/>
                </a:tc>
              </a:tr>
              <a:tr h="346665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51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31</a:t>
                      </a:r>
                      <a:endParaRPr lang="en-IE" dirty="0"/>
                    </a:p>
                  </a:txBody>
                  <a:tcPr/>
                </a:tc>
              </a:tr>
              <a:tr h="346665">
                <a:tc>
                  <a:txBody>
                    <a:bodyPr/>
                    <a:lstStyle/>
                    <a:p>
                      <a:r>
                        <a:rPr lang="en-GB" dirty="0" smtClean="0"/>
                        <a:t>MNS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89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I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3568" y="404664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Irish sickle cell anaemia cohort blood group frequencies</a:t>
            </a:r>
            <a:endParaRPr lang="en-IE" sz="2000" b="1" dirty="0"/>
          </a:p>
        </p:txBody>
      </p:sp>
    </p:spTree>
    <p:extLst>
      <p:ext uri="{BB962C8B-B14F-4D97-AF65-F5344CB8AC3E}">
        <p14:creationId xmlns:p14="http://schemas.microsoft.com/office/powerpoint/2010/main" val="708081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511580"/>
              </p:ext>
            </p:extLst>
          </p:nvPr>
        </p:nvGraphicFramePr>
        <p:xfrm>
          <a:off x="971600" y="116632"/>
          <a:ext cx="7128792" cy="6567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Worksheet" r:id="rId4" imgW="6648291" imgH="6124651" progId="Excel.Sheet.12">
                  <p:embed/>
                </p:oleObj>
              </mc:Choice>
              <mc:Fallback>
                <p:oleObj name="Worksheet" r:id="rId4" imgW="6648291" imgH="612465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1600" y="116632"/>
                        <a:ext cx="7128792" cy="65670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17996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300857"/>
              </p:ext>
            </p:extLst>
          </p:nvPr>
        </p:nvGraphicFramePr>
        <p:xfrm>
          <a:off x="107504" y="2764606"/>
          <a:ext cx="8856984" cy="1169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Worksheet" r:id="rId4" imgW="6562905" imgH="866851" progId="Excel.Sheet.12">
                  <p:embed/>
                </p:oleObj>
              </mc:Choice>
              <mc:Fallback>
                <p:oleObj name="Worksheet" r:id="rId4" imgW="6562905" imgH="86685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504" y="2764606"/>
                        <a:ext cx="8856984" cy="11697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7412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Content</a:t>
            </a:r>
            <a:br>
              <a:rPr lang="en-GB" dirty="0" smtClean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 variant consider as D-</a:t>
            </a:r>
          </a:p>
          <a:p>
            <a:r>
              <a:rPr lang="en-GB" dirty="0" smtClean="0"/>
              <a:t>Neonatal specification standing order</a:t>
            </a:r>
          </a:p>
          <a:p>
            <a:r>
              <a:rPr lang="en-GB" dirty="0" smtClean="0"/>
              <a:t>Case study (3)</a:t>
            </a:r>
          </a:p>
          <a:p>
            <a:r>
              <a:rPr lang="en-GB" dirty="0" smtClean="0"/>
              <a:t>OPTIMUS study</a:t>
            </a:r>
          </a:p>
          <a:p>
            <a:r>
              <a:rPr lang="en-GB" dirty="0" smtClean="0"/>
              <a:t>Conclusions</a:t>
            </a:r>
          </a:p>
          <a:p>
            <a:r>
              <a:rPr lang="en-GB" dirty="0" smtClean="0"/>
              <a:t>Recommendations and solutions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972025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020850"/>
              </p:ext>
            </p:extLst>
          </p:nvPr>
        </p:nvGraphicFramePr>
        <p:xfrm>
          <a:off x="1763688" y="620688"/>
          <a:ext cx="5575126" cy="5453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Worksheet" r:id="rId4" imgW="4381505" imgH="4286402" progId="Excel.Sheet.12">
                  <p:embed/>
                </p:oleObj>
              </mc:Choice>
              <mc:Fallback>
                <p:oleObj name="Worksheet" r:id="rId4" imgW="4381505" imgH="428640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63688" y="620688"/>
                        <a:ext cx="5575126" cy="5453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69165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 Neonatal specification standing order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IBTS advice and guidance is all hospital blood banks (19) supporting maternity units should order routinely 2 x O- neonatal specification less than five days from collection (means twice a week)</a:t>
            </a:r>
          </a:p>
          <a:p>
            <a:r>
              <a:rPr lang="en-GB" dirty="0" smtClean="0"/>
              <a:t>Orders not filled 30%</a:t>
            </a:r>
          </a:p>
          <a:p>
            <a:r>
              <a:rPr lang="en-GB" dirty="0" smtClean="0"/>
              <a:t>Prioritisation protocol factors number of birth deliveries and distance from supplying blood centre</a:t>
            </a:r>
          </a:p>
          <a:p>
            <a:endParaRPr lang="en-GB" dirty="0" smtClean="0"/>
          </a:p>
          <a:p>
            <a:endParaRPr lang="en-GB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114661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Case study (4) emergency transfusion not grouped (n= 257)</a:t>
            </a:r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8388648"/>
              </p:ext>
            </p:extLst>
          </p:nvPr>
        </p:nvGraphicFramePr>
        <p:xfrm>
          <a:off x="457200" y="1657608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ABO group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Percentage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O-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07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O+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ABO group</a:t>
                      </a:r>
                      <a:r>
                        <a:rPr lang="en-GB" baseline="0" dirty="0" smtClean="0"/>
                        <a:t> specific 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76</a:t>
                      </a:r>
                      <a:endParaRPr lang="en-I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3789040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Policy is obtain ABO group within 15 minutes of presentation in ED or clinical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 group determined first valid sample issue D group specific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ABO group determined second valid sample Issue ABO group specific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042821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500" b="1" dirty="0" smtClean="0"/>
              <a:t>Hospital locations where O D(-) transfused BEST collaborative study</a:t>
            </a:r>
            <a:endParaRPr lang="en-IE" sz="35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036261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91880" y="3676962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9646 (44%)</a:t>
            </a:r>
            <a:endParaRPr lang="en-IE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051720" y="479715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4524 (20%)</a:t>
            </a:r>
            <a:endParaRPr lang="en-IE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87624" y="3877017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3117 (14%)</a:t>
            </a:r>
            <a:endParaRPr lang="en-IE" sz="2000" b="1" dirty="0"/>
          </a:p>
        </p:txBody>
      </p:sp>
      <p:sp>
        <p:nvSpPr>
          <p:cNvPr id="9" name="TextBox 8"/>
          <p:cNvSpPr txBox="1"/>
          <p:nvPr/>
        </p:nvSpPr>
        <p:spPr>
          <a:xfrm rot="1472705">
            <a:off x="1331640" y="2996952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2638 (12%)</a:t>
            </a:r>
            <a:endParaRPr lang="en-IE" sz="2000" b="1" dirty="0"/>
          </a:p>
        </p:txBody>
      </p:sp>
      <p:sp>
        <p:nvSpPr>
          <p:cNvPr id="10" name="TextBox 9"/>
          <p:cNvSpPr txBox="1"/>
          <p:nvPr/>
        </p:nvSpPr>
        <p:spPr>
          <a:xfrm rot="3964769">
            <a:off x="1947587" y="2518422"/>
            <a:ext cx="169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1625 (7%)</a:t>
            </a:r>
            <a:endParaRPr lang="en-IE" sz="2000" b="1" dirty="0"/>
          </a:p>
        </p:txBody>
      </p:sp>
    </p:spTree>
    <p:extLst>
      <p:ext uri="{BB962C8B-B14F-4D97-AF65-F5344CB8AC3E}">
        <p14:creationId xmlns:p14="http://schemas.microsoft.com/office/powerpoint/2010/main" val="30026465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Case study (4) decision making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Male gender patient aged 44 recidivist </a:t>
            </a:r>
          </a:p>
          <a:p>
            <a:r>
              <a:rPr lang="en-GB" dirty="0" smtClean="0"/>
              <a:t>Multiple trauma including head injury and neurosurgery intervention O- transfused (4) O+ transfused (10)</a:t>
            </a:r>
          </a:p>
          <a:p>
            <a:r>
              <a:rPr lang="en-GB" dirty="0" smtClean="0"/>
              <a:t>Presented to another hospital ten days later major haemorrhage acute severe gastrointestinal bleed only 3 x O- in stock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663149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O- product transfusion, inventory management and utilization during shortage: the OPTIMUS study</a:t>
            </a:r>
          </a:p>
          <a:p>
            <a:pPr marL="0" indent="0" algn="ctr">
              <a:buNone/>
            </a:pPr>
            <a:r>
              <a:rPr lang="en-GB" i="1" dirty="0" smtClean="0"/>
              <a:t>Nancy M. Dunbar, Mark H. </a:t>
            </a:r>
            <a:r>
              <a:rPr lang="en-GB" i="1" dirty="0" err="1" smtClean="0"/>
              <a:t>Yazer</a:t>
            </a:r>
            <a:endParaRPr lang="en-GB" i="1" dirty="0" smtClean="0"/>
          </a:p>
          <a:p>
            <a:pPr marL="0" indent="0" algn="ctr">
              <a:buNone/>
            </a:pPr>
            <a:r>
              <a:rPr lang="en-GB" sz="2800" dirty="0" smtClean="0"/>
              <a:t>Transfusion 2018;58;1348-1355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18720911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OPTIMUS Study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Study design and methods</a:t>
            </a:r>
          </a:p>
          <a:p>
            <a:r>
              <a:rPr lang="en-GB" dirty="0" smtClean="0"/>
              <a:t>Retrospective cross-sectional observational study</a:t>
            </a:r>
            <a:r>
              <a:rPr lang="en-IE" dirty="0" smtClean="0"/>
              <a:t> use of O negative red cell components</a:t>
            </a:r>
          </a:p>
          <a:p>
            <a:r>
              <a:rPr lang="en-IE" dirty="0" smtClean="0"/>
              <a:t>26 sites global network, 475,830 units</a:t>
            </a:r>
          </a:p>
          <a:p>
            <a:r>
              <a:rPr lang="en-GB" dirty="0" smtClean="0"/>
              <a:t>42,960 O negative (9.0%)</a:t>
            </a:r>
          </a:p>
          <a:p>
            <a:r>
              <a:rPr lang="en-GB" dirty="0" smtClean="0"/>
              <a:t>Modelling exercise estimating the impact of O positive substitution for O negative recipients based on age and ward location</a:t>
            </a:r>
          </a:p>
        </p:txBody>
      </p:sp>
    </p:spTree>
    <p:extLst>
      <p:ext uri="{BB962C8B-B14F-4D97-AF65-F5344CB8AC3E}">
        <p14:creationId xmlns:p14="http://schemas.microsoft.com/office/powerpoint/2010/main" val="40716530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OPTIMUS Study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Impact of </a:t>
            </a:r>
            <a:r>
              <a:rPr lang="en-GB" dirty="0" err="1" smtClean="0"/>
              <a:t>RhD</a:t>
            </a:r>
            <a:r>
              <a:rPr lang="en-GB" dirty="0" smtClean="0"/>
              <a:t> switching modelled</a:t>
            </a:r>
          </a:p>
          <a:p>
            <a:r>
              <a:rPr lang="en-GB" dirty="0" smtClean="0"/>
              <a:t>Principle is to conserve O negative for female gender potentially child bearing and </a:t>
            </a:r>
            <a:r>
              <a:rPr lang="en-GB" dirty="0" err="1" smtClean="0"/>
              <a:t>allo</a:t>
            </a:r>
            <a:r>
              <a:rPr lang="en-GB" dirty="0" smtClean="0"/>
              <a:t>-immunised recipients</a:t>
            </a:r>
          </a:p>
          <a:p>
            <a:pPr marL="0" indent="0">
              <a:buNone/>
            </a:pPr>
            <a:endParaRPr lang="en-I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908871"/>
              </p:ext>
            </p:extLst>
          </p:nvPr>
        </p:nvGraphicFramePr>
        <p:xfrm>
          <a:off x="1475656" y="4077072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213556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Patient Group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% Reduction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All patients &gt;50 years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44.5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All patients &gt;80 years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9.9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All patients &gt;50</a:t>
                      </a:r>
                      <a:r>
                        <a:rPr lang="en-GB" baseline="0" dirty="0" smtClean="0"/>
                        <a:t> years critical care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8.7</a:t>
                      </a:r>
                      <a:endParaRPr lang="en-I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6006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space for inventory management is narrowing and the projected increase in demand is not sustainable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771395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Solutions page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Some immediate relief obtained if neonatal specification O- standing order arrangement reduced/stood down</a:t>
            </a:r>
          </a:p>
          <a:p>
            <a:r>
              <a:rPr lang="en-GB" dirty="0" smtClean="0"/>
              <a:t>Recruitment (and retention) of African ancestry donors (</a:t>
            </a:r>
            <a:r>
              <a:rPr lang="en-GB" dirty="0" err="1" smtClean="0"/>
              <a:t>cDe</a:t>
            </a:r>
            <a:r>
              <a:rPr lang="en-GB" dirty="0" smtClean="0"/>
              <a:t>) haplotype to minimise O- substitution </a:t>
            </a:r>
          </a:p>
          <a:p>
            <a:r>
              <a:rPr lang="en-GB" dirty="0" smtClean="0"/>
              <a:t>Best practice inventory management in hospital blood banks (stock holding, remote location fridges, emergency transfusion not grouped, </a:t>
            </a:r>
            <a:r>
              <a:rPr lang="en-GB" smtClean="0"/>
              <a:t>D switching</a:t>
            </a:r>
            <a:endParaRPr lang="en-GB" dirty="0" smtClean="0"/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37569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Compatibility rules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Transfusions should be ABO blood group identical or at least ABO blood group compatible</a:t>
            </a:r>
          </a:p>
          <a:p>
            <a:r>
              <a:rPr lang="en-GB" dirty="0" smtClean="0"/>
              <a:t>O may be given to O and O may be given to non O</a:t>
            </a:r>
          </a:p>
          <a:p>
            <a:r>
              <a:rPr lang="en-GB" dirty="0" smtClean="0"/>
              <a:t>D- should be given to D-</a:t>
            </a:r>
          </a:p>
          <a:p>
            <a:r>
              <a:rPr lang="en-GB" dirty="0" smtClean="0"/>
              <a:t>O D- is described as universal donor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56785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ABO test and compatibility rules</a:t>
            </a:r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8303792"/>
              </p:ext>
            </p:extLst>
          </p:nvPr>
        </p:nvGraphicFramePr>
        <p:xfrm>
          <a:off x="457200" y="160020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AB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Anti-A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+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+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Anti-B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+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+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Anti-AB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+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+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+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+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+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+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+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</a:t>
                      </a:r>
                      <a:endParaRPr lang="en-I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4270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Absolute indication for O-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Patient with antibody anti-D</a:t>
            </a:r>
          </a:p>
          <a:p>
            <a:r>
              <a:rPr lang="en-GB" dirty="0" smtClean="0"/>
              <a:t>Female gender O- patient who is potentially child bearing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7297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Relative indications for O-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Emergency transfusion no blood group</a:t>
            </a:r>
          </a:p>
          <a:p>
            <a:r>
              <a:rPr lang="en-GB" dirty="0" smtClean="0"/>
              <a:t>Combinations of red cell antigens typed O- inventory</a:t>
            </a:r>
          </a:p>
          <a:p>
            <a:r>
              <a:rPr lang="en-GB" dirty="0" smtClean="0"/>
              <a:t>Neonatal specification red cell components</a:t>
            </a:r>
          </a:p>
          <a:p>
            <a:r>
              <a:rPr lang="en-GB" dirty="0" smtClean="0"/>
              <a:t>Substitution (</a:t>
            </a:r>
            <a:r>
              <a:rPr lang="en-GB" dirty="0" err="1" smtClean="0"/>
              <a:t>cDe</a:t>
            </a:r>
            <a:r>
              <a:rPr lang="en-GB" dirty="0" smtClean="0"/>
              <a:t>) haplotype sickle cell anaemia patients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63119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Supply side collection and distribution  </a:t>
            </a:r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45276"/>
              </p:ext>
            </p:extLst>
          </p:nvPr>
        </p:nvGraphicFramePr>
        <p:xfrm>
          <a:off x="457200" y="1600200"/>
          <a:ext cx="8229600" cy="495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Element 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Comment 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Active</a:t>
                      </a:r>
                      <a:r>
                        <a:rPr lang="en-GB" baseline="0" dirty="0" smtClean="0"/>
                        <a:t> O- donors  (at least one completed donation since 01 October 2018)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11,531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Donation index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1.86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Activation of donors measures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SMS</a:t>
                      </a:r>
                      <a:r>
                        <a:rPr lang="en-GB" baseline="0" dirty="0" smtClean="0"/>
                        <a:t> special invitation adjacent clinic sub panels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Reliability</a:t>
                      </a:r>
                      <a:r>
                        <a:rPr lang="en-GB" baseline="0" dirty="0" smtClean="0"/>
                        <a:t> scores ( five invitations, five completed donation = 5)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56%</a:t>
                      </a:r>
                      <a:r>
                        <a:rPr lang="en-GB" baseline="0" dirty="0" smtClean="0"/>
                        <a:t> reliability 2 or less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Over </a:t>
                      </a:r>
                      <a:r>
                        <a:rPr lang="en-GB" baseline="0" dirty="0" smtClean="0"/>
                        <a:t>bleeding risk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25 % female</a:t>
                      </a:r>
                      <a:r>
                        <a:rPr lang="en-GB" baseline="0" dirty="0" smtClean="0"/>
                        <a:t> gender presentations low/absent ferritin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Soft markers of donor resistance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Complaints,</a:t>
                      </a:r>
                      <a:r>
                        <a:rPr lang="en-GB" baseline="0" dirty="0" smtClean="0"/>
                        <a:t> drop off in reliability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First</a:t>
                      </a:r>
                      <a:r>
                        <a:rPr lang="en-GB" baseline="0" dirty="0" smtClean="0"/>
                        <a:t> time completed donations %</a:t>
                      </a:r>
                    </a:p>
                    <a:p>
                      <a:r>
                        <a:rPr lang="en-GB" baseline="0" dirty="0" smtClean="0"/>
                        <a:t>O- conservation notifications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5.1%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271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800" dirty="0" smtClean="0"/>
              <a:t> EBA bench marking comparisons </a:t>
            </a:r>
            <a:endParaRPr lang="en-IE" sz="3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92180"/>
            <a:ext cx="6480720" cy="484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230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1507</Words>
  <Application>Microsoft Office PowerPoint</Application>
  <PresentationFormat>On-screen Show (4:3)</PresentationFormat>
  <Paragraphs>559</Paragraphs>
  <Slides>39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Worksheet</vt:lpstr>
      <vt:lpstr>The challenges of managing O- red cell component blood supply </vt:lpstr>
      <vt:lpstr>Content</vt:lpstr>
      <vt:lpstr>Content </vt:lpstr>
      <vt:lpstr>Compatibility rules</vt:lpstr>
      <vt:lpstr>ABO test and compatibility rules</vt:lpstr>
      <vt:lpstr>Absolute indication for O-</vt:lpstr>
      <vt:lpstr>Relative indications for O-</vt:lpstr>
      <vt:lpstr>Supply side collection and distribution  </vt:lpstr>
      <vt:lpstr> EBA bench marking comparisons </vt:lpstr>
      <vt:lpstr>EBA bench marking comparisons</vt:lpstr>
      <vt:lpstr> Distribution arrangements</vt:lpstr>
      <vt:lpstr>Issues trends</vt:lpstr>
      <vt:lpstr>Issues trends</vt:lpstr>
      <vt:lpstr>O- distribution hospital network selected examples (2018)</vt:lpstr>
      <vt:lpstr>Collection performance 29 October 2020</vt:lpstr>
      <vt:lpstr>Stock report 30 October 2020</vt:lpstr>
      <vt:lpstr>Stock projections tool</vt:lpstr>
      <vt:lpstr>Case study (1)</vt:lpstr>
      <vt:lpstr>Case study(2)</vt:lpstr>
      <vt:lpstr>Case study (1) control measures</vt:lpstr>
      <vt:lpstr>Case study (1) control measures  </vt:lpstr>
      <vt:lpstr>Case study (2) </vt:lpstr>
      <vt:lpstr>PowerPoint Presentation</vt:lpstr>
      <vt:lpstr>Case study (3) </vt:lpstr>
      <vt:lpstr>Rh variant in sickle cell anaemia patients</vt:lpstr>
      <vt:lpstr>Rh variant in sickle cell anaemia patients</vt:lpstr>
      <vt:lpstr>PowerPoint Presentation</vt:lpstr>
      <vt:lpstr>PowerPoint Presentation</vt:lpstr>
      <vt:lpstr>PowerPoint Presentation</vt:lpstr>
      <vt:lpstr>PowerPoint Presentation</vt:lpstr>
      <vt:lpstr> Neonatal specification standing order</vt:lpstr>
      <vt:lpstr>Case study (4) emergency transfusion not grouped (n= 257)</vt:lpstr>
      <vt:lpstr>Hospital locations where O D(-) transfused BEST collaborative study</vt:lpstr>
      <vt:lpstr> Case study (4) decision making </vt:lpstr>
      <vt:lpstr>PowerPoint Presentation</vt:lpstr>
      <vt:lpstr>OPTIMUS Study</vt:lpstr>
      <vt:lpstr>OPTIMUS Study</vt:lpstr>
      <vt:lpstr>Conclusion </vt:lpstr>
      <vt:lpstr>Solutions page</vt:lpstr>
    </vt:vector>
  </TitlesOfParts>
  <Company>Irish Blood Transfusion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challenges of managing O- red cell component</dc:title>
  <dc:creator>Morris, Kieran</dc:creator>
  <cp:lastModifiedBy>Waters, Allison</cp:lastModifiedBy>
  <cp:revision>26</cp:revision>
  <dcterms:created xsi:type="dcterms:W3CDTF">2020-10-23T13:54:46Z</dcterms:created>
  <dcterms:modified xsi:type="dcterms:W3CDTF">2022-10-04T08:20:58Z</dcterms:modified>
</cp:coreProperties>
</file>