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3" r:id="rId8"/>
    <p:sldId id="261" r:id="rId9"/>
    <p:sldId id="262" r:id="rId10"/>
    <p:sldId id="264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6" r:id="rId19"/>
    <p:sldId id="287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Sheet1!$A$2:$A$8</c:f>
              <c:strCache>
                <c:ptCount val="6"/>
                <c:pt idx="0">
                  <c:v>Obstetrician</c:v>
                </c:pt>
                <c:pt idx="1">
                  <c:v>Midwife</c:v>
                </c:pt>
                <c:pt idx="2">
                  <c:v>Patient</c:v>
                </c:pt>
                <c:pt idx="3">
                  <c:v>Hospital blood bank</c:v>
                </c:pt>
                <c:pt idx="4">
                  <c:v>IBTS includes BGGL and RCI</c:v>
                </c:pt>
                <c:pt idx="5">
                  <c:v>HSE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0.53544</cdr:x>
      <cdr:y>0.2165</cdr:y>
    </cdr:from>
    <cdr:to>
      <cdr:x>0.73625</cdr:x>
      <cdr:y>0.3051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64024" y="879872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E" sz="1100" dirty="0"/>
        </a:p>
      </cdr:txBody>
    </cdr:sp>
  </cdr:relSizeAnchor>
  <cdr:relSizeAnchor xmlns:cdr="http://schemas.openxmlformats.org/drawingml/2006/chartDrawing">
    <cdr:from>
      <cdr:x>0.5</cdr:x>
      <cdr:y>0.2165</cdr:y>
    </cdr:from>
    <cdr:to>
      <cdr:x>0.80712</cdr:x>
      <cdr:y>0.32281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48000" y="879856"/>
          <a:ext cx="1872208" cy="432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b="1" dirty="0" smtClean="0"/>
            <a:t>Obstetrician</a:t>
          </a:r>
          <a:endParaRPr lang="en-IE" sz="1800" b="1" dirty="0"/>
        </a:p>
      </cdr:txBody>
    </cdr:sp>
  </cdr:relSizeAnchor>
  <cdr:relSizeAnchor xmlns:cdr="http://schemas.openxmlformats.org/drawingml/2006/chartDrawing">
    <cdr:from>
      <cdr:x>0.51915</cdr:x>
      <cdr:y>0.7381</cdr:y>
    </cdr:from>
    <cdr:to>
      <cdr:x>0.74359</cdr:x>
      <cdr:y>0.80897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73803" y="4464496"/>
          <a:ext cx="1890893" cy="428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800" b="1" dirty="0" smtClean="0"/>
            <a:t>Patient</a:t>
          </a:r>
          <a:endParaRPr lang="en-IE" sz="2000" b="1" dirty="0"/>
        </a:p>
      </cdr:txBody>
    </cdr:sp>
  </cdr:relSizeAnchor>
  <cdr:relSizeAnchor xmlns:cdr="http://schemas.openxmlformats.org/drawingml/2006/chartDrawing">
    <cdr:from>
      <cdr:x>0.2735</cdr:x>
      <cdr:y>0.69048</cdr:y>
    </cdr:from>
    <cdr:to>
      <cdr:x>0.49793</cdr:x>
      <cdr:y>0.86767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04256" y="4176464"/>
          <a:ext cx="1890808" cy="1071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b="1" dirty="0" smtClean="0"/>
            <a:t>Hospital blood bank</a:t>
          </a:r>
          <a:endParaRPr lang="en-IE" sz="2400" b="1" dirty="0"/>
        </a:p>
      </cdr:txBody>
    </cdr:sp>
  </cdr:relSizeAnchor>
  <cdr:relSizeAnchor xmlns:cdr="http://schemas.openxmlformats.org/drawingml/2006/chartDrawing">
    <cdr:from>
      <cdr:x>0.17094</cdr:x>
      <cdr:y>0.42105</cdr:y>
    </cdr:from>
    <cdr:to>
      <cdr:x>0.45275</cdr:x>
      <cdr:y>0.73505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40160" y="2546815"/>
          <a:ext cx="2374224" cy="1899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b="1" dirty="0" smtClean="0"/>
            <a:t>IBTS includes BGGL and RCI</a:t>
          </a:r>
          <a:endParaRPr lang="en-IE" sz="2400" b="1" dirty="0"/>
        </a:p>
      </cdr:txBody>
    </cdr:sp>
  </cdr:relSizeAnchor>
  <cdr:relSizeAnchor xmlns:cdr="http://schemas.openxmlformats.org/drawingml/2006/chartDrawing">
    <cdr:from>
      <cdr:x>0.32281</cdr:x>
      <cdr:y>0.2165</cdr:y>
    </cdr:from>
    <cdr:to>
      <cdr:x>0.53544</cdr:x>
      <cdr:y>0.34053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67880" y="879872"/>
          <a:ext cx="129614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800" b="1" dirty="0" smtClean="0"/>
            <a:t>HSE</a:t>
          </a:r>
          <a:endParaRPr lang="en-IE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0.64765</cdr:x>
      <cdr:y>0.58859</cdr:y>
    </cdr:from>
    <cdr:to>
      <cdr:x>0.80712</cdr:x>
      <cdr:y>0.6949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48100" y="2392040"/>
          <a:ext cx="97210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E" sz="1100" dirty="0"/>
        </a:p>
      </cdr:txBody>
    </cdr:sp>
  </cdr:relSizeAnchor>
  <cdr:relSizeAnchor xmlns:cdr="http://schemas.openxmlformats.org/drawingml/2006/chartDrawing">
    <cdr:from>
      <cdr:x>0.64765</cdr:x>
      <cdr:y>0.57087</cdr:y>
    </cdr:from>
    <cdr:to>
      <cdr:x>0.83075</cdr:x>
      <cdr:y>0.67719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48100" y="2320032"/>
          <a:ext cx="111612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b="1" dirty="0" smtClean="0"/>
            <a:t>Midwife</a:t>
          </a:r>
          <a:endParaRPr lang="en-IE" sz="1800" b="1" dirty="0"/>
        </a:p>
      </cdr:txBody>
    </cdr:sp>
  </cdr:relSizeAnchor>
  <cdr:relSizeAnchor xmlns:cdr="http://schemas.openxmlformats.org/drawingml/2006/chartDrawing">
    <cdr:from>
      <cdr:x>0.42913</cdr:x>
      <cdr:y>0.74806</cdr:y>
    </cdr:from>
    <cdr:to>
      <cdr:x>0.61222</cdr:x>
      <cdr:y>0.85437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15952" y="3040112"/>
          <a:ext cx="111612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IE" sz="1100" dirty="0"/>
        </a:p>
      </cdr:txBody>
    </cdr:sp>
  </cdr:relSizeAnchor>
  <cdr:relSizeAnchor xmlns:cdr="http://schemas.openxmlformats.org/drawingml/2006/chartDrawing">
    <cdr:from>
      <cdr:x>0.39369</cdr:x>
      <cdr:y>0.7835</cdr:y>
    </cdr:from>
    <cdr:to>
      <cdr:x>0.62994</cdr:x>
      <cdr:y>0.90789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90022" y="4287788"/>
          <a:ext cx="1854296" cy="680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2400" b="1" dirty="0" smtClean="0"/>
            <a:t>Hospital blood bank</a:t>
          </a:r>
          <a:endParaRPr lang="en-IE" sz="2400" b="1" dirty="0"/>
        </a:p>
      </cdr:txBody>
    </cdr:sp>
  </cdr:relSizeAnchor>
  <cdr:relSizeAnchor xmlns:cdr="http://schemas.openxmlformats.org/drawingml/2006/chartDrawing">
    <cdr:from>
      <cdr:x>0.13761</cdr:x>
      <cdr:y>0.55316</cdr:y>
    </cdr:from>
    <cdr:to>
      <cdr:x>0.45275</cdr:x>
      <cdr:y>0.87209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80120" y="3027228"/>
          <a:ext cx="2473457" cy="1745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2400" b="1" dirty="0" smtClean="0"/>
            <a:t>IBTS includes BGGL and RCI</a:t>
          </a:r>
          <a:endParaRPr lang="en-IE" sz="2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9132-0369-4F56-8C5E-8CE78BC09B8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5B68-5322-47A8-AB27-8E9E755FE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19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9132-0369-4F56-8C5E-8CE78BC09B8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5B68-5322-47A8-AB27-8E9E755FE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90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9132-0369-4F56-8C5E-8CE78BC09B8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5B68-5322-47A8-AB27-8E9E755FE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5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9132-0369-4F56-8C5E-8CE78BC09B8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5B68-5322-47A8-AB27-8E9E755FE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52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9132-0369-4F56-8C5E-8CE78BC09B8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5B68-5322-47A8-AB27-8E9E755FE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49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9132-0369-4F56-8C5E-8CE78BC09B8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5B68-5322-47A8-AB27-8E9E755FE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1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9132-0369-4F56-8C5E-8CE78BC09B8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5B68-5322-47A8-AB27-8E9E755FE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25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9132-0369-4F56-8C5E-8CE78BC09B8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5B68-5322-47A8-AB27-8E9E755FE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47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9132-0369-4F56-8C5E-8CE78BC09B8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5B68-5322-47A8-AB27-8E9E755FE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76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9132-0369-4F56-8C5E-8CE78BC09B8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5B68-5322-47A8-AB27-8E9E755FE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30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9132-0369-4F56-8C5E-8CE78BC09B8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5B68-5322-47A8-AB27-8E9E755FE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56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D9132-0369-4F56-8C5E-8CE78BC09B8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85B68-5322-47A8-AB27-8E9E755FE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64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og.org.uk/files/rcog-corp/GTG22AntiDJuly2013.pdf" TargetMode="External"/><Relationship Id="rId2" Type="http://schemas.openxmlformats.org/officeDocument/2006/relationships/hyperlink" Target="http://www.bcshguideline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en-GB" sz="3900" b="1" dirty="0"/>
              <a:t>When applied research really can make a difference: </a:t>
            </a:r>
            <a:r>
              <a:rPr lang="en-GB" sz="3900" b="1" dirty="0" smtClean="0"/>
              <a:t>non-invasive </a:t>
            </a:r>
            <a:r>
              <a:rPr lang="en-GB" sz="3900" b="1" dirty="0"/>
              <a:t>predictive foetal D genotyping in the </a:t>
            </a:r>
            <a:r>
              <a:rPr lang="en-GB" sz="3900" b="1" dirty="0" smtClean="0"/>
              <a:t>D (-) </a:t>
            </a:r>
            <a:r>
              <a:rPr lang="en-GB" sz="3900" b="1" dirty="0"/>
              <a:t>antenatal </a:t>
            </a:r>
            <a:r>
              <a:rPr lang="en-GB" sz="3900" b="1" dirty="0" smtClean="0"/>
              <a:t>population 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Users’ meeting 18 November 2020</a:t>
            </a:r>
          </a:p>
        </p:txBody>
      </p:sp>
    </p:spTree>
    <p:extLst>
      <p:ext uri="{BB962C8B-B14F-4D97-AF65-F5344CB8AC3E}">
        <p14:creationId xmlns:p14="http://schemas.microsoft.com/office/powerpoint/2010/main" val="377834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b="1" dirty="0" smtClean="0"/>
              <a:t>Kleihauer staining to show foetal red cells (dark staining) among maternal red cells (pale ‘ghosts’)</a:t>
            </a:r>
            <a:endParaRPr lang="en-GB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476328" cy="447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277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0" y="2564904"/>
            <a:ext cx="9180512" cy="1224136"/>
          </a:xfrm>
        </p:spPr>
        <p:txBody>
          <a:bodyPr>
            <a:normAutofit fontScale="90000"/>
          </a:bodyPr>
          <a:lstStyle/>
          <a:p>
            <a:r>
              <a:rPr lang="en-GB" dirty="0"/>
              <a:t>Non-invasive prenatal testing for foetal Rh D - implementing the NICE </a:t>
            </a:r>
            <a:r>
              <a:rPr lang="en-GB" dirty="0" smtClean="0"/>
              <a:t>guidance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b="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860032" y="4949552"/>
            <a:ext cx="4211960" cy="999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GB" sz="1600" b="0" dirty="0" smtClean="0"/>
              <a:t>Elaine </a:t>
            </a:r>
            <a:r>
              <a:rPr lang="en-GB" sz="1600" b="0" dirty="0" err="1" smtClean="0"/>
              <a:t>Chesworth</a:t>
            </a:r>
            <a:r>
              <a:rPr lang="en-GB" sz="1600" b="0" dirty="0" smtClean="0"/>
              <a:t/>
            </a:r>
            <a:br>
              <a:rPr lang="en-GB" sz="1600" b="0" dirty="0" smtClean="0"/>
            </a:br>
            <a:r>
              <a:rPr lang="en-GB" sz="1600" b="0" dirty="0" smtClean="0"/>
              <a:t>Health Technology Adoption Manager, NICE</a:t>
            </a:r>
            <a:br>
              <a:rPr lang="en-GB" sz="1600" b="0" dirty="0" smtClean="0"/>
            </a:br>
            <a:r>
              <a:rPr lang="en-GB" sz="1600" b="0" dirty="0" smtClean="0"/>
              <a:t>Bloodlines 125 pp8-9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46742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0" t="26041" r="36003" b="15146"/>
          <a:stretch/>
        </p:blipFill>
        <p:spPr bwMode="auto">
          <a:xfrm>
            <a:off x="1043608" y="1124744"/>
            <a:ext cx="7155025" cy="516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76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Advantages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705758"/>
              </p:ext>
            </p:extLst>
          </p:nvPr>
        </p:nvGraphicFramePr>
        <p:xfrm>
          <a:off x="395536" y="1628800"/>
          <a:ext cx="8568952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0638"/>
                <a:gridCol w="75831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Advantage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Preventing unnecessary</a:t>
                      </a:r>
                      <a:r>
                        <a:rPr lang="en-GB" baseline="0" dirty="0" smtClean="0"/>
                        <a:t> administration of anti-D immunoglobulin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√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Avoiding unnecessary painful injections for</a:t>
                      </a:r>
                      <a:r>
                        <a:rPr lang="en-GB" baseline="0" dirty="0" smtClean="0"/>
                        <a:t> antenatal patient NIPT predicts Rh D negative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√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Reducing the number</a:t>
                      </a:r>
                      <a:r>
                        <a:rPr lang="en-GB" baseline="0" dirty="0" smtClean="0"/>
                        <a:t> of antenatal anti-D prophylactic clinic appointments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√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Reducing</a:t>
                      </a:r>
                      <a:r>
                        <a:rPr lang="en-GB" baseline="0" dirty="0" smtClean="0"/>
                        <a:t> the amount </a:t>
                      </a:r>
                      <a:r>
                        <a:rPr lang="en-GB" baseline="0" smtClean="0"/>
                        <a:t>of anti-D </a:t>
                      </a:r>
                      <a:r>
                        <a:rPr lang="en-GB" baseline="0" dirty="0" smtClean="0"/>
                        <a:t>immunoglobulin used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√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Increasing availability</a:t>
                      </a:r>
                      <a:r>
                        <a:rPr lang="en-GB" baseline="0" dirty="0" smtClean="0"/>
                        <a:t> of anti-D immunoglobulin for use following PSE in pregnancies where NIPT predicts Rh D positive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√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Reducing</a:t>
                      </a:r>
                      <a:r>
                        <a:rPr lang="en-GB" baseline="0" dirty="0" smtClean="0"/>
                        <a:t> anxiety associated with PSE for Rh D negative antenatal patients where NIPT predicts Rh D negative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√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Providing information to allow Rh D negative antenatal</a:t>
                      </a:r>
                      <a:r>
                        <a:rPr lang="en-GB" baseline="0" dirty="0" smtClean="0"/>
                        <a:t> patients to make an informed decision about whether to have treatment with anti-D immunoglobulin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√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576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654827"/>
              </p:ext>
            </p:extLst>
          </p:nvPr>
        </p:nvGraphicFramePr>
        <p:xfrm>
          <a:off x="1115616" y="2132856"/>
          <a:ext cx="734481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2136576"/>
                <a:gridCol w="216024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Country</a:t>
                      </a:r>
                      <a:r>
                        <a:rPr lang="en-GB" baseline="0" dirty="0" smtClean="0"/>
                        <a:t>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r>
                        <a:rPr lang="en-GB" baseline="0" dirty="0" smtClean="0"/>
                        <a:t> (-) antenatal population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New cases </a:t>
                      </a:r>
                      <a:r>
                        <a:rPr lang="en-GB" dirty="0" err="1" smtClean="0"/>
                        <a:t>alloimmunisation</a:t>
                      </a:r>
                      <a:r>
                        <a:rPr lang="en-GB" dirty="0" smtClean="0"/>
                        <a:t> anti-D</a:t>
                      </a:r>
                      <a:r>
                        <a:rPr lang="en-GB" baseline="0" dirty="0" smtClean="0"/>
                        <a:t> antibody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Residual</a:t>
                      </a:r>
                      <a:r>
                        <a:rPr lang="en-GB" baseline="0" dirty="0" smtClean="0"/>
                        <a:t> rate of </a:t>
                      </a:r>
                      <a:r>
                        <a:rPr lang="en-GB" baseline="0" dirty="0" err="1" smtClean="0"/>
                        <a:t>alloimmunisation</a:t>
                      </a:r>
                      <a:r>
                        <a:rPr lang="en-GB" baseline="0" dirty="0" smtClean="0"/>
                        <a:t> anti-D antibody (%)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Northern</a:t>
                      </a:r>
                      <a:r>
                        <a:rPr lang="en-GB" baseline="0" dirty="0" smtClean="0"/>
                        <a:t> Ireland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4,000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0.3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Republic of Ireland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10,000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0.6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70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320903"/>
              </p:ext>
            </p:extLst>
          </p:nvPr>
        </p:nvGraphicFramePr>
        <p:xfrm>
          <a:off x="1524000" y="1397000"/>
          <a:ext cx="60960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Impact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Comment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Hospital</a:t>
                      </a:r>
                      <a:r>
                        <a:rPr lang="en-GB" baseline="0" dirty="0" smtClean="0"/>
                        <a:t> blood bank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 transfusion</a:t>
                      </a:r>
                      <a:r>
                        <a:rPr lang="en-GB" baseline="0" dirty="0" smtClean="0"/>
                        <a:t> testing </a:t>
                      </a:r>
                    </a:p>
                    <a:p>
                      <a:r>
                        <a:rPr lang="en-GB" baseline="0" dirty="0" smtClean="0"/>
                        <a:t>Referral for quantitation </a:t>
                      </a:r>
                    </a:p>
                    <a:p>
                      <a:r>
                        <a:rPr lang="en-GB" baseline="0" dirty="0" smtClean="0"/>
                        <a:t>Foetal maternal haemorrhage  assessment </a:t>
                      </a:r>
                      <a:r>
                        <a:rPr lang="en-GB" baseline="0" dirty="0" err="1" smtClean="0"/>
                        <a:t>Kleihauer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r>
                        <a:rPr lang="en-GB" baseline="0" dirty="0" smtClean="0"/>
                        <a:t>Referral for flow </a:t>
                      </a:r>
                      <a:r>
                        <a:rPr lang="en-GB" baseline="0" dirty="0" err="1" smtClean="0"/>
                        <a:t>cytometry</a:t>
                      </a:r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Issue of anti-D immunoglobulin blood product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smtClean="0"/>
                        <a:t>cell immune haematology </a:t>
                      </a:r>
                      <a:r>
                        <a:rPr lang="en-GB" baseline="0" dirty="0" smtClean="0"/>
                        <a:t>laboratory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Repeat</a:t>
                      </a:r>
                      <a:r>
                        <a:rPr lang="en-GB" baseline="0" dirty="0" smtClean="0"/>
                        <a:t> testing </a:t>
                      </a:r>
                    </a:p>
                    <a:p>
                      <a:r>
                        <a:rPr lang="en-GB" baseline="0" dirty="0" smtClean="0"/>
                        <a:t>Quantitation </a:t>
                      </a:r>
                    </a:p>
                    <a:p>
                      <a:r>
                        <a:rPr lang="en-GB" baseline="0" dirty="0" smtClean="0"/>
                        <a:t>Interpretation of results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273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43608" y="5661248"/>
            <a:ext cx="7776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897377" y="1268760"/>
            <a:ext cx="2215" cy="4392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576" y="33265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Mrs Smith antenatal </a:t>
            </a:r>
            <a:r>
              <a:rPr lang="en-GB" sz="3200" b="1" dirty="0"/>
              <a:t>c</a:t>
            </a:r>
            <a:r>
              <a:rPr lang="en-GB" sz="3200" b="1" dirty="0" smtClean="0"/>
              <a:t>are </a:t>
            </a:r>
            <a:r>
              <a:rPr lang="en-GB" sz="3200" b="1" dirty="0"/>
              <a:t>p</a:t>
            </a:r>
            <a:r>
              <a:rPr lang="en-GB" sz="3200" b="1" dirty="0" smtClean="0"/>
              <a:t>athway</a:t>
            </a:r>
            <a:endParaRPr lang="en-IE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609329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Weeks’ gestation</a:t>
            </a:r>
            <a:endParaRPr lang="en-IE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5733256"/>
            <a:ext cx="720080" cy="37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5718448"/>
            <a:ext cx="720080" cy="37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3" name="TextBox 12"/>
          <p:cNvSpPr txBox="1"/>
          <p:nvPr/>
        </p:nvSpPr>
        <p:spPr>
          <a:xfrm>
            <a:off x="1979712" y="5732512"/>
            <a:ext cx="720080" cy="37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16</a:t>
            </a:r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8100392" y="5718448"/>
            <a:ext cx="720080" cy="37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40 </a:t>
            </a:r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5796136" y="5722097"/>
            <a:ext cx="720080" cy="37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32</a:t>
            </a:r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2771800" y="5733256"/>
            <a:ext cx="720080" cy="37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</a:t>
            </a:r>
            <a:endParaRPr lang="en-IE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5733256"/>
            <a:ext cx="720080" cy="37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28</a:t>
            </a:r>
            <a:endParaRPr lang="en-IE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57707" y="300333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Event</a:t>
            </a:r>
            <a:endParaRPr lang="en-IE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59740" y="2145630"/>
            <a:ext cx="100811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Routine booking sample</a:t>
            </a:r>
            <a:endParaRPr lang="en-IE" dirty="0"/>
          </a:p>
        </p:txBody>
      </p:sp>
      <p:sp>
        <p:nvSpPr>
          <p:cNvPr id="20" name="TextBox 19"/>
          <p:cNvSpPr txBox="1"/>
          <p:nvPr/>
        </p:nvSpPr>
        <p:spPr>
          <a:xfrm>
            <a:off x="1907704" y="3563724"/>
            <a:ext cx="72008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PSE</a:t>
            </a:r>
            <a:endParaRPr lang="en-IE" dirty="0"/>
          </a:p>
        </p:txBody>
      </p:sp>
      <p:sp>
        <p:nvSpPr>
          <p:cNvPr id="21" name="TextBox 20"/>
          <p:cNvSpPr txBox="1"/>
          <p:nvPr/>
        </p:nvSpPr>
        <p:spPr>
          <a:xfrm>
            <a:off x="2555776" y="2145630"/>
            <a:ext cx="1800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Repeat testing referral for quantitation</a:t>
            </a:r>
            <a:endParaRPr lang="en-IE" dirty="0"/>
          </a:p>
        </p:txBody>
      </p:sp>
      <p:sp>
        <p:nvSpPr>
          <p:cNvPr id="22" name="TextBox 21"/>
          <p:cNvSpPr txBox="1"/>
          <p:nvPr/>
        </p:nvSpPr>
        <p:spPr>
          <a:xfrm>
            <a:off x="4139952" y="3573016"/>
            <a:ext cx="100811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RAADP</a:t>
            </a:r>
            <a:endParaRPr lang="en-IE" dirty="0"/>
          </a:p>
        </p:txBody>
      </p:sp>
      <p:sp>
        <p:nvSpPr>
          <p:cNvPr id="23" name="TextBox 22"/>
          <p:cNvSpPr txBox="1"/>
          <p:nvPr/>
        </p:nvSpPr>
        <p:spPr>
          <a:xfrm>
            <a:off x="5472100" y="3573016"/>
            <a:ext cx="6840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PSE</a:t>
            </a:r>
            <a:endParaRPr lang="en-IE" dirty="0"/>
          </a:p>
        </p:txBody>
      </p:sp>
      <p:sp>
        <p:nvSpPr>
          <p:cNvPr id="25" name="TextBox 24"/>
          <p:cNvSpPr txBox="1"/>
          <p:nvPr/>
        </p:nvSpPr>
        <p:spPr>
          <a:xfrm>
            <a:off x="6804248" y="5708055"/>
            <a:ext cx="720080" cy="37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36</a:t>
            </a:r>
            <a:endParaRPr lang="en-IE" dirty="0"/>
          </a:p>
        </p:txBody>
      </p:sp>
      <p:sp>
        <p:nvSpPr>
          <p:cNvPr id="26" name="TextBox 25"/>
          <p:cNvSpPr txBox="1"/>
          <p:nvPr/>
        </p:nvSpPr>
        <p:spPr>
          <a:xfrm>
            <a:off x="5958175" y="2132856"/>
            <a:ext cx="192619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Repeat testing referral for </a:t>
            </a:r>
            <a:r>
              <a:rPr lang="en-GB" dirty="0" smtClean="0"/>
              <a:t>quantitation</a:t>
            </a:r>
            <a:endParaRPr lang="en-IE" dirty="0"/>
          </a:p>
        </p:txBody>
      </p:sp>
      <p:sp>
        <p:nvSpPr>
          <p:cNvPr id="27" name="TextBox 26"/>
          <p:cNvSpPr txBox="1"/>
          <p:nvPr/>
        </p:nvSpPr>
        <p:spPr>
          <a:xfrm>
            <a:off x="7380312" y="3425224"/>
            <a:ext cx="15937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Delivery D (-) baby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7517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043608" y="5661248"/>
            <a:ext cx="7776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897377" y="1268760"/>
            <a:ext cx="2215" cy="4392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6200000">
            <a:off x="35496" y="300333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Event</a:t>
            </a:r>
            <a:endParaRPr lang="en-IE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609329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Weeks’ gestation</a:t>
            </a:r>
            <a:endParaRPr lang="en-IE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5733256"/>
            <a:ext cx="720080" cy="37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5733256"/>
            <a:ext cx="720080" cy="37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28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8100392" y="5718448"/>
            <a:ext cx="720080" cy="37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40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33265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Mrs Jones antenatal </a:t>
            </a:r>
            <a:r>
              <a:rPr lang="en-GB" sz="3200" b="1" dirty="0"/>
              <a:t>c</a:t>
            </a:r>
            <a:r>
              <a:rPr lang="en-GB" sz="3200" b="1" dirty="0" smtClean="0"/>
              <a:t>are </a:t>
            </a:r>
            <a:r>
              <a:rPr lang="en-GB" sz="3200" b="1" dirty="0"/>
              <a:t>p</a:t>
            </a:r>
            <a:r>
              <a:rPr lang="en-GB" sz="3200" b="1" dirty="0" smtClean="0"/>
              <a:t>athway</a:t>
            </a:r>
            <a:endParaRPr lang="en-IE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59740" y="2114906"/>
            <a:ext cx="238812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Routine booking sample includes NIPT predicted D (-) </a:t>
            </a:r>
            <a:endParaRPr lang="en-IE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2276872"/>
            <a:ext cx="23762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Repeat testing </a:t>
            </a:r>
          </a:p>
          <a:p>
            <a:r>
              <a:rPr lang="en-GB" dirty="0" smtClean="0"/>
              <a:t>third trimester check</a:t>
            </a:r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7308304" y="3425224"/>
            <a:ext cx="166580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Delivery D (-) baby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81031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aul Hollywood is expendable, but The Great British Bake Off doesn't work  without Mary Ber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6" y="908720"/>
            <a:ext cx="8547593" cy="53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757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56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 smtClean="0"/>
              <a:t>Infant with kernicterus (brain damage caused by </a:t>
            </a:r>
            <a:r>
              <a:rPr lang="en-GB" sz="3500" dirty="0" err="1" smtClean="0"/>
              <a:t>hyperbilirubinemia</a:t>
            </a:r>
            <a:r>
              <a:rPr lang="en-GB" sz="3500" dirty="0" smtClean="0"/>
              <a:t>)</a:t>
            </a:r>
            <a:endParaRPr lang="en-GB" sz="3500" dirty="0"/>
          </a:p>
        </p:txBody>
      </p:sp>
      <p:pic>
        <p:nvPicPr>
          <p:cNvPr id="1026" name="Picture 2" descr="https://acutecaretesting.org/-/media/acutecaretesting/articles/3f5ef673-61fd-45af-96ca-7368074678f9.gif?w=408&amp;h=271&amp;a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65176"/>
            <a:ext cx="6624736" cy="44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865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19615584"/>
              </p:ext>
            </p:extLst>
          </p:nvPr>
        </p:nvGraphicFramePr>
        <p:xfrm>
          <a:off x="323528" y="260648"/>
          <a:ext cx="842493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92080" y="310505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Midwife</a:t>
            </a:r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4217879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33250888"/>
              </p:ext>
            </p:extLst>
          </p:nvPr>
        </p:nvGraphicFramePr>
        <p:xfrm>
          <a:off x="611560" y="692696"/>
          <a:ext cx="784887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15758" y="172229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Obstetrician</a:t>
            </a:r>
            <a:endParaRPr lang="en-IE" sz="2400" b="1" dirty="0"/>
          </a:p>
        </p:txBody>
      </p:sp>
      <p:sp>
        <p:nvSpPr>
          <p:cNvPr id="4" name="TextBox 1"/>
          <p:cNvSpPr txBox="1"/>
          <p:nvPr/>
        </p:nvSpPr>
        <p:spPr>
          <a:xfrm>
            <a:off x="4013938" y="3212976"/>
            <a:ext cx="1116124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IE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765637" y="1660739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HSE</a:t>
            </a:r>
            <a:endParaRPr lang="en-IE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314096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Patient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107316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 smtClean="0"/>
              <a:t>Mortality due to rhesus D haemolytic disease of the foetus and newborn </a:t>
            </a:r>
            <a:endParaRPr lang="en-GB" sz="3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88772"/>
              </p:ext>
            </p:extLst>
          </p:nvPr>
        </p:nvGraphicFramePr>
        <p:xfrm>
          <a:off x="457200" y="1600200"/>
          <a:ext cx="82296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/>
                <a:gridCol w="2088232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Perinatal</a:t>
                      </a:r>
                      <a:r>
                        <a:rPr lang="en-GB" baseline="0" dirty="0" smtClean="0"/>
                        <a:t> Mortality (per 100,000 births)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Development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1967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Premature delivery, phototherapy</a:t>
                      </a:r>
                      <a:r>
                        <a:rPr lang="en-GB" baseline="0" dirty="0" smtClean="0"/>
                        <a:t>, post partum prophylaxis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1982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Antenatal prophylaxis, potentially sensitising events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1993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Antenatal prophylaxis, potentially sensitising events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2004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Routine antenatal anti-D prophylaxis (third trimester)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1.6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65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jaundiced infant receiving phototherapy </a:t>
            </a:r>
            <a:endParaRPr lang="en-GB" dirty="0"/>
          </a:p>
        </p:txBody>
      </p:sp>
      <p:pic>
        <p:nvPicPr>
          <p:cNvPr id="4098" name="Picture 2" descr="C:\Users\morrisk\AppData\Roaming\IMG_0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380312" cy="49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55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Practice Guidelines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BCSH guideline for the use of anti-D immunoglobulin for the prevention of haemolytic disease of the foetus and newborn (</a:t>
            </a:r>
            <a:r>
              <a:rPr lang="en-GB" dirty="0" smtClean="0">
                <a:hlinkClick r:id="rId2"/>
              </a:rPr>
              <a:t>http://www.bcshguidelines.com</a:t>
            </a:r>
            <a:r>
              <a:rPr lang="en-GB" dirty="0" smtClean="0"/>
              <a:t>)</a:t>
            </a:r>
          </a:p>
          <a:p>
            <a:r>
              <a:rPr lang="en-GB" dirty="0" smtClean="0"/>
              <a:t>Royal College of Obstetricians’ and Gynaecologists’ Green Top Guideline No. 22 on the use of anti-D immunoglobulin for rhesus D prophylaxis (</a:t>
            </a:r>
            <a:r>
              <a:rPr lang="en-GB" dirty="0" smtClean="0">
                <a:hlinkClick r:id="rId3"/>
              </a:rPr>
              <a:t>http://www.rcog.org.uk/files/rcog-corp/GTG22AntiDJuly2013.pdf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70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Mechanism of Rh D sensitisation during the first pregnancy and foetal red cell destruction during the second pregnancy with an Rh D positive foetus</a:t>
            </a:r>
            <a:endParaRPr lang="en-GB" sz="2400" dirty="0"/>
          </a:p>
        </p:txBody>
      </p:sp>
      <p:pic>
        <p:nvPicPr>
          <p:cNvPr id="2052" name="Picture 4" descr="https://docplayer.net/docs-images/78/77112026/images/4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11144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37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Anti-D IgG prophylaxis after the birth of an Rh D positive baby or intrauterine death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If the baby is Rh D positive, a minimum of 500iu anti-D IgG should be administered to non-sensitised Rh D negative women, within 72 hours of the birth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6198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Potentially sensitising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Amniocentesis, chorionic villous biopsy and </a:t>
            </a:r>
            <a:r>
              <a:rPr lang="en-GB" dirty="0" err="1" smtClean="0"/>
              <a:t>cordocentesis</a:t>
            </a:r>
            <a:endParaRPr lang="en-GB" dirty="0" smtClean="0"/>
          </a:p>
          <a:p>
            <a:r>
              <a:rPr lang="en-GB" dirty="0" smtClean="0"/>
              <a:t>Antepartum haemorrhage/vaginal delivery in pregnancy</a:t>
            </a:r>
          </a:p>
          <a:p>
            <a:r>
              <a:rPr lang="en-GB" dirty="0" smtClean="0"/>
              <a:t>External cephalic version</a:t>
            </a:r>
          </a:p>
          <a:p>
            <a:r>
              <a:rPr lang="en-GB" dirty="0" smtClean="0"/>
              <a:t>Fall or abdominal trauma</a:t>
            </a:r>
          </a:p>
          <a:p>
            <a:r>
              <a:rPr lang="en-GB" dirty="0" smtClean="0"/>
              <a:t>Ectopic pregnancy</a:t>
            </a:r>
          </a:p>
          <a:p>
            <a:r>
              <a:rPr lang="en-GB" dirty="0" smtClean="0"/>
              <a:t>Evacuation of molar pregnancy</a:t>
            </a:r>
          </a:p>
          <a:p>
            <a:r>
              <a:rPr lang="en-GB" dirty="0" smtClean="0"/>
              <a:t>Intrauterine death and stillbirth</a:t>
            </a:r>
          </a:p>
          <a:p>
            <a:r>
              <a:rPr lang="en-GB" dirty="0" smtClean="0"/>
              <a:t>In utero therapeutic interventions (transfusion, surgery, insertion of shunts, laser)</a:t>
            </a:r>
          </a:p>
          <a:p>
            <a:r>
              <a:rPr lang="en-GB" dirty="0" smtClean="0"/>
              <a:t>Miscarriage, threatened miscarriage</a:t>
            </a:r>
          </a:p>
          <a:p>
            <a:r>
              <a:rPr lang="en-GB" dirty="0" smtClean="0"/>
              <a:t>Therapeutic termination of pregnancy</a:t>
            </a:r>
          </a:p>
          <a:p>
            <a:r>
              <a:rPr lang="en-GB" dirty="0" smtClean="0"/>
              <a:t>Delivery – normal, instrumental or caesarean section</a:t>
            </a:r>
          </a:p>
          <a:p>
            <a:r>
              <a:rPr lang="en-GB" dirty="0" smtClean="0"/>
              <a:t>Intraoperative cell salvage</a:t>
            </a:r>
          </a:p>
        </p:txBody>
      </p:sp>
    </p:spTree>
    <p:extLst>
      <p:ext uri="{BB962C8B-B14F-4D97-AF65-F5344CB8AC3E}">
        <p14:creationId xmlns:p14="http://schemas.microsoft.com/office/powerpoint/2010/main" val="3521023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Anti-D IgG for potentially sensitising events in pregnancy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910289"/>
              </p:ext>
            </p:extLst>
          </p:nvPr>
        </p:nvGraphicFramePr>
        <p:xfrm>
          <a:off x="457200" y="1600200"/>
          <a:ext cx="8229600" cy="514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&lt; 12 weeks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r>
                        <a:rPr lang="en-GB" baseline="0" dirty="0" smtClean="0"/>
                        <a:t> – 20 weeks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+ weeks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Minimum dose</a:t>
                      </a:r>
                      <a:r>
                        <a:rPr lang="en-GB" baseline="0" dirty="0" smtClean="0"/>
                        <a:t> 250iu</a:t>
                      </a:r>
                      <a:br>
                        <a:rPr lang="en-GB" baseline="0" dirty="0" smtClean="0"/>
                      </a:br>
                      <a:r>
                        <a:rPr lang="en-GB" baseline="0" dirty="0" smtClean="0"/>
                        <a:t>anti-D IgG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Minimum</a:t>
                      </a:r>
                      <a:r>
                        <a:rPr lang="en-GB" baseline="0" dirty="0" smtClean="0"/>
                        <a:t> dose 250iu </a:t>
                      </a:r>
                      <a:br>
                        <a:rPr lang="en-GB" baseline="0" dirty="0" smtClean="0"/>
                      </a:br>
                      <a:r>
                        <a:rPr lang="en-GB" baseline="0" dirty="0" smtClean="0"/>
                        <a:t>anti-D IgG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Minimum</a:t>
                      </a:r>
                      <a:r>
                        <a:rPr lang="en-GB" baseline="0" dirty="0" smtClean="0"/>
                        <a:t> dose 500iu </a:t>
                      </a:r>
                      <a:br>
                        <a:rPr lang="en-GB" baseline="0" dirty="0" smtClean="0"/>
                      </a:br>
                      <a:r>
                        <a:rPr lang="en-GB" baseline="0" dirty="0" smtClean="0"/>
                        <a:t>anti-D IgG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Surgical intervention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Termination of pregnancy (surgical</a:t>
                      </a:r>
                      <a:r>
                        <a:rPr lang="en-GB" baseline="0" dirty="0" smtClean="0"/>
                        <a:t> or medical)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Unusually heavy</a:t>
                      </a:r>
                      <a:r>
                        <a:rPr lang="en-GB" baseline="0" dirty="0" smtClean="0"/>
                        <a:t> bleeding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Unusually</a:t>
                      </a:r>
                      <a:r>
                        <a:rPr lang="en-GB" baseline="0" dirty="0" smtClean="0"/>
                        <a:t> severe pain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Unsure of gestation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Kleihauer test not required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Kleihauer</a:t>
                      </a:r>
                      <a:r>
                        <a:rPr lang="en-GB" b="1" baseline="0" dirty="0" smtClean="0"/>
                        <a:t> test not required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Take</a:t>
                      </a:r>
                      <a:r>
                        <a:rPr lang="en-GB" b="1" baseline="0" dirty="0" smtClean="0"/>
                        <a:t> maternal blood for Kleihauer test</a:t>
                      </a:r>
                      <a:br>
                        <a:rPr lang="en-GB" b="1" baseline="0" dirty="0" smtClean="0"/>
                      </a:br>
                      <a:r>
                        <a:rPr lang="en-GB" b="1" baseline="0" dirty="0" smtClean="0"/>
                        <a:t>Further anti-D IgG if indicated by Kleihauer results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354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638</Words>
  <Application>Microsoft Office PowerPoint</Application>
  <PresentationFormat>On-screen Show (4:3)</PresentationFormat>
  <Paragraphs>138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When applied research really can make a difference: non-invasive predictive foetal D genotyping in the D (-) antenatal population  </vt:lpstr>
      <vt:lpstr>Infant with kernicterus (brain damage caused by hyperbilirubinemia)</vt:lpstr>
      <vt:lpstr>Mortality due to rhesus D haemolytic disease of the foetus and newborn </vt:lpstr>
      <vt:lpstr>A jaundiced infant receiving phototherapy </vt:lpstr>
      <vt:lpstr>Clinical Practice Guidelines</vt:lpstr>
      <vt:lpstr>Mechanism of Rh D sensitisation during the first pregnancy and foetal red cell destruction during the second pregnancy with an Rh D positive foetus</vt:lpstr>
      <vt:lpstr>Anti-D IgG prophylaxis after the birth of an Rh D positive baby or intrauterine death </vt:lpstr>
      <vt:lpstr>Potentially sensitising events</vt:lpstr>
      <vt:lpstr>Anti-D IgG for potentially sensitising events in pregnancy</vt:lpstr>
      <vt:lpstr>Kleihauer staining to show foetal red cells (dark staining) among maternal red cells (pale ‘ghosts’)</vt:lpstr>
      <vt:lpstr>Non-invasive prenatal testing for foetal Rh D - implementing the NICE guidance     </vt:lpstr>
      <vt:lpstr>PowerPoint Presentation</vt:lpstr>
      <vt:lpstr>Advantages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Haemolytic Disease of the Foetus and Newborn – past, present and future</dc:title>
  <dc:creator>Kieran Morris</dc:creator>
  <cp:lastModifiedBy>Waters, Allison</cp:lastModifiedBy>
  <cp:revision>32</cp:revision>
  <cp:lastPrinted>2015-10-22T09:49:30Z</cp:lastPrinted>
  <dcterms:created xsi:type="dcterms:W3CDTF">2015-10-19T11:05:28Z</dcterms:created>
  <dcterms:modified xsi:type="dcterms:W3CDTF">2022-10-04T08:21:12Z</dcterms:modified>
</cp:coreProperties>
</file>