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40"/>
  </p:notesMasterIdLst>
  <p:sldIdLst>
    <p:sldId id="256" r:id="rId2"/>
    <p:sldId id="257" r:id="rId3"/>
    <p:sldId id="258" r:id="rId4"/>
    <p:sldId id="259" r:id="rId5"/>
    <p:sldId id="263" r:id="rId6"/>
    <p:sldId id="265" r:id="rId7"/>
    <p:sldId id="266" r:id="rId8"/>
    <p:sldId id="267" r:id="rId9"/>
    <p:sldId id="268" r:id="rId10"/>
    <p:sldId id="269" r:id="rId11"/>
    <p:sldId id="270" r:id="rId12"/>
    <p:sldId id="271" r:id="rId13"/>
    <p:sldId id="273" r:id="rId14"/>
    <p:sldId id="276" r:id="rId15"/>
    <p:sldId id="277" r:id="rId16"/>
    <p:sldId id="278" r:id="rId17"/>
    <p:sldId id="279" r:id="rId18"/>
    <p:sldId id="280" r:id="rId19"/>
    <p:sldId id="281" r:id="rId20"/>
    <p:sldId id="303" r:id="rId21"/>
    <p:sldId id="282" r:id="rId22"/>
    <p:sldId id="283" r:id="rId23"/>
    <p:sldId id="284" r:id="rId24"/>
    <p:sldId id="285" r:id="rId25"/>
    <p:sldId id="291" r:id="rId26"/>
    <p:sldId id="287" r:id="rId27"/>
    <p:sldId id="288" r:id="rId28"/>
    <p:sldId id="289" r:id="rId29"/>
    <p:sldId id="304" r:id="rId30"/>
    <p:sldId id="299" r:id="rId31"/>
    <p:sldId id="292" r:id="rId32"/>
    <p:sldId id="293" r:id="rId33"/>
    <p:sldId id="294" r:id="rId34"/>
    <p:sldId id="295" r:id="rId35"/>
    <p:sldId id="296" r:id="rId36"/>
    <p:sldId id="298" r:id="rId37"/>
    <p:sldId id="297" r:id="rId38"/>
    <p:sldId id="290"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6" autoAdjust="0"/>
  </p:normalViewPr>
  <p:slideViewPr>
    <p:cSldViewPr>
      <p:cViewPr>
        <p:scale>
          <a:sx n="84" d="100"/>
          <a:sy n="84" d="100"/>
        </p:scale>
        <p:origin x="-882" y="282"/>
      </p:cViewPr>
      <p:guideLst>
        <p:guide orient="horz" pos="2160"/>
        <p:guide pos="2880"/>
      </p:guideLst>
    </p:cSldViewPr>
  </p:slideViewPr>
  <p:notesTextViewPr>
    <p:cViewPr>
      <p:scale>
        <a:sx n="1" d="1"/>
        <a:sy n="1" d="1"/>
      </p:scale>
      <p:origin x="0" y="0"/>
    </p:cViewPr>
  </p:notesTextViewPr>
  <p:sorterViewPr>
    <p:cViewPr>
      <p:scale>
        <a:sx n="100" d="100"/>
        <a:sy n="100" d="100"/>
      </p:scale>
      <p:origin x="0" y="42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A4E4415C-9CA0-4EA9-AB12-16B36EA1AD6B}" type="datetimeFigureOut">
              <a:rPr lang="en-IE" smtClean="0"/>
              <a:t>04/10/2022</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E2AD5CC9-C685-4AF8-BFBC-27823C6D3D41}" type="slidenum">
              <a:rPr lang="en-IE" smtClean="0"/>
              <a:t>‹#›</a:t>
            </a:fld>
            <a:endParaRPr lang="en-IE"/>
          </a:p>
        </p:txBody>
      </p:sp>
    </p:spTree>
    <p:extLst>
      <p:ext uri="{BB962C8B-B14F-4D97-AF65-F5344CB8AC3E}">
        <p14:creationId xmlns:p14="http://schemas.microsoft.com/office/powerpoint/2010/main" val="161253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Developed by</a:t>
            </a:r>
            <a:r>
              <a:rPr lang="en-GB" baseline="0" dirty="0" smtClean="0"/>
              <a:t> Janssen Biotech and </a:t>
            </a:r>
            <a:r>
              <a:rPr lang="en-GB" baseline="0" dirty="0" err="1" smtClean="0"/>
              <a:t>Genmab</a:t>
            </a:r>
            <a:r>
              <a:rPr lang="en-GB" baseline="0" dirty="0" smtClean="0"/>
              <a:t> for treatment of MM</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a:t>
            </a:fld>
            <a:endParaRPr lang="en-IE"/>
          </a:p>
        </p:txBody>
      </p:sp>
    </p:spTree>
    <p:extLst>
      <p:ext uri="{BB962C8B-B14F-4D97-AF65-F5344CB8AC3E}">
        <p14:creationId xmlns:p14="http://schemas.microsoft.com/office/powerpoint/2010/main" val="188895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30 Minutes- time</a:t>
            </a:r>
            <a:r>
              <a:rPr lang="en-GB" baseline="0" dirty="0" smtClean="0"/>
              <a:t> consuming</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kern="1200" dirty="0" smtClean="0">
                <a:solidFill>
                  <a:schemeClr val="tx1"/>
                </a:solidFill>
                <a:effectLst/>
                <a:latin typeface="+mn-lt"/>
                <a:ea typeface="+mn-ea"/>
                <a:cs typeface="+mn-cs"/>
              </a:rPr>
              <a:t>This is to expedite the provision of blood to the patient or where units of a particular phenotype are required and are already available from the referring hospital’s blood stocks . Good</a:t>
            </a:r>
            <a:r>
              <a:rPr lang="en-IE" sz="1200" kern="1200" baseline="0" dirty="0" smtClean="0">
                <a:solidFill>
                  <a:schemeClr val="tx1"/>
                </a:solidFill>
                <a:effectLst/>
                <a:latin typeface="+mn-lt"/>
                <a:ea typeface="+mn-ea"/>
                <a:cs typeface="+mn-cs"/>
              </a:rPr>
              <a:t> for stock management. </a:t>
            </a:r>
            <a:endParaRPr lang="en-IE" sz="1200" kern="1200" dirty="0" smtClean="0">
              <a:solidFill>
                <a:schemeClr val="tx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22</a:t>
            </a:fld>
            <a:endParaRPr lang="en-IE"/>
          </a:p>
        </p:txBody>
      </p:sp>
    </p:spTree>
    <p:extLst>
      <p:ext uri="{BB962C8B-B14F-4D97-AF65-F5344CB8AC3E}">
        <p14:creationId xmlns:p14="http://schemas.microsoft.com/office/powerpoint/2010/main" val="45363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AABB Bulletin- patients with a negative</a:t>
            </a:r>
            <a:r>
              <a:rPr lang="en-IE" baseline="0" dirty="0" smtClean="0"/>
              <a:t> </a:t>
            </a:r>
            <a:r>
              <a:rPr lang="en-IE" baseline="0" dirty="0" err="1" smtClean="0"/>
              <a:t>ab</a:t>
            </a:r>
            <a:r>
              <a:rPr lang="en-IE" baseline="0" dirty="0" smtClean="0"/>
              <a:t> screen using DTT-treated cells, an electronic or RT </a:t>
            </a:r>
            <a:r>
              <a:rPr lang="en-IE" baseline="0" dirty="0" err="1" smtClean="0"/>
              <a:t>xmatch</a:t>
            </a:r>
            <a:r>
              <a:rPr lang="en-IE" baseline="0" dirty="0" smtClean="0"/>
              <a:t> is sufficient for DARA patients, as </a:t>
            </a:r>
            <a:r>
              <a:rPr lang="en-IE" baseline="0" dirty="0" err="1" smtClean="0"/>
              <a:t>inferference</a:t>
            </a:r>
            <a:r>
              <a:rPr lang="en-IE" baseline="0" dirty="0" smtClean="0"/>
              <a:t> observed is as a result of the drug and not due to the presence of an </a:t>
            </a:r>
            <a:r>
              <a:rPr lang="en-IE" baseline="0" dirty="0" err="1" smtClean="0"/>
              <a:t>allo</a:t>
            </a:r>
            <a:r>
              <a:rPr lang="en-IE" baseline="0" dirty="0" smtClean="0"/>
              <a:t>-antibody.</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23</a:t>
            </a:fld>
            <a:endParaRPr lang="en-IE"/>
          </a:p>
        </p:txBody>
      </p:sp>
    </p:spTree>
    <p:extLst>
      <p:ext uri="{BB962C8B-B14F-4D97-AF65-F5344CB8AC3E}">
        <p14:creationId xmlns:p14="http://schemas.microsoft.com/office/powerpoint/2010/main" val="21456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Negative antibody screen using DTT treated cells – RT crossmatch used for compatibility testing. If RT crossmatch is negative, patient receives ABO and Rh/K matched units. If RT crossmatch is positive, investigate for cold reactive antibodies/rouleaux and group confirmed Rh/K units are issued.</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t>Positive antibody screen using DTT treated cells- further investigation using a DTT treated panel to identify the antibody.  DTT treated LISS/Coombs crossmatch should be performed for these patients from then on.</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25</a:t>
            </a:fld>
            <a:endParaRPr lang="en-IE"/>
          </a:p>
        </p:txBody>
      </p:sp>
    </p:spTree>
    <p:extLst>
      <p:ext uri="{BB962C8B-B14F-4D97-AF65-F5344CB8AC3E}">
        <p14:creationId xmlns:p14="http://schemas.microsoft.com/office/powerpoint/2010/main" val="249448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28</a:t>
            </a:fld>
            <a:endParaRPr lang="en-IE"/>
          </a:p>
        </p:txBody>
      </p:sp>
    </p:spTree>
    <p:extLst>
      <p:ext uri="{BB962C8B-B14F-4D97-AF65-F5344CB8AC3E}">
        <p14:creationId xmlns:p14="http://schemas.microsoft.com/office/powerpoint/2010/main" val="2511675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Batch DTT treated</a:t>
            </a:r>
            <a:r>
              <a:rPr lang="en-GB" baseline="0" dirty="0" smtClean="0"/>
              <a:t> reagent cells removed requirement to DTT treat cells for each patient individually , reducing sample TAT. </a:t>
            </a:r>
          </a:p>
          <a:p>
            <a:r>
              <a:rPr lang="en-GB" dirty="0" smtClean="0"/>
              <a:t>Streamline-</a:t>
            </a:r>
            <a:r>
              <a:rPr lang="en-GB" baseline="0" dirty="0" smtClean="0"/>
              <a:t> quicker procedure, no need to pre-treat cells with DTT, eliminates 30 minute step.</a:t>
            </a:r>
          </a:p>
          <a:p>
            <a:r>
              <a:rPr lang="en-GB" baseline="0" dirty="0" smtClean="0"/>
              <a:t>Ability of DARAEX to inhibit DARA interference was found to be dependent on amount of DARA circulating  in patient plasma and possibly the number of CD38 antigenic sights on reagent cells.</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30</a:t>
            </a:fld>
            <a:endParaRPr lang="en-IE"/>
          </a:p>
        </p:txBody>
      </p:sp>
    </p:spTree>
    <p:extLst>
      <p:ext uri="{BB962C8B-B14F-4D97-AF65-F5344CB8AC3E}">
        <p14:creationId xmlns:p14="http://schemas.microsoft.com/office/powerpoint/2010/main" val="69909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31</a:t>
            </a:fld>
            <a:endParaRPr lang="en-IE"/>
          </a:p>
        </p:txBody>
      </p:sp>
    </p:spTree>
    <p:extLst>
      <p:ext uri="{BB962C8B-B14F-4D97-AF65-F5344CB8AC3E}">
        <p14:creationId xmlns:p14="http://schemas.microsoft.com/office/powerpoint/2010/main" val="169462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11-cell BioRad panels post</a:t>
            </a:r>
            <a:r>
              <a:rPr lang="en-GB" baseline="0" dirty="0" smtClean="0"/>
              <a:t> 6 allo-adsorptions</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34</a:t>
            </a:fld>
            <a:endParaRPr lang="en-IE"/>
          </a:p>
        </p:txBody>
      </p:sp>
    </p:spTree>
    <p:extLst>
      <p:ext uri="{BB962C8B-B14F-4D97-AF65-F5344CB8AC3E}">
        <p14:creationId xmlns:p14="http://schemas.microsoft.com/office/powerpoint/2010/main" val="260389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Positivity- indicated presence of </a:t>
            </a:r>
            <a:r>
              <a:rPr lang="en-GB" dirty="0" err="1" smtClean="0"/>
              <a:t>autoab</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E2AD5CC9-C685-4AF8-BFBC-27823C6D3D41}" type="slidenum">
              <a:rPr lang="en-IE" smtClean="0"/>
              <a:t>35</a:t>
            </a:fld>
            <a:endParaRPr lang="en-IE"/>
          </a:p>
        </p:txBody>
      </p:sp>
    </p:spTree>
    <p:extLst>
      <p:ext uri="{BB962C8B-B14F-4D97-AF65-F5344CB8AC3E}">
        <p14:creationId xmlns:p14="http://schemas.microsoft.com/office/powerpoint/2010/main" val="327986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Weakening</a:t>
            </a:r>
            <a:r>
              <a:rPr lang="en-GB" baseline="0" dirty="0" smtClean="0"/>
              <a:t> of auto and anti-Fya – due to transfusions</a:t>
            </a:r>
            <a:endParaRPr lang="en-GB" dirty="0" smtClean="0"/>
          </a:p>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36</a:t>
            </a:fld>
            <a:endParaRPr lang="en-IE"/>
          </a:p>
        </p:txBody>
      </p:sp>
    </p:spTree>
    <p:extLst>
      <p:ext uri="{BB962C8B-B14F-4D97-AF65-F5344CB8AC3E}">
        <p14:creationId xmlns:p14="http://schemas.microsoft.com/office/powerpoint/2010/main" val="369781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Frequency</a:t>
            </a:r>
            <a:r>
              <a:rPr lang="en-GB" baseline="0" dirty="0" smtClean="0"/>
              <a:t> of R2R2 red cells in Caucasian population is roughly &lt;2%. Addition of extra requirements such as Fya antigen negative and CMV- makes this a lot harder to find.</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37</a:t>
            </a:fld>
            <a:endParaRPr lang="en-IE"/>
          </a:p>
        </p:txBody>
      </p:sp>
    </p:spTree>
    <p:extLst>
      <p:ext uri="{BB962C8B-B14F-4D97-AF65-F5344CB8AC3E}">
        <p14:creationId xmlns:p14="http://schemas.microsoft.com/office/powerpoint/2010/main" val="423714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Complement activation.</a:t>
            </a:r>
            <a:r>
              <a:rPr lang="en-IE" baseline="0" dirty="0" smtClean="0"/>
              <a:t> Induction of apoptosis. Promotes CD8+ AND CD4+ </a:t>
            </a:r>
            <a:r>
              <a:rPr lang="en-IE" baseline="0" dirty="0" err="1" smtClean="0"/>
              <a:t>Tcell</a:t>
            </a:r>
            <a:r>
              <a:rPr lang="en-IE" baseline="0" dirty="0" smtClean="0"/>
              <a:t> expansion and activation. </a:t>
            </a:r>
            <a:r>
              <a:rPr lang="en-IE" baseline="0" dirty="0" err="1" smtClean="0"/>
              <a:t>Modualtion</a:t>
            </a:r>
            <a:r>
              <a:rPr lang="en-IE" baseline="0" dirty="0" smtClean="0"/>
              <a:t> of tumour microenvironment mechanism of which is under investigation.</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5</a:t>
            </a:fld>
            <a:endParaRPr lang="en-IE"/>
          </a:p>
        </p:txBody>
      </p:sp>
    </p:spTree>
    <p:extLst>
      <p:ext uri="{BB962C8B-B14F-4D97-AF65-F5344CB8AC3E}">
        <p14:creationId xmlns:p14="http://schemas.microsoft.com/office/powerpoint/2010/main" val="13221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7</a:t>
            </a:fld>
            <a:endParaRPr lang="en-IE"/>
          </a:p>
        </p:txBody>
      </p:sp>
    </p:spTree>
    <p:extLst>
      <p:ext uri="{BB962C8B-B14F-4D97-AF65-F5344CB8AC3E}">
        <p14:creationId xmlns:p14="http://schemas.microsoft.com/office/powerpoint/2010/main" val="197684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smtClean="0">
              <a:effectLst/>
              <a:latin typeface="Arial" panose="020B0604020202020204" pitchFamily="34" charset="0"/>
              <a:ea typeface="Calibri"/>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sz="1200" dirty="0" smtClean="0">
              <a:effectLst/>
              <a:latin typeface="Arial" panose="020B0604020202020204" pitchFamily="34" charset="0"/>
              <a:cs typeface="Arial" panose="020B0604020202020204" pitchFamily="34" charset="0"/>
            </a:endParaRPr>
          </a:p>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8</a:t>
            </a:fld>
            <a:endParaRPr lang="en-IE"/>
          </a:p>
        </p:txBody>
      </p:sp>
    </p:spTree>
    <p:extLst>
      <p:ext uri="{BB962C8B-B14F-4D97-AF65-F5344CB8AC3E}">
        <p14:creationId xmlns:p14="http://schemas.microsoft.com/office/powerpoint/2010/main" val="408900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 longer</a:t>
            </a:r>
            <a:r>
              <a:rPr lang="en-IE" baseline="0" dirty="0" smtClean="0"/>
              <a:t> capable of reacting with circulating anti-CD38</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11</a:t>
            </a:fld>
            <a:endParaRPr lang="en-IE"/>
          </a:p>
        </p:txBody>
      </p:sp>
    </p:spTree>
    <p:extLst>
      <p:ext uri="{BB962C8B-B14F-4D97-AF65-F5344CB8AC3E}">
        <p14:creationId xmlns:p14="http://schemas.microsoft.com/office/powerpoint/2010/main" val="83650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ea typeface="Calibri"/>
                <a:cs typeface="Arial" panose="020B0604020202020204" pitchFamily="34" charset="0"/>
              </a:rPr>
              <a:t>K Antigen</a:t>
            </a:r>
            <a:r>
              <a:rPr lang="en-IE" sz="1200" baseline="0" dirty="0" smtClean="0">
                <a:ea typeface="Calibri"/>
                <a:cs typeface="Arial" panose="020B0604020202020204" pitchFamily="34" charset="0"/>
              </a:rPr>
              <a:t> is sensitive to DTT-treatment, therefore DTT-treated cells are unable to detect clinically significant anti-K.</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ea typeface="Calibri"/>
                <a:cs typeface="Arial" panose="020B0604020202020204" pitchFamily="34" charset="0"/>
              </a:rPr>
              <a:t>Antibodies to the other DTT sensitive blood group systems listed are rare and encountered infrequently, however users must be aware of this limitation.</a:t>
            </a: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smtClean="0">
              <a:ln>
                <a:noFill/>
              </a:ln>
              <a:solidFill>
                <a:prstClr val="black"/>
              </a:solidFill>
              <a:effectLst/>
              <a:uLnTx/>
              <a:uFillTx/>
              <a:latin typeface="+mn-lt"/>
            </a:endParaRP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Antibodies to the other DTT sensitive blood group systems listed are rare and encountered infrequently, however users must be aware of this limitation.</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14</a:t>
            </a:fld>
            <a:endParaRPr lang="en-IE"/>
          </a:p>
        </p:txBody>
      </p:sp>
    </p:spTree>
    <p:extLst>
      <p:ext uri="{BB962C8B-B14F-4D97-AF65-F5344CB8AC3E}">
        <p14:creationId xmlns:p14="http://schemas.microsoft.com/office/powerpoint/2010/main" val="348454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15</a:t>
            </a:fld>
            <a:endParaRPr lang="en-IE"/>
          </a:p>
        </p:txBody>
      </p:sp>
    </p:spTree>
    <p:extLst>
      <p:ext uri="{BB962C8B-B14F-4D97-AF65-F5344CB8AC3E}">
        <p14:creationId xmlns:p14="http://schemas.microsoft.com/office/powerpoint/2010/main" val="271201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DARA</a:t>
            </a:r>
            <a:r>
              <a:rPr lang="en-IE" baseline="0" dirty="0" smtClean="0"/>
              <a:t> patients can have cold reactive </a:t>
            </a:r>
            <a:r>
              <a:rPr lang="en-IE" baseline="0" dirty="0" err="1" smtClean="0"/>
              <a:t>ab</a:t>
            </a:r>
            <a:r>
              <a:rPr lang="en-IE" baseline="0" dirty="0" smtClean="0"/>
              <a:t> and or/</a:t>
            </a:r>
            <a:r>
              <a:rPr lang="en-IE" baseline="0" dirty="0" err="1" smtClean="0"/>
              <a:t>rouleaux</a:t>
            </a:r>
            <a:r>
              <a:rPr lang="en-IE" baseline="0" dirty="0" smtClean="0"/>
              <a:t> formation. This interference is evidenced by remaining reactivity using LISS/Coombs cards, thus both tube technique and CAT are employed when performing investigations for this patient group.</a:t>
            </a:r>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18</a:t>
            </a:fld>
            <a:endParaRPr lang="en-IE"/>
          </a:p>
        </p:txBody>
      </p:sp>
    </p:spTree>
    <p:extLst>
      <p:ext uri="{BB962C8B-B14F-4D97-AF65-F5344CB8AC3E}">
        <p14:creationId xmlns:p14="http://schemas.microsoft.com/office/powerpoint/2010/main" val="373908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2AD5CC9-C685-4AF8-BFBC-27823C6D3D41}" type="slidenum">
              <a:rPr lang="en-IE" smtClean="0"/>
              <a:t>21</a:t>
            </a:fld>
            <a:endParaRPr lang="en-IE"/>
          </a:p>
        </p:txBody>
      </p:sp>
    </p:spTree>
    <p:extLst>
      <p:ext uri="{BB962C8B-B14F-4D97-AF65-F5344CB8AC3E}">
        <p14:creationId xmlns:p14="http://schemas.microsoft.com/office/powerpoint/2010/main" val="358458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6BD36-B208-4505-911A-F9539F87F04B}" type="datetimeFigureOut">
              <a:rPr lang="en-IE" smtClean="0"/>
              <a:t>04/10/2022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6BD36-B208-4505-911A-F9539F87F04B}" type="datetimeFigureOut">
              <a:rPr lang="en-IE" smtClean="0"/>
              <a:t>04/10/2022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5C6BD36-B208-4505-911A-F9539F87F04B}" type="datetimeFigureOut">
              <a:rPr lang="en-IE" smtClean="0"/>
              <a:t>04/10/2022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35B538-7518-4E58-AA9D-528ACA8BB098}" type="slidenum">
              <a:rPr lang="en-IE" smtClean="0"/>
              <a:t>‹#›</a:t>
            </a:fld>
            <a:endParaRPr lang="en-I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6BD36-B208-4505-911A-F9539F87F04B}" type="datetimeFigureOut">
              <a:rPr lang="en-IE" smtClean="0"/>
              <a:t>04/10/2022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35B538-7518-4E58-AA9D-528ACA8BB098}" type="slidenum">
              <a:rPr lang="en-IE" smtClean="0"/>
              <a:t>‹#›</a:t>
            </a:fld>
            <a:endParaRPr lang="en-IE"/>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6BD36-B208-4505-911A-F9539F87F04B}" type="datetimeFigureOut">
              <a:rPr lang="en-IE" smtClean="0"/>
              <a:t>04/10/2022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5C6BD36-B208-4505-911A-F9539F87F04B}" type="datetimeFigureOut">
              <a:rPr lang="en-IE" smtClean="0"/>
              <a:t>04/10/2022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35B538-7518-4E58-AA9D-528ACA8BB098}" type="slidenum">
              <a:rPr lang="en-IE" smtClean="0"/>
              <a:t>‹#›</a:t>
            </a:fld>
            <a:endParaRPr lang="en-IE"/>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6BD36-B208-4505-911A-F9539F87F04B}" type="datetimeFigureOut">
              <a:rPr lang="en-IE" smtClean="0"/>
              <a:t>04/10/2022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6BD36-B208-4505-911A-F9539F87F04B}" type="datetimeFigureOut">
              <a:rPr lang="en-IE" smtClean="0"/>
              <a:t>04/10/2022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5C6BD36-B208-4505-911A-F9539F87F04B}" type="datetimeFigureOut">
              <a:rPr lang="en-IE" smtClean="0"/>
              <a:t>04/10/2022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535B538-7518-4E58-AA9D-528ACA8BB098}"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5C6BD36-B208-4505-911A-F9539F87F04B}" type="datetimeFigureOut">
              <a:rPr lang="en-IE" smtClean="0"/>
              <a:t>04/10/2022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35B538-7518-4E58-AA9D-528ACA8BB098}" type="slidenum">
              <a:rPr lang="en-IE" smtClean="0"/>
              <a:t>‹#›</a:t>
            </a:fld>
            <a:endParaRPr lang="en-I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6BD36-B208-4505-911A-F9539F87F04B}" type="datetimeFigureOut">
              <a:rPr lang="en-IE" smtClean="0"/>
              <a:t>04/10/2022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35B538-7518-4E58-AA9D-528ACA8BB098}" type="slidenum">
              <a:rPr lang="en-IE" smtClean="0"/>
              <a:t>‹#›</a:t>
            </a:fld>
            <a:endParaRPr lang="en-I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5C6BD36-B208-4505-911A-F9539F87F04B}" type="datetimeFigureOut">
              <a:rPr lang="en-IE" smtClean="0"/>
              <a:t>04/10/2022</a:t>
            </a:fld>
            <a:endParaRPr lang="en-I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I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35B538-7518-4E58-AA9D-528ACA8BB098}" type="slidenum">
              <a:rPr lang="en-IE" smtClean="0"/>
              <a:t>‹#›</a:t>
            </a:fld>
            <a:endParaRPr lang="en-I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ie/url?sa=i&amp;url=https://www.fisherclinicalservices.com/en/learning-center/insights-blog-overview/avoiding-hemolysis-in-blood-sample-collection-and-processing.html&amp;psig=AOvVaw3szNPeuYpQC69ke2wQ2iyH&amp;ust=1604502842991000&amp;source=images&amp;cd=vfe&amp;ved=0CAIQjRxqFwoTCLiy7oHV5uwCFQAAAAAdAAAAABAa"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abb.org/programs/publications/bulletins/Documents/ab16-0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2448272"/>
          </a:xfrm>
        </p:spPr>
        <p:txBody>
          <a:bodyPr>
            <a:normAutofit/>
          </a:bodyPr>
          <a:lstStyle/>
          <a:p>
            <a:r>
              <a:rPr lang="en-IE" dirty="0" smtClean="0"/>
              <a:t>Laboratory process improvement for patient’s on Daratumumab</a:t>
            </a:r>
            <a:endParaRPr lang="en-IE" dirty="0"/>
          </a:p>
        </p:txBody>
      </p:sp>
      <p:sp>
        <p:nvSpPr>
          <p:cNvPr id="3" name="Subtitle 2"/>
          <p:cNvSpPr>
            <a:spLocks noGrp="1"/>
          </p:cNvSpPr>
          <p:nvPr>
            <p:ph type="subTitle" idx="1"/>
          </p:nvPr>
        </p:nvSpPr>
        <p:spPr>
          <a:xfrm>
            <a:off x="5503304" y="4509120"/>
            <a:ext cx="3676428" cy="1728191"/>
          </a:xfrm>
        </p:spPr>
        <p:txBody>
          <a:bodyPr>
            <a:normAutofit/>
          </a:bodyPr>
          <a:lstStyle/>
          <a:p>
            <a:r>
              <a:rPr lang="en-IE" sz="1400" dirty="0" smtClean="0"/>
              <a:t>Claire Canavan</a:t>
            </a:r>
          </a:p>
          <a:p>
            <a:r>
              <a:rPr lang="en-IE" sz="1400" dirty="0" smtClean="0"/>
              <a:t>Senior Medical Scientist</a:t>
            </a:r>
          </a:p>
          <a:p>
            <a:r>
              <a:rPr lang="en-IE" sz="1400" dirty="0" smtClean="0"/>
              <a:t>RCI Laboratory</a:t>
            </a:r>
          </a:p>
          <a:p>
            <a:endParaRPr lang="en-IE" sz="1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73016"/>
            <a:ext cx="3384376" cy="13681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21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20888"/>
            <a:ext cx="7408333" cy="3705275"/>
          </a:xfrm>
        </p:spPr>
        <p:txBody>
          <a:bodyPr>
            <a:normAutofit/>
          </a:bodyPr>
          <a:lstStyle/>
          <a:p>
            <a:pPr>
              <a:buFont typeface="Wingdings" panose="05000000000000000000" pitchFamily="2" charset="2"/>
              <a:buChar char="Ø"/>
            </a:pPr>
            <a:r>
              <a:rPr lang="en-IE" sz="1800" dirty="0"/>
              <a:t>Since the introduction of </a:t>
            </a:r>
            <a:r>
              <a:rPr lang="en-IE" sz="1800" dirty="0" smtClean="0"/>
              <a:t>DARA, </a:t>
            </a:r>
            <a:r>
              <a:rPr lang="en-IE" sz="1800" dirty="0"/>
              <a:t>serology laboratories have had to adopt new procedures to provide red cells to patients on </a:t>
            </a:r>
            <a:r>
              <a:rPr lang="en-IE" sz="1800" dirty="0" smtClean="0"/>
              <a:t>this therapy.</a:t>
            </a:r>
          </a:p>
          <a:p>
            <a:pPr marL="0" indent="0">
              <a:buNone/>
            </a:pPr>
            <a:endParaRPr lang="en-IE" sz="1800" dirty="0" smtClean="0"/>
          </a:p>
          <a:p>
            <a:pPr>
              <a:buFont typeface="Wingdings" panose="05000000000000000000" pitchFamily="2" charset="2"/>
              <a:buChar char="Ø"/>
            </a:pPr>
            <a:r>
              <a:rPr lang="en-IE" sz="1800" dirty="0" smtClean="0"/>
              <a:t>In 2015, </a:t>
            </a:r>
            <a:r>
              <a:rPr lang="en-IE" sz="1800" dirty="0" err="1" smtClean="0"/>
              <a:t>Chapuy</a:t>
            </a:r>
            <a:r>
              <a:rPr lang="en-IE" sz="1800" dirty="0" smtClean="0"/>
              <a:t> </a:t>
            </a:r>
            <a:r>
              <a:rPr lang="en-IE" sz="1800" i="1" dirty="0" smtClean="0"/>
              <a:t>et al </a:t>
            </a:r>
            <a:r>
              <a:rPr lang="en-IE" sz="1800" dirty="0" smtClean="0"/>
              <a:t>published a method to mitigate the interference by DARA through the use of </a:t>
            </a:r>
            <a:r>
              <a:rPr lang="en-IE" sz="1800" dirty="0" err="1" smtClean="0"/>
              <a:t>Dithiothreital</a:t>
            </a:r>
            <a:r>
              <a:rPr lang="en-IE" sz="1800" dirty="0" smtClean="0"/>
              <a:t> or DTT.</a:t>
            </a:r>
          </a:p>
          <a:p>
            <a:pPr marL="0" indent="0">
              <a:buNone/>
            </a:pPr>
            <a:endParaRPr lang="en-IE" sz="1800" dirty="0" smtClean="0"/>
          </a:p>
          <a:p>
            <a:pPr>
              <a:buFont typeface="Wingdings" panose="05000000000000000000" pitchFamily="2" charset="2"/>
              <a:buChar char="Ø"/>
            </a:pPr>
            <a:r>
              <a:rPr lang="en-IE" sz="1800" smtClean="0"/>
              <a:t>Since 2017, </a:t>
            </a:r>
            <a:r>
              <a:rPr lang="en-IE" sz="1800" dirty="0" smtClean="0"/>
              <a:t>the RCI laboratory have been successfully using this method to provide red cells </a:t>
            </a:r>
            <a:r>
              <a:rPr lang="en-IE" sz="1800" smtClean="0"/>
              <a:t>to 902 </a:t>
            </a:r>
            <a:r>
              <a:rPr lang="en-IE" sz="1800" dirty="0" smtClean="0"/>
              <a:t>patient’s to date.</a:t>
            </a:r>
          </a:p>
          <a:p>
            <a:pPr>
              <a:buFont typeface="Wingdings" panose="05000000000000000000" pitchFamily="2" charset="2"/>
              <a:buChar char="Ø"/>
            </a:pPr>
            <a:endParaRPr lang="en-IE" sz="2000" dirty="0" smtClean="0"/>
          </a:p>
          <a:p>
            <a:pPr>
              <a:buFont typeface="Wingdings" panose="05000000000000000000" pitchFamily="2" charset="2"/>
              <a:buChar char="Ø"/>
            </a:pPr>
            <a:endParaRPr lang="en-IE" sz="2000" dirty="0" smtClean="0"/>
          </a:p>
          <a:p>
            <a:pPr>
              <a:buFont typeface="Wingdings" panose="05000000000000000000" pitchFamily="2" charset="2"/>
              <a:buChar char="Ø"/>
            </a:pPr>
            <a:endParaRPr lang="en-IE" sz="2000" dirty="0"/>
          </a:p>
        </p:txBody>
      </p:sp>
      <p:sp>
        <p:nvSpPr>
          <p:cNvPr id="3" name="Title 2"/>
          <p:cNvSpPr>
            <a:spLocks noGrp="1"/>
          </p:cNvSpPr>
          <p:nvPr>
            <p:ph type="title"/>
          </p:nvPr>
        </p:nvSpPr>
        <p:spPr/>
        <p:txBody>
          <a:bodyPr>
            <a:normAutofit/>
          </a:bodyPr>
          <a:lstStyle/>
          <a:p>
            <a:r>
              <a:rPr lang="en-IE" sz="3600" dirty="0" smtClean="0"/>
              <a:t>MITIGATING DARA INTERFERENCE IN PRE-TRANSFUSION TESTING</a:t>
            </a:r>
            <a:endParaRPr lang="en-IE" sz="3600" dirty="0"/>
          </a:p>
        </p:txBody>
      </p:sp>
    </p:spTree>
    <p:extLst>
      <p:ext uri="{BB962C8B-B14F-4D97-AF65-F5344CB8AC3E}">
        <p14:creationId xmlns:p14="http://schemas.microsoft.com/office/powerpoint/2010/main" val="861988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00808"/>
            <a:ext cx="7444349" cy="4752528"/>
          </a:xfrm>
        </p:spPr>
        <p:txBody>
          <a:bodyPr/>
          <a:lstStyle/>
          <a:p>
            <a:pPr marL="0" indent="0">
              <a:buNone/>
            </a:pPr>
            <a:r>
              <a:rPr lang="en-IE" dirty="0" smtClean="0"/>
              <a:t>DTT- Dithiothreitol </a:t>
            </a:r>
          </a:p>
          <a:p>
            <a:pPr>
              <a:buFont typeface="Wingdings" panose="05000000000000000000" pitchFamily="2" charset="2"/>
              <a:buChar char="Ø"/>
            </a:pPr>
            <a:r>
              <a:rPr lang="en-IE" sz="1800" dirty="0" smtClean="0"/>
              <a:t>Reducing agent</a:t>
            </a:r>
          </a:p>
          <a:p>
            <a:pPr>
              <a:buFont typeface="Wingdings" panose="05000000000000000000" pitchFamily="2" charset="2"/>
              <a:buChar char="Ø"/>
            </a:pPr>
            <a:r>
              <a:rPr lang="en-IE" sz="1800" dirty="0" smtClean="0"/>
              <a:t>Denatures CD38 by dissolving disulphide bonds</a:t>
            </a:r>
          </a:p>
          <a:p>
            <a:pPr>
              <a:buFont typeface="Wingdings" panose="05000000000000000000" pitchFamily="2" charset="2"/>
              <a:buChar char="Ø"/>
            </a:pPr>
            <a:r>
              <a:rPr lang="en-IE" sz="1800" dirty="0" smtClean="0"/>
              <a:t>5 disulphide bonds in CD38 molecule</a:t>
            </a:r>
          </a:p>
          <a:p>
            <a:pPr marL="0" indent="0">
              <a:buNone/>
            </a:pPr>
            <a:endParaRPr lang="en-IE" dirty="0" smtClean="0"/>
          </a:p>
          <a:p>
            <a:pPr marL="0" indent="0">
              <a:buNone/>
            </a:pPr>
            <a:endParaRPr lang="en-IE" dirty="0"/>
          </a:p>
        </p:txBody>
      </p:sp>
      <p:sp>
        <p:nvSpPr>
          <p:cNvPr id="3" name="Title 2"/>
          <p:cNvSpPr>
            <a:spLocks noGrp="1"/>
          </p:cNvSpPr>
          <p:nvPr>
            <p:ph type="title"/>
          </p:nvPr>
        </p:nvSpPr>
        <p:spPr/>
        <p:txBody>
          <a:bodyPr>
            <a:normAutofit/>
          </a:bodyPr>
          <a:lstStyle/>
          <a:p>
            <a:r>
              <a:rPr lang="en-IE" sz="3600" dirty="0" smtClean="0"/>
              <a:t>MITIGATING DARA INTERFERENCE IN PRE-TRANSFUSION TESTING</a:t>
            </a:r>
            <a:endParaRPr lang="en-IE" sz="3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326"/>
          <a:stretch/>
        </p:blipFill>
        <p:spPr bwMode="auto">
          <a:xfrm>
            <a:off x="1979712" y="3573016"/>
            <a:ext cx="470452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36817" y="6237312"/>
            <a:ext cx="7272808" cy="307777"/>
          </a:xfrm>
          <a:prstGeom prst="rect">
            <a:avLst/>
          </a:prstGeom>
          <a:noFill/>
        </p:spPr>
        <p:txBody>
          <a:bodyPr wrap="square" rtlCol="0">
            <a:spAutoFit/>
          </a:bodyPr>
          <a:lstStyle/>
          <a:p>
            <a:r>
              <a:rPr lang="en-GB" sz="1400" dirty="0" smtClean="0"/>
              <a:t>Image from:  Blood Bank Guy https://www.bbguy.org/2016/05/31/010</a:t>
            </a:r>
            <a:endParaRPr lang="en-IE" sz="1400" dirty="0"/>
          </a:p>
        </p:txBody>
      </p:sp>
    </p:spTree>
    <p:extLst>
      <p:ext uri="{BB962C8B-B14F-4D97-AF65-F5344CB8AC3E}">
        <p14:creationId xmlns:p14="http://schemas.microsoft.com/office/powerpoint/2010/main" val="1545647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8840"/>
            <a:ext cx="7408333" cy="4137323"/>
          </a:xfrm>
        </p:spPr>
        <p:txBody>
          <a:bodyPr>
            <a:normAutofit/>
          </a:bodyPr>
          <a:lstStyle/>
          <a:p>
            <a:pPr marL="0" indent="0" algn="just">
              <a:buClr>
                <a:schemeClr val="accent2"/>
              </a:buClr>
              <a:buNone/>
            </a:pPr>
            <a:r>
              <a:rPr lang="en-GB" sz="1800" dirty="0">
                <a:cs typeface="Arial" panose="020B0604020202020204" pitchFamily="34" charset="0"/>
              </a:rPr>
              <a:t>DTT method is </a:t>
            </a:r>
            <a:r>
              <a:rPr lang="en-IE" sz="1800" dirty="0">
                <a:cs typeface="Arial" pitchFamily="34" charset="0"/>
              </a:rPr>
              <a:t>pH sensitive</a:t>
            </a:r>
          </a:p>
          <a:p>
            <a:pPr lvl="1" algn="just">
              <a:buFont typeface="Wingdings" panose="05000000000000000000" pitchFamily="2" charset="2"/>
              <a:buChar char="Ø"/>
            </a:pPr>
            <a:r>
              <a:rPr lang="en-IE" sz="1800" dirty="0">
                <a:cs typeface="Arial" pitchFamily="34" charset="0"/>
              </a:rPr>
              <a:t>PBS pH 8.0 for preparation of 0.2M DTT </a:t>
            </a:r>
          </a:p>
          <a:p>
            <a:pPr lvl="1" algn="just">
              <a:buFont typeface="Wingdings" panose="05000000000000000000" pitchFamily="2" charset="2"/>
              <a:buChar char="Ø"/>
            </a:pPr>
            <a:r>
              <a:rPr lang="en-IE" sz="1800" dirty="0">
                <a:cs typeface="Arial" pitchFamily="34" charset="0"/>
              </a:rPr>
              <a:t>PBS pH7.3 for the washing of reagent red cells pre and post DTT treatment. </a:t>
            </a:r>
          </a:p>
          <a:p>
            <a:pPr lvl="1" algn="just">
              <a:buFont typeface="Wingdings" panose="05000000000000000000" pitchFamily="2" charset="2"/>
              <a:buChar char="Ø"/>
            </a:pPr>
            <a:endParaRPr lang="en-IE" sz="1800" dirty="0">
              <a:cs typeface="Arial" pitchFamily="34" charset="0"/>
            </a:endParaRPr>
          </a:p>
          <a:p>
            <a:pPr marL="301943" lvl="1" indent="0" algn="just">
              <a:buNone/>
            </a:pPr>
            <a:endParaRPr lang="en-IE" sz="1800" dirty="0">
              <a:ea typeface="Calibri"/>
              <a:cs typeface="Arial" panose="020B0604020202020204" pitchFamily="34" charset="0"/>
            </a:endParaRPr>
          </a:p>
          <a:p>
            <a:pPr marL="0" indent="0" algn="just">
              <a:buClr>
                <a:schemeClr val="accent2"/>
              </a:buClr>
              <a:buNone/>
            </a:pPr>
            <a:r>
              <a:rPr lang="en-GB" sz="1800" u="sng" dirty="0">
                <a:cs typeface="Arial" panose="020B0604020202020204" pitchFamily="34" charset="0"/>
              </a:rPr>
              <a:t>Control: </a:t>
            </a:r>
          </a:p>
          <a:p>
            <a:pPr marL="0" indent="0" algn="just">
              <a:buClr>
                <a:schemeClr val="accent2"/>
              </a:buClr>
              <a:buNone/>
            </a:pPr>
            <a:r>
              <a:rPr lang="en-GB" sz="1800" dirty="0">
                <a:cs typeface="Arial" panose="020B0604020202020204" pitchFamily="34" charset="0"/>
              </a:rPr>
              <a:t>E+ and K+ control cells: </a:t>
            </a:r>
          </a:p>
          <a:p>
            <a:pPr lvl="1" algn="just">
              <a:buFont typeface="Wingdings" panose="05000000000000000000" pitchFamily="2" charset="2"/>
              <a:buChar char="Ø"/>
            </a:pPr>
            <a:r>
              <a:rPr lang="en-GB" sz="1800" dirty="0">
                <a:cs typeface="Arial" panose="020B0604020202020204" pitchFamily="34" charset="0"/>
              </a:rPr>
              <a:t>DTT treatment denatures the K antigen while preserving the E antigen. </a:t>
            </a:r>
          </a:p>
          <a:p>
            <a:endParaRPr lang="en-IE" dirty="0"/>
          </a:p>
        </p:txBody>
      </p:sp>
      <p:sp>
        <p:nvSpPr>
          <p:cNvPr id="3" name="Title 2"/>
          <p:cNvSpPr>
            <a:spLocks noGrp="1"/>
          </p:cNvSpPr>
          <p:nvPr>
            <p:ph type="title"/>
          </p:nvPr>
        </p:nvSpPr>
        <p:spPr/>
        <p:txBody>
          <a:bodyPr>
            <a:normAutofit/>
          </a:bodyPr>
          <a:lstStyle/>
          <a:p>
            <a:r>
              <a:rPr lang="en-IE" dirty="0" smtClean="0"/>
              <a:t>DTT TREATMENT</a:t>
            </a:r>
            <a:endParaRPr lang="en-IE" dirty="0"/>
          </a:p>
        </p:txBody>
      </p:sp>
    </p:spTree>
    <p:extLst>
      <p:ext uri="{BB962C8B-B14F-4D97-AF65-F5344CB8AC3E}">
        <p14:creationId xmlns:p14="http://schemas.microsoft.com/office/powerpoint/2010/main" val="2315731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E" dirty="0" smtClean="0"/>
              <a:t>FOLLOWING DTT TREATMENT</a:t>
            </a:r>
            <a:endParaRPr lang="en-IE" dirty="0"/>
          </a:p>
        </p:txBody>
      </p:sp>
      <p:sp>
        <p:nvSpPr>
          <p:cNvPr id="5" name="Content Placeholder 4"/>
          <p:cNvSpPr>
            <a:spLocks noGrp="1"/>
          </p:cNvSpPr>
          <p:nvPr>
            <p:ph idx="1"/>
          </p:nvPr>
        </p:nvSpPr>
        <p:spPr>
          <a:xfrm>
            <a:off x="872067" y="1628800"/>
            <a:ext cx="7408333" cy="4497363"/>
          </a:xfrm>
        </p:spPr>
        <p:txBody>
          <a:bodyPr>
            <a:normAutofit fontScale="70000" lnSpcReduction="20000"/>
          </a:bodyPr>
          <a:lstStyle/>
          <a:p>
            <a:pPr marL="0" indent="0">
              <a:lnSpc>
                <a:spcPct val="150000"/>
              </a:lnSpc>
              <a:buNone/>
            </a:pPr>
            <a:r>
              <a:rPr lang="en-IE" dirty="0">
                <a:cs typeface="Arial" panose="020B0604020202020204" pitchFamily="34" charset="0"/>
              </a:rPr>
              <a:t>DTT reagent red cells &amp; test with patient plasma (containing DARA) </a:t>
            </a:r>
          </a:p>
          <a:p>
            <a:pPr marL="742950" lvl="1" indent="-285750">
              <a:lnSpc>
                <a:spcPct val="150000"/>
              </a:lnSpc>
              <a:buFont typeface="Wingdings" panose="05000000000000000000" pitchFamily="2" charset="2"/>
              <a:buChar char="Ø"/>
            </a:pPr>
            <a:r>
              <a:rPr lang="en-IE" dirty="0">
                <a:cs typeface="Arial" panose="020B0604020202020204" pitchFamily="34" charset="0"/>
              </a:rPr>
              <a:t>Tube IAT technique / CAT IAT </a:t>
            </a:r>
            <a:r>
              <a:rPr lang="en-IE" dirty="0" smtClean="0">
                <a:cs typeface="Arial" panose="020B0604020202020204" pitchFamily="34" charset="0"/>
              </a:rPr>
              <a:t>Technique</a:t>
            </a:r>
            <a:endParaRPr lang="en-IE" dirty="0">
              <a:cs typeface="Arial" panose="020B0604020202020204" pitchFamily="34" charset="0"/>
            </a:endParaRPr>
          </a:p>
          <a:p>
            <a:pPr marL="0" indent="0">
              <a:lnSpc>
                <a:spcPct val="150000"/>
              </a:lnSpc>
              <a:buNone/>
            </a:pPr>
            <a:r>
              <a:rPr lang="en-GB" b="1" u="sng" dirty="0">
                <a:cs typeface="Arial" panose="020B0604020202020204" pitchFamily="34" charset="0"/>
              </a:rPr>
              <a:t>Compatibility Testing  </a:t>
            </a:r>
          </a:p>
          <a:p>
            <a:pPr marL="0" indent="0">
              <a:lnSpc>
                <a:spcPct val="150000"/>
              </a:lnSpc>
              <a:buNone/>
            </a:pPr>
            <a:r>
              <a:rPr lang="en-GB" dirty="0">
                <a:cs typeface="Arial" panose="020B0604020202020204" pitchFamily="34" charset="0"/>
              </a:rPr>
              <a:t>Negative DTT Antibody Screen:</a:t>
            </a:r>
          </a:p>
          <a:p>
            <a:pPr marL="1200150" lvl="2" indent="-285750">
              <a:lnSpc>
                <a:spcPct val="150000"/>
              </a:lnSpc>
              <a:buFont typeface="Wingdings" panose="05000000000000000000" pitchFamily="2" charset="2"/>
              <a:buChar char="Ø"/>
            </a:pPr>
            <a:r>
              <a:rPr lang="en-GB" dirty="0" smtClean="0">
                <a:cs typeface="Arial" panose="020B0604020202020204" pitchFamily="34" charset="0"/>
              </a:rPr>
              <a:t>Give </a:t>
            </a:r>
            <a:r>
              <a:rPr lang="en-GB" dirty="0">
                <a:cs typeface="Arial" panose="020B0604020202020204" pitchFamily="34" charset="0"/>
              </a:rPr>
              <a:t>ABO/RhD compatible, K matched units </a:t>
            </a:r>
            <a:endParaRPr lang="en-GB" dirty="0" smtClean="0">
              <a:cs typeface="Arial" panose="020B0604020202020204" pitchFamily="34" charset="0"/>
            </a:endParaRPr>
          </a:p>
          <a:p>
            <a:pPr marL="914400" lvl="2" indent="0">
              <a:lnSpc>
                <a:spcPct val="150000"/>
              </a:lnSpc>
              <a:buNone/>
            </a:pPr>
            <a:endParaRPr lang="en-GB" dirty="0">
              <a:cs typeface="Arial" panose="020B0604020202020204" pitchFamily="34" charset="0"/>
            </a:endParaRPr>
          </a:p>
          <a:p>
            <a:pPr marL="0" indent="0">
              <a:lnSpc>
                <a:spcPct val="150000"/>
              </a:lnSpc>
              <a:buNone/>
            </a:pPr>
            <a:r>
              <a:rPr lang="en-GB" dirty="0">
                <a:cs typeface="Arial" panose="020B0604020202020204" pitchFamily="34" charset="0"/>
              </a:rPr>
              <a:t>New antibody or known antibody present:</a:t>
            </a:r>
          </a:p>
          <a:p>
            <a:pPr marL="742950" lvl="1" indent="-285750">
              <a:lnSpc>
                <a:spcPct val="150000"/>
              </a:lnSpc>
              <a:buFont typeface="Wingdings" panose="05000000000000000000" pitchFamily="2" charset="2"/>
              <a:buChar char="Ø"/>
            </a:pPr>
            <a:r>
              <a:rPr lang="en-GB" dirty="0">
                <a:cs typeface="Arial" panose="020B0604020202020204" pitchFamily="34" charset="0"/>
              </a:rPr>
              <a:t>Provide phenotypically matched </a:t>
            </a:r>
            <a:r>
              <a:rPr lang="en-GB" dirty="0" smtClean="0">
                <a:cs typeface="Arial" panose="020B0604020202020204" pitchFamily="34" charset="0"/>
              </a:rPr>
              <a:t>RBCs</a:t>
            </a:r>
          </a:p>
          <a:p>
            <a:pPr marL="457200" lvl="1" indent="0">
              <a:lnSpc>
                <a:spcPct val="150000"/>
              </a:lnSpc>
              <a:buNone/>
            </a:pPr>
            <a:endParaRPr lang="en-GB" dirty="0">
              <a:cs typeface="Arial" panose="020B0604020202020204" pitchFamily="34" charset="0"/>
            </a:endParaRPr>
          </a:p>
          <a:p>
            <a:pPr marL="0" indent="0">
              <a:lnSpc>
                <a:spcPct val="150000"/>
              </a:lnSpc>
              <a:buNone/>
            </a:pPr>
            <a:r>
              <a:rPr lang="en-GB" dirty="0" smtClean="0">
                <a:cs typeface="Arial" panose="020B0604020202020204" pitchFamily="34" charset="0"/>
              </a:rPr>
              <a:t>Emergency </a:t>
            </a:r>
            <a:r>
              <a:rPr lang="en-GB" dirty="0">
                <a:cs typeface="Arial" panose="020B0604020202020204" pitchFamily="34" charset="0"/>
              </a:rPr>
              <a:t>Transfusion  </a:t>
            </a:r>
          </a:p>
          <a:p>
            <a:pPr marL="742950" lvl="1" indent="-285750">
              <a:lnSpc>
                <a:spcPct val="150000"/>
              </a:lnSpc>
              <a:buFont typeface="Wingdings" panose="05000000000000000000" pitchFamily="2" charset="2"/>
              <a:buChar char="Ø"/>
            </a:pPr>
            <a:r>
              <a:rPr lang="en-GB" dirty="0">
                <a:cs typeface="Arial" panose="020B0604020202020204" pitchFamily="34" charset="0"/>
              </a:rPr>
              <a:t>Uncrossmatched ABO/RhD compatible RBCs may be given per local blood bank practices. </a:t>
            </a:r>
            <a:endParaRPr lang="en-IE" dirty="0">
              <a:cs typeface="Arial" panose="020B0604020202020204" pitchFamily="34" charset="0"/>
            </a:endParaRPr>
          </a:p>
          <a:p>
            <a:pPr marL="0" indent="0">
              <a:lnSpc>
                <a:spcPct val="200000"/>
              </a:lnSpc>
              <a:buNone/>
            </a:pPr>
            <a:endParaRPr lang="en-GB" dirty="0"/>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1745842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DTT SENSITIVE BLOOD GROUPS</a:t>
            </a:r>
            <a:endParaRPr lang="en-IE"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1538" y="2348880"/>
            <a:ext cx="740886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48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27981"/>
            <a:ext cx="7408333" cy="4209331"/>
          </a:xfrm>
        </p:spPr>
        <p:txBody>
          <a:bodyPr>
            <a:normAutofit/>
          </a:bodyPr>
          <a:lstStyle/>
          <a:p>
            <a:pPr>
              <a:buFont typeface="Wingdings" panose="05000000000000000000" pitchFamily="2" charset="2"/>
              <a:buChar char="Ø"/>
            </a:pPr>
            <a:r>
              <a:rPr lang="en-IE" sz="1800" dirty="0" smtClean="0"/>
              <a:t>DTT treatment of screening cells is the method of choice to mitigate interference observed due to DARA.</a:t>
            </a:r>
          </a:p>
          <a:p>
            <a:pPr>
              <a:buFont typeface="Wingdings" panose="05000000000000000000" pitchFamily="2" charset="2"/>
              <a:buChar char="Ø"/>
            </a:pPr>
            <a:endParaRPr lang="en-GB" sz="1800" dirty="0"/>
          </a:p>
          <a:p>
            <a:pPr>
              <a:buFont typeface="Wingdings" panose="05000000000000000000" pitchFamily="2" charset="2"/>
              <a:buChar char="Ø"/>
            </a:pPr>
            <a:r>
              <a:rPr lang="en-IE" sz="1800" dirty="0"/>
              <a:t>However, method is labour intensive and time consuming, often only performed by reference labs which have additional resources and expertise</a:t>
            </a:r>
            <a:endParaRPr lang="en-IE" sz="1800" dirty="0" smtClean="0"/>
          </a:p>
          <a:p>
            <a:pPr marL="0" indent="0">
              <a:buNone/>
            </a:pPr>
            <a:endParaRPr lang="en-IE" sz="1800" dirty="0" smtClean="0"/>
          </a:p>
          <a:p>
            <a:pPr>
              <a:buFont typeface="Wingdings" panose="05000000000000000000" pitchFamily="2" charset="2"/>
              <a:buChar char="Ø"/>
            </a:pPr>
            <a:r>
              <a:rPr lang="en-IE" sz="1800" dirty="0" smtClean="0"/>
              <a:t> </a:t>
            </a:r>
            <a:r>
              <a:rPr lang="en-IE" sz="1800" dirty="0"/>
              <a:t>P</a:t>
            </a:r>
            <a:r>
              <a:rPr lang="en-IE" sz="1800" dirty="0" smtClean="0"/>
              <a:t>erformed on a case by case basis which is costly and not an efficient use of lab resources.</a:t>
            </a:r>
          </a:p>
          <a:p>
            <a:pPr marL="0" indent="0">
              <a:buNone/>
            </a:pPr>
            <a:endParaRPr lang="en-IE" sz="1800" dirty="0" smtClean="0"/>
          </a:p>
          <a:p>
            <a:pPr>
              <a:buFont typeface="Wingdings" panose="05000000000000000000" pitchFamily="2" charset="2"/>
              <a:buChar char="Ø"/>
            </a:pPr>
            <a:r>
              <a:rPr lang="en-IE" sz="1800" dirty="0" smtClean="0"/>
              <a:t>Donor red cells DTT-treated alongside reagent red cells in order to perform IAT/Coombs crossmatch for patients.</a:t>
            </a:r>
          </a:p>
          <a:p>
            <a:pPr marL="0" indent="0">
              <a:buNone/>
            </a:pPr>
            <a:endParaRPr lang="en-IE" sz="1900" dirty="0" smtClean="0"/>
          </a:p>
          <a:p>
            <a:pPr>
              <a:buFont typeface="Wingdings" panose="05000000000000000000" pitchFamily="2" charset="2"/>
              <a:buChar char="Ø"/>
            </a:pPr>
            <a:endParaRPr lang="en-IE" dirty="0"/>
          </a:p>
        </p:txBody>
      </p:sp>
      <p:sp>
        <p:nvSpPr>
          <p:cNvPr id="3" name="Title 2"/>
          <p:cNvSpPr>
            <a:spLocks noGrp="1"/>
          </p:cNvSpPr>
          <p:nvPr>
            <p:ph type="title"/>
          </p:nvPr>
        </p:nvSpPr>
        <p:spPr/>
        <p:txBody>
          <a:bodyPr/>
          <a:lstStyle/>
          <a:p>
            <a:r>
              <a:rPr lang="en-IE" dirty="0" smtClean="0"/>
              <a:t>OTHER LIMITATIONS</a:t>
            </a:r>
            <a:endParaRPr lang="en-IE" dirty="0"/>
          </a:p>
        </p:txBody>
      </p:sp>
    </p:spTree>
    <p:extLst>
      <p:ext uri="{BB962C8B-B14F-4D97-AF65-F5344CB8AC3E}">
        <p14:creationId xmlns:p14="http://schemas.microsoft.com/office/powerpoint/2010/main" val="3758735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lstStyle/>
          <a:p>
            <a:pPr marL="0" indent="0">
              <a:buNone/>
            </a:pPr>
            <a:r>
              <a:rPr lang="en-IE" sz="2000" dirty="0" smtClean="0"/>
              <a:t>In 2019, RCI evaluated a number of processes to improve the current process of pre-transfusion compatibility testing for DARA treated patients</a:t>
            </a:r>
            <a:r>
              <a:rPr lang="en-IE" dirty="0" smtClean="0"/>
              <a:t>. </a:t>
            </a:r>
          </a:p>
          <a:p>
            <a:pPr marL="0" indent="0">
              <a:buNone/>
            </a:pPr>
            <a:endParaRPr lang="en-IE" dirty="0" smtClean="0"/>
          </a:p>
          <a:p>
            <a:pPr>
              <a:buFont typeface="Wingdings" panose="05000000000000000000" pitchFamily="2" charset="2"/>
              <a:buChar char="Ø"/>
            </a:pPr>
            <a:r>
              <a:rPr lang="en-IE" sz="2000" dirty="0" smtClean="0"/>
              <a:t>Extending the shelf life of DTT-treated reagent cells.</a:t>
            </a:r>
          </a:p>
          <a:p>
            <a:pPr marL="0" indent="0">
              <a:buNone/>
            </a:pPr>
            <a:endParaRPr lang="en-IE" sz="2000" dirty="0" smtClean="0"/>
          </a:p>
          <a:p>
            <a:pPr>
              <a:buFont typeface="Wingdings" panose="05000000000000000000" pitchFamily="2" charset="2"/>
              <a:buChar char="Ø"/>
            </a:pPr>
            <a:r>
              <a:rPr lang="en-IE" sz="2000" dirty="0" smtClean="0"/>
              <a:t>Change to a RT crossmatch in this patient cohort.</a:t>
            </a:r>
          </a:p>
          <a:p>
            <a:pPr marL="0" indent="0">
              <a:buNone/>
            </a:pPr>
            <a:endParaRPr lang="en-IE" sz="2000" dirty="0" smtClean="0"/>
          </a:p>
          <a:p>
            <a:pPr>
              <a:buFont typeface="Wingdings" panose="05000000000000000000" pitchFamily="2" charset="2"/>
              <a:buChar char="Ø"/>
            </a:pPr>
            <a:r>
              <a:rPr lang="en-IE" sz="2000" dirty="0" smtClean="0"/>
              <a:t>Evaluation of </a:t>
            </a:r>
            <a:r>
              <a:rPr lang="en-IE" sz="2000" dirty="0" err="1" smtClean="0"/>
              <a:t>DaraEx</a:t>
            </a:r>
            <a:r>
              <a:rPr lang="en-IE" sz="2000" dirty="0" smtClean="0"/>
              <a:t>.</a:t>
            </a:r>
          </a:p>
          <a:p>
            <a:pPr marL="0" indent="0">
              <a:buNone/>
            </a:pPr>
            <a:endParaRPr lang="en-IE" dirty="0" smtClean="0"/>
          </a:p>
          <a:p>
            <a:pPr>
              <a:buFont typeface="Wingdings" panose="05000000000000000000" pitchFamily="2" charset="2"/>
              <a:buChar char="Ø"/>
            </a:pPr>
            <a:endParaRPr lang="en-IE" dirty="0"/>
          </a:p>
        </p:txBody>
      </p:sp>
      <p:sp>
        <p:nvSpPr>
          <p:cNvPr id="3" name="Title 2"/>
          <p:cNvSpPr>
            <a:spLocks noGrp="1"/>
          </p:cNvSpPr>
          <p:nvPr>
            <p:ph type="title"/>
          </p:nvPr>
        </p:nvSpPr>
        <p:spPr/>
        <p:txBody>
          <a:bodyPr/>
          <a:lstStyle/>
          <a:p>
            <a:r>
              <a:rPr lang="en-IE" dirty="0" smtClean="0"/>
              <a:t>RCI PROCESS IMPROVEMENTS</a:t>
            </a:r>
            <a:endParaRPr lang="en-IE" dirty="0"/>
          </a:p>
        </p:txBody>
      </p:sp>
    </p:spTree>
    <p:extLst>
      <p:ext uri="{BB962C8B-B14F-4D97-AF65-F5344CB8AC3E}">
        <p14:creationId xmlns:p14="http://schemas.microsoft.com/office/powerpoint/2010/main" val="115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48880"/>
            <a:ext cx="7408333" cy="3777283"/>
          </a:xfrm>
        </p:spPr>
        <p:txBody>
          <a:bodyPr>
            <a:normAutofit fontScale="25000" lnSpcReduction="20000"/>
          </a:bodyPr>
          <a:lstStyle/>
          <a:p>
            <a:pPr marL="0" indent="0">
              <a:buNone/>
            </a:pPr>
            <a:r>
              <a:rPr lang="en-GB" sz="7200" dirty="0" smtClean="0"/>
              <a:t>The utility of extending  the shelf life of DTT- reagent cells was assessed by performing the following:</a:t>
            </a:r>
          </a:p>
          <a:p>
            <a:pPr marL="0" indent="0">
              <a:buNone/>
            </a:pPr>
            <a:endParaRPr lang="en-IE" sz="6200" dirty="0"/>
          </a:p>
          <a:p>
            <a:pPr>
              <a:buFont typeface="Wingdings" panose="05000000000000000000" pitchFamily="2" charset="2"/>
              <a:buChar char="Ø"/>
            </a:pPr>
            <a:r>
              <a:rPr lang="en-IE" sz="6400" dirty="0" smtClean="0"/>
              <a:t>Reagent red cells from two different manufacturers , the </a:t>
            </a:r>
            <a:r>
              <a:rPr lang="en-IE" sz="6400" dirty="0" err="1" smtClean="0"/>
              <a:t>ALBcyte</a:t>
            </a:r>
            <a:r>
              <a:rPr lang="en-IE" sz="6400" dirty="0" smtClean="0"/>
              <a:t> three-cell screening panel and selected cells from the </a:t>
            </a:r>
            <a:r>
              <a:rPr lang="en-IE" sz="6400" dirty="0" err="1" smtClean="0"/>
              <a:t>Datacyte</a:t>
            </a:r>
            <a:r>
              <a:rPr lang="en-IE" sz="6400" dirty="0" smtClean="0"/>
              <a:t> panel, were batch DTT-treated.</a:t>
            </a:r>
          </a:p>
          <a:p>
            <a:pPr marL="0" indent="0">
              <a:buNone/>
            </a:pPr>
            <a:endParaRPr lang="en-IE" sz="6400" dirty="0" smtClean="0"/>
          </a:p>
          <a:p>
            <a:pPr>
              <a:buFont typeface="Wingdings" panose="05000000000000000000" pitchFamily="2" charset="2"/>
              <a:buChar char="Ø"/>
            </a:pPr>
            <a:r>
              <a:rPr lang="en-IE" sz="6400" dirty="0" smtClean="0"/>
              <a:t>Treated cells were stored for up to 28 days in a cell stabilisation medium, BioRad ID-CellStab.</a:t>
            </a:r>
          </a:p>
          <a:p>
            <a:pPr marL="0" indent="0">
              <a:buNone/>
            </a:pPr>
            <a:endParaRPr lang="en-IE" sz="6400" dirty="0" smtClean="0"/>
          </a:p>
          <a:p>
            <a:pPr>
              <a:buFont typeface="Wingdings" panose="05000000000000000000" pitchFamily="2" charset="2"/>
              <a:buChar char="Ø"/>
            </a:pPr>
            <a:r>
              <a:rPr lang="en-IE" sz="6400" dirty="0" smtClean="0"/>
              <a:t>Post DTT-treatment, at intervals, the stability of cellular antigens was assessed.</a:t>
            </a:r>
          </a:p>
          <a:p>
            <a:pPr marL="0" indent="0">
              <a:buNone/>
            </a:pPr>
            <a:endParaRPr lang="en-IE" sz="6400" dirty="0" smtClean="0"/>
          </a:p>
          <a:p>
            <a:pPr>
              <a:buFont typeface="Wingdings" panose="05000000000000000000" pitchFamily="2" charset="2"/>
              <a:buChar char="Ø"/>
            </a:pPr>
            <a:r>
              <a:rPr lang="en-IE" sz="6400" dirty="0" smtClean="0"/>
              <a:t>DTT-treated cells were typed for E, e, C, c, K, M, S, s, </a:t>
            </a:r>
            <a:r>
              <a:rPr lang="en-IE" sz="6400" dirty="0" err="1" smtClean="0"/>
              <a:t>Jka</a:t>
            </a:r>
            <a:r>
              <a:rPr lang="en-IE" sz="6400" dirty="0" smtClean="0"/>
              <a:t>, </a:t>
            </a:r>
            <a:r>
              <a:rPr lang="en-IE" sz="6400" dirty="0" err="1" smtClean="0"/>
              <a:t>Jkb</a:t>
            </a:r>
            <a:r>
              <a:rPr lang="en-IE" sz="6400" dirty="0" smtClean="0"/>
              <a:t>, </a:t>
            </a:r>
            <a:r>
              <a:rPr lang="en-IE" sz="6400" dirty="0" err="1" smtClean="0"/>
              <a:t>Fya</a:t>
            </a:r>
            <a:r>
              <a:rPr lang="en-IE" sz="6400" dirty="0" smtClean="0"/>
              <a:t> and </a:t>
            </a:r>
            <a:r>
              <a:rPr lang="en-IE" sz="6400" dirty="0" err="1" smtClean="0"/>
              <a:t>Fyb</a:t>
            </a:r>
            <a:r>
              <a:rPr lang="en-IE" sz="6400" dirty="0" smtClean="0"/>
              <a:t> antigens.</a:t>
            </a:r>
          </a:p>
          <a:p>
            <a:pPr marL="0" indent="0">
              <a:buNone/>
            </a:pPr>
            <a:endParaRPr lang="en-IE" sz="6200" dirty="0" smtClean="0"/>
          </a:p>
          <a:p>
            <a:pPr marL="0" indent="0">
              <a:buNone/>
            </a:pPr>
            <a:endParaRPr lang="en-IE" sz="4500" dirty="0" smtClean="0"/>
          </a:p>
        </p:txBody>
      </p:sp>
      <p:sp>
        <p:nvSpPr>
          <p:cNvPr id="3" name="Title 2"/>
          <p:cNvSpPr>
            <a:spLocks noGrp="1"/>
          </p:cNvSpPr>
          <p:nvPr>
            <p:ph type="title"/>
          </p:nvPr>
        </p:nvSpPr>
        <p:spPr/>
        <p:txBody>
          <a:bodyPr>
            <a:normAutofit/>
          </a:bodyPr>
          <a:lstStyle/>
          <a:p>
            <a:r>
              <a:rPr lang="en-IE" sz="3600" dirty="0" smtClean="0"/>
              <a:t>EXTENDING SHELF LIFE OF DTT-TREATED CELLS</a:t>
            </a:r>
            <a:endParaRPr lang="en-IE" sz="3600" dirty="0"/>
          </a:p>
        </p:txBody>
      </p:sp>
    </p:spTree>
    <p:extLst>
      <p:ext uri="{BB962C8B-B14F-4D97-AF65-F5344CB8AC3E}">
        <p14:creationId xmlns:p14="http://schemas.microsoft.com/office/powerpoint/2010/main" val="4090304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48880"/>
            <a:ext cx="7408333" cy="4104455"/>
          </a:xfrm>
        </p:spPr>
        <p:txBody>
          <a:bodyPr>
            <a:normAutofit/>
          </a:bodyPr>
          <a:lstStyle/>
          <a:p>
            <a:pPr>
              <a:buFont typeface="Wingdings" panose="05000000000000000000" pitchFamily="2" charset="2"/>
              <a:buChar char="Ø"/>
            </a:pPr>
            <a:r>
              <a:rPr lang="en-IE" sz="1600" dirty="0"/>
              <a:t>The ability of stored DTT-treated cells to detect antibodies in patient plasma containing DARA and the concentration at which antibody is detectable was evaluated.</a:t>
            </a:r>
          </a:p>
          <a:p>
            <a:pPr>
              <a:buFont typeface="Wingdings" panose="05000000000000000000" pitchFamily="2" charset="2"/>
              <a:buChar char="Ø"/>
            </a:pPr>
            <a:endParaRPr lang="en-IE" dirty="0" smtClean="0"/>
          </a:p>
          <a:p>
            <a:pPr>
              <a:buFont typeface="Wingdings" panose="05000000000000000000" pitchFamily="2" charset="2"/>
              <a:buChar char="Ø"/>
            </a:pPr>
            <a:r>
              <a:rPr lang="en-IE" sz="1600" dirty="0" smtClean="0"/>
              <a:t>Haemolysis of DTT-treated cells was noted at each interval.</a:t>
            </a:r>
          </a:p>
          <a:p>
            <a:pPr marL="0" indent="0">
              <a:buNone/>
            </a:pPr>
            <a:endParaRPr lang="en-IE" dirty="0" smtClean="0"/>
          </a:p>
          <a:p>
            <a:pPr>
              <a:buFont typeface="Wingdings" panose="05000000000000000000" pitchFamily="2" charset="2"/>
              <a:buChar char="Ø"/>
            </a:pPr>
            <a:r>
              <a:rPr lang="en-IE" sz="1600" dirty="0" smtClean="0"/>
              <a:t>IAT </a:t>
            </a:r>
            <a:r>
              <a:rPr lang="en-IE" sz="1600" dirty="0"/>
              <a:t>investigations were performed using both tube technique and CAT.</a:t>
            </a:r>
          </a:p>
          <a:p>
            <a:pPr>
              <a:buFont typeface="Wingdings" panose="05000000000000000000" pitchFamily="2" charset="2"/>
              <a:buChar char="Ø"/>
            </a:pPr>
            <a:endParaRPr lang="en-IE" dirty="0"/>
          </a:p>
        </p:txBody>
      </p:sp>
      <p:sp>
        <p:nvSpPr>
          <p:cNvPr id="3" name="Title 2"/>
          <p:cNvSpPr>
            <a:spLocks noGrp="1"/>
          </p:cNvSpPr>
          <p:nvPr>
            <p:ph type="title"/>
          </p:nvPr>
        </p:nvSpPr>
        <p:spPr/>
        <p:txBody>
          <a:bodyPr>
            <a:normAutofit fontScale="90000"/>
          </a:bodyPr>
          <a:lstStyle/>
          <a:p>
            <a:r>
              <a:rPr lang="en-IE" dirty="0"/>
              <a:t>EXTENDING SHELF LIFE OF DTT-TREATED CELLS</a:t>
            </a:r>
          </a:p>
        </p:txBody>
      </p:sp>
    </p:spTree>
    <p:extLst>
      <p:ext uri="{BB962C8B-B14F-4D97-AF65-F5344CB8AC3E}">
        <p14:creationId xmlns:p14="http://schemas.microsoft.com/office/powerpoint/2010/main" val="3394099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708920"/>
            <a:ext cx="7408333" cy="3600400"/>
          </a:xfrm>
        </p:spPr>
        <p:txBody>
          <a:bodyPr/>
          <a:lstStyle/>
          <a:p>
            <a:pPr>
              <a:buFont typeface="Wingdings" panose="05000000000000000000" pitchFamily="2" charset="2"/>
              <a:buChar char="Ø"/>
            </a:pPr>
            <a:r>
              <a:rPr lang="en-IE" sz="1800" dirty="0" smtClean="0"/>
              <a:t>DTT-treated reagent cells remained stable for up to 28 days stored in a stabilisation medium.</a:t>
            </a:r>
          </a:p>
          <a:p>
            <a:pPr marL="0" indent="0">
              <a:buNone/>
            </a:pPr>
            <a:endParaRPr lang="en-GB" sz="1800" dirty="0" smtClean="0"/>
          </a:p>
          <a:p>
            <a:pPr marL="0" indent="0">
              <a:buNone/>
            </a:pPr>
            <a:endParaRPr lang="en-IE" sz="1800" dirty="0"/>
          </a:p>
          <a:p>
            <a:pPr>
              <a:buFont typeface="Wingdings" panose="05000000000000000000" pitchFamily="2" charset="2"/>
              <a:buChar char="Ø"/>
            </a:pPr>
            <a:r>
              <a:rPr lang="en-IE" sz="1800" dirty="0" smtClean="0"/>
              <a:t>However, due to haemolysis of cells and a decrease in the stability of some antigens (Duffy &amp; Kidd), 28 days post DTT-treatment, our findings suggested that the shelf-life of DTT-treated reagent cells should be extended for no longer than 14 days.</a:t>
            </a:r>
          </a:p>
          <a:p>
            <a:pPr marL="0" indent="0">
              <a:buNone/>
            </a:pPr>
            <a:endParaRPr lang="en-IE" dirty="0" smtClean="0"/>
          </a:p>
        </p:txBody>
      </p:sp>
      <p:sp>
        <p:nvSpPr>
          <p:cNvPr id="3" name="Title 2"/>
          <p:cNvSpPr>
            <a:spLocks noGrp="1"/>
          </p:cNvSpPr>
          <p:nvPr>
            <p:ph type="title"/>
          </p:nvPr>
        </p:nvSpPr>
        <p:spPr/>
        <p:txBody>
          <a:bodyPr>
            <a:normAutofit/>
          </a:bodyPr>
          <a:lstStyle/>
          <a:p>
            <a:r>
              <a:rPr lang="en-IE" sz="3600" dirty="0" smtClean="0"/>
              <a:t>RESULTS OF EXTENDING SHELF LIFE</a:t>
            </a:r>
            <a:endParaRPr lang="en-IE" sz="3600" dirty="0"/>
          </a:p>
        </p:txBody>
      </p:sp>
    </p:spTree>
    <p:extLst>
      <p:ext uri="{BB962C8B-B14F-4D97-AF65-F5344CB8AC3E}">
        <p14:creationId xmlns:p14="http://schemas.microsoft.com/office/powerpoint/2010/main" val="3798860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16832"/>
            <a:ext cx="7408333" cy="4752528"/>
          </a:xfrm>
        </p:spPr>
        <p:txBody>
          <a:bodyPr>
            <a:normAutofit fontScale="92500" lnSpcReduction="20000"/>
          </a:bodyPr>
          <a:lstStyle/>
          <a:p>
            <a:pPr marL="0" indent="0">
              <a:buNone/>
            </a:pPr>
            <a:r>
              <a:rPr lang="en-IE" sz="2200" dirty="0" smtClean="0"/>
              <a:t>Daratumumab (DARA)  or Darzalex is a therapeutic human monoclonal antibody (mAb)  with high affinity for the CD38 epitope which is uniformly expressed on the surface of nearly all myeloma cells.</a:t>
            </a:r>
          </a:p>
          <a:p>
            <a:pPr marL="0" indent="0">
              <a:buNone/>
            </a:pPr>
            <a:endParaRPr lang="en-IE" sz="1900" dirty="0" smtClean="0"/>
          </a:p>
          <a:p>
            <a:pPr>
              <a:buFont typeface="Wingdings" panose="05000000000000000000" pitchFamily="2" charset="2"/>
              <a:buChar char="Ø"/>
            </a:pPr>
            <a:r>
              <a:rPr lang="en-IE" sz="1900" dirty="0" smtClean="0"/>
              <a:t>FDA: approved November 2015 for use in patient’s with MM who had received at least three prior treatments.</a:t>
            </a:r>
          </a:p>
          <a:p>
            <a:pPr>
              <a:buFont typeface="Wingdings" panose="05000000000000000000" pitchFamily="2" charset="2"/>
              <a:buChar char="Ø"/>
            </a:pPr>
            <a:r>
              <a:rPr lang="en-IE" sz="1900" dirty="0" smtClean="0"/>
              <a:t>EMEA: approved May 2015 for relapsed and refractory MM.</a:t>
            </a:r>
          </a:p>
          <a:p>
            <a:pPr marL="0" indent="0">
              <a:buNone/>
            </a:pPr>
            <a:endParaRPr lang="en-IE" sz="1900" dirty="0" smtClean="0"/>
          </a:p>
          <a:p>
            <a:pPr marL="0" indent="0">
              <a:buNone/>
            </a:pPr>
            <a:endParaRPr lang="en-IE" sz="1900" dirty="0"/>
          </a:p>
          <a:p>
            <a:pPr marL="0" indent="0">
              <a:buNone/>
            </a:pPr>
            <a:r>
              <a:rPr lang="en-IE" sz="1900" dirty="0" smtClean="0"/>
              <a:t>DARA licencing</a:t>
            </a:r>
          </a:p>
          <a:p>
            <a:pPr>
              <a:buFont typeface="Wingdings" panose="05000000000000000000" pitchFamily="2" charset="2"/>
              <a:buChar char="Ø"/>
            </a:pPr>
            <a:r>
              <a:rPr lang="en-IE" sz="1900" dirty="0" smtClean="0"/>
              <a:t>Initially available for compassionate use in relapsed MM.</a:t>
            </a:r>
          </a:p>
          <a:p>
            <a:pPr>
              <a:buFont typeface="Wingdings" panose="05000000000000000000" pitchFamily="2" charset="2"/>
              <a:buChar char="Ø"/>
            </a:pPr>
            <a:r>
              <a:rPr lang="en-IE" sz="1900" dirty="0" smtClean="0"/>
              <a:t>Used for treatment of newly diagnosed MM  in combination with other medicines.</a:t>
            </a:r>
          </a:p>
          <a:p>
            <a:pPr>
              <a:buFont typeface="Wingdings" panose="05000000000000000000" pitchFamily="2" charset="2"/>
              <a:buChar char="Ø"/>
            </a:pPr>
            <a:r>
              <a:rPr lang="en-IE" sz="1900" dirty="0" smtClean="0"/>
              <a:t>In patient’s with previously treated MM.</a:t>
            </a:r>
            <a:endParaRPr lang="en-IE" sz="1900" dirty="0"/>
          </a:p>
          <a:p>
            <a:pPr marL="0" indent="0">
              <a:buNone/>
            </a:pPr>
            <a:endParaRPr lang="en-IE" sz="2200" dirty="0" smtClean="0"/>
          </a:p>
          <a:p>
            <a:pPr marL="0" lvl="2" indent="0" algn="ctr">
              <a:buNone/>
            </a:pPr>
            <a:r>
              <a:rPr lang="en-GB" sz="1200" dirty="0">
                <a:ea typeface="Calibri"/>
                <a:cs typeface="Arial" pitchFamily="34" charset="0"/>
              </a:rPr>
              <a:t>https://www.ema.europa.eu/en/medicines/human/EPAR/darzalex</a:t>
            </a:r>
          </a:p>
          <a:p>
            <a:pPr marL="0" indent="0">
              <a:buNone/>
            </a:pPr>
            <a:endParaRPr lang="en-IE" sz="2200" dirty="0" smtClean="0"/>
          </a:p>
        </p:txBody>
      </p:sp>
      <p:sp>
        <p:nvSpPr>
          <p:cNvPr id="2" name="Title 1"/>
          <p:cNvSpPr>
            <a:spLocks noGrp="1"/>
          </p:cNvSpPr>
          <p:nvPr>
            <p:ph type="title"/>
          </p:nvPr>
        </p:nvSpPr>
        <p:spPr/>
        <p:txBody>
          <a:bodyPr/>
          <a:lstStyle/>
          <a:p>
            <a:r>
              <a:rPr lang="en-IE" dirty="0" smtClean="0"/>
              <a:t>DARATUMUMAB</a:t>
            </a:r>
            <a:endParaRPr lang="en-IE" dirty="0"/>
          </a:p>
        </p:txBody>
      </p:sp>
    </p:spTree>
    <p:extLst>
      <p:ext uri="{BB962C8B-B14F-4D97-AF65-F5344CB8AC3E}">
        <p14:creationId xmlns:p14="http://schemas.microsoft.com/office/powerpoint/2010/main" val="3195181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pic>
        <p:nvPicPr>
          <p:cNvPr id="4" name="Content Placeholder 3" descr="Avoiding Hemolysis in Blood Sample Collection and Processing">
            <a:hlinkClick r:id="rId2" tgtFrame="&quot;_blank&quot;"/>
          </p:cNvPr>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3491880" y="3140968"/>
            <a:ext cx="4176464" cy="1344594"/>
          </a:xfrm>
          <a:prstGeom prst="rect">
            <a:avLst/>
          </a:prstGeom>
          <a:noFill/>
          <a:ln>
            <a:noFill/>
          </a:ln>
        </p:spPr>
      </p:pic>
      <p:sp>
        <p:nvSpPr>
          <p:cNvPr id="5" name="Content Placeholder 4"/>
          <p:cNvSpPr>
            <a:spLocks noGrp="1"/>
          </p:cNvSpPr>
          <p:nvPr>
            <p:ph sz="quarter" idx="14"/>
          </p:nvPr>
        </p:nvSpPr>
        <p:spPr>
          <a:xfrm>
            <a:off x="755576" y="2564904"/>
            <a:ext cx="7711768" cy="3744416"/>
          </a:xfrm>
        </p:spPr>
        <p:txBody>
          <a:bodyPr>
            <a:normAutofit/>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a:buFont typeface="Wingdings" panose="05000000000000000000" pitchFamily="2" charset="2"/>
              <a:buChar char="Ø"/>
            </a:pPr>
            <a:r>
              <a:rPr lang="en-GB" sz="1600" dirty="0" smtClean="0"/>
              <a:t>28 days post DTT- treatment excess haemolysis of reagent cells was noted and compared to a visual haemolysis chart</a:t>
            </a:r>
            <a:endParaRPr lang="en-IE" sz="1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72816"/>
            <a:ext cx="193699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541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99592" y="1844824"/>
            <a:ext cx="7408862" cy="5688632"/>
          </a:xfrm>
        </p:spPr>
        <p:txBody>
          <a:bodyPr>
            <a:normAutofit/>
          </a:bodyPr>
          <a:lstStyle/>
          <a:p>
            <a:pPr marL="0" indent="0">
              <a:buNone/>
            </a:pPr>
            <a:r>
              <a:rPr lang="en-IE" sz="1800" dirty="0" smtClean="0"/>
              <a:t>RCI currently prepare DTT-treated cells for 7 day storage.</a:t>
            </a:r>
          </a:p>
          <a:p>
            <a:pPr>
              <a:buFont typeface="Wingdings" panose="05000000000000000000" pitchFamily="2" charset="2"/>
              <a:buChar char="Ø"/>
            </a:pPr>
            <a:r>
              <a:rPr lang="en-IE" sz="1400" dirty="0" smtClean="0"/>
              <a:t>Reagent red cells are stored in a 0.8% suspension in Cell Stab for 7 days.</a:t>
            </a:r>
          </a:p>
          <a:p>
            <a:pPr>
              <a:buFont typeface="Wingdings" panose="05000000000000000000" pitchFamily="2" charset="2"/>
              <a:buChar char="Ø"/>
            </a:pPr>
            <a:r>
              <a:rPr lang="en-GB" sz="1400" dirty="0" smtClean="0"/>
              <a:t>Washed before use .</a:t>
            </a:r>
            <a:endParaRPr lang="en-IE" sz="1400" dirty="0" smtClean="0"/>
          </a:p>
          <a:p>
            <a:pPr marL="0" indent="0">
              <a:buNone/>
            </a:pPr>
            <a:endParaRPr lang="en-GB" sz="1800" dirty="0"/>
          </a:p>
          <a:p>
            <a:pPr marL="0" indent="0">
              <a:buNone/>
            </a:pPr>
            <a:endParaRPr lang="en-IE" sz="1800" dirty="0" smtClean="0"/>
          </a:p>
          <a:p>
            <a:pPr marL="0" indent="0">
              <a:buNone/>
            </a:pPr>
            <a:r>
              <a:rPr lang="en-IE" sz="1800" dirty="0"/>
              <a:t>The extension of the shelf life of </a:t>
            </a:r>
            <a:r>
              <a:rPr lang="en-IE" sz="1800" dirty="0" smtClean="0"/>
              <a:t>DTT-treated cells </a:t>
            </a:r>
            <a:r>
              <a:rPr lang="en-IE" sz="1800" dirty="0"/>
              <a:t>to 7 days has greatly improved turnaround times and provision of blood to referring hospitals. </a:t>
            </a:r>
            <a:endParaRPr lang="en-IE" sz="1800" dirty="0" smtClean="0"/>
          </a:p>
          <a:p>
            <a:pPr marL="0" indent="0">
              <a:buNone/>
            </a:pPr>
            <a:endParaRPr lang="en-GB" sz="1800" dirty="0" smtClean="0"/>
          </a:p>
          <a:p>
            <a:pPr marL="0" indent="0">
              <a:buNone/>
            </a:pPr>
            <a:endParaRPr lang="en-IE" sz="1800" dirty="0" smtClean="0"/>
          </a:p>
          <a:p>
            <a:pPr marL="0" indent="0">
              <a:buNone/>
            </a:pPr>
            <a:r>
              <a:rPr lang="en-IE" sz="1800" dirty="0"/>
              <a:t>Prior </a:t>
            </a:r>
            <a:r>
              <a:rPr lang="en-IE" sz="1800" dirty="0" smtClean="0"/>
              <a:t>to this, </a:t>
            </a:r>
            <a:r>
              <a:rPr lang="en-IE" sz="1800" dirty="0"/>
              <a:t>the process from receipt of sample, to issuing compatible units took approximately three hours.</a:t>
            </a:r>
          </a:p>
          <a:p>
            <a:pPr marL="0" indent="0">
              <a:buNone/>
            </a:pPr>
            <a:endParaRPr lang="en-IE" sz="2000" dirty="0"/>
          </a:p>
          <a:p>
            <a:pPr marL="0" indent="0">
              <a:buNone/>
            </a:pPr>
            <a:endParaRPr lang="en-IE" dirty="0" smtClean="0"/>
          </a:p>
        </p:txBody>
      </p:sp>
    </p:spTree>
    <p:extLst>
      <p:ext uri="{BB962C8B-B14F-4D97-AF65-F5344CB8AC3E}">
        <p14:creationId xmlns:p14="http://schemas.microsoft.com/office/powerpoint/2010/main" val="2008908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32856"/>
            <a:ext cx="7408333" cy="3993307"/>
          </a:xfrm>
        </p:spPr>
        <p:txBody>
          <a:bodyPr>
            <a:normAutofit/>
          </a:bodyPr>
          <a:lstStyle/>
          <a:p>
            <a:pPr>
              <a:buFont typeface="Wingdings" panose="05000000000000000000" pitchFamily="2" charset="2"/>
              <a:buChar char="Ø"/>
            </a:pPr>
            <a:r>
              <a:rPr lang="en-IE" sz="1800" dirty="0" smtClean="0"/>
              <a:t>Previously, both LISS/Coombs and RT crossmatches were performed for each patient on DARA who required red cells.</a:t>
            </a:r>
          </a:p>
          <a:p>
            <a:pPr marL="0" indent="0">
              <a:buNone/>
            </a:pPr>
            <a:endParaRPr lang="en-IE" sz="1800" dirty="0" smtClean="0"/>
          </a:p>
          <a:p>
            <a:pPr>
              <a:buFont typeface="Wingdings" panose="05000000000000000000" pitchFamily="2" charset="2"/>
              <a:buChar char="Ø"/>
            </a:pPr>
            <a:r>
              <a:rPr lang="en-IE" sz="1800" dirty="0" smtClean="0"/>
              <a:t>Segments are selected from appropriate units and an aliquot from each is DTT treated for 30 minutes prior to the start of the investigation </a:t>
            </a:r>
          </a:p>
          <a:p>
            <a:pPr marL="0" indent="0">
              <a:buNone/>
            </a:pPr>
            <a:endParaRPr lang="en-IE" sz="1800" dirty="0" smtClean="0"/>
          </a:p>
          <a:p>
            <a:pPr>
              <a:buFont typeface="Wingdings" panose="05000000000000000000" pitchFamily="2" charset="2"/>
              <a:buChar char="Ø"/>
            </a:pPr>
            <a:r>
              <a:rPr lang="en-IE" sz="1800" dirty="0" smtClean="0"/>
              <a:t>If a referring hospital provides segments from their own bank, testing is unable to commence until the sample is received in the lab.</a:t>
            </a:r>
          </a:p>
          <a:p>
            <a:pPr>
              <a:buFont typeface="Wingdings" panose="05000000000000000000" pitchFamily="2" charset="2"/>
              <a:buChar char="Ø"/>
            </a:pPr>
            <a:endParaRPr lang="en-GB" sz="1800" dirty="0"/>
          </a:p>
          <a:p>
            <a:pPr>
              <a:buFont typeface="Wingdings" panose="05000000000000000000" pitchFamily="2" charset="2"/>
              <a:buChar char="Ø"/>
            </a:pPr>
            <a:r>
              <a:rPr lang="en-IE" sz="1800" dirty="0" smtClean="0"/>
              <a:t>Referring segments is a practice we encourage </a:t>
            </a:r>
            <a:r>
              <a:rPr lang="en-IE" sz="1800" dirty="0" smtClean="0">
                <a:sym typeface="Wingdings" panose="05000000000000000000" pitchFamily="2" charset="2"/>
              </a:rPr>
              <a:t></a:t>
            </a:r>
            <a:endParaRPr lang="en-IE" sz="1800" dirty="0"/>
          </a:p>
          <a:p>
            <a:pPr>
              <a:buFont typeface="Wingdings" panose="05000000000000000000" pitchFamily="2" charset="2"/>
              <a:buChar char="Ø"/>
            </a:pPr>
            <a:endParaRPr lang="en-IE" sz="1800" dirty="0" smtClean="0"/>
          </a:p>
          <a:p>
            <a:pPr>
              <a:buFont typeface="Wingdings" panose="05000000000000000000" pitchFamily="2" charset="2"/>
              <a:buChar char="Ø"/>
            </a:pPr>
            <a:endParaRPr lang="en-IE" sz="1800" dirty="0" smtClean="0"/>
          </a:p>
        </p:txBody>
      </p:sp>
      <p:sp>
        <p:nvSpPr>
          <p:cNvPr id="3" name="Title 2"/>
          <p:cNvSpPr>
            <a:spLocks noGrp="1"/>
          </p:cNvSpPr>
          <p:nvPr>
            <p:ph type="title"/>
          </p:nvPr>
        </p:nvSpPr>
        <p:spPr/>
        <p:txBody>
          <a:bodyPr>
            <a:normAutofit/>
          </a:bodyPr>
          <a:lstStyle/>
          <a:p>
            <a:r>
              <a:rPr lang="en-IE" sz="3200" dirty="0" smtClean="0"/>
              <a:t>ROOM TEMPERATURE CROSSMATCH FOR DARA PATIENTS</a:t>
            </a:r>
            <a:endParaRPr lang="en-IE" sz="3200" dirty="0"/>
          </a:p>
        </p:txBody>
      </p:sp>
    </p:spTree>
    <p:extLst>
      <p:ext uri="{BB962C8B-B14F-4D97-AF65-F5344CB8AC3E}">
        <p14:creationId xmlns:p14="http://schemas.microsoft.com/office/powerpoint/2010/main" val="1389434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a:bodyPr>
          <a:lstStyle/>
          <a:p>
            <a:pPr marL="0" indent="0">
              <a:buNone/>
            </a:pPr>
            <a:r>
              <a:rPr lang="en-IE" dirty="0" smtClean="0"/>
              <a:t>RT crossmatch advantages</a:t>
            </a:r>
          </a:p>
          <a:p>
            <a:pPr>
              <a:buFont typeface="Wingdings" panose="05000000000000000000" pitchFamily="2" charset="2"/>
              <a:buChar char="Ø"/>
            </a:pPr>
            <a:r>
              <a:rPr lang="en-IE" sz="1800" dirty="0" smtClean="0"/>
              <a:t>Quicker procedure – no need to pre-treat cells with DTT</a:t>
            </a:r>
          </a:p>
          <a:p>
            <a:pPr>
              <a:buFont typeface="Wingdings" panose="05000000000000000000" pitchFamily="2" charset="2"/>
              <a:buChar char="Ø"/>
            </a:pPr>
            <a:r>
              <a:rPr lang="en-IE" sz="1800" dirty="0"/>
              <a:t>E</a:t>
            </a:r>
            <a:r>
              <a:rPr lang="en-IE" sz="1800" dirty="0" smtClean="0"/>
              <a:t>liminate 30 minute step</a:t>
            </a:r>
          </a:p>
          <a:p>
            <a:pPr>
              <a:buFont typeface="Wingdings" panose="05000000000000000000" pitchFamily="2" charset="2"/>
              <a:buChar char="Ø"/>
            </a:pPr>
            <a:r>
              <a:rPr lang="en-IE" sz="1800" dirty="0" smtClean="0"/>
              <a:t>In line with AABB Bulletin #16-02.</a:t>
            </a:r>
          </a:p>
          <a:p>
            <a:pPr marL="0" indent="0">
              <a:buNone/>
            </a:pPr>
            <a:endParaRPr lang="en-IE" dirty="0"/>
          </a:p>
          <a:p>
            <a:pPr marL="0" indent="0">
              <a:buNone/>
            </a:pPr>
            <a:r>
              <a:rPr lang="en-IE" dirty="0" smtClean="0"/>
              <a:t>Disadvantages</a:t>
            </a:r>
          </a:p>
          <a:p>
            <a:pPr>
              <a:buFont typeface="Wingdings" panose="05000000000000000000" pitchFamily="2" charset="2"/>
              <a:buChar char="Ø"/>
            </a:pPr>
            <a:r>
              <a:rPr lang="en-IE" sz="1800" dirty="0" smtClean="0"/>
              <a:t>Issues with cold-reactive antibodies which can give a positive crossmatch at RT – patients often have rouleaux and immunoglobulin interferences </a:t>
            </a:r>
            <a:endParaRPr lang="en-IE" sz="1800" dirty="0"/>
          </a:p>
        </p:txBody>
      </p:sp>
      <p:sp>
        <p:nvSpPr>
          <p:cNvPr id="3" name="Title 2"/>
          <p:cNvSpPr>
            <a:spLocks noGrp="1"/>
          </p:cNvSpPr>
          <p:nvPr>
            <p:ph type="title"/>
          </p:nvPr>
        </p:nvSpPr>
        <p:spPr/>
        <p:txBody>
          <a:bodyPr>
            <a:normAutofit fontScale="90000"/>
          </a:bodyPr>
          <a:lstStyle/>
          <a:p>
            <a:r>
              <a:rPr lang="en-IE" dirty="0" smtClean="0"/>
              <a:t>POTENTIAL OPTIONS FOR CHANGE </a:t>
            </a:r>
            <a:endParaRPr lang="en-IE" dirty="0"/>
          </a:p>
        </p:txBody>
      </p:sp>
    </p:spTree>
    <p:extLst>
      <p:ext uri="{BB962C8B-B14F-4D97-AF65-F5344CB8AC3E}">
        <p14:creationId xmlns:p14="http://schemas.microsoft.com/office/powerpoint/2010/main" val="409840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44824"/>
            <a:ext cx="7408333" cy="4281339"/>
          </a:xfrm>
        </p:spPr>
        <p:txBody>
          <a:bodyPr>
            <a:normAutofit/>
          </a:bodyPr>
          <a:lstStyle/>
          <a:p>
            <a:pPr marL="0" indent="0">
              <a:buNone/>
            </a:pPr>
            <a:r>
              <a:rPr lang="en-IE" sz="2000" dirty="0" smtClean="0"/>
              <a:t>Earlier this year, RCI evaluated the proposal of only preforming a RT crossmatch for patient’s who had received DARA</a:t>
            </a:r>
          </a:p>
          <a:p>
            <a:pPr marL="0" indent="0">
              <a:buNone/>
            </a:pPr>
            <a:endParaRPr lang="en-IE" dirty="0" smtClean="0"/>
          </a:p>
          <a:p>
            <a:pPr>
              <a:buFont typeface="Wingdings" panose="05000000000000000000" pitchFamily="2" charset="2"/>
              <a:buChar char="Ø"/>
            </a:pPr>
            <a:r>
              <a:rPr lang="en-IE" sz="1800" dirty="0" smtClean="0"/>
              <a:t>RT crossmatch involves the use of a neutral saline card which does not contain </a:t>
            </a:r>
            <a:r>
              <a:rPr lang="en-IE" sz="1800" smtClean="0"/>
              <a:t>anti-human globulin.</a:t>
            </a:r>
            <a:endParaRPr lang="en-IE" sz="1800" dirty="0" smtClean="0"/>
          </a:p>
          <a:p>
            <a:pPr marL="0" indent="0">
              <a:buNone/>
            </a:pPr>
            <a:endParaRPr lang="en-IE" sz="1800" dirty="0" smtClean="0"/>
          </a:p>
          <a:p>
            <a:pPr>
              <a:buFont typeface="Wingdings" panose="05000000000000000000" pitchFamily="2" charset="2"/>
              <a:buChar char="Ø"/>
            </a:pPr>
            <a:r>
              <a:rPr lang="en-IE" sz="1800" dirty="0" smtClean="0"/>
              <a:t>RT crossmatch is used to detect direct agglutination of the donor red cells and the patient’s plasma which would be indicative of an ABO incompatibility.</a:t>
            </a:r>
          </a:p>
          <a:p>
            <a:pPr marL="0" indent="0">
              <a:buNone/>
            </a:pPr>
            <a:endParaRPr lang="en-IE" sz="1800" dirty="0"/>
          </a:p>
          <a:p>
            <a:pPr>
              <a:buFont typeface="Wingdings" panose="05000000000000000000" pitchFamily="2" charset="2"/>
              <a:buChar char="Ø"/>
            </a:pPr>
            <a:r>
              <a:rPr lang="en-IE" sz="1800" dirty="0" smtClean="0"/>
              <a:t>The use of the RT crossmatch would remove the requirement for DTT treatment of </a:t>
            </a:r>
            <a:r>
              <a:rPr lang="en-IE" sz="1800" dirty="0"/>
              <a:t>d</a:t>
            </a:r>
            <a:r>
              <a:rPr lang="en-IE" sz="1800" dirty="0" smtClean="0"/>
              <a:t>onor cells, which in turn would reduce reagent use and time until units are issued.</a:t>
            </a:r>
            <a:endParaRPr lang="en-IE" sz="1800" dirty="0"/>
          </a:p>
        </p:txBody>
      </p:sp>
      <p:sp>
        <p:nvSpPr>
          <p:cNvPr id="3" name="Title 2"/>
          <p:cNvSpPr>
            <a:spLocks noGrp="1"/>
          </p:cNvSpPr>
          <p:nvPr>
            <p:ph type="title"/>
          </p:nvPr>
        </p:nvSpPr>
        <p:spPr/>
        <p:txBody>
          <a:bodyPr/>
          <a:lstStyle/>
          <a:p>
            <a:endParaRPr lang="en-IE"/>
          </a:p>
        </p:txBody>
      </p:sp>
    </p:spTree>
    <p:extLst>
      <p:ext uri="{BB962C8B-B14F-4D97-AF65-F5344CB8AC3E}">
        <p14:creationId xmlns:p14="http://schemas.microsoft.com/office/powerpoint/2010/main" val="2742622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2"/>
          <p:cNvSpPr txBox="1">
            <a:spLocks noChangeArrowheads="1"/>
          </p:cNvSpPr>
          <p:nvPr/>
        </p:nvSpPr>
        <p:spPr bwMode="auto">
          <a:xfrm>
            <a:off x="2768600" y="930275"/>
            <a:ext cx="1397000" cy="430887"/>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altLang="en-US" sz="1100" b="0" i="0" u="none" strike="noStrike" cap="none" normalizeH="0" baseline="0" dirty="0" smtClean="0">
                <a:ln>
                  <a:noFill/>
                </a:ln>
                <a:solidFill>
                  <a:schemeClr val="tx1"/>
                </a:solidFill>
                <a:effectLst/>
                <a:ea typeface="Calibri" pitchFamily="34" charset="0"/>
                <a:cs typeface="Times New Roman" pitchFamily="18" charset="0"/>
              </a:rPr>
              <a:t>DTT antibody Screen</a:t>
            </a:r>
            <a:endParaRPr kumimoji="0" lang="en-IE" altLang="en-US" sz="1800" b="0" i="0" u="none" strike="noStrike" cap="none" normalizeH="0" baseline="0" dirty="0" smtClean="0">
              <a:ln>
                <a:noFill/>
              </a:ln>
              <a:solidFill>
                <a:schemeClr val="tx1"/>
              </a:solidFill>
              <a:effectLst/>
              <a:cs typeface="Arial" pitchFamily="34" charset="0"/>
            </a:endParaRPr>
          </a:p>
        </p:txBody>
      </p:sp>
      <p:sp>
        <p:nvSpPr>
          <p:cNvPr id="34" name="Text Box 61"/>
          <p:cNvSpPr txBox="1">
            <a:spLocks noChangeArrowheads="1"/>
          </p:cNvSpPr>
          <p:nvPr/>
        </p:nvSpPr>
        <p:spPr bwMode="auto">
          <a:xfrm>
            <a:off x="1931988" y="2004695"/>
            <a:ext cx="663575" cy="261610"/>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Positive</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5" name="Text Box 3"/>
          <p:cNvSpPr txBox="1">
            <a:spLocks noChangeArrowheads="1"/>
          </p:cNvSpPr>
          <p:nvPr/>
        </p:nvSpPr>
        <p:spPr bwMode="auto">
          <a:xfrm>
            <a:off x="4243070" y="2007729"/>
            <a:ext cx="733425" cy="261610"/>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Negative</a:t>
            </a:r>
          </a:p>
        </p:txBody>
      </p:sp>
      <p:sp>
        <p:nvSpPr>
          <p:cNvPr id="36" name="Text Box 4"/>
          <p:cNvSpPr txBox="1">
            <a:spLocks noChangeArrowheads="1"/>
          </p:cNvSpPr>
          <p:nvPr/>
        </p:nvSpPr>
        <p:spPr bwMode="auto">
          <a:xfrm>
            <a:off x="5660654" y="1997568"/>
            <a:ext cx="974725" cy="733425"/>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Room Temperature Crossmatch</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7" name="Text Box 5"/>
          <p:cNvSpPr txBox="1">
            <a:spLocks noChangeArrowheads="1"/>
          </p:cNvSpPr>
          <p:nvPr/>
        </p:nvSpPr>
        <p:spPr bwMode="auto">
          <a:xfrm>
            <a:off x="1684842" y="2938144"/>
            <a:ext cx="1052513" cy="733425"/>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DTT Antibody Panel performed</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8" name="Text Box 6"/>
          <p:cNvSpPr txBox="1">
            <a:spLocks noChangeArrowheads="1"/>
          </p:cNvSpPr>
          <p:nvPr/>
        </p:nvSpPr>
        <p:spPr bwMode="auto">
          <a:xfrm>
            <a:off x="4997079" y="3304857"/>
            <a:ext cx="663575" cy="261610"/>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Positive</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39" name="Text Box 7"/>
          <p:cNvSpPr txBox="1">
            <a:spLocks noChangeArrowheads="1"/>
          </p:cNvSpPr>
          <p:nvPr/>
        </p:nvSpPr>
        <p:spPr bwMode="auto">
          <a:xfrm>
            <a:off x="6543216" y="3304857"/>
            <a:ext cx="715962" cy="261610"/>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Negative</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40" name="Text Box 8"/>
          <p:cNvSpPr txBox="1">
            <a:spLocks noChangeArrowheads="1"/>
          </p:cNvSpPr>
          <p:nvPr/>
        </p:nvSpPr>
        <p:spPr bwMode="auto">
          <a:xfrm>
            <a:off x="6416675" y="4346575"/>
            <a:ext cx="1362075" cy="600164"/>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Patient receives their ABO and Rh/K matched units</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41" name="Text Box 9"/>
          <p:cNvSpPr txBox="1">
            <a:spLocks noChangeArrowheads="1"/>
          </p:cNvSpPr>
          <p:nvPr/>
        </p:nvSpPr>
        <p:spPr bwMode="auto">
          <a:xfrm>
            <a:off x="4660528" y="4315777"/>
            <a:ext cx="1336675" cy="1371600"/>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Cold reactive antibody/rouleaux investigation. Group Rh/K matched </a:t>
            </a:r>
            <a:r>
              <a:rPr kumimoji="0" lang="en-US" altLang="en-US" sz="1100" b="0" u="none" strike="noStrike" cap="none" normalizeH="0" baseline="0" dirty="0" smtClean="0">
                <a:ln>
                  <a:noFill/>
                </a:ln>
                <a:solidFill>
                  <a:schemeClr val="tx1"/>
                </a:solidFill>
                <a:effectLst/>
                <a:ea typeface="Calibri" pitchFamily="34" charset="0"/>
                <a:cs typeface="Times New Roman" pitchFamily="18" charset="0"/>
              </a:rPr>
              <a:t>Confirmed Units are issued</a:t>
            </a:r>
            <a:endParaRPr kumimoji="0" lang="en-US" altLang="en-US" sz="800" b="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11"/>
          <p:cNvSpPr txBox="1">
            <a:spLocks noChangeArrowheads="1"/>
          </p:cNvSpPr>
          <p:nvPr/>
        </p:nvSpPr>
        <p:spPr bwMode="auto">
          <a:xfrm>
            <a:off x="1684842" y="4085589"/>
            <a:ext cx="1052512" cy="938719"/>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Antibody Identified to Antigen unaffected by DTT treatment</a:t>
            </a:r>
            <a:endParaRPr kumimoji="0" lang="en-US" altLang="en-US" sz="1800" b="0" i="0" u="none" strike="noStrike" cap="none" normalizeH="0" baseline="0" dirty="0" smtClean="0">
              <a:ln>
                <a:noFill/>
              </a:ln>
              <a:solidFill>
                <a:schemeClr val="tx1"/>
              </a:solidFill>
              <a:effectLst/>
              <a:cs typeface="Arial" pitchFamily="34" charset="0"/>
            </a:endParaRPr>
          </a:p>
        </p:txBody>
      </p:sp>
      <p:sp>
        <p:nvSpPr>
          <p:cNvPr id="43" name="Text Box 12"/>
          <p:cNvSpPr txBox="1">
            <a:spLocks noChangeArrowheads="1"/>
          </p:cNvSpPr>
          <p:nvPr/>
        </p:nvSpPr>
        <p:spPr bwMode="auto">
          <a:xfrm>
            <a:off x="1389352" y="5373216"/>
            <a:ext cx="1748846" cy="1107996"/>
          </a:xfrm>
          <a:prstGeom prst="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ea typeface="Calibri" pitchFamily="34" charset="0"/>
                <a:cs typeface="Times New Roman" pitchFamily="18" charset="0"/>
              </a:rPr>
              <a:t>Coombs DTT crossmatch performed. Group specific Rh/K matched units (antigen negative for the antibody identified) are issued. </a:t>
            </a:r>
            <a:endParaRPr kumimoji="0" lang="en-US" altLang="en-US" sz="1800" b="0" i="0" u="none" strike="noStrike" cap="none" normalizeH="0" baseline="0" dirty="0" smtClean="0">
              <a:ln>
                <a:noFill/>
              </a:ln>
              <a:solidFill>
                <a:schemeClr val="tx1"/>
              </a:solidFill>
              <a:effectLst/>
              <a:cs typeface="Arial" pitchFamily="34" charset="0"/>
            </a:endParaRPr>
          </a:p>
        </p:txBody>
      </p:sp>
      <p:cxnSp>
        <p:nvCxnSpPr>
          <p:cNvPr id="49" name="Straight Arrow Connector 48"/>
          <p:cNvCxnSpPr/>
          <p:nvPr/>
        </p:nvCxnSpPr>
        <p:spPr>
          <a:xfrm>
            <a:off x="5408947" y="3076575"/>
            <a:ext cx="0" cy="21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901197" y="3089592"/>
            <a:ext cx="0" cy="215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08947" y="3076575"/>
            <a:ext cx="149225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55072" y="2757805"/>
            <a:ext cx="0" cy="31877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11098" y="3671569"/>
            <a:ext cx="0" cy="414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Rectangle 6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59" name="Rectangle 65"/>
          <p:cNvSpPr>
            <a:spLocks noChangeArrowheads="1"/>
          </p:cNvSpPr>
          <p:nvPr/>
        </p:nvSpPr>
        <p:spPr bwMode="auto">
          <a:xfrm>
            <a:off x="1914526" y="331857"/>
            <a:ext cx="53446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1200" b="1" dirty="0">
                <a:latin typeface="Arial" pitchFamily="34" charset="0"/>
                <a:cs typeface="Arial" pitchFamily="34" charset="0"/>
              </a:rPr>
              <a:t> </a:t>
            </a:r>
            <a:r>
              <a:rPr lang="en-GB" altLang="en-US" sz="1200" b="1" dirty="0" smtClean="0">
                <a:latin typeface="Arial" pitchFamily="34" charset="0"/>
                <a:cs typeface="Arial" pitchFamily="34" charset="0"/>
              </a:rPr>
              <a:t>                                                          </a:t>
            </a:r>
            <a:endParaRPr kumimoji="0" lang="en-IE" alt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1" i="0" u="none" strike="noStrike" cap="none" normalizeH="0" baseline="0" dirty="0" smtClean="0">
                <a:ln>
                  <a:noFill/>
                </a:ln>
                <a:solidFill>
                  <a:schemeClr val="tx1"/>
                </a:solidFill>
                <a:effectLst/>
                <a:latin typeface="+mj-lt"/>
                <a:cs typeface="Arial" pitchFamily="34" charset="0"/>
              </a:rPr>
              <a:t>POSSIBLE</a:t>
            </a:r>
            <a:r>
              <a:rPr kumimoji="0" lang="en-IE" altLang="en-US" sz="1400" b="1" i="0" u="none" strike="noStrike" cap="none" normalizeH="0" dirty="0" smtClean="0">
                <a:ln>
                  <a:noFill/>
                </a:ln>
                <a:solidFill>
                  <a:schemeClr val="tx1"/>
                </a:solidFill>
                <a:effectLst/>
                <a:latin typeface="+mj-lt"/>
                <a:cs typeface="Arial" pitchFamily="34" charset="0"/>
              </a:rPr>
              <a:t> OUTCOMES FOR ROOM TEMPERATURE CROSSMATCH</a:t>
            </a:r>
            <a:endParaRPr kumimoji="0" lang="en-IE" altLang="en-US" sz="14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400" b="0" i="0" u="none" strike="noStrike" cap="none" normalizeH="0" baseline="0" dirty="0" smtClean="0">
              <a:ln>
                <a:noFill/>
              </a:ln>
              <a:solidFill>
                <a:schemeClr val="tx1"/>
              </a:solidFill>
              <a:effectLst/>
              <a:latin typeface="+mj-lt"/>
              <a:cs typeface="Arial" pitchFamily="34" charset="0"/>
            </a:endParaRPr>
          </a:p>
        </p:txBody>
      </p:sp>
      <p:sp>
        <p:nvSpPr>
          <p:cNvPr id="60" name="Rectangle 76"/>
          <p:cNvSpPr>
            <a:spLocks noChangeArrowheads="1"/>
          </p:cNvSpPr>
          <p:nvPr/>
        </p:nvSpPr>
        <p:spPr bwMode="auto">
          <a:xfrm>
            <a:off x="-34431"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8" name="Straight Connector 67"/>
          <p:cNvCxnSpPr/>
          <p:nvPr/>
        </p:nvCxnSpPr>
        <p:spPr>
          <a:xfrm>
            <a:off x="2263775" y="1798743"/>
            <a:ext cx="2346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263775" y="1798743"/>
            <a:ext cx="0" cy="198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35" idx="0"/>
          </p:cNvCxnSpPr>
          <p:nvPr/>
        </p:nvCxnSpPr>
        <p:spPr>
          <a:xfrm>
            <a:off x="4609782" y="1798743"/>
            <a:ext cx="1" cy="208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5" idx="3"/>
          </p:cNvCxnSpPr>
          <p:nvPr/>
        </p:nvCxnSpPr>
        <p:spPr>
          <a:xfrm>
            <a:off x="4976495" y="2138534"/>
            <a:ext cx="6841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34" idx="2"/>
          </p:cNvCxnSpPr>
          <p:nvPr/>
        </p:nvCxnSpPr>
        <p:spPr>
          <a:xfrm flipH="1">
            <a:off x="2263775" y="2266305"/>
            <a:ext cx="1" cy="650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2" idx="2"/>
          </p:cNvCxnSpPr>
          <p:nvPr/>
        </p:nvCxnSpPr>
        <p:spPr>
          <a:xfrm>
            <a:off x="2211098" y="5024308"/>
            <a:ext cx="0" cy="3489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38" idx="2"/>
          </p:cNvCxnSpPr>
          <p:nvPr/>
        </p:nvCxnSpPr>
        <p:spPr>
          <a:xfrm flipH="1">
            <a:off x="5328866" y="3566467"/>
            <a:ext cx="1" cy="7493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39" idx="2"/>
          </p:cNvCxnSpPr>
          <p:nvPr/>
        </p:nvCxnSpPr>
        <p:spPr>
          <a:xfrm>
            <a:off x="6901197" y="3566467"/>
            <a:ext cx="0" cy="780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3" idx="2"/>
          </p:cNvCxnSpPr>
          <p:nvPr/>
        </p:nvCxnSpPr>
        <p:spPr>
          <a:xfrm>
            <a:off x="3467100" y="1361162"/>
            <a:ext cx="0" cy="4375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749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20888"/>
            <a:ext cx="7408333" cy="3705275"/>
          </a:xfrm>
        </p:spPr>
        <p:txBody>
          <a:bodyPr>
            <a:normAutofit/>
          </a:bodyPr>
          <a:lstStyle/>
          <a:p>
            <a:pPr>
              <a:buFont typeface="Wingdings" panose="05000000000000000000" pitchFamily="2" charset="2"/>
              <a:buChar char="Ø"/>
            </a:pPr>
            <a:r>
              <a:rPr lang="en-IE" sz="1600" dirty="0" smtClean="0"/>
              <a:t>In our retrospective analysis of DARA patients from April to June, 93.3% had a negative RT crossmatch (n=45).</a:t>
            </a:r>
          </a:p>
          <a:p>
            <a:pPr marL="0" indent="0">
              <a:buNone/>
            </a:pPr>
            <a:endParaRPr lang="en-IE" sz="1600" dirty="0" smtClean="0"/>
          </a:p>
          <a:p>
            <a:pPr>
              <a:buFont typeface="Wingdings" panose="05000000000000000000" pitchFamily="2" charset="2"/>
              <a:buChar char="Ø"/>
            </a:pPr>
            <a:endParaRPr lang="en-IE" sz="1600" dirty="0"/>
          </a:p>
          <a:p>
            <a:pPr>
              <a:buFont typeface="Wingdings" panose="05000000000000000000" pitchFamily="2" charset="2"/>
              <a:buChar char="Ø"/>
            </a:pPr>
            <a:r>
              <a:rPr lang="en-IE" sz="1600" dirty="0" smtClean="0"/>
              <a:t>In the event of a positive RT crossmatch, group confirmed units were provided for these patients and they were investigated for rouleaux and cold reactive antibodies. </a:t>
            </a:r>
          </a:p>
          <a:p>
            <a:pPr>
              <a:buFont typeface="Wingdings" panose="05000000000000000000" pitchFamily="2" charset="2"/>
              <a:buChar char="Ø"/>
            </a:pPr>
            <a:endParaRPr lang="en-GB" sz="1600" dirty="0"/>
          </a:p>
          <a:p>
            <a:pPr>
              <a:buFont typeface="Wingdings" panose="05000000000000000000" pitchFamily="2" charset="2"/>
              <a:buChar char="Ø"/>
            </a:pPr>
            <a:r>
              <a:rPr lang="en-GB" sz="1600" dirty="0" smtClean="0"/>
              <a:t>The implementation of the RT crossmatch for this patient cohort has eliminated the need to DTT-treat donor red cells for compatibility testing and therefore reducing the laboratory TAT’s. </a:t>
            </a:r>
            <a:endParaRPr lang="en-IE" sz="1600" dirty="0"/>
          </a:p>
        </p:txBody>
      </p:sp>
      <p:sp>
        <p:nvSpPr>
          <p:cNvPr id="3" name="Title 2"/>
          <p:cNvSpPr>
            <a:spLocks noGrp="1"/>
          </p:cNvSpPr>
          <p:nvPr>
            <p:ph type="title"/>
          </p:nvPr>
        </p:nvSpPr>
        <p:spPr/>
        <p:txBody>
          <a:bodyPr/>
          <a:lstStyle/>
          <a:p>
            <a:r>
              <a:rPr lang="en-GB" dirty="0" smtClean="0"/>
              <a:t>RESULTS</a:t>
            </a:r>
            <a:endParaRPr lang="en-IE" dirty="0"/>
          </a:p>
        </p:txBody>
      </p:sp>
    </p:spTree>
    <p:extLst>
      <p:ext uri="{BB962C8B-B14F-4D97-AF65-F5344CB8AC3E}">
        <p14:creationId xmlns:p14="http://schemas.microsoft.com/office/powerpoint/2010/main" val="2349791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DARAEX</a:t>
            </a:r>
            <a:endParaRPr lang="en-IE" dirty="0"/>
          </a:p>
        </p:txBody>
      </p:sp>
      <p:sp>
        <p:nvSpPr>
          <p:cNvPr id="3" name="Content Placeholder 2"/>
          <p:cNvSpPr>
            <a:spLocks noGrp="1"/>
          </p:cNvSpPr>
          <p:nvPr>
            <p:ph sz="quarter" idx="13"/>
          </p:nvPr>
        </p:nvSpPr>
        <p:spPr/>
        <p:txBody>
          <a:bodyPr>
            <a:normAutofit/>
          </a:bodyPr>
          <a:lstStyle/>
          <a:p>
            <a:pPr>
              <a:buFont typeface="Wingdings" panose="05000000000000000000" pitchFamily="2" charset="2"/>
              <a:buChar char="Ø"/>
            </a:pPr>
            <a:r>
              <a:rPr lang="en-IE" sz="1900" dirty="0" err="1" smtClean="0"/>
              <a:t>DaraEx</a:t>
            </a:r>
            <a:r>
              <a:rPr lang="en-IE" sz="1900" dirty="0" smtClean="0"/>
              <a:t>, an anti-CD38 neutralising agent, is capable of mitigating interference due to DARA in pre-transfusion testing.</a:t>
            </a:r>
          </a:p>
          <a:p>
            <a:pPr>
              <a:buFont typeface="Wingdings" panose="05000000000000000000" pitchFamily="2" charset="2"/>
              <a:buChar char="Ø"/>
            </a:pPr>
            <a:r>
              <a:rPr lang="en-GB" sz="1900" dirty="0"/>
              <a:t>Incubate reagent red cells with </a:t>
            </a:r>
            <a:r>
              <a:rPr lang="en-GB" sz="1900" dirty="0" err="1"/>
              <a:t>DaraEx</a:t>
            </a:r>
            <a:r>
              <a:rPr lang="en-GB" sz="1900" dirty="0"/>
              <a:t> for </a:t>
            </a:r>
            <a:r>
              <a:rPr lang="en-GB" sz="1900" dirty="0" smtClean="0"/>
              <a:t>30min.</a:t>
            </a:r>
          </a:p>
          <a:p>
            <a:pPr>
              <a:buFont typeface="Wingdings" panose="05000000000000000000" pitchFamily="2" charset="2"/>
              <a:buChar char="Ø"/>
            </a:pPr>
            <a:r>
              <a:rPr lang="en-GB" sz="1900" dirty="0"/>
              <a:t>Cost £460.00 per vial (11 – 18 tests</a:t>
            </a:r>
            <a:r>
              <a:rPr lang="en-GB" sz="1900" dirty="0" smtClean="0"/>
              <a:t>).</a:t>
            </a:r>
            <a:endParaRPr lang="en-GB" sz="1900" dirty="0"/>
          </a:p>
          <a:p>
            <a:pPr>
              <a:buFont typeface="Wingdings" panose="05000000000000000000" pitchFamily="2" charset="2"/>
              <a:buChar char="Ø"/>
            </a:pPr>
            <a:r>
              <a:rPr lang="en-GB" sz="1900" dirty="0"/>
              <a:t>Positive Control £50.00 per </a:t>
            </a:r>
            <a:r>
              <a:rPr lang="en-GB" sz="1900" dirty="0" smtClean="0"/>
              <a:t>vial.</a:t>
            </a:r>
            <a:endParaRPr lang="en-IE" sz="1900" dirty="0"/>
          </a:p>
          <a:p>
            <a:pPr>
              <a:buFont typeface="Wingdings" panose="05000000000000000000" pitchFamily="2" charset="2"/>
              <a:buChar char="Ø"/>
            </a:pPr>
            <a:endParaRPr lang="en-IE" dirty="0" smtClean="0"/>
          </a:p>
          <a:p>
            <a:pPr marL="0" indent="0">
              <a:buNone/>
            </a:pPr>
            <a:endParaRPr lang="en-IE" dirty="0" smtClean="0"/>
          </a:p>
        </p:txBody>
      </p:sp>
      <p:sp>
        <p:nvSpPr>
          <p:cNvPr id="5" name="Content Placeholder 4"/>
          <p:cNvSpPr>
            <a:spLocks noGrp="1"/>
          </p:cNvSpPr>
          <p:nvPr>
            <p:ph sz="quarter" idx="14"/>
          </p:nvPr>
        </p:nvSpPr>
        <p:spPr/>
        <p:txBody>
          <a:bodyPr/>
          <a:lstStyle/>
          <a:p>
            <a:endParaRPr lang="en-IE"/>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1" r="14760"/>
          <a:stretch/>
        </p:blipFill>
        <p:spPr bwMode="auto">
          <a:xfrm>
            <a:off x="5220072" y="2852936"/>
            <a:ext cx="2448272" cy="291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836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536504"/>
          </a:xfrm>
        </p:spPr>
        <p:txBody>
          <a:bodyPr>
            <a:normAutofit lnSpcReduction="10000"/>
          </a:bodyPr>
          <a:lstStyle/>
          <a:p>
            <a:pPr marL="0" indent="0">
              <a:buNone/>
            </a:pPr>
            <a:r>
              <a:rPr lang="en-IE" sz="1900" dirty="0" smtClean="0"/>
              <a:t>RCI evaluated DARAEX ability to resolve the interference of DARA in patient plasma. </a:t>
            </a:r>
          </a:p>
          <a:p>
            <a:pPr marL="0" indent="0">
              <a:buNone/>
            </a:pPr>
            <a:endParaRPr lang="en-IE" sz="1900" dirty="0" smtClean="0"/>
          </a:p>
          <a:p>
            <a:pPr marL="0" indent="0">
              <a:buNone/>
            </a:pPr>
            <a:r>
              <a:rPr lang="en-GB" sz="1600" dirty="0" smtClean="0"/>
              <a:t>Advantages:</a:t>
            </a:r>
          </a:p>
          <a:p>
            <a:pPr>
              <a:buFont typeface="Wingdings" panose="05000000000000000000" pitchFamily="2" charset="2"/>
              <a:buChar char="Ø"/>
            </a:pPr>
            <a:r>
              <a:rPr lang="en-IE" sz="1600" dirty="0" smtClean="0"/>
              <a:t>K </a:t>
            </a:r>
            <a:r>
              <a:rPr lang="en-IE" sz="1600" dirty="0"/>
              <a:t>antigens are not denatured by </a:t>
            </a:r>
            <a:r>
              <a:rPr lang="en-IE" sz="1600" dirty="0" smtClean="0"/>
              <a:t>DARAEX, </a:t>
            </a:r>
            <a:r>
              <a:rPr lang="en-IE" sz="1600" dirty="0"/>
              <a:t>allowing the detection of Anti-K in patient’s plasma, circumventing the need to give K matched red cells or K negative red cells where the K status is unknown.</a:t>
            </a:r>
          </a:p>
          <a:p>
            <a:pPr marL="0" indent="0">
              <a:buNone/>
            </a:pPr>
            <a:endParaRPr lang="en-GB" dirty="0" smtClean="0"/>
          </a:p>
          <a:p>
            <a:pPr marL="0" indent="0">
              <a:buNone/>
            </a:pPr>
            <a:endParaRPr lang="en-GB" dirty="0"/>
          </a:p>
          <a:p>
            <a:pPr marL="0" indent="0" algn="ctr">
              <a:buNone/>
            </a:pPr>
            <a:endParaRPr lang="en-GB" dirty="0" smtClean="0"/>
          </a:p>
          <a:p>
            <a:pPr marL="0" indent="0">
              <a:buNone/>
            </a:pPr>
            <a:endParaRPr lang="en-GB" dirty="0"/>
          </a:p>
          <a:p>
            <a:pPr marL="0" indent="0">
              <a:buNone/>
            </a:pPr>
            <a:endParaRPr lang="en-GB" dirty="0" smtClean="0"/>
          </a:p>
          <a:p>
            <a:pPr marL="0" indent="0">
              <a:buNone/>
            </a:pPr>
            <a:r>
              <a:rPr lang="en-GB" sz="1200" dirty="0" smtClean="0"/>
              <a:t>	</a:t>
            </a:r>
            <a:r>
              <a:rPr lang="en-GB" sz="1200" i="1" dirty="0" smtClean="0"/>
              <a:t>IAT antibody screen-- reagent cells tested against DARA patient plasma 			spiked with anti-K. Well 1 contains DTT-treated reagent cells and well 			2 DARAEX-treated reagent cells.</a:t>
            </a:r>
            <a:endParaRPr lang="en-IE" sz="1200" i="1" dirty="0"/>
          </a:p>
        </p:txBody>
      </p:sp>
      <p:sp>
        <p:nvSpPr>
          <p:cNvPr id="3" name="Title 2"/>
          <p:cNvSpPr>
            <a:spLocks noGrp="1"/>
          </p:cNvSpPr>
          <p:nvPr>
            <p:ph type="title"/>
          </p:nvPr>
        </p:nvSpPr>
        <p:spPr/>
        <p:txBody>
          <a:bodyPr/>
          <a:lstStyle/>
          <a:p>
            <a:r>
              <a:rPr lang="en-IE" dirty="0" smtClean="0"/>
              <a:t>DARAEX EVALUATION</a:t>
            </a:r>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627" y="4005064"/>
            <a:ext cx="2050157" cy="1758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300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6832"/>
            <a:ext cx="7408333" cy="4209331"/>
          </a:xfrm>
        </p:spPr>
        <p:txBody>
          <a:bodyPr>
            <a:normAutofit/>
          </a:bodyPr>
          <a:lstStyle/>
          <a:p>
            <a:pPr marL="0" indent="0">
              <a:buNone/>
            </a:pPr>
            <a:r>
              <a:rPr lang="en-GB" dirty="0" smtClean="0"/>
              <a:t>Disadvantages:</a:t>
            </a:r>
          </a:p>
          <a:p>
            <a:pPr marL="0" indent="0">
              <a:buNone/>
            </a:pPr>
            <a:endParaRPr lang="en-IE" dirty="0"/>
          </a:p>
          <a:p>
            <a:pPr>
              <a:buFont typeface="Wingdings" panose="05000000000000000000" pitchFamily="2" charset="2"/>
              <a:buChar char="Ø"/>
            </a:pPr>
            <a:r>
              <a:rPr lang="en-IE" sz="1800" dirty="0"/>
              <a:t>DARAEX ability to inhibit DARA interference was found to be dependant on the amount of DARA circulating in the patient plasma and possibly the number of CD38 antigenic sites on reagent cells.</a:t>
            </a:r>
          </a:p>
          <a:p>
            <a:endParaRPr lang="en-GB" sz="1800" dirty="0" smtClean="0"/>
          </a:p>
          <a:p>
            <a:endParaRPr lang="en-IE" sz="1800" dirty="0"/>
          </a:p>
          <a:p>
            <a:pPr>
              <a:buFont typeface="Wingdings" panose="05000000000000000000" pitchFamily="2" charset="2"/>
              <a:buChar char="Ø"/>
            </a:pPr>
            <a:r>
              <a:rPr lang="en-IE" sz="1800" dirty="0"/>
              <a:t>Not currently CE marked and thus its use in clinical practice is restricted to reference laboratories such as RCI, where it may be utilised to support complex investigations.</a:t>
            </a:r>
          </a:p>
          <a:p>
            <a:endParaRPr lang="en-IE" dirty="0"/>
          </a:p>
        </p:txBody>
      </p:sp>
      <p:sp>
        <p:nvSpPr>
          <p:cNvPr id="3" name="Title 2"/>
          <p:cNvSpPr>
            <a:spLocks noGrp="1"/>
          </p:cNvSpPr>
          <p:nvPr>
            <p:ph type="title"/>
          </p:nvPr>
        </p:nvSpPr>
        <p:spPr/>
        <p:txBody>
          <a:bodyPr/>
          <a:lstStyle/>
          <a:p>
            <a:r>
              <a:rPr lang="en-GB" dirty="0" smtClean="0"/>
              <a:t>DARAEX EVALUATION</a:t>
            </a:r>
            <a:endParaRPr lang="en-IE" dirty="0"/>
          </a:p>
        </p:txBody>
      </p:sp>
    </p:spTree>
    <p:extLst>
      <p:ext uri="{BB962C8B-B14F-4D97-AF65-F5344CB8AC3E}">
        <p14:creationId xmlns:p14="http://schemas.microsoft.com/office/powerpoint/2010/main" val="108554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48880"/>
            <a:ext cx="7408333" cy="3777283"/>
          </a:xfrm>
        </p:spPr>
        <p:txBody>
          <a:bodyPr>
            <a:normAutofit fontScale="77500" lnSpcReduction="20000"/>
          </a:bodyPr>
          <a:lstStyle/>
          <a:p>
            <a:pPr>
              <a:buFont typeface="Wingdings" panose="05000000000000000000" pitchFamily="2" charset="2"/>
              <a:buChar char="Ø"/>
            </a:pPr>
            <a:r>
              <a:rPr lang="en-IE" dirty="0" smtClean="0"/>
              <a:t>Incurable malignancy of the B cell line which is characterised by a neoplastic growth of plasma cells.</a:t>
            </a:r>
          </a:p>
          <a:p>
            <a:pPr marL="0" indent="0">
              <a:buNone/>
            </a:pPr>
            <a:endParaRPr lang="en-IE" dirty="0" smtClean="0"/>
          </a:p>
          <a:p>
            <a:pPr>
              <a:buFont typeface="Wingdings" panose="05000000000000000000" pitchFamily="2" charset="2"/>
              <a:buChar char="Ø"/>
            </a:pPr>
            <a:r>
              <a:rPr lang="en-IE" dirty="0" smtClean="0"/>
              <a:t>1.8%  of all cancers and 10% of haematological cancers.</a:t>
            </a:r>
          </a:p>
          <a:p>
            <a:pPr marL="0" indent="0">
              <a:buNone/>
            </a:pPr>
            <a:endParaRPr lang="en-IE" dirty="0" smtClean="0"/>
          </a:p>
          <a:p>
            <a:pPr>
              <a:buFont typeface="Wingdings" panose="05000000000000000000" pitchFamily="2" charset="2"/>
              <a:buChar char="Ø"/>
            </a:pPr>
            <a:r>
              <a:rPr lang="en-IE" dirty="0" smtClean="0"/>
              <a:t>Ireland – 222 patients /year.</a:t>
            </a:r>
          </a:p>
          <a:p>
            <a:pPr marL="0" indent="0">
              <a:buNone/>
            </a:pPr>
            <a:endParaRPr lang="en-IE" dirty="0" smtClean="0"/>
          </a:p>
          <a:p>
            <a:pPr>
              <a:buFont typeface="Wingdings" panose="05000000000000000000" pitchFamily="2" charset="2"/>
              <a:buChar char="Ø"/>
            </a:pPr>
            <a:r>
              <a:rPr lang="en-IE" dirty="0" smtClean="0"/>
              <a:t>Majority of patient’s 50+ years of age.</a:t>
            </a:r>
          </a:p>
          <a:p>
            <a:pPr marL="0" indent="0">
              <a:buNone/>
            </a:pPr>
            <a:endParaRPr lang="en-IE" dirty="0" smtClean="0"/>
          </a:p>
          <a:p>
            <a:pPr>
              <a:buFont typeface="Wingdings" panose="05000000000000000000" pitchFamily="2" charset="2"/>
              <a:buChar char="Ø"/>
            </a:pPr>
            <a:r>
              <a:rPr lang="en-IE" dirty="0" smtClean="0"/>
              <a:t>Survival of MM patient’s has significantly improved due to research into the pathogenicity of MM.</a:t>
            </a:r>
          </a:p>
          <a:p>
            <a:pPr marL="0" indent="0">
              <a:buNone/>
            </a:pPr>
            <a:endParaRPr lang="en-IE" dirty="0" smtClean="0"/>
          </a:p>
          <a:p>
            <a:pPr>
              <a:buFont typeface="Wingdings" panose="05000000000000000000" pitchFamily="2" charset="2"/>
              <a:buChar char="Ø"/>
            </a:pPr>
            <a:r>
              <a:rPr lang="en-IE" dirty="0" smtClean="0"/>
              <a:t>Relapse and disease resistance very common</a:t>
            </a:r>
            <a:endParaRPr lang="en-IE" dirty="0"/>
          </a:p>
        </p:txBody>
      </p:sp>
      <p:sp>
        <p:nvSpPr>
          <p:cNvPr id="3" name="Title 2"/>
          <p:cNvSpPr>
            <a:spLocks noGrp="1"/>
          </p:cNvSpPr>
          <p:nvPr>
            <p:ph type="title"/>
          </p:nvPr>
        </p:nvSpPr>
        <p:spPr/>
        <p:txBody>
          <a:bodyPr/>
          <a:lstStyle/>
          <a:p>
            <a:r>
              <a:rPr lang="en-IE" dirty="0" smtClean="0"/>
              <a:t>MULTIPLE MYELOMA</a:t>
            </a:r>
            <a:endParaRPr lang="en-IE" dirty="0"/>
          </a:p>
        </p:txBody>
      </p:sp>
    </p:spTree>
    <p:extLst>
      <p:ext uri="{BB962C8B-B14F-4D97-AF65-F5344CB8AC3E}">
        <p14:creationId xmlns:p14="http://schemas.microsoft.com/office/powerpoint/2010/main" val="1153472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8840"/>
            <a:ext cx="7408333" cy="4137323"/>
          </a:xfrm>
        </p:spPr>
        <p:txBody>
          <a:bodyPr>
            <a:normAutofit/>
          </a:bodyPr>
          <a:lstStyle/>
          <a:p>
            <a:pPr marL="0" indent="0">
              <a:buNone/>
            </a:pPr>
            <a:r>
              <a:rPr lang="en-GB" sz="2000" dirty="0" smtClean="0"/>
              <a:t>DTT treated reagent red cells shelf life extended </a:t>
            </a:r>
            <a:r>
              <a:rPr lang="en-GB" sz="2000" dirty="0" smtClean="0">
                <a:sym typeface="Wingdings"/>
              </a:rPr>
              <a:t></a:t>
            </a:r>
            <a:endParaRPr lang="en-GB" sz="2000" dirty="0" smtClean="0"/>
          </a:p>
          <a:p>
            <a:pPr>
              <a:buFont typeface="Wingdings" panose="05000000000000000000" pitchFamily="2" charset="2"/>
              <a:buChar char="Ø"/>
            </a:pPr>
            <a:r>
              <a:rPr lang="en-GB" sz="1800" dirty="0" smtClean="0"/>
              <a:t>Stored as a 0.8% suspension in </a:t>
            </a:r>
            <a:r>
              <a:rPr lang="en-GB" sz="1800" dirty="0" err="1" smtClean="0"/>
              <a:t>CellStab</a:t>
            </a:r>
            <a:r>
              <a:rPr lang="en-GB" sz="1800" dirty="0" smtClean="0"/>
              <a:t> for up to 7 DAYS</a:t>
            </a:r>
          </a:p>
          <a:p>
            <a:pPr marL="0" indent="0">
              <a:buNone/>
            </a:pPr>
            <a:endParaRPr lang="en-GB" sz="1800" dirty="0"/>
          </a:p>
          <a:p>
            <a:pPr marL="0" indent="0">
              <a:buNone/>
            </a:pPr>
            <a:r>
              <a:rPr lang="en-GB" sz="2000" dirty="0" smtClean="0"/>
              <a:t>RT crossmatch performed on patient’s who have received DARA  </a:t>
            </a:r>
            <a:r>
              <a:rPr lang="en-GB" sz="2000" dirty="0" smtClean="0">
                <a:sym typeface="Wingdings"/>
              </a:rPr>
              <a:t></a:t>
            </a:r>
            <a:endParaRPr lang="en-GB" sz="2000" dirty="0" smtClean="0"/>
          </a:p>
          <a:p>
            <a:pPr>
              <a:buFont typeface="Wingdings" panose="05000000000000000000" pitchFamily="2" charset="2"/>
              <a:buChar char="Ø"/>
            </a:pPr>
            <a:r>
              <a:rPr lang="en-GB" sz="1800" dirty="0" smtClean="0"/>
              <a:t>Streamline of testing</a:t>
            </a:r>
          </a:p>
          <a:p>
            <a:pPr>
              <a:buFont typeface="Wingdings" panose="05000000000000000000" pitchFamily="2" charset="2"/>
              <a:buChar char="Ø"/>
            </a:pPr>
            <a:r>
              <a:rPr lang="en-GB" sz="1800" dirty="0" smtClean="0"/>
              <a:t>In line with AABB bulletin #16-02</a:t>
            </a:r>
          </a:p>
          <a:p>
            <a:pPr marL="0" indent="0">
              <a:buNone/>
            </a:pPr>
            <a:endParaRPr lang="en-GB" sz="1800" dirty="0" smtClean="0"/>
          </a:p>
          <a:p>
            <a:pPr marL="0" indent="0">
              <a:buNone/>
            </a:pPr>
            <a:r>
              <a:rPr lang="en-GB" sz="2000" dirty="0" smtClean="0"/>
              <a:t>DARAEX evaluated </a:t>
            </a:r>
            <a:r>
              <a:rPr lang="en-GB" sz="2000" dirty="0" smtClean="0">
                <a:sym typeface="Wingdings"/>
              </a:rPr>
              <a:t></a:t>
            </a:r>
            <a:endParaRPr lang="en-GB" sz="2000" dirty="0" smtClean="0"/>
          </a:p>
          <a:p>
            <a:pPr>
              <a:buFont typeface="Wingdings" panose="05000000000000000000" pitchFamily="2" charset="2"/>
              <a:buChar char="Ø"/>
            </a:pPr>
            <a:r>
              <a:rPr lang="en-GB" sz="1800" dirty="0" smtClean="0"/>
              <a:t>Promising however doesn’t solve problem</a:t>
            </a:r>
          </a:p>
          <a:p>
            <a:pPr>
              <a:buFont typeface="Wingdings" panose="05000000000000000000" pitchFamily="2" charset="2"/>
              <a:buChar char="Ø"/>
            </a:pPr>
            <a:r>
              <a:rPr lang="en-GB" sz="1800" dirty="0" smtClean="0"/>
              <a:t>Not CE marked</a:t>
            </a:r>
          </a:p>
          <a:p>
            <a:pPr marL="0" indent="0">
              <a:buNone/>
            </a:pPr>
            <a:endParaRPr lang="en-IE" dirty="0"/>
          </a:p>
        </p:txBody>
      </p:sp>
      <p:sp>
        <p:nvSpPr>
          <p:cNvPr id="3" name="Title 2"/>
          <p:cNvSpPr>
            <a:spLocks noGrp="1"/>
          </p:cNvSpPr>
          <p:nvPr>
            <p:ph type="title"/>
          </p:nvPr>
        </p:nvSpPr>
        <p:spPr/>
        <p:txBody>
          <a:bodyPr/>
          <a:lstStyle/>
          <a:p>
            <a:r>
              <a:rPr lang="en-GB" dirty="0" smtClean="0"/>
              <a:t>Summary</a:t>
            </a:r>
            <a:endParaRPr lang="en-IE" dirty="0"/>
          </a:p>
        </p:txBody>
      </p:sp>
    </p:spTree>
    <p:extLst>
      <p:ext uri="{BB962C8B-B14F-4D97-AF65-F5344CB8AC3E}">
        <p14:creationId xmlns:p14="http://schemas.microsoft.com/office/powerpoint/2010/main" val="252057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4864"/>
            <a:ext cx="7408333" cy="3921299"/>
          </a:xfrm>
        </p:spPr>
        <p:txBody>
          <a:bodyPr>
            <a:normAutofit/>
          </a:bodyPr>
          <a:lstStyle/>
          <a:p>
            <a:pPr>
              <a:buFont typeface="Wingdings" panose="05000000000000000000" pitchFamily="2" charset="2"/>
              <a:buChar char="Ø"/>
            </a:pPr>
            <a:r>
              <a:rPr lang="en-GB" sz="1800" dirty="0" smtClean="0"/>
              <a:t>55 year old female initially referred with autoantibody.</a:t>
            </a:r>
          </a:p>
          <a:p>
            <a:pPr marL="0" indent="0">
              <a:buNone/>
            </a:pPr>
            <a:endParaRPr lang="en-GB" sz="1800" dirty="0" smtClean="0"/>
          </a:p>
          <a:p>
            <a:pPr marL="0" indent="0">
              <a:buNone/>
            </a:pPr>
            <a:endParaRPr lang="en-GB" sz="1800" dirty="0" smtClean="0"/>
          </a:p>
          <a:p>
            <a:pPr>
              <a:buFont typeface="Wingdings" panose="05000000000000000000" pitchFamily="2" charset="2"/>
              <a:buChar char="Ø"/>
            </a:pPr>
            <a:r>
              <a:rPr lang="en-GB" sz="1800" dirty="0" smtClean="0"/>
              <a:t>Following serial allo-adsorptions (x2), underlying anti-Fya detected.</a:t>
            </a:r>
          </a:p>
          <a:p>
            <a:pPr>
              <a:buFont typeface="Wingdings" panose="05000000000000000000" pitchFamily="2" charset="2"/>
              <a:buChar char="Ø"/>
            </a:pPr>
            <a:endParaRPr lang="en-GB" sz="1800" dirty="0"/>
          </a:p>
          <a:p>
            <a:pPr marL="0" indent="0">
              <a:buNone/>
            </a:pPr>
            <a:endParaRPr lang="en-GB" sz="1800" dirty="0" smtClean="0"/>
          </a:p>
          <a:p>
            <a:pPr>
              <a:buFont typeface="Wingdings" panose="05000000000000000000" pitchFamily="2" charset="2"/>
              <a:buChar char="Ø"/>
            </a:pPr>
            <a:r>
              <a:rPr lang="en-GB" sz="1800" dirty="0" smtClean="0"/>
              <a:t>In May 2020, patient administered Daratumumab.</a:t>
            </a:r>
          </a:p>
          <a:p>
            <a:pPr>
              <a:buFont typeface="Wingdings" panose="05000000000000000000" pitchFamily="2" charset="2"/>
              <a:buChar char="Ø"/>
            </a:pPr>
            <a:endParaRPr lang="en-GB" sz="1800" dirty="0"/>
          </a:p>
          <a:p>
            <a:pPr marL="0" indent="0">
              <a:buNone/>
            </a:pPr>
            <a:endParaRPr lang="en-GB" sz="1800" dirty="0"/>
          </a:p>
          <a:p>
            <a:pPr>
              <a:buFont typeface="Wingdings" panose="05000000000000000000" pitchFamily="2" charset="2"/>
              <a:buChar char="Ø"/>
            </a:pPr>
            <a:r>
              <a:rPr lang="en-GB" sz="1800" dirty="0"/>
              <a:t>M</a:t>
            </a:r>
            <a:r>
              <a:rPr lang="en-GB" sz="1800" dirty="0" smtClean="0"/>
              <a:t>itigate interference presented by both the auto and allo antibody and DARA while also ensuring the identification of anti-Fya when present.</a:t>
            </a:r>
          </a:p>
        </p:txBody>
      </p:sp>
      <p:sp>
        <p:nvSpPr>
          <p:cNvPr id="3" name="Title 2"/>
          <p:cNvSpPr>
            <a:spLocks noGrp="1"/>
          </p:cNvSpPr>
          <p:nvPr>
            <p:ph type="title"/>
          </p:nvPr>
        </p:nvSpPr>
        <p:spPr/>
        <p:txBody>
          <a:bodyPr>
            <a:normAutofit/>
          </a:bodyPr>
          <a:lstStyle/>
          <a:p>
            <a:r>
              <a:rPr lang="en-GB" dirty="0" smtClean="0"/>
              <a:t>CASE STUDY</a:t>
            </a:r>
            <a:endParaRPr lang="en-IE" dirty="0"/>
          </a:p>
        </p:txBody>
      </p:sp>
    </p:spTree>
    <p:extLst>
      <p:ext uri="{BB962C8B-B14F-4D97-AF65-F5344CB8AC3E}">
        <p14:creationId xmlns:p14="http://schemas.microsoft.com/office/powerpoint/2010/main" val="1678943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E" dirty="0"/>
          </a:p>
        </p:txBody>
      </p:sp>
      <p:sp>
        <p:nvSpPr>
          <p:cNvPr id="8" name="Content Placeholder 7"/>
          <p:cNvSpPr>
            <a:spLocks noGrp="1"/>
          </p:cNvSpPr>
          <p:nvPr>
            <p:ph idx="1"/>
          </p:nvPr>
        </p:nvSpPr>
        <p:spPr>
          <a:xfrm>
            <a:off x="872067" y="1412776"/>
            <a:ext cx="7408333" cy="4713387"/>
          </a:xfrm>
        </p:spPr>
        <p:txBody>
          <a:bodyPr/>
          <a:lstStyle/>
          <a:p>
            <a:pPr>
              <a:buFont typeface="Wingdings" panose="05000000000000000000" pitchFamily="2" charset="2"/>
              <a:buChar char="Ø"/>
            </a:pPr>
            <a:r>
              <a:rPr lang="en-GB" sz="1800" dirty="0" smtClean="0"/>
              <a:t>ABO/D typing and Rh/K Phenotype performed (Ortho </a:t>
            </a:r>
            <a:r>
              <a:rPr lang="en-GB" sz="1800" dirty="0" err="1" smtClean="0"/>
              <a:t>AutoVue</a:t>
            </a:r>
            <a:r>
              <a:rPr lang="en-GB" sz="1800" dirty="0" smtClean="0"/>
              <a:t> &amp; manual tube technique)</a:t>
            </a:r>
            <a:endParaRPr lang="en-GB" dirty="0" smtClean="0"/>
          </a:p>
          <a:p>
            <a:pPr marL="0" indent="0">
              <a:buNone/>
            </a:pPr>
            <a:endParaRPr lang="en-GB" dirty="0" smtClean="0"/>
          </a:p>
          <a:p>
            <a:pPr>
              <a:buFont typeface="Wingdings" panose="05000000000000000000" pitchFamily="2" charset="2"/>
              <a:buChar char="Ø"/>
            </a:pPr>
            <a:r>
              <a:rPr lang="en-GB" sz="1800" dirty="0" smtClean="0"/>
              <a:t>Antibody ID and DAT (BioRad-ID column agglutination technique)</a:t>
            </a:r>
          </a:p>
          <a:p>
            <a:pPr marL="0" indent="0">
              <a:buNone/>
            </a:pPr>
            <a:endParaRPr lang="en-GB" sz="1800" dirty="0" smtClean="0"/>
          </a:p>
          <a:p>
            <a:pPr>
              <a:buFont typeface="Wingdings" panose="05000000000000000000" pitchFamily="2" charset="2"/>
              <a:buChar char="Ø"/>
            </a:pPr>
            <a:r>
              <a:rPr lang="en-GB" sz="1800" dirty="0" smtClean="0"/>
              <a:t>Adsorption studies performed by incubation of equal volumes </a:t>
            </a:r>
            <a:r>
              <a:rPr lang="en-GB" sz="1800" smtClean="0"/>
              <a:t>of complementary </a:t>
            </a:r>
            <a:r>
              <a:rPr lang="en-GB" sz="1800" dirty="0" smtClean="0"/>
              <a:t>adsorption cells, low ionic strength saline (LISS) and patient’s plasma at 37°C for 10 minutes</a:t>
            </a:r>
          </a:p>
          <a:p>
            <a:pPr marL="0" indent="0">
              <a:buNone/>
            </a:pPr>
            <a:endParaRPr lang="en-IE" dirty="0"/>
          </a:p>
        </p:txBody>
      </p:sp>
      <p:pic>
        <p:nvPicPr>
          <p:cNvPr id="9" name="Picture 8"/>
          <p:cNvPicPr/>
          <p:nvPr/>
        </p:nvPicPr>
        <p:blipFill>
          <a:blip r:embed="rId2" cstate="print">
            <a:extLst>
              <a:ext uri="{28A0092B-C50C-407E-A947-70E740481C1C}">
                <a14:useLocalDpi xmlns:a14="http://schemas.microsoft.com/office/drawing/2010/main" val="0"/>
              </a:ext>
            </a:extLst>
          </a:blip>
          <a:srcRect l="20" t="3889" r="2573" b="8987"/>
          <a:stretch>
            <a:fillRect/>
          </a:stretch>
        </p:blipFill>
        <p:spPr bwMode="auto">
          <a:xfrm>
            <a:off x="1547664" y="4555516"/>
            <a:ext cx="4835525" cy="2105025"/>
          </a:xfrm>
          <a:prstGeom prst="rect">
            <a:avLst/>
          </a:prstGeom>
          <a:noFill/>
          <a:ln>
            <a:noFill/>
          </a:ln>
          <a:effectLst/>
          <a:extLst/>
        </p:spPr>
      </p:pic>
    </p:spTree>
    <p:extLst>
      <p:ext uri="{BB962C8B-B14F-4D97-AF65-F5344CB8AC3E}">
        <p14:creationId xmlns:p14="http://schemas.microsoft.com/office/powerpoint/2010/main" val="1053675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72816"/>
            <a:ext cx="7408333" cy="4353347"/>
          </a:xfrm>
        </p:spPr>
        <p:txBody>
          <a:bodyPr>
            <a:normAutofit/>
          </a:bodyPr>
          <a:lstStyle/>
          <a:p>
            <a:pPr>
              <a:buFont typeface="Wingdings" panose="05000000000000000000" pitchFamily="2" charset="2"/>
              <a:buChar char="Ø"/>
            </a:pPr>
            <a:r>
              <a:rPr lang="en-GB" sz="1800" dirty="0" smtClean="0"/>
              <a:t>Patient grouped as O RhD Positive</a:t>
            </a:r>
            <a:endParaRPr lang="en-IE" sz="1800" dirty="0" smtClean="0"/>
          </a:p>
          <a:p>
            <a:pPr marL="0" indent="0">
              <a:buNone/>
            </a:pPr>
            <a:r>
              <a:rPr lang="en-GB" sz="1800" dirty="0"/>
              <a:t> </a:t>
            </a:r>
            <a:r>
              <a:rPr lang="en-GB" sz="1800" dirty="0" smtClean="0"/>
              <a:t>     Rh/K phenotype: </a:t>
            </a:r>
            <a:r>
              <a:rPr lang="en-GB" sz="1800" dirty="0" err="1" smtClean="0"/>
              <a:t>C-E+c+e-K</a:t>
            </a:r>
            <a:r>
              <a:rPr lang="en-GB" sz="1800" dirty="0" smtClean="0"/>
              <a:t>-</a:t>
            </a:r>
          </a:p>
          <a:p>
            <a:pPr marL="0" indent="0">
              <a:buNone/>
            </a:pPr>
            <a:endParaRPr lang="en-GB" sz="1800" dirty="0" smtClean="0"/>
          </a:p>
          <a:p>
            <a:pPr>
              <a:buFont typeface="Wingdings" panose="05000000000000000000" pitchFamily="2" charset="2"/>
              <a:buChar char="Ø"/>
            </a:pPr>
            <a:r>
              <a:rPr lang="en-GB" sz="1800" dirty="0" smtClean="0"/>
              <a:t>Extended phenotype completed by Molecular &amp; Biological Genetics Department </a:t>
            </a:r>
            <a:r>
              <a:rPr lang="en-GB" sz="1800" b="1" dirty="0" err="1" smtClean="0"/>
              <a:t>Cw</a:t>
            </a:r>
            <a:r>
              <a:rPr lang="en-GB" sz="1800" b="1" dirty="0" smtClean="0"/>
              <a:t>- k+ Fya- Fyb+ </a:t>
            </a:r>
            <a:r>
              <a:rPr lang="en-GB" sz="1800" b="1" dirty="0" err="1" smtClean="0"/>
              <a:t>Jka</a:t>
            </a:r>
            <a:r>
              <a:rPr lang="en-GB" sz="1800" b="1" dirty="0" smtClean="0"/>
              <a:t>+ </a:t>
            </a:r>
            <a:r>
              <a:rPr lang="en-GB" sz="1800" b="1" dirty="0" err="1" smtClean="0"/>
              <a:t>Jkb</a:t>
            </a:r>
            <a:r>
              <a:rPr lang="en-GB" sz="1800" b="1" dirty="0" smtClean="0"/>
              <a:t>+ M- N+ S- s+ </a:t>
            </a:r>
            <a:r>
              <a:rPr lang="en-GB" sz="1800" b="1" dirty="0" err="1" smtClean="0"/>
              <a:t>Doa</a:t>
            </a:r>
            <a:r>
              <a:rPr lang="en-GB" sz="1800" b="1" dirty="0" smtClean="0"/>
              <a:t>+ Dob+ </a:t>
            </a:r>
            <a:r>
              <a:rPr lang="en-GB" sz="1800" b="1" dirty="0" err="1" smtClean="0"/>
              <a:t>Vel</a:t>
            </a:r>
            <a:r>
              <a:rPr lang="en-GB" sz="1800" b="1" dirty="0" smtClean="0"/>
              <a:t>+</a:t>
            </a:r>
          </a:p>
          <a:p>
            <a:pPr marL="0" indent="0">
              <a:buNone/>
            </a:pPr>
            <a:endParaRPr lang="en-GB" sz="1800" b="1" dirty="0" smtClean="0"/>
          </a:p>
          <a:p>
            <a:pPr>
              <a:buFont typeface="Wingdings" panose="05000000000000000000" pitchFamily="2" charset="2"/>
              <a:buChar char="Ø"/>
            </a:pPr>
            <a:r>
              <a:rPr lang="en-GB" sz="1800" dirty="0" smtClean="0"/>
              <a:t>Antibody ID: pan reactivity observed by IAT and ENZ-IAT, auto test cell positive</a:t>
            </a:r>
          </a:p>
          <a:p>
            <a:pPr marL="0" indent="0">
              <a:buNone/>
            </a:pPr>
            <a:endParaRPr lang="en-GB" sz="1800" dirty="0" smtClean="0"/>
          </a:p>
          <a:p>
            <a:pPr>
              <a:buFont typeface="Wingdings" panose="05000000000000000000" pitchFamily="2" charset="2"/>
              <a:buChar char="Ø"/>
            </a:pPr>
            <a:r>
              <a:rPr lang="en-GB" sz="1800" dirty="0" smtClean="0"/>
              <a:t>Prior to administration of DARA, anti-Fya was identified following serial allo-adsorptions (x2) using R1R1 and rr adsorption cells</a:t>
            </a:r>
          </a:p>
        </p:txBody>
      </p:sp>
      <p:sp>
        <p:nvSpPr>
          <p:cNvPr id="3" name="Title 2"/>
          <p:cNvSpPr>
            <a:spLocks noGrp="1"/>
          </p:cNvSpPr>
          <p:nvPr>
            <p:ph type="title"/>
          </p:nvPr>
        </p:nvSpPr>
        <p:spPr/>
        <p:txBody>
          <a:bodyPr/>
          <a:lstStyle/>
          <a:p>
            <a:r>
              <a:rPr lang="en-GB" dirty="0" smtClean="0"/>
              <a:t>RESULTS</a:t>
            </a:r>
            <a:endParaRPr lang="en-IE" dirty="0"/>
          </a:p>
        </p:txBody>
      </p:sp>
    </p:spTree>
    <p:extLst>
      <p:ext uri="{BB962C8B-B14F-4D97-AF65-F5344CB8AC3E}">
        <p14:creationId xmlns:p14="http://schemas.microsoft.com/office/powerpoint/2010/main" val="2714669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8840"/>
            <a:ext cx="7408333" cy="4137323"/>
          </a:xfrm>
        </p:spPr>
        <p:txBody>
          <a:bodyPr/>
          <a:lstStyle/>
          <a:p>
            <a:pPr>
              <a:buFont typeface="Wingdings" panose="05000000000000000000" pitchFamily="2" charset="2"/>
              <a:buChar char="Ø"/>
            </a:pPr>
            <a:r>
              <a:rPr lang="en-GB" sz="1800" dirty="0" smtClean="0"/>
              <a:t>Upon this referral however, up to 6 adsorptions using 1:1 and 3:1 ratios of red cells to plasma were tested and failed to remove the interference which we assumed to be DARA. </a:t>
            </a:r>
          </a:p>
          <a:p>
            <a:pPr marL="0" indent="0">
              <a:buNone/>
            </a:pPr>
            <a:endParaRPr lang="en-IE" dirty="0"/>
          </a:p>
        </p:txBody>
      </p:sp>
      <p:sp>
        <p:nvSpPr>
          <p:cNvPr id="3" name="Title 2"/>
          <p:cNvSpPr>
            <a:spLocks noGrp="1"/>
          </p:cNvSpPr>
          <p:nvPr>
            <p:ph type="title"/>
          </p:nvPr>
        </p:nvSpPr>
        <p:spPr/>
        <p:txBody>
          <a:bodyPr/>
          <a:lstStyle/>
          <a:p>
            <a:endParaRPr lang="en-IE"/>
          </a:p>
        </p:txBody>
      </p:sp>
      <p:pic>
        <p:nvPicPr>
          <p:cNvPr id="4" name="Picture 3" descr="\\ibts.local\desktop$\Win7\clearyr\Desktop\Ruth\Presentations\Poster\pics for GC\R1R1 x 6.jpg"/>
          <p:cNvPicPr>
            <a:picLocks noChangeAspect="1" noChangeArrowheads="1"/>
          </p:cNvPicPr>
          <p:nvPr/>
        </p:nvPicPr>
        <p:blipFill rotWithShape="1">
          <a:blip r:embed="rId3">
            <a:extLst>
              <a:ext uri="{28A0092B-C50C-407E-A947-70E740481C1C}">
                <a14:useLocalDpi xmlns:a14="http://schemas.microsoft.com/office/drawing/2010/main" val="0"/>
              </a:ext>
            </a:extLst>
          </a:blip>
          <a:srcRect t="44249" b="32057"/>
          <a:stretch/>
        </p:blipFill>
        <p:spPr bwMode="auto">
          <a:xfrm>
            <a:off x="899592" y="3328671"/>
            <a:ext cx="6984776" cy="14444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bts.local\desktop$\Win7\clearyr\Desktop\Ruth\Presentations\Poster\pics for GC\rr x 6.jpg"/>
          <p:cNvPicPr>
            <a:picLocks noChangeAspect="1" noChangeArrowheads="1"/>
          </p:cNvPicPr>
          <p:nvPr/>
        </p:nvPicPr>
        <p:blipFill rotWithShape="1">
          <a:blip r:embed="rId4">
            <a:extLst>
              <a:ext uri="{28A0092B-C50C-407E-A947-70E740481C1C}">
                <a14:useLocalDpi xmlns:a14="http://schemas.microsoft.com/office/drawing/2010/main" val="0"/>
              </a:ext>
            </a:extLst>
          </a:blip>
          <a:srcRect t="38256" b="36046"/>
          <a:stretch/>
        </p:blipFill>
        <p:spPr bwMode="auto">
          <a:xfrm>
            <a:off x="899592" y="4773075"/>
            <a:ext cx="6768752" cy="13922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7704" y="4221088"/>
            <a:ext cx="1440160" cy="369332"/>
          </a:xfrm>
          <a:prstGeom prst="rect">
            <a:avLst/>
          </a:prstGeom>
          <a:noFill/>
        </p:spPr>
        <p:txBody>
          <a:bodyPr wrap="square" rtlCol="0">
            <a:spAutoFit/>
          </a:bodyPr>
          <a:lstStyle/>
          <a:p>
            <a:r>
              <a:rPr lang="en-IE" b="1" dirty="0"/>
              <a:t>R1R1 x 6</a:t>
            </a:r>
          </a:p>
        </p:txBody>
      </p:sp>
      <p:sp>
        <p:nvSpPr>
          <p:cNvPr id="7" name="TextBox 6"/>
          <p:cNvSpPr txBox="1"/>
          <p:nvPr/>
        </p:nvSpPr>
        <p:spPr>
          <a:xfrm>
            <a:off x="2051720" y="5661248"/>
            <a:ext cx="1080120" cy="369332"/>
          </a:xfrm>
          <a:prstGeom prst="rect">
            <a:avLst/>
          </a:prstGeom>
          <a:noFill/>
        </p:spPr>
        <p:txBody>
          <a:bodyPr wrap="square" rtlCol="0">
            <a:spAutoFit/>
          </a:bodyPr>
          <a:lstStyle/>
          <a:p>
            <a:r>
              <a:rPr lang="en-IE" b="1" dirty="0"/>
              <a:t>rr x 6</a:t>
            </a:r>
          </a:p>
        </p:txBody>
      </p:sp>
    </p:spTree>
    <p:extLst>
      <p:ext uri="{BB962C8B-B14F-4D97-AF65-F5344CB8AC3E}">
        <p14:creationId xmlns:p14="http://schemas.microsoft.com/office/powerpoint/2010/main" val="3034899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56792"/>
            <a:ext cx="7408333" cy="4968552"/>
          </a:xfrm>
        </p:spPr>
        <p:txBody>
          <a:bodyPr>
            <a:normAutofit/>
          </a:bodyPr>
          <a:lstStyle/>
          <a:p>
            <a:pPr>
              <a:buFont typeface="Wingdings" panose="05000000000000000000" pitchFamily="2" charset="2"/>
              <a:buChar char="Ø"/>
            </a:pPr>
            <a:r>
              <a:rPr lang="en-GB" sz="1800" dirty="0" smtClean="0"/>
              <a:t>Neat plasma was tested against a pre-DTT treated set of 3 screening cells and was positive – autoantibody.</a:t>
            </a:r>
          </a:p>
          <a:p>
            <a:pPr marL="0" indent="0">
              <a:buNone/>
            </a:pPr>
            <a:endParaRPr lang="en-GB" sz="1800" dirty="0" smtClean="0"/>
          </a:p>
          <a:p>
            <a:pPr>
              <a:buFont typeface="Wingdings" panose="05000000000000000000" pitchFamily="2" charset="2"/>
              <a:buChar char="Ø"/>
            </a:pPr>
            <a:r>
              <a:rPr lang="en-GB" sz="1800" dirty="0" smtClean="0"/>
              <a:t>A panel of DTT-treated red cells, which was prepared to include Fya positive and negative cells, along with exclusions for M and S were tested against R1R1 and rr adsorbed plasma (x2).</a:t>
            </a:r>
          </a:p>
          <a:p>
            <a:pPr marL="0" indent="0">
              <a:buNone/>
            </a:pPr>
            <a:endParaRPr lang="en-GB" sz="1800" dirty="0" smtClean="0"/>
          </a:p>
          <a:p>
            <a:pPr>
              <a:buFont typeface="Wingdings" panose="05000000000000000000" pitchFamily="2" charset="2"/>
              <a:buChar char="Ø"/>
            </a:pPr>
            <a:r>
              <a:rPr lang="en-GB" sz="1800" dirty="0" smtClean="0"/>
              <a:t>Antibody ID and compatibility testing performed by tube IgG technique.</a:t>
            </a:r>
          </a:p>
          <a:p>
            <a:pPr marL="0" indent="0">
              <a:buNone/>
            </a:pPr>
            <a:endParaRPr lang="en-GB" sz="1800" dirty="0" smtClean="0"/>
          </a:p>
          <a:p>
            <a:pPr marL="0" indent="0">
              <a:lnSpc>
                <a:spcPct val="200000"/>
              </a:lnSpc>
              <a:buNone/>
            </a:pPr>
            <a:r>
              <a:rPr lang="en-GB" sz="1800" u="sng" dirty="0"/>
              <a:t>LISS tube results </a:t>
            </a:r>
          </a:p>
          <a:p>
            <a:pPr marL="0" indent="0">
              <a:lnSpc>
                <a:spcPct val="200000"/>
              </a:lnSpc>
              <a:buNone/>
            </a:pPr>
            <a:r>
              <a:rPr lang="en-GB" sz="1800" dirty="0"/>
              <a:t>Positive reaction  		          </a:t>
            </a:r>
            <a:r>
              <a:rPr lang="en-GB" sz="1800" dirty="0" smtClean="0"/>
              <a:t>                  Negative </a:t>
            </a:r>
            <a:r>
              <a:rPr lang="en-GB" sz="1800" dirty="0"/>
              <a:t>Reaction </a:t>
            </a:r>
          </a:p>
          <a:p>
            <a:pPr>
              <a:lnSpc>
                <a:spcPct val="200000"/>
              </a:lnSpc>
              <a:buFont typeface="Wingdings" panose="05000000000000000000" pitchFamily="2" charset="2"/>
              <a:buChar char="Ø"/>
            </a:pPr>
            <a:endParaRPr lang="en-GB" sz="1800" dirty="0"/>
          </a:p>
          <a:p>
            <a:pPr marL="0" indent="0">
              <a:buNone/>
            </a:pPr>
            <a:endParaRPr lang="en-GB" sz="1800" dirty="0" smtClean="0"/>
          </a:p>
        </p:txBody>
      </p:sp>
      <p:sp>
        <p:nvSpPr>
          <p:cNvPr id="3" name="Title 2"/>
          <p:cNvSpPr>
            <a:spLocks noGrp="1"/>
          </p:cNvSpPr>
          <p:nvPr>
            <p:ph type="title"/>
          </p:nvPr>
        </p:nvSpPr>
        <p:spPr/>
        <p:txBody>
          <a:bodyPr/>
          <a:lstStyle/>
          <a:p>
            <a:endParaRPr lang="en-IE" dirty="0"/>
          </a:p>
        </p:txBody>
      </p:sp>
      <p:pic>
        <p:nvPicPr>
          <p:cNvPr id="4" name="Picture 3" descr="C:\Users\scallye\AppData\Roaming\IMG_2801.JPG"/>
          <p:cNvPicPr>
            <a:picLocks noChangeAspect="1" noChangeArrowheads="1"/>
          </p:cNvPicPr>
          <p:nvPr/>
        </p:nvPicPr>
        <p:blipFill rotWithShape="1">
          <a:blip r:embed="rId3">
            <a:extLst>
              <a:ext uri="{28A0092B-C50C-407E-A947-70E740481C1C}">
                <a14:useLocalDpi xmlns:a14="http://schemas.microsoft.com/office/drawing/2010/main" val="0"/>
              </a:ext>
            </a:extLst>
          </a:blip>
          <a:srcRect l="4102" t="24255" b="46832"/>
          <a:stretch/>
        </p:blipFill>
        <p:spPr bwMode="auto">
          <a:xfrm>
            <a:off x="899592" y="5043586"/>
            <a:ext cx="3145597" cy="711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scallye\AppData\Roaming\IMG_2802.JPG"/>
          <p:cNvPicPr>
            <a:picLocks noChangeAspect="1" noChangeArrowheads="1"/>
          </p:cNvPicPr>
          <p:nvPr/>
        </p:nvPicPr>
        <p:blipFill rotWithShape="1">
          <a:blip r:embed="rId4">
            <a:extLst>
              <a:ext uri="{28A0092B-C50C-407E-A947-70E740481C1C}">
                <a14:useLocalDpi xmlns:a14="http://schemas.microsoft.com/office/drawing/2010/main" val="0"/>
              </a:ext>
            </a:extLst>
          </a:blip>
          <a:srcRect l="9773" t="36591" r="12826" b="42803"/>
          <a:stretch/>
        </p:blipFill>
        <p:spPr bwMode="auto">
          <a:xfrm>
            <a:off x="5004046" y="5126782"/>
            <a:ext cx="3145597" cy="62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923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rotWithShape="1">
          <a:blip r:embed="rId3">
            <a:extLst>
              <a:ext uri="{28A0092B-C50C-407E-A947-70E740481C1C}">
                <a14:useLocalDpi xmlns:a14="http://schemas.microsoft.com/office/drawing/2010/main" val="0"/>
              </a:ext>
            </a:extLst>
          </a:blip>
          <a:srcRect t="10823"/>
          <a:stretch/>
        </p:blipFill>
        <p:spPr bwMode="auto">
          <a:xfrm>
            <a:off x="2411760" y="2525050"/>
            <a:ext cx="3981450" cy="2952750"/>
          </a:xfrm>
          <a:prstGeom prst="rect">
            <a:avLst/>
          </a:prstGeom>
          <a:noFill/>
          <a:ln>
            <a:noFill/>
          </a:ln>
          <a:effectLst/>
          <a:extLst>
            <a:ext uri="{53640926-AAD7-44D8-BBD7-CCE9431645EC}">
              <a14:shadowObscured xmlns:a14="http://schemas.microsoft.com/office/drawing/2010/main"/>
            </a:ext>
          </a:extLst>
        </p:spPr>
      </p:pic>
      <p:sp>
        <p:nvSpPr>
          <p:cNvPr id="5" name="Rectangle 4"/>
          <p:cNvSpPr/>
          <p:nvPr/>
        </p:nvSpPr>
        <p:spPr>
          <a:xfrm>
            <a:off x="3135549" y="4725144"/>
            <a:ext cx="289560" cy="368300"/>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E" sz="2000" b="1" dirty="0">
                <a:effectLst/>
                <a:latin typeface="Calibri" panose="020F0502020204030204" pitchFamily="34" charset="0"/>
                <a:ea typeface="Calibri"/>
                <a:cs typeface="Times New Roman"/>
              </a:rPr>
              <a:t>a</a:t>
            </a:r>
          </a:p>
        </p:txBody>
      </p:sp>
      <p:sp>
        <p:nvSpPr>
          <p:cNvPr id="6" name="Rectangle 5"/>
          <p:cNvSpPr/>
          <p:nvPr/>
        </p:nvSpPr>
        <p:spPr>
          <a:xfrm>
            <a:off x="2483768" y="2204864"/>
            <a:ext cx="1303562" cy="338554"/>
          </a:xfrm>
          <a:prstGeom prst="rect">
            <a:avLst/>
          </a:prstGeom>
        </p:spPr>
        <p:txBody>
          <a:bodyPr wrap="none">
            <a:spAutoFit/>
          </a:bodyPr>
          <a:lstStyle/>
          <a:p>
            <a:r>
              <a:rPr lang="en-IE" sz="1600" dirty="0"/>
              <a:t>Anti-Fy(a+b-)</a:t>
            </a:r>
          </a:p>
        </p:txBody>
      </p:sp>
      <p:sp>
        <p:nvSpPr>
          <p:cNvPr id="9" name="Rectangle 8"/>
          <p:cNvSpPr/>
          <p:nvPr/>
        </p:nvSpPr>
        <p:spPr>
          <a:xfrm>
            <a:off x="3852956" y="2174086"/>
            <a:ext cx="1366080" cy="369332"/>
          </a:xfrm>
          <a:prstGeom prst="rect">
            <a:avLst/>
          </a:prstGeom>
        </p:spPr>
        <p:txBody>
          <a:bodyPr wrap="none">
            <a:spAutoFit/>
          </a:bodyPr>
          <a:lstStyle/>
          <a:p>
            <a:r>
              <a:rPr lang="en-IE" sz="1600" dirty="0" smtClean="0"/>
              <a:t>Anti-Fy(a+b+</a:t>
            </a:r>
            <a:r>
              <a:rPr lang="en-IE" dirty="0" smtClean="0"/>
              <a:t>)</a:t>
            </a:r>
            <a:endParaRPr lang="en-IE" dirty="0"/>
          </a:p>
        </p:txBody>
      </p:sp>
      <p:sp>
        <p:nvSpPr>
          <p:cNvPr id="10" name="Rectangle 9"/>
          <p:cNvSpPr/>
          <p:nvPr/>
        </p:nvSpPr>
        <p:spPr>
          <a:xfrm>
            <a:off x="5148064" y="2181140"/>
            <a:ext cx="1303562" cy="338554"/>
          </a:xfrm>
          <a:prstGeom prst="rect">
            <a:avLst/>
          </a:prstGeom>
        </p:spPr>
        <p:txBody>
          <a:bodyPr wrap="none">
            <a:spAutoFit/>
          </a:bodyPr>
          <a:lstStyle/>
          <a:p>
            <a:r>
              <a:rPr lang="en-IE" sz="1600" dirty="0" smtClean="0"/>
              <a:t>Anti-Fy(a-b+)</a:t>
            </a:r>
            <a:endParaRPr lang="en-IE" sz="1600" dirty="0"/>
          </a:p>
        </p:txBody>
      </p:sp>
      <p:sp>
        <p:nvSpPr>
          <p:cNvPr id="12" name="Rectangle 11"/>
          <p:cNvSpPr/>
          <p:nvPr/>
        </p:nvSpPr>
        <p:spPr>
          <a:xfrm>
            <a:off x="944936" y="1229271"/>
            <a:ext cx="7416824" cy="615553"/>
          </a:xfrm>
          <a:prstGeom prst="rect">
            <a:avLst/>
          </a:prstGeom>
        </p:spPr>
        <p:txBody>
          <a:bodyPr wrap="square">
            <a:spAutoFit/>
          </a:bodyPr>
          <a:lstStyle/>
          <a:p>
            <a:pPr>
              <a:buFont typeface="Wingdings" panose="05000000000000000000" pitchFamily="2" charset="2"/>
              <a:buChar char="Ø"/>
            </a:pPr>
            <a:r>
              <a:rPr lang="en-GB" sz="1600" dirty="0">
                <a:solidFill>
                  <a:schemeClr val="bg2">
                    <a:lumMod val="25000"/>
                  </a:schemeClr>
                </a:solidFill>
              </a:rPr>
              <a:t>No other clinically significant antibodies were detected and anti-Fya was detected by homozygous Fya+ Fyb- DTT-treated reagent red cells</a:t>
            </a:r>
            <a:r>
              <a:rPr lang="en-GB" dirty="0">
                <a:solidFill>
                  <a:schemeClr val="bg2">
                    <a:lumMod val="25000"/>
                  </a:schemeClr>
                </a:solidFill>
              </a:rPr>
              <a:t>.</a:t>
            </a:r>
          </a:p>
        </p:txBody>
      </p:sp>
      <p:sp>
        <p:nvSpPr>
          <p:cNvPr id="15" name="Rectangle 14"/>
          <p:cNvSpPr/>
          <p:nvPr/>
        </p:nvSpPr>
        <p:spPr>
          <a:xfrm>
            <a:off x="689047" y="5843360"/>
            <a:ext cx="7704856" cy="584775"/>
          </a:xfrm>
          <a:prstGeom prst="rect">
            <a:avLst/>
          </a:prstGeom>
        </p:spPr>
        <p:txBody>
          <a:bodyPr wrap="square">
            <a:spAutoFit/>
          </a:bodyPr>
          <a:lstStyle/>
          <a:p>
            <a:pPr>
              <a:buFont typeface="Wingdings" panose="05000000000000000000" pitchFamily="2" charset="2"/>
              <a:buChar char="Ø"/>
            </a:pPr>
            <a:r>
              <a:rPr lang="en-GB" sz="1600" dirty="0">
                <a:solidFill>
                  <a:schemeClr val="bg2">
                    <a:lumMod val="25000"/>
                  </a:schemeClr>
                </a:solidFill>
              </a:rPr>
              <a:t>Subsequent samples from this patient showed weakening of the autoantibody and anti-Fya was no longer detectable.</a:t>
            </a:r>
            <a:endParaRPr lang="en-IE" sz="1600" dirty="0">
              <a:solidFill>
                <a:schemeClr val="bg2">
                  <a:lumMod val="25000"/>
                </a:schemeClr>
              </a:solidFill>
            </a:endParaRPr>
          </a:p>
        </p:txBody>
      </p:sp>
    </p:spTree>
    <p:extLst>
      <p:ext uri="{BB962C8B-B14F-4D97-AF65-F5344CB8AC3E}">
        <p14:creationId xmlns:p14="http://schemas.microsoft.com/office/powerpoint/2010/main" val="2775459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60848"/>
            <a:ext cx="7408333" cy="4065315"/>
          </a:xfrm>
        </p:spPr>
        <p:txBody>
          <a:bodyPr>
            <a:normAutofit/>
          </a:bodyPr>
          <a:lstStyle/>
          <a:p>
            <a:pPr>
              <a:buFont typeface="Wingdings" panose="05000000000000000000" pitchFamily="2" charset="2"/>
              <a:buChar char="Ø"/>
            </a:pPr>
            <a:r>
              <a:rPr lang="en-GB" sz="1600" dirty="0" smtClean="0"/>
              <a:t>This particular case proved challenging owing to the range of methods required to deal with interference due to the autoantibody and DARA while also identifying or excluding the presence of anti-Fya.</a:t>
            </a:r>
          </a:p>
          <a:p>
            <a:pPr marL="0" indent="0">
              <a:buNone/>
            </a:pPr>
            <a:endParaRPr lang="en-GB" sz="1600" dirty="0" smtClean="0"/>
          </a:p>
          <a:p>
            <a:pPr>
              <a:buFont typeface="Wingdings" panose="05000000000000000000" pitchFamily="2" charset="2"/>
              <a:buChar char="Ø"/>
            </a:pPr>
            <a:r>
              <a:rPr lang="en-GB" sz="1600" dirty="0" smtClean="0"/>
              <a:t>Pressure on Automated Donor </a:t>
            </a:r>
            <a:r>
              <a:rPr lang="en-GB" sz="1600" dirty="0"/>
              <a:t>G</a:t>
            </a:r>
            <a:r>
              <a:rPr lang="en-GB" sz="1600" dirty="0" smtClean="0"/>
              <a:t>rouping department to source R2R2 Fya- M-S- (extended matched) that were also CMV negative &amp; suitable for irradiation (&lt;14 days old).</a:t>
            </a:r>
          </a:p>
          <a:p>
            <a:pPr marL="0" indent="0">
              <a:buNone/>
            </a:pPr>
            <a:endParaRPr lang="en-GB" sz="1600" dirty="0" smtClean="0"/>
          </a:p>
          <a:p>
            <a:pPr>
              <a:buFont typeface="Wingdings" panose="05000000000000000000" pitchFamily="2" charset="2"/>
              <a:buChar char="Ø"/>
            </a:pPr>
            <a:r>
              <a:rPr lang="en-GB" sz="1600" dirty="0" smtClean="0"/>
              <a:t>Some international centres recommend providing extended phenotyped matched red cells for patients on DARA.</a:t>
            </a:r>
          </a:p>
          <a:p>
            <a:pPr marL="0" indent="0">
              <a:buNone/>
            </a:pPr>
            <a:endParaRPr lang="en-GB" sz="1600" dirty="0" smtClean="0"/>
          </a:p>
          <a:p>
            <a:pPr>
              <a:buFont typeface="Wingdings" panose="05000000000000000000" pitchFamily="2" charset="2"/>
              <a:buChar char="Ø"/>
            </a:pPr>
            <a:r>
              <a:rPr lang="en-GB" sz="1600" dirty="0" smtClean="0"/>
              <a:t>However, recent paper by Ye </a:t>
            </a:r>
            <a:r>
              <a:rPr lang="en-GB" sz="1600" i="1" dirty="0" smtClean="0"/>
              <a:t>et al (2020), </a:t>
            </a:r>
            <a:r>
              <a:rPr lang="en-GB" sz="1600" dirty="0" smtClean="0"/>
              <a:t>found that there was no significant risk of sensitization associated with providing ABO-Rh matched red cells over extended matched. </a:t>
            </a:r>
            <a:endParaRPr lang="en-IE" sz="1600" dirty="0"/>
          </a:p>
        </p:txBody>
      </p:sp>
      <p:sp>
        <p:nvSpPr>
          <p:cNvPr id="3" name="Title 2"/>
          <p:cNvSpPr>
            <a:spLocks noGrp="1"/>
          </p:cNvSpPr>
          <p:nvPr>
            <p:ph type="title"/>
          </p:nvPr>
        </p:nvSpPr>
        <p:spPr/>
        <p:txBody>
          <a:bodyPr/>
          <a:lstStyle/>
          <a:p>
            <a:r>
              <a:rPr lang="en-GB" dirty="0" smtClean="0"/>
              <a:t>CONCLUSION</a:t>
            </a:r>
            <a:endParaRPr lang="en-IE" dirty="0"/>
          </a:p>
        </p:txBody>
      </p:sp>
    </p:spTree>
    <p:extLst>
      <p:ext uri="{BB962C8B-B14F-4D97-AF65-F5344CB8AC3E}">
        <p14:creationId xmlns:p14="http://schemas.microsoft.com/office/powerpoint/2010/main" val="1420995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72067" y="2348880"/>
            <a:ext cx="7408333" cy="3777283"/>
          </a:xfrm>
        </p:spPr>
        <p:txBody>
          <a:bodyPr>
            <a:normAutofit fontScale="62500" lnSpcReduction="20000"/>
          </a:bodyPr>
          <a:lstStyle/>
          <a:p>
            <a:pPr>
              <a:buClr>
                <a:schemeClr val="accent2"/>
              </a:buClr>
              <a:buFont typeface="Wingdings" panose="05000000000000000000" pitchFamily="2" charset="2"/>
              <a:buChar char="Ø"/>
            </a:pPr>
            <a:r>
              <a:rPr lang="en-US" dirty="0"/>
              <a:t>Kelly, M. (2010) </a:t>
            </a:r>
            <a:r>
              <a:rPr lang="en-US" i="1" dirty="0"/>
              <a:t>Diagnosis and management of multiple myeloma | Irish Medical Times</a:t>
            </a:r>
            <a:r>
              <a:rPr lang="en-US" dirty="0"/>
              <a:t>. Available at: http://www.imt.ie/clinical/2010/07/diagnosis-and-management-of-multiple-myeloma.html (Accessed: 11 April 2016).  </a:t>
            </a:r>
          </a:p>
          <a:p>
            <a:pPr>
              <a:buClr>
                <a:schemeClr val="accent2"/>
              </a:buClr>
              <a:buFont typeface="Wingdings" panose="05000000000000000000" pitchFamily="2" charset="2"/>
              <a:buChar char="Ø"/>
            </a:pPr>
            <a:endParaRPr lang="en-US" dirty="0"/>
          </a:p>
          <a:p>
            <a:pPr>
              <a:buClr>
                <a:schemeClr val="accent2"/>
              </a:buClr>
              <a:buFont typeface="Wingdings" panose="05000000000000000000" pitchFamily="2" charset="2"/>
              <a:buChar char="Ø"/>
            </a:pPr>
            <a:r>
              <a:rPr lang="en-US" dirty="0"/>
              <a:t>Reid, M.E., Lomas-Francis, C. and Olsson, M.L. (2012) Blood Group Antigen Facts Book. 3</a:t>
            </a:r>
            <a:r>
              <a:rPr lang="en-US" baseline="30000" dirty="0"/>
              <a:t>rd</a:t>
            </a:r>
            <a:r>
              <a:rPr lang="en-US" dirty="0"/>
              <a:t> edition. United States: Elsevier Science. </a:t>
            </a:r>
          </a:p>
          <a:p>
            <a:pPr>
              <a:buClr>
                <a:schemeClr val="accent2"/>
              </a:buClr>
              <a:buFont typeface="Wingdings" panose="05000000000000000000" pitchFamily="2" charset="2"/>
              <a:buChar char="Ø"/>
            </a:pPr>
            <a:endParaRPr lang="en-US" dirty="0"/>
          </a:p>
          <a:p>
            <a:pPr>
              <a:buClr>
                <a:schemeClr val="accent2"/>
              </a:buClr>
              <a:buFont typeface="Wingdings" panose="05000000000000000000" pitchFamily="2" charset="2"/>
              <a:buChar char="Ø"/>
            </a:pPr>
            <a:r>
              <a:rPr lang="en-IE" dirty="0" err="1"/>
              <a:t>Chapuy</a:t>
            </a:r>
            <a:r>
              <a:rPr lang="en-IE" dirty="0"/>
              <a:t>, C., Nicholson, R., </a:t>
            </a:r>
            <a:r>
              <a:rPr lang="en-IE" dirty="0" err="1"/>
              <a:t>Aguad</a:t>
            </a:r>
            <a:r>
              <a:rPr lang="en-IE" dirty="0"/>
              <a:t>, M., </a:t>
            </a:r>
            <a:r>
              <a:rPr lang="en-IE" dirty="0" err="1"/>
              <a:t>Chapuy</a:t>
            </a:r>
            <a:r>
              <a:rPr lang="en-IE" dirty="0"/>
              <a:t>, B., </a:t>
            </a:r>
            <a:r>
              <a:rPr lang="en-IE" dirty="0" err="1"/>
              <a:t>Laubach</a:t>
            </a:r>
            <a:r>
              <a:rPr lang="en-IE" dirty="0"/>
              <a:t>, J., Richardson, P., </a:t>
            </a:r>
            <a:r>
              <a:rPr lang="en-IE" dirty="0" err="1"/>
              <a:t>Doshi</a:t>
            </a:r>
            <a:r>
              <a:rPr lang="en-IE" dirty="0"/>
              <a:t>, P. and Kaufman, R. (2015) ‘Resolving the daratumumab interference with blood compatibility testing’, </a:t>
            </a:r>
            <a:r>
              <a:rPr lang="en-IE" i="1" dirty="0"/>
              <a:t>Transfusion.</a:t>
            </a:r>
            <a:r>
              <a:rPr lang="en-IE" dirty="0"/>
              <a:t>, 55(6pt2), 1545–54. </a:t>
            </a:r>
            <a:endParaRPr lang="en-US" dirty="0"/>
          </a:p>
          <a:p>
            <a:endParaRPr lang="en-IE" dirty="0"/>
          </a:p>
          <a:p>
            <a:pPr>
              <a:buFont typeface="Wingdings" panose="05000000000000000000" pitchFamily="2" charset="2"/>
              <a:buChar char="Ø"/>
            </a:pPr>
            <a:r>
              <a:rPr lang="en-IE" dirty="0" smtClean="0"/>
              <a:t>AABB (2016) AB#16-02 Mitigating the Anti-CD38 Interference with serologic testing. Available at: </a:t>
            </a:r>
            <a:r>
              <a:rPr lang="en-IE" dirty="0" smtClean="0">
                <a:hlinkClick r:id="rId2"/>
              </a:rPr>
              <a:t>https://www.aabb.org/programs/publications/bulletins/Documents/ab16-02.pdf</a:t>
            </a:r>
            <a:r>
              <a:rPr lang="en-IE" dirty="0" smtClean="0"/>
              <a:t> (Accessed: 28/10/20)</a:t>
            </a:r>
          </a:p>
          <a:p>
            <a:pPr marL="0" indent="0">
              <a:buNone/>
            </a:pPr>
            <a:endParaRPr lang="en-IE" dirty="0" smtClean="0"/>
          </a:p>
          <a:p>
            <a:pPr>
              <a:buFont typeface="Wingdings" panose="05000000000000000000" pitchFamily="2" charset="2"/>
              <a:buChar char="Ø"/>
            </a:pPr>
            <a:r>
              <a:rPr lang="en-GB" dirty="0" smtClean="0"/>
              <a:t>Ye et al. (2020) ‘Risk of RBC </a:t>
            </a:r>
            <a:r>
              <a:rPr lang="en-GB" dirty="0" err="1" smtClean="0"/>
              <a:t>alloimmunisation</a:t>
            </a:r>
            <a:r>
              <a:rPr lang="en-GB" dirty="0" smtClean="0"/>
              <a:t> in </a:t>
            </a:r>
            <a:r>
              <a:rPr lang="en-GB" dirty="0" err="1" smtClean="0"/>
              <a:t>Multipe</a:t>
            </a:r>
            <a:r>
              <a:rPr lang="en-GB" dirty="0" smtClean="0"/>
              <a:t> Myeloma Patients treated by Daratumumab. </a:t>
            </a:r>
            <a:r>
              <a:rPr lang="en-GB" dirty="0" err="1" smtClean="0"/>
              <a:t>Vox</a:t>
            </a:r>
            <a:r>
              <a:rPr lang="en-GB" dirty="0" smtClean="0"/>
              <a:t> Sang. Feb; 115(2): 207-212.</a:t>
            </a:r>
            <a:endParaRPr lang="en-IE" dirty="0"/>
          </a:p>
        </p:txBody>
      </p:sp>
      <p:sp>
        <p:nvSpPr>
          <p:cNvPr id="6" name="Title 5"/>
          <p:cNvSpPr>
            <a:spLocks noGrp="1"/>
          </p:cNvSpPr>
          <p:nvPr>
            <p:ph type="title"/>
          </p:nvPr>
        </p:nvSpPr>
        <p:spPr/>
        <p:txBody>
          <a:bodyPr/>
          <a:lstStyle/>
          <a:p>
            <a:r>
              <a:rPr lang="en-IE" dirty="0" smtClean="0"/>
              <a:t>REFERENCES</a:t>
            </a:r>
            <a:endParaRPr lang="en-IE" dirty="0"/>
          </a:p>
        </p:txBody>
      </p:sp>
    </p:spTree>
    <p:extLst>
      <p:ext uri="{BB962C8B-B14F-4D97-AF65-F5344CB8AC3E}">
        <p14:creationId xmlns:p14="http://schemas.microsoft.com/office/powerpoint/2010/main" val="87731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764704"/>
            <a:ext cx="7408333" cy="5688632"/>
          </a:xfrm>
        </p:spPr>
        <p:txBody>
          <a:bodyPr>
            <a:normAutofit/>
          </a:bodyPr>
          <a:lstStyle/>
          <a:p>
            <a:pPr marL="0" indent="0">
              <a:buNone/>
            </a:pPr>
            <a:r>
              <a:rPr lang="en-IE" sz="2000" dirty="0"/>
              <a:t>The acronym CRAB was defined in criteria of the International Myeloma Working Group in 2003 to simplify the most typical clinical manifestations of multiple </a:t>
            </a:r>
            <a:r>
              <a:rPr lang="en-IE" sz="2000" dirty="0" smtClean="0"/>
              <a:t>myeloma.</a:t>
            </a:r>
          </a:p>
          <a:p>
            <a:endParaRPr lang="en-IE" dirty="0" smtClean="0"/>
          </a:p>
          <a:p>
            <a:endParaRPr lang="en-IE" dirty="0"/>
          </a:p>
          <a:p>
            <a:endParaRPr lang="en-IE" dirty="0" smtClean="0"/>
          </a:p>
          <a:p>
            <a:endParaRPr lang="en-IE" dirty="0"/>
          </a:p>
          <a:p>
            <a:endParaRPr lang="en-IE" dirty="0" smtClean="0"/>
          </a:p>
          <a:p>
            <a:endParaRPr lang="en-IE" dirty="0"/>
          </a:p>
          <a:p>
            <a:pPr marL="0" indent="0">
              <a:buNone/>
            </a:pPr>
            <a:r>
              <a:rPr lang="en-IE" sz="2000" b="1" dirty="0" smtClean="0"/>
              <a:t>C – </a:t>
            </a:r>
            <a:r>
              <a:rPr lang="en-IE" sz="2000" dirty="0" smtClean="0"/>
              <a:t>hypercalcemia</a:t>
            </a:r>
          </a:p>
          <a:p>
            <a:pPr marL="0" indent="0">
              <a:buNone/>
            </a:pPr>
            <a:r>
              <a:rPr lang="en-IE" sz="2000" b="1" dirty="0" smtClean="0"/>
              <a:t>R </a:t>
            </a:r>
            <a:r>
              <a:rPr lang="en-IE" sz="2000" dirty="0" smtClean="0"/>
              <a:t>– renal failure</a:t>
            </a:r>
          </a:p>
          <a:p>
            <a:pPr marL="0" indent="0">
              <a:buNone/>
            </a:pPr>
            <a:r>
              <a:rPr lang="en-IE" sz="2000" b="1" dirty="0" smtClean="0"/>
              <a:t>A </a:t>
            </a:r>
            <a:r>
              <a:rPr lang="en-IE" sz="2000" dirty="0" smtClean="0"/>
              <a:t>– anaemia</a:t>
            </a:r>
          </a:p>
          <a:p>
            <a:pPr marL="0" indent="0">
              <a:buNone/>
            </a:pPr>
            <a:r>
              <a:rPr lang="en-IE" sz="2000" b="1" dirty="0" smtClean="0"/>
              <a:t>B – </a:t>
            </a:r>
            <a:r>
              <a:rPr lang="en-IE" sz="2000" dirty="0" smtClean="0"/>
              <a:t>bone pain and fractures &amp; increased bone reabsorptions by osteoclasts</a:t>
            </a:r>
          </a:p>
        </p:txBody>
      </p:sp>
      <p:sp>
        <p:nvSpPr>
          <p:cNvPr id="5" name="Title 4"/>
          <p:cNvSpPr>
            <a:spLocks noGrp="1"/>
          </p:cNvSpPr>
          <p:nvPr>
            <p:ph type="title"/>
          </p:nvPr>
        </p:nvSpPr>
        <p:spPr>
          <a:xfrm>
            <a:off x="457200" y="338328"/>
            <a:ext cx="8229600" cy="138344"/>
          </a:xfrm>
        </p:spPr>
        <p:txBody>
          <a:bodyPr>
            <a:normAutofit fontScale="90000"/>
          </a:bodyPr>
          <a:lstStyle/>
          <a:p>
            <a:endParaRPr lang="en-IE" sz="2000" dirty="0"/>
          </a:p>
        </p:txBody>
      </p:sp>
      <p:pic>
        <p:nvPicPr>
          <p:cNvPr id="1026" name="Picture 2" descr="CRAB symptoms for active myel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58" y="1988840"/>
            <a:ext cx="6667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56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2400" dirty="0" smtClean="0"/>
              <a:t>How does it work?</a:t>
            </a:r>
            <a:endParaRPr lang="en-IE" sz="2400" dirty="0"/>
          </a:p>
        </p:txBody>
      </p:sp>
      <p:sp>
        <p:nvSpPr>
          <p:cNvPr id="5" name="Text Placeholder 4"/>
          <p:cNvSpPr>
            <a:spLocks noGrp="1"/>
          </p:cNvSpPr>
          <p:nvPr>
            <p:ph type="body" idx="1"/>
          </p:nvPr>
        </p:nvSpPr>
        <p:spPr/>
        <p:txBody>
          <a:bodyPr/>
          <a:lstStyle/>
          <a:p>
            <a:endParaRPr lang="en-IE"/>
          </a:p>
        </p:txBody>
      </p:sp>
      <p:pic>
        <p:nvPicPr>
          <p:cNvPr id="4"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tretch/>
        </p:blipFill>
        <p:spPr bwMode="auto">
          <a:xfrm>
            <a:off x="683568" y="2636912"/>
            <a:ext cx="7560840" cy="348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395536" y="6218091"/>
            <a:ext cx="7560840" cy="639762"/>
          </a:xfrm>
        </p:spPr>
        <p:txBody>
          <a:bodyPr>
            <a:normAutofit fontScale="55000" lnSpcReduction="20000"/>
          </a:bodyPr>
          <a:lstStyle/>
          <a:p>
            <a:r>
              <a:rPr lang="en-GB" dirty="0"/>
              <a:t>Image from https://www.lls.org/sites/default/files/National/USA/Pdf/Slides_Transcipts/slides_myeloma_1.6.17.pdf</a:t>
            </a:r>
            <a:endParaRPr lang="en-IE" dirty="0"/>
          </a:p>
          <a:p>
            <a:endParaRPr lang="en-IE" dirty="0"/>
          </a:p>
        </p:txBody>
      </p:sp>
      <p:sp>
        <p:nvSpPr>
          <p:cNvPr id="7" name="Content Placeholder 6"/>
          <p:cNvSpPr>
            <a:spLocks noGrp="1"/>
          </p:cNvSpPr>
          <p:nvPr>
            <p:ph sz="quarter" idx="4"/>
          </p:nvPr>
        </p:nvSpPr>
        <p:spPr>
          <a:xfrm>
            <a:off x="539552" y="1916832"/>
            <a:ext cx="7927665" cy="4209331"/>
          </a:xfrm>
        </p:spPr>
        <p:txBody>
          <a:bodyPr>
            <a:normAutofit/>
          </a:bodyPr>
          <a:lstStyle/>
          <a:p>
            <a:pPr marL="0" indent="0">
              <a:buNone/>
            </a:pPr>
            <a:r>
              <a:rPr lang="en-IE" dirty="0"/>
              <a:t>C</a:t>
            </a:r>
            <a:r>
              <a:rPr lang="en-IE" dirty="0" smtClean="0"/>
              <a:t>D38 is expressed on myeloma cells and therefore the anti-CD-38 developed can kill the myeloma cells using many different mechanisms</a:t>
            </a:r>
          </a:p>
          <a:p>
            <a:pPr marL="0" indent="0">
              <a:buNone/>
            </a:pPr>
            <a:endParaRPr lang="en-GB" dirty="0">
              <a:cs typeface="Arial" pitchFamily="34" charset="0"/>
            </a:endParaRPr>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1672117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a:solidFill>
                  <a:srgbClr val="FFC000"/>
                </a:solidFill>
              </a:rPr>
              <a:t/>
            </a:r>
            <a:br>
              <a:rPr lang="en-GB" sz="3200" dirty="0">
                <a:solidFill>
                  <a:srgbClr val="FFC000"/>
                </a:solidFill>
              </a:rPr>
            </a:br>
            <a:r>
              <a:rPr lang="en-GB" sz="3200" dirty="0" smtClean="0">
                <a:solidFill>
                  <a:schemeClr val="bg1"/>
                </a:solidFill>
              </a:rPr>
              <a:t>DARA &amp; BLOOD TRANSFUSION?</a:t>
            </a:r>
            <a:endParaRPr lang="en-IE" sz="320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96622"/>
            <a:ext cx="48768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385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1916832"/>
            <a:ext cx="7408333" cy="4209331"/>
          </a:xfrm>
        </p:spPr>
        <p:txBody>
          <a:bodyPr>
            <a:normAutofit/>
          </a:bodyPr>
          <a:lstStyle/>
          <a:p>
            <a:pPr>
              <a:buFont typeface="Wingdings" panose="05000000000000000000" pitchFamily="2" charset="2"/>
              <a:buChar char="Ø"/>
            </a:pPr>
            <a:r>
              <a:rPr lang="en-IE" sz="1800" dirty="0" smtClean="0"/>
              <a:t>CD38 is expressed on haemopoietic cells including red cells.</a:t>
            </a:r>
          </a:p>
          <a:p>
            <a:pPr marL="0" indent="0">
              <a:buNone/>
            </a:pPr>
            <a:endParaRPr lang="en-IE" sz="1800" dirty="0" smtClean="0"/>
          </a:p>
          <a:p>
            <a:pPr>
              <a:buFont typeface="Wingdings" panose="05000000000000000000" pitchFamily="2" charset="2"/>
              <a:buChar char="Ø"/>
            </a:pPr>
            <a:r>
              <a:rPr lang="en-IE" sz="1800" dirty="0" smtClean="0"/>
              <a:t>Treatment with DARA interferes with pre-transfusion compatibility testing as DARA binds CD38 on reagent red cells in vitro.</a:t>
            </a:r>
          </a:p>
          <a:p>
            <a:pPr marL="0" indent="0">
              <a:buNone/>
            </a:pPr>
            <a:endParaRPr lang="en-IE" sz="1800" dirty="0" smtClean="0"/>
          </a:p>
          <a:p>
            <a:pPr>
              <a:buFont typeface="Wingdings" panose="05000000000000000000" pitchFamily="2" charset="2"/>
              <a:buChar char="Ø"/>
            </a:pPr>
            <a:r>
              <a:rPr lang="en-IE" sz="1800" dirty="0" smtClean="0"/>
              <a:t>Patient’s receiving DARA will show reactivity with all reagent red cells in Indirect Antiglobulin Test (IAT).</a:t>
            </a:r>
          </a:p>
          <a:p>
            <a:pPr marL="0" indent="0">
              <a:buNone/>
            </a:pPr>
            <a:endParaRPr lang="en-IE" sz="1800" dirty="0" smtClean="0"/>
          </a:p>
          <a:p>
            <a:pPr>
              <a:buFont typeface="Wingdings" panose="05000000000000000000" pitchFamily="2" charset="2"/>
              <a:buChar char="Ø"/>
            </a:pPr>
            <a:r>
              <a:rPr lang="en-IE" sz="1800" dirty="0" smtClean="0"/>
              <a:t>Positive IATs can be observed for up to 6 months after DARA has been discontinued.</a:t>
            </a:r>
          </a:p>
        </p:txBody>
      </p:sp>
      <p:sp>
        <p:nvSpPr>
          <p:cNvPr id="3" name="Title 2"/>
          <p:cNvSpPr>
            <a:spLocks noGrp="1"/>
          </p:cNvSpPr>
          <p:nvPr>
            <p:ph type="title"/>
          </p:nvPr>
        </p:nvSpPr>
        <p:spPr/>
        <p:txBody>
          <a:bodyPr>
            <a:normAutofit/>
          </a:bodyPr>
          <a:lstStyle/>
          <a:p>
            <a:r>
              <a:rPr lang="en-IE" sz="3600" dirty="0" smtClean="0"/>
              <a:t>INTERFERENCE IN PRE-TRANSFUSION SEROLOGICAL TESTING</a:t>
            </a:r>
            <a:endParaRPr lang="en-IE" sz="3600" dirty="0"/>
          </a:p>
        </p:txBody>
      </p:sp>
    </p:spTree>
    <p:extLst>
      <p:ext uri="{BB962C8B-B14F-4D97-AF65-F5344CB8AC3E}">
        <p14:creationId xmlns:p14="http://schemas.microsoft.com/office/powerpoint/2010/main" val="203512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872067" y="4869160"/>
            <a:ext cx="7408333" cy="1257002"/>
          </a:xfrm>
        </p:spPr>
        <p:txBody>
          <a:bodyPr>
            <a:normAutofit/>
          </a:bodyPr>
          <a:lstStyle/>
          <a:p>
            <a:pPr>
              <a:buFont typeface="Wingdings" panose="05000000000000000000" pitchFamily="2" charset="2"/>
              <a:buChar char="Ø"/>
            </a:pPr>
            <a:r>
              <a:rPr lang="en-IE" sz="1800" dirty="0" smtClean="0"/>
              <a:t>False positive IAT due to the anti-CD38 binding to the CD-38 epitope on the surface of the reagent red cells in vitro.</a:t>
            </a:r>
            <a:endParaRPr lang="en-IE" sz="1800" dirty="0"/>
          </a:p>
        </p:txBody>
      </p:sp>
      <p:sp>
        <p:nvSpPr>
          <p:cNvPr id="7" name="Title 6"/>
          <p:cNvSpPr>
            <a:spLocks noGrp="1"/>
          </p:cNvSpPr>
          <p:nvPr>
            <p:ph type="title"/>
          </p:nvPr>
        </p:nvSpPr>
        <p:spPr/>
        <p:txBody>
          <a:bodyPr>
            <a:normAutofit/>
          </a:bodyPr>
          <a:lstStyle/>
          <a:p>
            <a:r>
              <a:rPr lang="en-IE" sz="3600" dirty="0"/>
              <a:t>INTERFERENCE IN PRE-TRANSFUSION SEROLOGICAL TESTING</a:t>
            </a: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07" t="7283" b="46142"/>
          <a:stretch/>
        </p:blipFill>
        <p:spPr bwMode="auto">
          <a:xfrm>
            <a:off x="467544" y="2276872"/>
            <a:ext cx="810119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160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2067" y="2132856"/>
            <a:ext cx="7408333" cy="4248472"/>
          </a:xfrm>
        </p:spPr>
        <p:txBody>
          <a:bodyPr>
            <a:normAutofit/>
          </a:bodyPr>
          <a:lstStyle/>
          <a:p>
            <a:pPr>
              <a:buFont typeface="Wingdings" panose="05000000000000000000" pitchFamily="2" charset="2"/>
              <a:buChar char="Ø"/>
            </a:pPr>
            <a:r>
              <a:rPr lang="en-IE" sz="1800" dirty="0" smtClean="0"/>
              <a:t>Panreactivity is observed in antibody screens and identification panels which may mask the presence of an underlying clinically significant alloantibodies</a:t>
            </a:r>
            <a:r>
              <a:rPr lang="en-IE" sz="1800" dirty="0"/>
              <a:t>.</a:t>
            </a:r>
            <a:endParaRPr lang="en-IE" sz="1800" dirty="0" smtClean="0"/>
          </a:p>
          <a:p>
            <a:pPr>
              <a:buFont typeface="Wingdings" panose="05000000000000000000" pitchFamily="2" charset="2"/>
              <a:buChar char="Ø"/>
            </a:pPr>
            <a:endParaRPr lang="en-IE" sz="1800" dirty="0" smtClean="0"/>
          </a:p>
          <a:p>
            <a:pPr>
              <a:buFont typeface="Wingdings" panose="05000000000000000000" pitchFamily="2" charset="2"/>
              <a:buChar char="Ø"/>
            </a:pPr>
            <a:r>
              <a:rPr lang="en-IE" sz="1800" dirty="0" smtClean="0"/>
              <a:t>Panreactivity is also observed in AHG crossmatch</a:t>
            </a:r>
            <a:r>
              <a:rPr lang="en-IE" sz="1900" dirty="0" smtClean="0"/>
              <a:t>. </a:t>
            </a:r>
          </a:p>
          <a:p>
            <a:pPr>
              <a:buFont typeface="Wingdings" panose="05000000000000000000" pitchFamily="2" charset="2"/>
              <a:buChar char="Ø"/>
            </a:pPr>
            <a:endParaRPr lang="en-IE" dirty="0"/>
          </a:p>
          <a:p>
            <a:pPr>
              <a:buFont typeface="Wingdings" panose="05000000000000000000" pitchFamily="2" charset="2"/>
              <a:buChar char="Ø"/>
            </a:pPr>
            <a:r>
              <a:rPr lang="en-IE" sz="1800" dirty="0" smtClean="0"/>
              <a:t>DAT may be positive for IgG but there is no evidence of clinically significant haemolysis.</a:t>
            </a:r>
          </a:p>
          <a:p>
            <a:pPr>
              <a:buFont typeface="Wingdings" panose="05000000000000000000" pitchFamily="2" charset="2"/>
              <a:buChar char="Ø"/>
            </a:pPr>
            <a:endParaRPr lang="en-IE" dirty="0" smtClean="0"/>
          </a:p>
          <a:p>
            <a:pPr>
              <a:buFont typeface="Wingdings" panose="05000000000000000000" pitchFamily="2" charset="2"/>
              <a:buChar char="Ø"/>
            </a:pPr>
            <a:r>
              <a:rPr lang="en-IE" sz="1800" dirty="0" smtClean="0"/>
              <a:t>This false positive agglutination may result in delays in issuing compatible blood to patients.</a:t>
            </a:r>
            <a:endParaRPr lang="en-IE" sz="1800" dirty="0"/>
          </a:p>
        </p:txBody>
      </p:sp>
      <p:sp>
        <p:nvSpPr>
          <p:cNvPr id="3" name="Title 2"/>
          <p:cNvSpPr>
            <a:spLocks noGrp="1"/>
          </p:cNvSpPr>
          <p:nvPr>
            <p:ph type="title"/>
          </p:nvPr>
        </p:nvSpPr>
        <p:spPr/>
        <p:txBody>
          <a:bodyPr/>
          <a:lstStyle/>
          <a:p>
            <a:r>
              <a:rPr lang="en-IE" dirty="0" smtClean="0"/>
              <a:t>DARATUMUMAB INTERFERENCE</a:t>
            </a:r>
            <a:endParaRPr lang="en-IE" dirty="0"/>
          </a:p>
        </p:txBody>
      </p:sp>
    </p:spTree>
    <p:extLst>
      <p:ext uri="{BB962C8B-B14F-4D97-AF65-F5344CB8AC3E}">
        <p14:creationId xmlns:p14="http://schemas.microsoft.com/office/powerpoint/2010/main" val="14258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1391</TotalTime>
  <Words>2747</Words>
  <Application>Microsoft Office PowerPoint</Application>
  <PresentationFormat>On-screen Show (4:3)</PresentationFormat>
  <Paragraphs>341</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Waveform</vt:lpstr>
      <vt:lpstr>Laboratory process improvement for patient’s on Daratumumab</vt:lpstr>
      <vt:lpstr>DARATUMUMAB</vt:lpstr>
      <vt:lpstr>MULTIPLE MYELOMA</vt:lpstr>
      <vt:lpstr>PowerPoint Presentation</vt:lpstr>
      <vt:lpstr>How does it work?</vt:lpstr>
      <vt:lpstr> DARA &amp; BLOOD TRANSFUSION?</vt:lpstr>
      <vt:lpstr>INTERFERENCE IN PRE-TRANSFUSION SEROLOGICAL TESTING</vt:lpstr>
      <vt:lpstr>INTERFERENCE IN PRE-TRANSFUSION SEROLOGICAL TESTING</vt:lpstr>
      <vt:lpstr>DARATUMUMAB INTERFERENCE</vt:lpstr>
      <vt:lpstr>MITIGATING DARA INTERFERENCE IN PRE-TRANSFUSION TESTING</vt:lpstr>
      <vt:lpstr>MITIGATING DARA INTERFERENCE IN PRE-TRANSFUSION TESTING</vt:lpstr>
      <vt:lpstr>DTT TREATMENT</vt:lpstr>
      <vt:lpstr>FOLLOWING DTT TREATMENT</vt:lpstr>
      <vt:lpstr>DTT SENSITIVE BLOOD GROUPS</vt:lpstr>
      <vt:lpstr>OTHER LIMITATIONS</vt:lpstr>
      <vt:lpstr>RCI PROCESS IMPROVEMENTS</vt:lpstr>
      <vt:lpstr>EXTENDING SHELF LIFE OF DTT-TREATED CELLS</vt:lpstr>
      <vt:lpstr>EXTENDING SHELF LIFE OF DTT-TREATED CELLS</vt:lpstr>
      <vt:lpstr>RESULTS OF EXTENDING SHELF LIFE</vt:lpstr>
      <vt:lpstr>PowerPoint Presentation</vt:lpstr>
      <vt:lpstr>PowerPoint Presentation</vt:lpstr>
      <vt:lpstr>ROOM TEMPERATURE CROSSMATCH FOR DARA PATIENTS</vt:lpstr>
      <vt:lpstr>POTENTIAL OPTIONS FOR CHANGE </vt:lpstr>
      <vt:lpstr>PowerPoint Presentation</vt:lpstr>
      <vt:lpstr>PowerPoint Presentation</vt:lpstr>
      <vt:lpstr>RESULTS</vt:lpstr>
      <vt:lpstr>DARAEX</vt:lpstr>
      <vt:lpstr>DARAEX EVALUATION</vt:lpstr>
      <vt:lpstr>DARAEX EVALUATION</vt:lpstr>
      <vt:lpstr>Summary</vt:lpstr>
      <vt:lpstr>CASE STUDY</vt:lpstr>
      <vt:lpstr>PowerPoint Presentation</vt:lpstr>
      <vt:lpstr>RESULTS</vt:lpstr>
      <vt:lpstr>PowerPoint Presentation</vt:lpstr>
      <vt:lpstr>PowerPoint Presentation</vt:lpstr>
      <vt:lpstr>PowerPoint Presentation</vt:lpstr>
      <vt:lpstr>CONCLUSION</vt:lpstr>
      <vt:lpstr>REFERENCES</vt:lpstr>
    </vt:vector>
  </TitlesOfParts>
  <Company>Irish Blood Transfusion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process improvement for patient’s on Daratumumab</dc:title>
  <dc:creator>Canavan, Claire</dc:creator>
  <cp:lastModifiedBy>Waters, Allison</cp:lastModifiedBy>
  <cp:revision>105</cp:revision>
  <cp:lastPrinted>2020-11-09T11:54:06Z</cp:lastPrinted>
  <dcterms:created xsi:type="dcterms:W3CDTF">2020-10-28T07:46:29Z</dcterms:created>
  <dcterms:modified xsi:type="dcterms:W3CDTF">2022-10-04T08:23:27Z</dcterms:modified>
</cp:coreProperties>
</file>