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notesSlides/notesSlide24.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notesSlides/notesSlide25.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3.xml" ContentType="application/vnd.openxmlformats-officedocument.drawingml.chart+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93" r:id="rId2"/>
    <p:sldId id="262" r:id="rId3"/>
    <p:sldId id="263" r:id="rId4"/>
    <p:sldId id="257" r:id="rId5"/>
    <p:sldId id="264" r:id="rId6"/>
    <p:sldId id="306" r:id="rId7"/>
    <p:sldId id="305" r:id="rId8"/>
    <p:sldId id="291" r:id="rId9"/>
    <p:sldId id="302" r:id="rId10"/>
    <p:sldId id="319" r:id="rId11"/>
    <p:sldId id="272" r:id="rId12"/>
    <p:sldId id="274" r:id="rId13"/>
    <p:sldId id="275" r:id="rId14"/>
    <p:sldId id="295" r:id="rId15"/>
    <p:sldId id="276" r:id="rId16"/>
    <p:sldId id="296" r:id="rId17"/>
    <p:sldId id="307" r:id="rId18"/>
    <p:sldId id="309" r:id="rId19"/>
    <p:sldId id="308" r:id="rId20"/>
    <p:sldId id="320" r:id="rId21"/>
    <p:sldId id="330" r:id="rId22"/>
    <p:sldId id="324" r:id="rId23"/>
    <p:sldId id="325" r:id="rId24"/>
    <p:sldId id="326" r:id="rId25"/>
    <p:sldId id="327" r:id="rId26"/>
    <p:sldId id="329" r:id="rId27"/>
    <p:sldId id="310" r:id="rId28"/>
    <p:sldId id="298" r:id="rId29"/>
    <p:sldId id="300" r:id="rId30"/>
    <p:sldId id="301" r:id="rId31"/>
    <p:sldId id="331" r:id="rId32"/>
    <p:sldId id="304" r:id="rId33"/>
    <p:sldId id="266" r:id="rId34"/>
    <p:sldId id="311" r:id="rId35"/>
    <p:sldId id="312" r:id="rId36"/>
    <p:sldId id="316" r:id="rId37"/>
    <p:sldId id="315" r:id="rId38"/>
    <p:sldId id="317" r:id="rId39"/>
    <p:sldId id="323" r:id="rId40"/>
    <p:sldId id="278" r:id="rId41"/>
    <p:sldId id="281" r:id="rId42"/>
    <p:sldId id="283" r:id="rId43"/>
    <p:sldId id="285" r:id="rId44"/>
    <p:sldId id="287" r:id="rId45"/>
    <p:sldId id="290" r:id="rId46"/>
    <p:sldId id="332" r:id="rId47"/>
    <p:sldId id="333" r:id="rId48"/>
    <p:sldId id="322" r:id="rId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89" autoAdjust="0"/>
  </p:normalViewPr>
  <p:slideViewPr>
    <p:cSldViewPr>
      <p:cViewPr>
        <p:scale>
          <a:sx n="118" d="100"/>
          <a:sy n="118" d="100"/>
        </p:scale>
        <p:origin x="-468"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0.bin"/></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IE" sz="3200" u="sng" dirty="0"/>
              <a:t>NHO Reporting Trends (2008-2022)</a:t>
            </a:r>
          </a:p>
        </c:rich>
      </c:tx>
      <c:layout/>
      <c:overlay val="0"/>
    </c:title>
    <c:autoTitleDeleted val="0"/>
    <c:plotArea>
      <c:layout>
        <c:manualLayout>
          <c:layoutTarget val="inner"/>
          <c:xMode val="edge"/>
          <c:yMode val="edge"/>
          <c:x val="4.7553124244008649E-2"/>
          <c:y val="0.11945490178747865"/>
          <c:w val="0.66100328721045787"/>
          <c:h val="0.75121456692913391"/>
        </c:manualLayout>
      </c:layout>
      <c:barChart>
        <c:barDir val="col"/>
        <c:grouping val="stacked"/>
        <c:varyColors val="0"/>
        <c:ser>
          <c:idx val="0"/>
          <c:order val="0"/>
          <c:tx>
            <c:strRef>
              <c:f>'[Chart in Microsoft PowerPoint]Trends '!$A$3</c:f>
              <c:strCache>
                <c:ptCount val="1"/>
                <c:pt idx="0">
                  <c:v>Total SAR</c:v>
                </c:pt>
              </c:strCache>
            </c:strRef>
          </c:tx>
          <c:spPr>
            <a:solidFill>
              <a:srgbClr val="FF0000"/>
            </a:solidFill>
            <a:ln>
              <a:solidFill>
                <a:schemeClr val="tx2">
                  <a:lumMod val="75000"/>
                </a:schemeClr>
              </a:solidFill>
            </a:ln>
          </c:spPr>
          <c:invertIfNegative val="0"/>
          <c:cat>
            <c:numRef>
              <c:f>'[Chart in Microsoft PowerPoint]Trends '!$B$2:$O$2</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'[Chart in Microsoft PowerPoint]Trends '!$B$3:$O$3</c:f>
              <c:numCache>
                <c:formatCode>General</c:formatCode>
                <c:ptCount val="14"/>
                <c:pt idx="0">
                  <c:v>142</c:v>
                </c:pt>
                <c:pt idx="1">
                  <c:v>189</c:v>
                </c:pt>
                <c:pt idx="2">
                  <c:v>155</c:v>
                </c:pt>
                <c:pt idx="3">
                  <c:v>174</c:v>
                </c:pt>
                <c:pt idx="4">
                  <c:v>174</c:v>
                </c:pt>
                <c:pt idx="5">
                  <c:v>170</c:v>
                </c:pt>
                <c:pt idx="6">
                  <c:v>173</c:v>
                </c:pt>
                <c:pt idx="7">
                  <c:v>183</c:v>
                </c:pt>
                <c:pt idx="8">
                  <c:v>171</c:v>
                </c:pt>
                <c:pt idx="9">
                  <c:v>123</c:v>
                </c:pt>
                <c:pt idx="10">
                  <c:v>119</c:v>
                </c:pt>
                <c:pt idx="11">
                  <c:v>103</c:v>
                </c:pt>
                <c:pt idx="12">
                  <c:v>124</c:v>
                </c:pt>
                <c:pt idx="13">
                  <c:v>134</c:v>
                </c:pt>
              </c:numCache>
            </c:numRef>
          </c:val>
        </c:ser>
        <c:dLbls>
          <c:showLegendKey val="0"/>
          <c:showVal val="0"/>
          <c:showCatName val="0"/>
          <c:showSerName val="0"/>
          <c:showPercent val="0"/>
          <c:showBubbleSize val="0"/>
        </c:dLbls>
        <c:gapWidth val="55"/>
        <c:overlap val="100"/>
        <c:axId val="119220864"/>
        <c:axId val="120353536"/>
      </c:barChart>
      <c:lineChart>
        <c:grouping val="standard"/>
        <c:varyColors val="0"/>
        <c:ser>
          <c:idx val="2"/>
          <c:order val="1"/>
          <c:tx>
            <c:strRef>
              <c:f>'[Chart in Microsoft PowerPoint]Trends '!$A$4</c:f>
              <c:strCache>
                <c:ptCount val="1"/>
                <c:pt idx="0">
                  <c:v>Total SAE </c:v>
                </c:pt>
              </c:strCache>
            </c:strRef>
          </c:tx>
          <c:spPr>
            <a:ln>
              <a:solidFill>
                <a:schemeClr val="tx1"/>
              </a:solidFill>
            </a:ln>
          </c:spPr>
          <c:marker>
            <c:spPr>
              <a:ln>
                <a:solidFill>
                  <a:schemeClr val="tx1"/>
                </a:solidFill>
              </a:ln>
            </c:spPr>
          </c:marker>
          <c:cat>
            <c:numRef>
              <c:f>'[Chart in Microsoft PowerPoint]Trends '!$B$2:$O$2</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'[Chart in Microsoft PowerPoint]Trends '!$B$4:$O$4</c:f>
              <c:numCache>
                <c:formatCode>General</c:formatCode>
                <c:ptCount val="14"/>
                <c:pt idx="0">
                  <c:v>171</c:v>
                </c:pt>
                <c:pt idx="1">
                  <c:v>238</c:v>
                </c:pt>
                <c:pt idx="2">
                  <c:v>257</c:v>
                </c:pt>
                <c:pt idx="3">
                  <c:v>228</c:v>
                </c:pt>
                <c:pt idx="4">
                  <c:v>200</c:v>
                </c:pt>
                <c:pt idx="5">
                  <c:v>208</c:v>
                </c:pt>
                <c:pt idx="6">
                  <c:v>194</c:v>
                </c:pt>
                <c:pt idx="7">
                  <c:v>154</c:v>
                </c:pt>
                <c:pt idx="8">
                  <c:v>162</c:v>
                </c:pt>
                <c:pt idx="9">
                  <c:v>152</c:v>
                </c:pt>
                <c:pt idx="10">
                  <c:v>100</c:v>
                </c:pt>
                <c:pt idx="11">
                  <c:v>83</c:v>
                </c:pt>
                <c:pt idx="12">
                  <c:v>94</c:v>
                </c:pt>
                <c:pt idx="13">
                  <c:v>133</c:v>
                </c:pt>
              </c:numCache>
            </c:numRef>
          </c:val>
          <c:smooth val="0"/>
        </c:ser>
        <c:dLbls>
          <c:showLegendKey val="0"/>
          <c:showVal val="0"/>
          <c:showCatName val="0"/>
          <c:showSerName val="0"/>
          <c:showPercent val="0"/>
          <c:showBubbleSize val="0"/>
        </c:dLbls>
        <c:marker val="1"/>
        <c:smooth val="0"/>
        <c:axId val="119220864"/>
        <c:axId val="120353536"/>
      </c:lineChart>
      <c:lineChart>
        <c:grouping val="standard"/>
        <c:varyColors val="0"/>
        <c:ser>
          <c:idx val="3"/>
          <c:order val="2"/>
          <c:tx>
            <c:strRef>
              <c:f>'[Chart in Microsoft PowerPoint]Trends '!$A$5</c:f>
              <c:strCache>
                <c:ptCount val="1"/>
                <c:pt idx="0">
                  <c:v>Issued components &amp; products </c:v>
                </c:pt>
              </c:strCache>
            </c:strRef>
          </c:tx>
          <c:spPr>
            <a:ln w="31750">
              <a:solidFill>
                <a:srgbClr val="0070C0"/>
              </a:solidFill>
            </a:ln>
          </c:spPr>
          <c:marker>
            <c:spPr>
              <a:ln>
                <a:solidFill>
                  <a:srgbClr val="0070C0"/>
                </a:solidFill>
              </a:ln>
            </c:spPr>
          </c:marker>
          <c:cat>
            <c:numRef>
              <c:f>'[Chart in Microsoft PowerPoint]Trends '!$B$2:$O$2</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'[Chart in Microsoft PowerPoint]Trends '!$B$5:$O$5</c:f>
              <c:numCache>
                <c:formatCode>#,##0</c:formatCode>
                <c:ptCount val="14"/>
                <c:pt idx="0">
                  <c:v>188934</c:v>
                </c:pt>
                <c:pt idx="1">
                  <c:v>178050</c:v>
                </c:pt>
                <c:pt idx="2">
                  <c:v>170478</c:v>
                </c:pt>
                <c:pt idx="3">
                  <c:v>166837</c:v>
                </c:pt>
                <c:pt idx="4">
                  <c:v>163791</c:v>
                </c:pt>
                <c:pt idx="5">
                  <c:v>159394</c:v>
                </c:pt>
                <c:pt idx="6">
                  <c:v>158686</c:v>
                </c:pt>
                <c:pt idx="7">
                  <c:v>154617</c:v>
                </c:pt>
                <c:pt idx="8">
                  <c:v>154191</c:v>
                </c:pt>
                <c:pt idx="9">
                  <c:v>156218</c:v>
                </c:pt>
                <c:pt idx="10">
                  <c:v>127437</c:v>
                </c:pt>
                <c:pt idx="11">
                  <c:v>119746</c:v>
                </c:pt>
                <c:pt idx="12">
                  <c:v>125026</c:v>
                </c:pt>
                <c:pt idx="13">
                  <c:v>131128</c:v>
                </c:pt>
              </c:numCache>
            </c:numRef>
          </c:val>
          <c:smooth val="0"/>
        </c:ser>
        <c:dLbls>
          <c:showLegendKey val="0"/>
          <c:showVal val="0"/>
          <c:showCatName val="0"/>
          <c:showSerName val="0"/>
          <c:showPercent val="0"/>
          <c:showBubbleSize val="0"/>
        </c:dLbls>
        <c:marker val="1"/>
        <c:smooth val="0"/>
        <c:axId val="120360960"/>
        <c:axId val="120355072"/>
      </c:lineChart>
      <c:catAx>
        <c:axId val="119220864"/>
        <c:scaling>
          <c:orientation val="minMax"/>
        </c:scaling>
        <c:delete val="0"/>
        <c:axPos val="b"/>
        <c:numFmt formatCode="General" sourceLinked="1"/>
        <c:majorTickMark val="none"/>
        <c:minorTickMark val="none"/>
        <c:tickLblPos val="nextTo"/>
        <c:crossAx val="120353536"/>
        <c:crosses val="autoZero"/>
        <c:auto val="1"/>
        <c:lblAlgn val="ctr"/>
        <c:lblOffset val="100"/>
        <c:noMultiLvlLbl val="0"/>
      </c:catAx>
      <c:valAx>
        <c:axId val="120353536"/>
        <c:scaling>
          <c:orientation val="minMax"/>
        </c:scaling>
        <c:delete val="0"/>
        <c:axPos val="l"/>
        <c:majorGridlines/>
        <c:numFmt formatCode="@" sourceLinked="0"/>
        <c:majorTickMark val="none"/>
        <c:minorTickMark val="none"/>
        <c:tickLblPos val="nextTo"/>
        <c:crossAx val="119220864"/>
        <c:crosses val="autoZero"/>
        <c:crossBetween val="between"/>
      </c:valAx>
      <c:valAx>
        <c:axId val="120355072"/>
        <c:scaling>
          <c:orientation val="minMax"/>
        </c:scaling>
        <c:delete val="0"/>
        <c:axPos val="r"/>
        <c:numFmt formatCode="#,##0" sourceLinked="1"/>
        <c:majorTickMark val="out"/>
        <c:minorTickMark val="none"/>
        <c:tickLblPos val="nextTo"/>
        <c:crossAx val="120360960"/>
        <c:crosses val="max"/>
        <c:crossBetween val="between"/>
      </c:valAx>
      <c:catAx>
        <c:axId val="120360960"/>
        <c:scaling>
          <c:orientation val="minMax"/>
        </c:scaling>
        <c:delete val="1"/>
        <c:axPos val="b"/>
        <c:numFmt formatCode="General" sourceLinked="1"/>
        <c:majorTickMark val="out"/>
        <c:minorTickMark val="none"/>
        <c:tickLblPos val="nextTo"/>
        <c:crossAx val="120355072"/>
        <c:crosses val="autoZero"/>
        <c:auto val="1"/>
        <c:lblAlgn val="ctr"/>
        <c:lblOffset val="100"/>
        <c:noMultiLvlLbl val="0"/>
      </c:catAx>
    </c:plotArea>
    <c:legend>
      <c:legendPos val="r"/>
      <c:layout>
        <c:manualLayout>
          <c:xMode val="edge"/>
          <c:yMode val="edge"/>
          <c:x val="0.81827398516932959"/>
          <c:y val="0.39370978627671543"/>
          <c:w val="0.16842229187370997"/>
          <c:h val="0.38034814398200223"/>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title>
      <c:tx>
        <c:rich>
          <a:bodyPr/>
          <a:lstStyle/>
          <a:p>
            <a:pPr>
              <a:defRPr/>
            </a:pPr>
            <a:r>
              <a:rPr lang="en-US"/>
              <a:t>e. Day ward</a:t>
            </a:r>
          </a:p>
        </c:rich>
      </c:tx>
      <c:overlay val="0"/>
    </c:title>
    <c:autoTitleDeleted val="0"/>
    <c:plotArea>
      <c:layout/>
      <c:barChart>
        <c:barDir val="col"/>
        <c:grouping val="clustered"/>
        <c:varyColors val="0"/>
        <c:ser>
          <c:idx val="0"/>
          <c:order val="0"/>
          <c:tx>
            <c:strRef>
              <c:f>'[Chart 4 in Microsoft Word]Sheet1'!$A$1</c:f>
              <c:strCache>
                <c:ptCount val="1"/>
                <c:pt idx="0">
                  <c:v>No of reports</c:v>
                </c:pt>
              </c:strCache>
            </c:strRef>
          </c:tx>
          <c:invertIfNegative val="0"/>
          <c:dLbls>
            <c:showLegendKey val="0"/>
            <c:showVal val="1"/>
            <c:showCatName val="0"/>
            <c:showSerName val="0"/>
            <c:showPercent val="0"/>
            <c:showBubbleSize val="0"/>
            <c:showLeaderLines val="0"/>
          </c:dLbls>
          <c:trendline>
            <c:trendlineType val="linear"/>
            <c:dispRSqr val="0"/>
            <c:dispEq val="0"/>
          </c:trendline>
          <c:cat>
            <c:numRef>
              <c:f>'[Chart 4 in Microsoft Word]Sheet1'!$B$2:$B$16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'[Chart 4 in Microsoft Word]Sheet1'!$A$2:$A$16</c:f>
              <c:numCache>
                <c:formatCode>General</c:formatCode>
                <c:ptCount val="15"/>
                <c:pt idx="0">
                  <c:v>2</c:v>
                </c:pt>
                <c:pt idx="1">
                  <c:v>2</c:v>
                </c:pt>
                <c:pt idx="2">
                  <c:v>2</c:v>
                </c:pt>
                <c:pt idx="3">
                  <c:v>1</c:v>
                </c:pt>
                <c:pt idx="4">
                  <c:v>2</c:v>
                </c:pt>
                <c:pt idx="5">
                  <c:v>1</c:v>
                </c:pt>
                <c:pt idx="6">
                  <c:v>5</c:v>
                </c:pt>
                <c:pt idx="7">
                  <c:v>2</c:v>
                </c:pt>
                <c:pt idx="8">
                  <c:v>2</c:v>
                </c:pt>
                <c:pt idx="9">
                  <c:v>2</c:v>
                </c:pt>
                <c:pt idx="10">
                  <c:v>2</c:v>
                </c:pt>
                <c:pt idx="11">
                  <c:v>2</c:v>
                </c:pt>
                <c:pt idx="12">
                  <c:v>4</c:v>
                </c:pt>
                <c:pt idx="13">
                  <c:v>4</c:v>
                </c:pt>
                <c:pt idx="14">
                  <c:v>4</c:v>
                </c:pt>
              </c:numCache>
            </c:numRef>
          </c:val>
        </c:ser>
        <c:dLbls>
          <c:showLegendKey val="0"/>
          <c:showVal val="0"/>
          <c:showCatName val="0"/>
          <c:showSerName val="0"/>
          <c:showPercent val="0"/>
          <c:showBubbleSize val="0"/>
        </c:dLbls>
        <c:gapWidth val="150"/>
        <c:axId val="145588224"/>
        <c:axId val="145590144"/>
      </c:barChart>
      <c:catAx>
        <c:axId val="145588224"/>
        <c:scaling>
          <c:orientation val="minMax"/>
        </c:scaling>
        <c:delete val="0"/>
        <c:axPos val="b"/>
        <c:title>
          <c:tx>
            <c:rich>
              <a:bodyPr/>
              <a:lstStyle/>
              <a:p>
                <a:pPr>
                  <a:defRPr/>
                </a:pPr>
                <a:r>
                  <a:rPr lang="en-US"/>
                  <a:t>Year</a:t>
                </a:r>
              </a:p>
            </c:rich>
          </c:tx>
          <c:overlay val="0"/>
        </c:title>
        <c:numFmt formatCode="General" sourceLinked="1"/>
        <c:majorTickMark val="none"/>
        <c:minorTickMark val="none"/>
        <c:tickLblPos val="nextTo"/>
        <c:crossAx val="145590144"/>
        <c:crosses val="autoZero"/>
        <c:auto val="1"/>
        <c:lblAlgn val="ctr"/>
        <c:lblOffset val="100"/>
        <c:noMultiLvlLbl val="0"/>
      </c:catAx>
      <c:valAx>
        <c:axId val="145590144"/>
        <c:scaling>
          <c:orientation val="minMax"/>
        </c:scaling>
        <c:delete val="0"/>
        <c:axPos val="l"/>
        <c:majorGridlines/>
        <c:title>
          <c:tx>
            <c:rich>
              <a:bodyPr/>
              <a:lstStyle/>
              <a:p>
                <a:pPr>
                  <a:defRPr/>
                </a:pPr>
                <a:r>
                  <a:rPr lang="en-US"/>
                  <a:t>No. of reports</a:t>
                </a:r>
              </a:p>
            </c:rich>
          </c:tx>
          <c:overlay val="0"/>
        </c:title>
        <c:numFmt formatCode="General" sourceLinked="1"/>
        <c:majorTickMark val="out"/>
        <c:minorTickMark val="none"/>
        <c:tickLblPos val="nextTo"/>
        <c:crossAx val="145588224"/>
        <c:crosses val="autoZero"/>
        <c:crossBetween val="between"/>
      </c:valAx>
    </c:plotArea>
    <c:legend>
      <c:legendPos val="r"/>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tx>
        <c:rich>
          <a:bodyPr/>
          <a:lstStyle/>
          <a:p>
            <a:pPr>
              <a:defRPr/>
            </a:pPr>
            <a:r>
              <a:rPr lang="en-US"/>
              <a:t>c. ICU</a:t>
            </a:r>
          </a:p>
        </c:rich>
      </c:tx>
      <c:overlay val="0"/>
    </c:title>
    <c:autoTitleDeleted val="0"/>
    <c:plotArea>
      <c:layout/>
      <c:barChart>
        <c:barDir val="col"/>
        <c:grouping val="clustered"/>
        <c:varyColors val="0"/>
        <c:ser>
          <c:idx val="0"/>
          <c:order val="0"/>
          <c:tx>
            <c:strRef>
              <c:f>'[Chart 5 in Microsoft Word]Sheet1'!$A$1</c:f>
              <c:strCache>
                <c:ptCount val="1"/>
                <c:pt idx="0">
                  <c:v>No of reports</c:v>
                </c:pt>
              </c:strCache>
            </c:strRef>
          </c:tx>
          <c:invertIfNegative val="0"/>
          <c:dLbls>
            <c:showLegendKey val="0"/>
            <c:showVal val="1"/>
            <c:showCatName val="0"/>
            <c:showSerName val="0"/>
            <c:showPercent val="0"/>
            <c:showBubbleSize val="0"/>
            <c:showLeaderLines val="0"/>
          </c:dLbls>
          <c:trendline>
            <c:trendlineType val="linear"/>
            <c:dispRSqr val="0"/>
            <c:dispEq val="0"/>
          </c:trendline>
          <c:cat>
            <c:numRef>
              <c:f>'[Chart 5 in Microsoft Word]Sheet1'!$B$2:$B$16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'[Chart 5 in Microsoft Word]Sheet1'!$A$2:$A$16</c:f>
              <c:numCache>
                <c:formatCode>General</c:formatCode>
                <c:ptCount val="15"/>
                <c:pt idx="0">
                  <c:v>14</c:v>
                </c:pt>
                <c:pt idx="1">
                  <c:v>9</c:v>
                </c:pt>
                <c:pt idx="2">
                  <c:v>9</c:v>
                </c:pt>
                <c:pt idx="3">
                  <c:v>12</c:v>
                </c:pt>
                <c:pt idx="4">
                  <c:v>13</c:v>
                </c:pt>
                <c:pt idx="5">
                  <c:v>8</c:v>
                </c:pt>
                <c:pt idx="6">
                  <c:v>9</c:v>
                </c:pt>
                <c:pt idx="7">
                  <c:v>8</c:v>
                </c:pt>
                <c:pt idx="8">
                  <c:v>10</c:v>
                </c:pt>
                <c:pt idx="9">
                  <c:v>7</c:v>
                </c:pt>
                <c:pt idx="10">
                  <c:v>4</c:v>
                </c:pt>
                <c:pt idx="11">
                  <c:v>5</c:v>
                </c:pt>
                <c:pt idx="12">
                  <c:v>3</c:v>
                </c:pt>
                <c:pt idx="13">
                  <c:v>6</c:v>
                </c:pt>
                <c:pt idx="14">
                  <c:v>4</c:v>
                </c:pt>
              </c:numCache>
            </c:numRef>
          </c:val>
        </c:ser>
        <c:dLbls>
          <c:showLegendKey val="0"/>
          <c:showVal val="0"/>
          <c:showCatName val="0"/>
          <c:showSerName val="0"/>
          <c:showPercent val="0"/>
          <c:showBubbleSize val="0"/>
        </c:dLbls>
        <c:gapWidth val="150"/>
        <c:axId val="145608064"/>
        <c:axId val="145892864"/>
      </c:barChart>
      <c:catAx>
        <c:axId val="145608064"/>
        <c:scaling>
          <c:orientation val="minMax"/>
        </c:scaling>
        <c:delete val="0"/>
        <c:axPos val="b"/>
        <c:title>
          <c:tx>
            <c:rich>
              <a:bodyPr/>
              <a:lstStyle/>
              <a:p>
                <a:pPr>
                  <a:defRPr/>
                </a:pPr>
                <a:r>
                  <a:rPr lang="en-US"/>
                  <a:t>Yesr</a:t>
                </a:r>
              </a:p>
            </c:rich>
          </c:tx>
          <c:overlay val="0"/>
        </c:title>
        <c:numFmt formatCode="General" sourceLinked="1"/>
        <c:majorTickMark val="none"/>
        <c:minorTickMark val="none"/>
        <c:tickLblPos val="nextTo"/>
        <c:crossAx val="145892864"/>
        <c:crosses val="autoZero"/>
        <c:auto val="1"/>
        <c:lblAlgn val="ctr"/>
        <c:lblOffset val="100"/>
        <c:noMultiLvlLbl val="0"/>
      </c:catAx>
      <c:valAx>
        <c:axId val="145892864"/>
        <c:scaling>
          <c:orientation val="minMax"/>
        </c:scaling>
        <c:delete val="0"/>
        <c:axPos val="l"/>
        <c:majorGridlines/>
        <c:title>
          <c:tx>
            <c:rich>
              <a:bodyPr/>
              <a:lstStyle/>
              <a:p>
                <a:pPr>
                  <a:defRPr/>
                </a:pPr>
                <a:r>
                  <a:rPr lang="en-US"/>
                  <a:t>No. of reports</a:t>
                </a:r>
              </a:p>
            </c:rich>
          </c:tx>
          <c:overlay val="0"/>
        </c:title>
        <c:numFmt formatCode="General" sourceLinked="1"/>
        <c:majorTickMark val="out"/>
        <c:minorTickMark val="none"/>
        <c:tickLblPos val="nextTo"/>
        <c:crossAx val="145608064"/>
        <c:crosses val="autoZero"/>
        <c:crossBetween val="between"/>
      </c:valAx>
    </c:plotArea>
    <c:legend>
      <c:legendPos val="r"/>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25"/>
    </mc:Choice>
    <mc:Fallback>
      <c:style val="25"/>
    </mc:Fallback>
  </mc:AlternateContent>
  <c:clrMapOvr bg1="lt1" tx1="dk1" bg2="lt2" tx2="dk2" accent1="accent1" accent2="accent2" accent3="accent3" accent4="accent4" accent5="accent5" accent6="accent6" hlink="hlink" folHlink="folHlink"/>
  <c:chart>
    <c:title>
      <c:tx>
        <c:rich>
          <a:bodyPr/>
          <a:lstStyle/>
          <a:p>
            <a:pPr>
              <a:defRPr/>
            </a:pPr>
            <a:r>
              <a:rPr lang="en-IE"/>
              <a:t>d. Maternity/Labour wards</a:t>
            </a:r>
          </a:p>
        </c:rich>
      </c:tx>
      <c:overlay val="0"/>
    </c:title>
    <c:autoTitleDeleted val="0"/>
    <c:plotArea>
      <c:layout/>
      <c:barChart>
        <c:barDir val="col"/>
        <c:grouping val="clustered"/>
        <c:varyColors val="0"/>
        <c:ser>
          <c:idx val="0"/>
          <c:order val="0"/>
          <c:tx>
            <c:strRef>
              <c:f>'[Chart 6 in Microsoft Word]Sheet1'!$A$1</c:f>
              <c:strCache>
                <c:ptCount val="1"/>
                <c:pt idx="0">
                  <c:v>No of reports</c:v>
                </c:pt>
              </c:strCache>
            </c:strRef>
          </c:tx>
          <c:invertIfNegative val="0"/>
          <c:dLbls>
            <c:showLegendKey val="0"/>
            <c:showVal val="1"/>
            <c:showCatName val="0"/>
            <c:showSerName val="0"/>
            <c:showPercent val="0"/>
            <c:showBubbleSize val="0"/>
            <c:showLeaderLines val="0"/>
          </c:dLbls>
          <c:trendline>
            <c:trendlineType val="linear"/>
            <c:dispRSqr val="0"/>
            <c:dispEq val="0"/>
          </c:trendline>
          <c:cat>
            <c:numRef>
              <c:f>'[Chart 6 in Microsoft Word]Sheet1'!$B$2:$B$16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'[Chart 6 in Microsoft Word]Sheet1'!$A$2:$A$16</c:f>
              <c:numCache>
                <c:formatCode>General</c:formatCode>
                <c:ptCount val="15"/>
                <c:pt idx="0">
                  <c:v>2</c:v>
                </c:pt>
                <c:pt idx="1">
                  <c:v>3</c:v>
                </c:pt>
                <c:pt idx="2">
                  <c:v>2</c:v>
                </c:pt>
                <c:pt idx="3">
                  <c:v>0</c:v>
                </c:pt>
                <c:pt idx="4">
                  <c:v>1</c:v>
                </c:pt>
                <c:pt idx="5">
                  <c:v>3</c:v>
                </c:pt>
                <c:pt idx="6">
                  <c:v>2</c:v>
                </c:pt>
                <c:pt idx="7">
                  <c:v>2</c:v>
                </c:pt>
                <c:pt idx="8">
                  <c:v>0</c:v>
                </c:pt>
                <c:pt idx="9">
                  <c:v>1</c:v>
                </c:pt>
                <c:pt idx="10">
                  <c:v>1</c:v>
                </c:pt>
                <c:pt idx="11">
                  <c:v>0</c:v>
                </c:pt>
                <c:pt idx="12">
                  <c:v>0</c:v>
                </c:pt>
                <c:pt idx="13">
                  <c:v>4</c:v>
                </c:pt>
                <c:pt idx="14">
                  <c:v>0</c:v>
                </c:pt>
              </c:numCache>
            </c:numRef>
          </c:val>
        </c:ser>
        <c:dLbls>
          <c:showLegendKey val="0"/>
          <c:showVal val="0"/>
          <c:showCatName val="0"/>
          <c:showSerName val="0"/>
          <c:showPercent val="0"/>
          <c:showBubbleSize val="0"/>
        </c:dLbls>
        <c:gapWidth val="150"/>
        <c:axId val="145946496"/>
        <c:axId val="145305600"/>
      </c:barChart>
      <c:catAx>
        <c:axId val="145946496"/>
        <c:scaling>
          <c:orientation val="minMax"/>
        </c:scaling>
        <c:delete val="0"/>
        <c:axPos val="b"/>
        <c:title>
          <c:tx>
            <c:rich>
              <a:bodyPr/>
              <a:lstStyle/>
              <a:p>
                <a:pPr>
                  <a:defRPr/>
                </a:pPr>
                <a:r>
                  <a:rPr lang="en-US"/>
                  <a:t>Year</a:t>
                </a:r>
              </a:p>
            </c:rich>
          </c:tx>
          <c:overlay val="0"/>
        </c:title>
        <c:numFmt formatCode="General" sourceLinked="1"/>
        <c:majorTickMark val="none"/>
        <c:minorTickMark val="none"/>
        <c:tickLblPos val="nextTo"/>
        <c:crossAx val="145305600"/>
        <c:crosses val="autoZero"/>
        <c:auto val="1"/>
        <c:lblAlgn val="ctr"/>
        <c:lblOffset val="100"/>
        <c:noMultiLvlLbl val="0"/>
      </c:catAx>
      <c:valAx>
        <c:axId val="145305600"/>
        <c:scaling>
          <c:orientation val="minMax"/>
        </c:scaling>
        <c:delete val="0"/>
        <c:axPos val="l"/>
        <c:majorGridlines/>
        <c:title>
          <c:tx>
            <c:rich>
              <a:bodyPr/>
              <a:lstStyle/>
              <a:p>
                <a:pPr>
                  <a:defRPr/>
                </a:pPr>
                <a:r>
                  <a:rPr lang="en-US"/>
                  <a:t>No. of reports</a:t>
                </a:r>
              </a:p>
            </c:rich>
          </c:tx>
          <c:overlay val="0"/>
        </c:title>
        <c:numFmt formatCode="General" sourceLinked="1"/>
        <c:majorTickMark val="out"/>
        <c:minorTickMark val="none"/>
        <c:tickLblPos val="nextTo"/>
        <c:crossAx val="145946496"/>
        <c:crosses val="autoZero"/>
        <c:crossBetween val="between"/>
      </c:valAx>
    </c:plotArea>
    <c:legend>
      <c:legendPos val="r"/>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pPr>
            <a:r>
              <a:rPr lang="en-IE" dirty="0"/>
              <a:t>Errors that occurred when using EBTS </a:t>
            </a:r>
            <a:r>
              <a:rPr lang="en-IE" dirty="0" smtClean="0"/>
              <a:t>2022 (n=22)</a:t>
            </a:r>
            <a:endParaRPr lang="en-IE" dirty="0"/>
          </a:p>
        </c:rich>
      </c:tx>
      <c:overlay val="0"/>
    </c:title>
    <c:autoTitleDeleted val="0"/>
    <c:plotArea>
      <c:layout/>
      <c:barChart>
        <c:barDir val="bar"/>
        <c:grouping val="clustered"/>
        <c:varyColors val="0"/>
        <c:ser>
          <c:idx val="0"/>
          <c:order val="0"/>
          <c:invertIfNegative val="0"/>
          <c:cat>
            <c:strRef>
              <c:f>Sheet1!$A$1:$A$9</c:f>
              <c:strCache>
                <c:ptCount val="9"/>
                <c:pt idx="0">
                  <c:v>Scanning wristbands from chart (n=7)</c:v>
                </c:pt>
                <c:pt idx="1">
                  <c:v>Colleague completing process (n=6)</c:v>
                </c:pt>
                <c:pt idx="2">
                  <c:v>Not performing PPI (n=6)</c:v>
                </c:pt>
                <c:pt idx="3">
                  <c:v>Incorrect ID band on patient (n=3) </c:v>
                </c:pt>
                <c:pt idx="4">
                  <c:v>Patient did not have a wristband so staff member scanned wristband from chart (n=2)</c:v>
                </c:pt>
                <c:pt idx="5">
                  <c:v>Sample not labelled immediately (n=2)</c:v>
                </c:pt>
                <c:pt idx="6">
                  <c:v>Printer not working so staff member printed from nurses station (n=1)</c:v>
                </c:pt>
                <c:pt idx="7">
                  <c:v>Taking two samples at same time (n=1)</c:v>
                </c:pt>
                <c:pt idx="8">
                  <c:v>Printer not working led to remote labelling (n=1)</c:v>
                </c:pt>
              </c:strCache>
            </c:strRef>
          </c:cat>
          <c:val>
            <c:numRef>
              <c:f>Sheet1!$B$1:$B$9</c:f>
              <c:numCache>
                <c:formatCode>General</c:formatCode>
                <c:ptCount val="9"/>
                <c:pt idx="0">
                  <c:v>7</c:v>
                </c:pt>
                <c:pt idx="1">
                  <c:v>6</c:v>
                </c:pt>
                <c:pt idx="2">
                  <c:v>6</c:v>
                </c:pt>
                <c:pt idx="3">
                  <c:v>3</c:v>
                </c:pt>
                <c:pt idx="4">
                  <c:v>2</c:v>
                </c:pt>
                <c:pt idx="5">
                  <c:v>2</c:v>
                </c:pt>
                <c:pt idx="6">
                  <c:v>1</c:v>
                </c:pt>
                <c:pt idx="7">
                  <c:v>1</c:v>
                </c:pt>
                <c:pt idx="8">
                  <c:v>1</c:v>
                </c:pt>
              </c:numCache>
            </c:numRef>
          </c:val>
        </c:ser>
        <c:dLbls>
          <c:showLegendKey val="0"/>
          <c:showVal val="0"/>
          <c:showCatName val="0"/>
          <c:showSerName val="0"/>
          <c:showPercent val="0"/>
          <c:showBubbleSize val="0"/>
        </c:dLbls>
        <c:gapWidth val="150"/>
        <c:axId val="146122624"/>
        <c:axId val="146132992"/>
      </c:barChart>
      <c:catAx>
        <c:axId val="146122624"/>
        <c:scaling>
          <c:orientation val="minMax"/>
        </c:scaling>
        <c:delete val="0"/>
        <c:axPos val="l"/>
        <c:title>
          <c:tx>
            <c:rich>
              <a:bodyPr/>
              <a:lstStyle/>
              <a:p>
                <a:pPr>
                  <a:defRPr/>
                </a:pPr>
                <a:r>
                  <a:rPr lang="en-US"/>
                  <a:t>Type of error that occurred</a:t>
                </a:r>
              </a:p>
            </c:rich>
          </c:tx>
          <c:overlay val="0"/>
        </c:title>
        <c:majorTickMark val="none"/>
        <c:minorTickMark val="none"/>
        <c:tickLblPos val="nextTo"/>
        <c:crossAx val="146132992"/>
        <c:crosses val="autoZero"/>
        <c:auto val="1"/>
        <c:lblAlgn val="ctr"/>
        <c:lblOffset val="100"/>
        <c:noMultiLvlLbl val="0"/>
      </c:catAx>
      <c:valAx>
        <c:axId val="146132992"/>
        <c:scaling>
          <c:orientation val="minMax"/>
        </c:scaling>
        <c:delete val="0"/>
        <c:axPos val="b"/>
        <c:majorGridlines/>
        <c:title>
          <c:tx>
            <c:rich>
              <a:bodyPr/>
              <a:lstStyle/>
              <a:p>
                <a:pPr>
                  <a:defRPr/>
                </a:pPr>
                <a:r>
                  <a:rPr lang="en-US"/>
                  <a:t>No. of reports</a:t>
                </a:r>
              </a:p>
            </c:rich>
          </c:tx>
          <c:overlay val="0"/>
        </c:title>
        <c:numFmt formatCode="General" sourceLinked="1"/>
        <c:majorTickMark val="out"/>
        <c:minorTickMark val="none"/>
        <c:tickLblPos val="nextTo"/>
        <c:crossAx val="14612262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u="sng"/>
              <a:t>Errors involving MNCMS in 2022 (n=6)</a:t>
            </a:r>
          </a:p>
        </c:rich>
      </c:tx>
      <c:overlay val="0"/>
    </c:title>
    <c:autoTitleDeleted val="0"/>
    <c:plotArea>
      <c:layout/>
      <c:barChart>
        <c:barDir val="bar"/>
        <c:grouping val="clustered"/>
        <c:varyColors val="0"/>
        <c:ser>
          <c:idx val="0"/>
          <c:order val="0"/>
          <c:spPr>
            <a:solidFill>
              <a:schemeClr val="accent6">
                <a:lumMod val="75000"/>
              </a:schemeClr>
            </a:solidFill>
          </c:spPr>
          <c:invertIfNegative val="0"/>
          <c:cat>
            <c:strRef>
              <c:f>'[Chart in Microsoft PowerPoint]Sheet1'!$A$2:$A$5</c:f>
              <c:strCache>
                <c:ptCount val="4"/>
                <c:pt idx="0">
                  <c:v>Patient not identified correctly at phlebotomy (n= 2)</c:v>
                </c:pt>
                <c:pt idx="1">
                  <c:v>Sample remotely labelled (n=2)</c:v>
                </c:pt>
                <c:pt idx="2">
                  <c:v>Other (n=1)</c:v>
                </c:pt>
                <c:pt idx="3">
                  <c:v>Patient not identified correctly at admission (n=1)</c:v>
                </c:pt>
              </c:strCache>
            </c:strRef>
          </c:cat>
          <c:val>
            <c:numRef>
              <c:f>'[Chart in Microsoft PowerPoint]Sheet1'!$B$2:$B$5</c:f>
              <c:numCache>
                <c:formatCode>General</c:formatCode>
                <c:ptCount val="4"/>
                <c:pt idx="0">
                  <c:v>2</c:v>
                </c:pt>
                <c:pt idx="1">
                  <c:v>2</c:v>
                </c:pt>
                <c:pt idx="2">
                  <c:v>1</c:v>
                </c:pt>
                <c:pt idx="3">
                  <c:v>1</c:v>
                </c:pt>
              </c:numCache>
            </c:numRef>
          </c:val>
        </c:ser>
        <c:dLbls>
          <c:showLegendKey val="0"/>
          <c:showVal val="0"/>
          <c:showCatName val="0"/>
          <c:showSerName val="0"/>
          <c:showPercent val="0"/>
          <c:showBubbleSize val="0"/>
        </c:dLbls>
        <c:gapWidth val="150"/>
        <c:axId val="147435904"/>
        <c:axId val="147421440"/>
      </c:barChart>
      <c:valAx>
        <c:axId val="147421440"/>
        <c:scaling>
          <c:orientation val="minMax"/>
        </c:scaling>
        <c:delete val="0"/>
        <c:axPos val="b"/>
        <c:majorGridlines/>
        <c:title>
          <c:tx>
            <c:rich>
              <a:bodyPr/>
              <a:lstStyle/>
              <a:p>
                <a:pPr>
                  <a:defRPr/>
                </a:pPr>
                <a:r>
                  <a:rPr lang="en-IE" dirty="0" smtClean="0"/>
                  <a:t>No. of reports received</a:t>
                </a:r>
                <a:endParaRPr lang="en-IE" dirty="0"/>
              </a:p>
            </c:rich>
          </c:tx>
          <c:overlay val="0"/>
        </c:title>
        <c:numFmt formatCode="General" sourceLinked="1"/>
        <c:majorTickMark val="out"/>
        <c:minorTickMark val="none"/>
        <c:tickLblPos val="nextTo"/>
        <c:crossAx val="147435904"/>
        <c:crosses val="autoZero"/>
        <c:crossBetween val="between"/>
      </c:valAx>
      <c:catAx>
        <c:axId val="147435904"/>
        <c:scaling>
          <c:orientation val="minMax"/>
        </c:scaling>
        <c:delete val="0"/>
        <c:axPos val="l"/>
        <c:title>
          <c:tx>
            <c:rich>
              <a:bodyPr/>
              <a:lstStyle/>
              <a:p>
                <a:pPr>
                  <a:defRPr/>
                </a:pPr>
                <a:r>
                  <a:rPr lang="en-IE" dirty="0" smtClean="0"/>
                  <a:t>Type of report received</a:t>
                </a:r>
                <a:endParaRPr lang="en-IE" dirty="0"/>
              </a:p>
            </c:rich>
          </c:tx>
          <c:overlay val="0"/>
        </c:title>
        <c:majorTickMark val="none"/>
        <c:minorTickMark val="none"/>
        <c:tickLblPos val="nextTo"/>
        <c:crossAx val="147421440"/>
        <c:crosses val="autoZero"/>
        <c:auto val="1"/>
        <c:lblAlgn val="ctr"/>
        <c:lblOffset val="100"/>
        <c:noMultiLvlLbl val="0"/>
      </c:cat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stacked"/>
        <c:varyColors val="0"/>
        <c:ser>
          <c:idx val="0"/>
          <c:order val="0"/>
          <c:tx>
            <c:strRef>
              <c:f>Sheet1!$B$1</c:f>
              <c:strCache>
                <c:ptCount val="1"/>
                <c:pt idx="0">
                  <c:v>SAE reports related to the ransomware attack 2021</c:v>
                </c:pt>
              </c:strCache>
            </c:strRef>
          </c:tx>
          <c:spPr>
            <a:solidFill>
              <a:schemeClr val="accent2"/>
            </a:solidFill>
          </c:spPr>
          <c:invertIfNegative val="0"/>
          <c:cat>
            <c:strRef>
              <c:f>Sheet1!$A$2:$A$5</c:f>
              <c:strCache>
                <c:ptCount val="4"/>
                <c:pt idx="0">
                  <c:v>Transfusion of an incorrectly stored component (n=8)</c:v>
                </c:pt>
                <c:pt idx="1">
                  <c:v>Failure to give an irradiated component (n=2)</c:v>
                </c:pt>
                <c:pt idx="2">
                  <c:v>Transfusion of an expired component (n=1)</c:v>
                </c:pt>
                <c:pt idx="3">
                  <c:v>Delay in administering Anti D (n=1)</c:v>
                </c:pt>
              </c:strCache>
            </c:strRef>
          </c:cat>
          <c:val>
            <c:numRef>
              <c:f>Sheet1!$B$2:$B$5</c:f>
              <c:numCache>
                <c:formatCode>General</c:formatCode>
                <c:ptCount val="4"/>
                <c:pt idx="0">
                  <c:v>8</c:v>
                </c:pt>
                <c:pt idx="1">
                  <c:v>2</c:v>
                </c:pt>
                <c:pt idx="2">
                  <c:v>1</c:v>
                </c:pt>
                <c:pt idx="3">
                  <c:v>1</c:v>
                </c:pt>
              </c:numCache>
            </c:numRef>
          </c:val>
        </c:ser>
        <c:dLbls>
          <c:showLegendKey val="0"/>
          <c:showVal val="0"/>
          <c:showCatName val="0"/>
          <c:showSerName val="0"/>
          <c:showPercent val="0"/>
          <c:showBubbleSize val="0"/>
        </c:dLbls>
        <c:gapWidth val="150"/>
        <c:overlap val="100"/>
        <c:axId val="147577472"/>
        <c:axId val="147579264"/>
      </c:barChart>
      <c:catAx>
        <c:axId val="147577472"/>
        <c:scaling>
          <c:orientation val="minMax"/>
        </c:scaling>
        <c:delete val="0"/>
        <c:axPos val="l"/>
        <c:majorTickMark val="out"/>
        <c:minorTickMark val="none"/>
        <c:tickLblPos val="nextTo"/>
        <c:txPr>
          <a:bodyPr/>
          <a:lstStyle/>
          <a:p>
            <a:pPr>
              <a:defRPr sz="1000"/>
            </a:pPr>
            <a:endParaRPr lang="en-US"/>
          </a:p>
        </c:txPr>
        <c:crossAx val="147579264"/>
        <c:crosses val="autoZero"/>
        <c:auto val="1"/>
        <c:lblAlgn val="ctr"/>
        <c:lblOffset val="100"/>
        <c:noMultiLvlLbl val="0"/>
      </c:catAx>
      <c:valAx>
        <c:axId val="147579264"/>
        <c:scaling>
          <c:orientation val="minMax"/>
        </c:scaling>
        <c:delete val="0"/>
        <c:axPos val="b"/>
        <c:majorGridlines/>
        <c:numFmt formatCode="General" sourceLinked="1"/>
        <c:majorTickMark val="out"/>
        <c:minorTickMark val="none"/>
        <c:tickLblPos val="nextTo"/>
        <c:crossAx val="147577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IE" dirty="0"/>
              <a:t>Types</a:t>
            </a:r>
            <a:r>
              <a:rPr lang="en-IE" baseline="0" dirty="0"/>
              <a:t> of error that occurred in 2022 (n=133) </a:t>
            </a:r>
            <a:endParaRPr lang="en-IE" dirty="0"/>
          </a:p>
        </c:rich>
      </c:tx>
      <c:layout/>
      <c:overlay val="0"/>
    </c:title>
    <c:autoTitleDeleted val="0"/>
    <c:plotArea>
      <c:layout/>
      <c:barChart>
        <c:barDir val="bar"/>
        <c:grouping val="clustered"/>
        <c:varyColors val="0"/>
        <c:ser>
          <c:idx val="0"/>
          <c:order val="0"/>
          <c:tx>
            <c:strRef>
              <c:f>Sheet1!$B$13</c:f>
              <c:strCache>
                <c:ptCount val="1"/>
                <c:pt idx="0">
                  <c:v>2</c:v>
                </c:pt>
              </c:strCache>
            </c:strRef>
          </c:tx>
          <c:invertIfNegative val="0"/>
          <c:cat>
            <c:strRef>
              <c:f>Sheet1!$A$2:$A$14</c:f>
              <c:strCache>
                <c:ptCount val="13"/>
                <c:pt idx="0">
                  <c:v>Other (n=41)</c:v>
                </c:pt>
                <c:pt idx="1">
                  <c:v>Inappropriate transfusion (n=20)</c:v>
                </c:pt>
                <c:pt idx="2">
                  <c:v>Failure to give irradiated component (n=13)</c:v>
                </c:pt>
                <c:pt idx="3">
                  <c:v>Transfusion of other antigen incompatible RCC (if no reaction) (n=13)</c:v>
                </c:pt>
                <c:pt idx="4">
                  <c:v>Failure to administer product (n=8)</c:v>
                </c:pt>
                <c:pt idx="5">
                  <c:v>Transfusion of an incorrectly stored component (n=8)</c:v>
                </c:pt>
                <c:pt idx="6">
                  <c:v>Incorrect ABO group transfused (if no reaction) (n=6)</c:v>
                </c:pt>
                <c:pt idx="7">
                  <c:v>Incorrect RhD group transfused (if no reaction) (n=6)</c:v>
                </c:pt>
                <c:pt idx="8">
                  <c:v>Incorrect/component product transfused (n=6)</c:v>
                </c:pt>
                <c:pt idx="9">
                  <c:v>Delay in giving product (n=5)</c:v>
                </c:pt>
                <c:pt idx="10">
                  <c:v>Transfusion of an incorrectly labelled component (n=4)</c:v>
                </c:pt>
                <c:pt idx="11">
                  <c:v>Failure to give CMV and Irradiated component (n=2)</c:v>
                </c:pt>
                <c:pt idx="12">
                  <c:v>Transfusion of an expired component (n=1)</c:v>
                </c:pt>
              </c:strCache>
            </c:strRef>
          </c:cat>
          <c:val>
            <c:numRef>
              <c:f>Sheet1!$B$2:$B$14</c:f>
              <c:numCache>
                <c:formatCode>General</c:formatCode>
                <c:ptCount val="13"/>
                <c:pt idx="0">
                  <c:v>41</c:v>
                </c:pt>
                <c:pt idx="1">
                  <c:v>20</c:v>
                </c:pt>
                <c:pt idx="2">
                  <c:v>13</c:v>
                </c:pt>
                <c:pt idx="3">
                  <c:v>13</c:v>
                </c:pt>
                <c:pt idx="4">
                  <c:v>8</c:v>
                </c:pt>
                <c:pt idx="5">
                  <c:v>8</c:v>
                </c:pt>
                <c:pt idx="6">
                  <c:v>6</c:v>
                </c:pt>
                <c:pt idx="7">
                  <c:v>6</c:v>
                </c:pt>
                <c:pt idx="8">
                  <c:v>6</c:v>
                </c:pt>
                <c:pt idx="9">
                  <c:v>5</c:v>
                </c:pt>
                <c:pt idx="10">
                  <c:v>4</c:v>
                </c:pt>
                <c:pt idx="11">
                  <c:v>2</c:v>
                </c:pt>
                <c:pt idx="12">
                  <c:v>1</c:v>
                </c:pt>
              </c:numCache>
            </c:numRef>
          </c:val>
        </c:ser>
        <c:dLbls>
          <c:showLegendKey val="0"/>
          <c:showVal val="0"/>
          <c:showCatName val="0"/>
          <c:showSerName val="0"/>
          <c:showPercent val="0"/>
          <c:showBubbleSize val="0"/>
        </c:dLbls>
        <c:gapWidth val="150"/>
        <c:axId val="53843072"/>
        <c:axId val="53800960"/>
      </c:barChart>
      <c:catAx>
        <c:axId val="53843072"/>
        <c:scaling>
          <c:orientation val="minMax"/>
        </c:scaling>
        <c:delete val="0"/>
        <c:axPos val="l"/>
        <c:title>
          <c:tx>
            <c:rich>
              <a:bodyPr/>
              <a:lstStyle/>
              <a:p>
                <a:pPr>
                  <a:defRPr/>
                </a:pPr>
                <a:r>
                  <a:rPr lang="en-IE" dirty="0"/>
                  <a:t>SAE category</a:t>
                </a:r>
              </a:p>
            </c:rich>
          </c:tx>
          <c:layout/>
          <c:overlay val="0"/>
        </c:title>
        <c:majorTickMark val="none"/>
        <c:minorTickMark val="none"/>
        <c:tickLblPos val="nextTo"/>
        <c:crossAx val="53800960"/>
        <c:crosses val="autoZero"/>
        <c:auto val="1"/>
        <c:lblAlgn val="ctr"/>
        <c:lblOffset val="100"/>
        <c:noMultiLvlLbl val="0"/>
      </c:catAx>
      <c:valAx>
        <c:axId val="53800960"/>
        <c:scaling>
          <c:orientation val="minMax"/>
        </c:scaling>
        <c:delete val="0"/>
        <c:axPos val="b"/>
        <c:majorGridlines/>
        <c:title>
          <c:tx>
            <c:rich>
              <a:bodyPr/>
              <a:lstStyle/>
              <a:p>
                <a:pPr>
                  <a:defRPr/>
                </a:pPr>
                <a:r>
                  <a:rPr lang="en-IE" dirty="0"/>
                  <a:t>No of reports</a:t>
                </a:r>
              </a:p>
            </c:rich>
          </c:tx>
          <c:layout/>
          <c:overlay val="0"/>
        </c:title>
        <c:numFmt formatCode="General" sourceLinked="1"/>
        <c:majorTickMark val="out"/>
        <c:minorTickMark val="none"/>
        <c:tickLblPos val="nextTo"/>
        <c:crossAx val="538430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dirty="0" smtClean="0"/>
              <a:t>Types of error that occurred in 2021 (n=102)</a:t>
            </a:r>
            <a:endParaRPr lang="en-IE" dirty="0"/>
          </a:p>
        </c:rich>
      </c:tx>
      <c:layout/>
      <c:overlay val="0"/>
    </c:title>
    <c:autoTitleDeleted val="0"/>
    <c:plotArea>
      <c:layout/>
      <c:barChart>
        <c:barDir val="bar"/>
        <c:grouping val="clustered"/>
        <c:varyColors val="0"/>
        <c:ser>
          <c:idx val="0"/>
          <c:order val="0"/>
          <c:invertIfNegative val="0"/>
          <c:cat>
            <c:strRef>
              <c:f>Sheet1!$A$2:$A$12</c:f>
              <c:strCache>
                <c:ptCount val="11"/>
                <c:pt idx="0">
                  <c:v>Other (n=27)</c:v>
                </c:pt>
                <c:pt idx="1">
                  <c:v>Failure to give an irradiated component (n=18)</c:v>
                </c:pt>
                <c:pt idx="2">
                  <c:v>Inappropriate transfusion (n=15)</c:v>
                </c:pt>
                <c:pt idx="3">
                  <c:v>Transfusion of an incorrectly labelled component (n=10)</c:v>
                </c:pt>
                <c:pt idx="4">
                  <c:v>Transfusion of an incorrectly stored component (n=7)</c:v>
                </c:pt>
                <c:pt idx="5">
                  <c:v>Incorrect ABO group transfused if no reaction (n=5)</c:v>
                </c:pt>
                <c:pt idx="6">
                  <c:v>Incorrect component/product transfused if no reaction (n=4)</c:v>
                </c:pt>
                <c:pt idx="7">
                  <c:v>Delay in giving product (n=4)</c:v>
                </c:pt>
                <c:pt idx="8">
                  <c:v>Failure to give CMV negative component (n=3)</c:v>
                </c:pt>
                <c:pt idx="9">
                  <c:v>Failure to administer product (n=3)</c:v>
                </c:pt>
                <c:pt idx="10">
                  <c:v>Transfusion of other ag incompatible RCC if no reaction (n=2)</c:v>
                </c:pt>
              </c:strCache>
            </c:strRef>
          </c:cat>
          <c:val>
            <c:numRef>
              <c:f>Sheet1!$B$2:$B$12</c:f>
              <c:numCache>
                <c:formatCode>General</c:formatCode>
                <c:ptCount val="11"/>
                <c:pt idx="0">
                  <c:v>27</c:v>
                </c:pt>
                <c:pt idx="1">
                  <c:v>18</c:v>
                </c:pt>
                <c:pt idx="2">
                  <c:v>15</c:v>
                </c:pt>
                <c:pt idx="3">
                  <c:v>10</c:v>
                </c:pt>
                <c:pt idx="4">
                  <c:v>7</c:v>
                </c:pt>
                <c:pt idx="5">
                  <c:v>5</c:v>
                </c:pt>
                <c:pt idx="6">
                  <c:v>4</c:v>
                </c:pt>
                <c:pt idx="7">
                  <c:v>4</c:v>
                </c:pt>
                <c:pt idx="8">
                  <c:v>3</c:v>
                </c:pt>
                <c:pt idx="9">
                  <c:v>3</c:v>
                </c:pt>
                <c:pt idx="10">
                  <c:v>2</c:v>
                </c:pt>
              </c:numCache>
            </c:numRef>
          </c:val>
        </c:ser>
        <c:dLbls>
          <c:showLegendKey val="0"/>
          <c:showVal val="0"/>
          <c:showCatName val="0"/>
          <c:showSerName val="0"/>
          <c:showPercent val="0"/>
          <c:showBubbleSize val="0"/>
        </c:dLbls>
        <c:gapWidth val="150"/>
        <c:axId val="53889280"/>
        <c:axId val="53911936"/>
      </c:barChart>
      <c:catAx>
        <c:axId val="53889280"/>
        <c:scaling>
          <c:orientation val="minMax"/>
        </c:scaling>
        <c:delete val="0"/>
        <c:axPos val="l"/>
        <c:title>
          <c:tx>
            <c:rich>
              <a:bodyPr/>
              <a:lstStyle/>
              <a:p>
                <a:pPr>
                  <a:defRPr/>
                </a:pPr>
                <a:r>
                  <a:rPr lang="en-IE" dirty="0" smtClean="0"/>
                  <a:t>Types of error that occurred</a:t>
                </a:r>
                <a:endParaRPr lang="en-IE" dirty="0"/>
              </a:p>
            </c:rich>
          </c:tx>
          <c:layout/>
          <c:overlay val="0"/>
        </c:title>
        <c:majorTickMark val="none"/>
        <c:minorTickMark val="none"/>
        <c:tickLblPos val="nextTo"/>
        <c:crossAx val="53911936"/>
        <c:crosses val="autoZero"/>
        <c:auto val="1"/>
        <c:lblAlgn val="ctr"/>
        <c:lblOffset val="100"/>
        <c:noMultiLvlLbl val="0"/>
      </c:catAx>
      <c:valAx>
        <c:axId val="53911936"/>
        <c:scaling>
          <c:orientation val="minMax"/>
        </c:scaling>
        <c:delete val="0"/>
        <c:axPos val="b"/>
        <c:majorGridlines/>
        <c:title>
          <c:tx>
            <c:rich>
              <a:bodyPr/>
              <a:lstStyle/>
              <a:p>
                <a:pPr>
                  <a:defRPr/>
                </a:pPr>
                <a:r>
                  <a:rPr lang="en-IE" dirty="0" smtClean="0"/>
                  <a:t>No. of</a:t>
                </a:r>
                <a:r>
                  <a:rPr lang="en-IE" baseline="0" dirty="0" smtClean="0"/>
                  <a:t> reports</a:t>
                </a:r>
                <a:endParaRPr lang="en-IE" dirty="0"/>
              </a:p>
            </c:rich>
          </c:tx>
          <c:layout/>
          <c:overlay val="0"/>
        </c:title>
        <c:numFmt formatCode="General" sourceLinked="1"/>
        <c:majorTickMark val="out"/>
        <c:minorTickMark val="none"/>
        <c:tickLblPos val="nextTo"/>
        <c:crossAx val="538892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trendline>
            <c:trendlineType val="linear"/>
            <c:dispRSqr val="0"/>
            <c:dispEq val="0"/>
          </c:trendline>
          <c:cat>
            <c:numRef>
              <c:f>'[Chart in Microsoft PowerPoint]Sheet1'!$B$2:$B$17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'[Chart in Microsoft PowerPoint]Sheet1'!$A$2:$A$17</c:f>
              <c:numCache>
                <c:formatCode>General</c:formatCode>
                <c:ptCount val="16"/>
                <c:pt idx="0">
                  <c:v>3</c:v>
                </c:pt>
                <c:pt idx="1">
                  <c:v>4</c:v>
                </c:pt>
                <c:pt idx="2">
                  <c:v>1</c:v>
                </c:pt>
                <c:pt idx="3">
                  <c:v>2</c:v>
                </c:pt>
                <c:pt idx="4">
                  <c:v>2</c:v>
                </c:pt>
                <c:pt idx="5">
                  <c:v>3</c:v>
                </c:pt>
                <c:pt idx="6">
                  <c:v>0</c:v>
                </c:pt>
                <c:pt idx="7">
                  <c:v>7</c:v>
                </c:pt>
                <c:pt idx="8">
                  <c:v>1</c:v>
                </c:pt>
                <c:pt idx="9">
                  <c:v>1</c:v>
                </c:pt>
                <c:pt idx="10">
                  <c:v>1</c:v>
                </c:pt>
                <c:pt idx="11">
                  <c:v>1</c:v>
                </c:pt>
                <c:pt idx="12">
                  <c:v>3</c:v>
                </c:pt>
                <c:pt idx="13">
                  <c:v>0</c:v>
                </c:pt>
                <c:pt idx="14">
                  <c:v>5</c:v>
                </c:pt>
                <c:pt idx="15">
                  <c:v>5</c:v>
                </c:pt>
              </c:numCache>
            </c:numRef>
          </c:val>
        </c:ser>
        <c:dLbls>
          <c:showLegendKey val="0"/>
          <c:showVal val="0"/>
          <c:showCatName val="0"/>
          <c:showSerName val="0"/>
          <c:showPercent val="0"/>
          <c:showBubbleSize val="0"/>
        </c:dLbls>
        <c:gapWidth val="150"/>
        <c:axId val="54295936"/>
        <c:axId val="54310400"/>
      </c:barChart>
      <c:catAx>
        <c:axId val="54295936"/>
        <c:scaling>
          <c:orientation val="minMax"/>
        </c:scaling>
        <c:delete val="0"/>
        <c:axPos val="b"/>
        <c:title>
          <c:tx>
            <c:rich>
              <a:bodyPr/>
              <a:lstStyle/>
              <a:p>
                <a:pPr>
                  <a:defRPr/>
                </a:pPr>
                <a:r>
                  <a:rPr lang="en-US"/>
                  <a:t>Year</a:t>
                </a:r>
              </a:p>
            </c:rich>
          </c:tx>
          <c:layout/>
          <c:overlay val="0"/>
        </c:title>
        <c:numFmt formatCode="General" sourceLinked="1"/>
        <c:majorTickMark val="none"/>
        <c:minorTickMark val="none"/>
        <c:tickLblPos val="nextTo"/>
        <c:crossAx val="54310400"/>
        <c:crosses val="autoZero"/>
        <c:auto val="1"/>
        <c:lblAlgn val="ctr"/>
        <c:lblOffset val="100"/>
        <c:noMultiLvlLbl val="0"/>
      </c:catAx>
      <c:valAx>
        <c:axId val="54310400"/>
        <c:scaling>
          <c:orientation val="minMax"/>
        </c:scaling>
        <c:delete val="0"/>
        <c:axPos val="l"/>
        <c:majorGridlines/>
        <c:title>
          <c:tx>
            <c:rich>
              <a:bodyPr/>
              <a:lstStyle/>
              <a:p>
                <a:pPr>
                  <a:defRPr/>
                </a:pPr>
                <a:r>
                  <a:rPr lang="en-US"/>
                  <a:t>No.of reports</a:t>
                </a:r>
              </a:p>
            </c:rich>
          </c:tx>
          <c:layout/>
          <c:overlay val="0"/>
        </c:title>
        <c:numFmt formatCode="General" sourceLinked="1"/>
        <c:majorTickMark val="out"/>
        <c:minorTickMark val="none"/>
        <c:tickLblPos val="nextTo"/>
        <c:crossAx val="542959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400"/>
            </a:pPr>
            <a:r>
              <a:rPr lang="en-IE" sz="2400"/>
              <a:t>Staff members involved in adverse events in 2022</a:t>
            </a:r>
          </a:p>
        </c:rich>
      </c:tx>
      <c:overlay val="0"/>
    </c:title>
    <c:autoTitleDeleted val="0"/>
    <c:plotArea>
      <c:layout/>
      <c:doughnutChart>
        <c:varyColors val="1"/>
        <c:ser>
          <c:idx val="0"/>
          <c:order val="0"/>
          <c:dLbls>
            <c:showLegendKey val="0"/>
            <c:showVal val="0"/>
            <c:showCatName val="0"/>
            <c:showSerName val="0"/>
            <c:showPercent val="1"/>
            <c:showBubbleSize val="0"/>
            <c:showLeaderLines val="1"/>
          </c:dLbls>
          <c:cat>
            <c:strRef>
              <c:f>Sheet1!$A$1:$A$6</c:f>
              <c:strCache>
                <c:ptCount val="6"/>
                <c:pt idx="0">
                  <c:v>Nurses (n=50)</c:v>
                </c:pt>
                <c:pt idx="1">
                  <c:v>Lab staff (n=40)</c:v>
                </c:pt>
                <c:pt idx="2">
                  <c:v>Doctors (n=36)</c:v>
                </c:pt>
                <c:pt idx="3">
                  <c:v>Other (n=8)</c:v>
                </c:pt>
                <c:pt idx="4">
                  <c:v>Unclear (n=2)</c:v>
                </c:pt>
                <c:pt idx="5">
                  <c:v>Porters (n=1)</c:v>
                </c:pt>
              </c:strCache>
            </c:strRef>
          </c:cat>
          <c:val>
            <c:numRef>
              <c:f>Sheet1!$B$1:$B$6</c:f>
              <c:numCache>
                <c:formatCode>General</c:formatCode>
                <c:ptCount val="6"/>
                <c:pt idx="0">
                  <c:v>50</c:v>
                </c:pt>
                <c:pt idx="1">
                  <c:v>40</c:v>
                </c:pt>
                <c:pt idx="2">
                  <c:v>36</c:v>
                </c:pt>
                <c:pt idx="3">
                  <c:v>8</c:v>
                </c:pt>
                <c:pt idx="4">
                  <c:v>2</c:v>
                </c:pt>
                <c:pt idx="5">
                  <c:v>1</c:v>
                </c:pt>
              </c:numCache>
            </c:numRef>
          </c:val>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8525870030135116"/>
          <c:y val="0.32642887270620641"/>
          <c:w val="0.19282771945173521"/>
          <c:h val="0.42653905920132357"/>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defRPr/>
            </a:pPr>
            <a:r>
              <a:rPr lang="en-US"/>
              <a:t>a. Accident and Emergency</a:t>
            </a:r>
          </a:p>
        </c:rich>
      </c:tx>
      <c:overlay val="0"/>
    </c:title>
    <c:autoTitleDeleted val="0"/>
    <c:plotArea>
      <c:layout/>
      <c:barChart>
        <c:barDir val="col"/>
        <c:grouping val="clustered"/>
        <c:varyColors val="0"/>
        <c:ser>
          <c:idx val="0"/>
          <c:order val="0"/>
          <c:tx>
            <c:strRef>
              <c:f>'[Chart in Microsoft Word]Sheet1'!$C$1</c:f>
              <c:strCache>
                <c:ptCount val="1"/>
                <c:pt idx="0">
                  <c:v>No of reports</c:v>
                </c:pt>
              </c:strCache>
            </c:strRef>
          </c:tx>
          <c:invertIfNegative val="0"/>
          <c:dLbls>
            <c:showLegendKey val="0"/>
            <c:showVal val="1"/>
            <c:showCatName val="0"/>
            <c:showSerName val="0"/>
            <c:showPercent val="0"/>
            <c:showBubbleSize val="0"/>
            <c:showLeaderLines val="0"/>
          </c:dLbls>
          <c:trendline>
            <c:trendlineType val="linear"/>
            <c:dispRSqr val="0"/>
            <c:dispEq val="0"/>
          </c:trendline>
          <c:cat>
            <c:numRef>
              <c:f>'[Chart in Microsoft Word]Sheet1'!$B$2:$B$16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'[Chart in Microsoft Word]Sheet1'!$C$2:$C$16</c:f>
              <c:numCache>
                <c:formatCode>General</c:formatCode>
                <c:ptCount val="15"/>
                <c:pt idx="0">
                  <c:v>4</c:v>
                </c:pt>
                <c:pt idx="1">
                  <c:v>7</c:v>
                </c:pt>
                <c:pt idx="2">
                  <c:v>6</c:v>
                </c:pt>
                <c:pt idx="3">
                  <c:v>9</c:v>
                </c:pt>
                <c:pt idx="4">
                  <c:v>6</c:v>
                </c:pt>
                <c:pt idx="5">
                  <c:v>6</c:v>
                </c:pt>
                <c:pt idx="6">
                  <c:v>10</c:v>
                </c:pt>
                <c:pt idx="7">
                  <c:v>13</c:v>
                </c:pt>
                <c:pt idx="8">
                  <c:v>6</c:v>
                </c:pt>
                <c:pt idx="9">
                  <c:v>11</c:v>
                </c:pt>
                <c:pt idx="10">
                  <c:v>8</c:v>
                </c:pt>
                <c:pt idx="11">
                  <c:v>15</c:v>
                </c:pt>
                <c:pt idx="12">
                  <c:v>11</c:v>
                </c:pt>
                <c:pt idx="13">
                  <c:v>7</c:v>
                </c:pt>
                <c:pt idx="14">
                  <c:v>17</c:v>
                </c:pt>
              </c:numCache>
            </c:numRef>
          </c:val>
        </c:ser>
        <c:dLbls>
          <c:showLegendKey val="0"/>
          <c:showVal val="0"/>
          <c:showCatName val="0"/>
          <c:showSerName val="0"/>
          <c:showPercent val="0"/>
          <c:showBubbleSize val="0"/>
        </c:dLbls>
        <c:gapWidth val="150"/>
        <c:axId val="142307328"/>
        <c:axId val="142309248"/>
      </c:barChart>
      <c:catAx>
        <c:axId val="142307328"/>
        <c:scaling>
          <c:orientation val="minMax"/>
        </c:scaling>
        <c:delete val="0"/>
        <c:axPos val="b"/>
        <c:title>
          <c:tx>
            <c:rich>
              <a:bodyPr/>
              <a:lstStyle/>
              <a:p>
                <a:pPr>
                  <a:defRPr/>
                </a:pPr>
                <a:r>
                  <a:rPr lang="en-US"/>
                  <a:t>Year</a:t>
                </a:r>
              </a:p>
            </c:rich>
          </c:tx>
          <c:overlay val="0"/>
        </c:title>
        <c:numFmt formatCode="General" sourceLinked="1"/>
        <c:majorTickMark val="none"/>
        <c:minorTickMark val="none"/>
        <c:tickLblPos val="nextTo"/>
        <c:crossAx val="142309248"/>
        <c:crosses val="autoZero"/>
        <c:auto val="1"/>
        <c:lblAlgn val="ctr"/>
        <c:lblOffset val="100"/>
        <c:noMultiLvlLbl val="0"/>
      </c:catAx>
      <c:valAx>
        <c:axId val="142309248"/>
        <c:scaling>
          <c:orientation val="minMax"/>
        </c:scaling>
        <c:delete val="0"/>
        <c:axPos val="l"/>
        <c:majorGridlines/>
        <c:title>
          <c:tx>
            <c:rich>
              <a:bodyPr/>
              <a:lstStyle/>
              <a:p>
                <a:pPr>
                  <a:defRPr/>
                </a:pPr>
                <a:r>
                  <a:rPr lang="en-US"/>
                  <a:t>No. of reports</a:t>
                </a:r>
              </a:p>
            </c:rich>
          </c:tx>
          <c:overlay val="0"/>
        </c:title>
        <c:numFmt formatCode="General" sourceLinked="1"/>
        <c:majorTickMark val="out"/>
        <c:minorTickMark val="none"/>
        <c:tickLblPos val="nextTo"/>
        <c:crossAx val="142307328"/>
        <c:crosses val="autoZero"/>
        <c:crossBetween val="between"/>
      </c:valAx>
    </c:plotArea>
    <c:legend>
      <c:legendPos val="r"/>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tx>
        <c:rich>
          <a:bodyPr/>
          <a:lstStyle/>
          <a:p>
            <a:pPr>
              <a:defRPr/>
            </a:pPr>
            <a:r>
              <a:rPr lang="en-US"/>
              <a:t>b. Laboratories</a:t>
            </a:r>
          </a:p>
        </c:rich>
      </c:tx>
      <c:overlay val="0"/>
    </c:title>
    <c:autoTitleDeleted val="0"/>
    <c:plotArea>
      <c:layout/>
      <c:barChart>
        <c:barDir val="col"/>
        <c:grouping val="clustered"/>
        <c:varyColors val="0"/>
        <c:ser>
          <c:idx val="0"/>
          <c:order val="0"/>
          <c:tx>
            <c:strRef>
              <c:f>'[Chart 2 in Microsoft Word]Sheet1'!$A$1</c:f>
              <c:strCache>
                <c:ptCount val="1"/>
                <c:pt idx="0">
                  <c:v>No of reports</c:v>
                </c:pt>
              </c:strCache>
            </c:strRef>
          </c:tx>
          <c:invertIfNegative val="0"/>
          <c:dLbls>
            <c:showLegendKey val="0"/>
            <c:showVal val="1"/>
            <c:showCatName val="0"/>
            <c:showSerName val="0"/>
            <c:showPercent val="0"/>
            <c:showBubbleSize val="0"/>
            <c:showLeaderLines val="0"/>
          </c:dLbls>
          <c:trendline>
            <c:trendlineType val="linear"/>
            <c:dispRSqr val="0"/>
            <c:dispEq val="0"/>
          </c:trendline>
          <c:cat>
            <c:numRef>
              <c:f>'[Chart 2 in Microsoft Word]Sheet1'!$B$2:$B$16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'[Chart 2 in Microsoft Word]Sheet1'!$A$2:$A$16</c:f>
              <c:numCache>
                <c:formatCode>General</c:formatCode>
                <c:ptCount val="15"/>
                <c:pt idx="0">
                  <c:v>51</c:v>
                </c:pt>
                <c:pt idx="1">
                  <c:v>43</c:v>
                </c:pt>
                <c:pt idx="2">
                  <c:v>48</c:v>
                </c:pt>
                <c:pt idx="3">
                  <c:v>66</c:v>
                </c:pt>
                <c:pt idx="4">
                  <c:v>51</c:v>
                </c:pt>
                <c:pt idx="5">
                  <c:v>36</c:v>
                </c:pt>
                <c:pt idx="6">
                  <c:v>49</c:v>
                </c:pt>
                <c:pt idx="7">
                  <c:v>52</c:v>
                </c:pt>
                <c:pt idx="8">
                  <c:v>42</c:v>
                </c:pt>
                <c:pt idx="9">
                  <c:v>41</c:v>
                </c:pt>
                <c:pt idx="10">
                  <c:v>36</c:v>
                </c:pt>
                <c:pt idx="11">
                  <c:v>37</c:v>
                </c:pt>
                <c:pt idx="12">
                  <c:v>26</c:v>
                </c:pt>
                <c:pt idx="13">
                  <c:v>33</c:v>
                </c:pt>
                <c:pt idx="14">
                  <c:v>32</c:v>
                </c:pt>
              </c:numCache>
            </c:numRef>
          </c:val>
        </c:ser>
        <c:dLbls>
          <c:showLegendKey val="0"/>
          <c:showVal val="0"/>
          <c:showCatName val="0"/>
          <c:showSerName val="0"/>
          <c:showPercent val="0"/>
          <c:showBubbleSize val="0"/>
        </c:dLbls>
        <c:gapWidth val="150"/>
        <c:axId val="142384512"/>
        <c:axId val="142390784"/>
      </c:barChart>
      <c:catAx>
        <c:axId val="142384512"/>
        <c:scaling>
          <c:orientation val="minMax"/>
        </c:scaling>
        <c:delete val="0"/>
        <c:axPos val="b"/>
        <c:title>
          <c:tx>
            <c:rich>
              <a:bodyPr/>
              <a:lstStyle/>
              <a:p>
                <a:pPr>
                  <a:defRPr/>
                </a:pPr>
                <a:r>
                  <a:rPr lang="en-US"/>
                  <a:t>Year</a:t>
                </a:r>
              </a:p>
            </c:rich>
          </c:tx>
          <c:overlay val="0"/>
        </c:title>
        <c:numFmt formatCode="General" sourceLinked="1"/>
        <c:majorTickMark val="none"/>
        <c:minorTickMark val="none"/>
        <c:tickLblPos val="nextTo"/>
        <c:crossAx val="142390784"/>
        <c:crosses val="autoZero"/>
        <c:auto val="1"/>
        <c:lblAlgn val="ctr"/>
        <c:lblOffset val="100"/>
        <c:noMultiLvlLbl val="0"/>
      </c:catAx>
      <c:valAx>
        <c:axId val="142390784"/>
        <c:scaling>
          <c:orientation val="minMax"/>
        </c:scaling>
        <c:delete val="0"/>
        <c:axPos val="l"/>
        <c:majorGridlines/>
        <c:title>
          <c:tx>
            <c:rich>
              <a:bodyPr/>
              <a:lstStyle/>
              <a:p>
                <a:pPr>
                  <a:defRPr/>
                </a:pPr>
                <a:r>
                  <a:rPr lang="en-US"/>
                  <a:t>No. of reports</a:t>
                </a:r>
              </a:p>
            </c:rich>
          </c:tx>
          <c:overlay val="0"/>
        </c:title>
        <c:numFmt formatCode="General" sourceLinked="1"/>
        <c:majorTickMark val="out"/>
        <c:minorTickMark val="none"/>
        <c:tickLblPos val="nextTo"/>
        <c:crossAx val="142384512"/>
        <c:crosses val="autoZero"/>
        <c:crossBetween val="between"/>
      </c:valAx>
    </c:plotArea>
    <c:legend>
      <c:legendPos val="r"/>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a:pPr>
            <a:r>
              <a:rPr lang="en-US"/>
              <a:t>c. Wards</a:t>
            </a:r>
          </a:p>
        </c:rich>
      </c:tx>
      <c:overlay val="0"/>
    </c:title>
    <c:autoTitleDeleted val="0"/>
    <c:plotArea>
      <c:layout/>
      <c:barChart>
        <c:barDir val="col"/>
        <c:grouping val="clustered"/>
        <c:varyColors val="0"/>
        <c:ser>
          <c:idx val="0"/>
          <c:order val="0"/>
          <c:tx>
            <c:strRef>
              <c:f>'[Chart in Microsoft Word]Sheet1'!$A$1</c:f>
              <c:strCache>
                <c:ptCount val="1"/>
                <c:pt idx="0">
                  <c:v>No of reports</c:v>
                </c:pt>
              </c:strCache>
            </c:strRef>
          </c:tx>
          <c:invertIfNegative val="0"/>
          <c:dLbls>
            <c:showLegendKey val="0"/>
            <c:showVal val="1"/>
            <c:showCatName val="0"/>
            <c:showSerName val="0"/>
            <c:showPercent val="0"/>
            <c:showBubbleSize val="0"/>
            <c:showLeaderLines val="0"/>
          </c:dLbls>
          <c:trendline>
            <c:trendlineType val="linear"/>
            <c:dispRSqr val="0"/>
            <c:dispEq val="0"/>
          </c:trendline>
          <c:cat>
            <c:numRef>
              <c:f>'[Chart in Microsoft Word]Sheet1'!$B$2:$B$16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'[Chart in Microsoft Word]Sheet1'!$A$2:$A$16</c:f>
              <c:numCache>
                <c:formatCode>General</c:formatCode>
                <c:ptCount val="15"/>
                <c:pt idx="0">
                  <c:v>39</c:v>
                </c:pt>
                <c:pt idx="1">
                  <c:v>57</c:v>
                </c:pt>
                <c:pt idx="2">
                  <c:v>54</c:v>
                </c:pt>
                <c:pt idx="3">
                  <c:v>57</c:v>
                </c:pt>
                <c:pt idx="4">
                  <c:v>57</c:v>
                </c:pt>
                <c:pt idx="5">
                  <c:v>39</c:v>
                </c:pt>
                <c:pt idx="6">
                  <c:v>42</c:v>
                </c:pt>
                <c:pt idx="7">
                  <c:v>44</c:v>
                </c:pt>
                <c:pt idx="8">
                  <c:v>37</c:v>
                </c:pt>
                <c:pt idx="9">
                  <c:v>35</c:v>
                </c:pt>
                <c:pt idx="10">
                  <c:v>48</c:v>
                </c:pt>
                <c:pt idx="11">
                  <c:v>30</c:v>
                </c:pt>
                <c:pt idx="12">
                  <c:v>23</c:v>
                </c:pt>
                <c:pt idx="13">
                  <c:v>36</c:v>
                </c:pt>
                <c:pt idx="14">
                  <c:v>43</c:v>
                </c:pt>
              </c:numCache>
            </c:numRef>
          </c:val>
        </c:ser>
        <c:dLbls>
          <c:showLegendKey val="0"/>
          <c:showVal val="0"/>
          <c:showCatName val="0"/>
          <c:showSerName val="0"/>
          <c:showPercent val="0"/>
          <c:showBubbleSize val="0"/>
        </c:dLbls>
        <c:gapWidth val="150"/>
        <c:axId val="143648640"/>
        <c:axId val="144179200"/>
      </c:barChart>
      <c:catAx>
        <c:axId val="143648640"/>
        <c:scaling>
          <c:orientation val="minMax"/>
        </c:scaling>
        <c:delete val="0"/>
        <c:axPos val="b"/>
        <c:title>
          <c:tx>
            <c:rich>
              <a:bodyPr/>
              <a:lstStyle/>
              <a:p>
                <a:pPr>
                  <a:defRPr/>
                </a:pPr>
                <a:r>
                  <a:rPr lang="en-US"/>
                  <a:t>Year</a:t>
                </a:r>
              </a:p>
            </c:rich>
          </c:tx>
          <c:overlay val="0"/>
        </c:title>
        <c:numFmt formatCode="General" sourceLinked="1"/>
        <c:majorTickMark val="none"/>
        <c:minorTickMark val="none"/>
        <c:tickLblPos val="nextTo"/>
        <c:crossAx val="144179200"/>
        <c:crosses val="autoZero"/>
        <c:auto val="1"/>
        <c:lblAlgn val="ctr"/>
        <c:lblOffset val="100"/>
        <c:noMultiLvlLbl val="0"/>
      </c:catAx>
      <c:valAx>
        <c:axId val="144179200"/>
        <c:scaling>
          <c:orientation val="minMax"/>
        </c:scaling>
        <c:delete val="0"/>
        <c:axPos val="l"/>
        <c:majorGridlines/>
        <c:title>
          <c:tx>
            <c:rich>
              <a:bodyPr/>
              <a:lstStyle/>
              <a:p>
                <a:pPr>
                  <a:defRPr/>
                </a:pPr>
                <a:r>
                  <a:rPr lang="en-US"/>
                  <a:t>No. of reports</a:t>
                </a:r>
              </a:p>
            </c:rich>
          </c:tx>
          <c:overlay val="0"/>
        </c:title>
        <c:numFmt formatCode="General" sourceLinked="1"/>
        <c:majorTickMark val="out"/>
        <c:minorTickMark val="none"/>
        <c:tickLblPos val="nextTo"/>
        <c:crossAx val="143648640"/>
        <c:crosses val="autoZero"/>
        <c:crossBetween val="between"/>
      </c:valAx>
    </c:plotArea>
    <c:legend>
      <c:legendPos val="r"/>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n-US"/>
              <a:t>d. Theatre</a:t>
            </a:r>
          </a:p>
        </c:rich>
      </c:tx>
      <c:overlay val="0"/>
    </c:title>
    <c:autoTitleDeleted val="0"/>
    <c:plotArea>
      <c:layout/>
      <c:barChart>
        <c:barDir val="col"/>
        <c:grouping val="clustered"/>
        <c:varyColors val="0"/>
        <c:ser>
          <c:idx val="0"/>
          <c:order val="0"/>
          <c:tx>
            <c:strRef>
              <c:f>'[Chart 3 in Microsoft Word]Sheet1'!$A$1</c:f>
              <c:strCache>
                <c:ptCount val="1"/>
                <c:pt idx="0">
                  <c:v>No of reports</c:v>
                </c:pt>
              </c:strCache>
            </c:strRef>
          </c:tx>
          <c:invertIfNegative val="0"/>
          <c:dLbls>
            <c:showLegendKey val="0"/>
            <c:showVal val="1"/>
            <c:showCatName val="0"/>
            <c:showSerName val="0"/>
            <c:showPercent val="0"/>
            <c:showBubbleSize val="0"/>
            <c:showLeaderLines val="0"/>
          </c:dLbls>
          <c:trendline>
            <c:trendlineType val="linear"/>
            <c:dispRSqr val="0"/>
            <c:dispEq val="0"/>
          </c:trendline>
          <c:cat>
            <c:numRef>
              <c:f>'[Chart 3 in Microsoft Word]Sheet1'!$B$2:$B$16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'[Chart 3 in Microsoft Word]Sheet1'!$A$2:$A$16</c:f>
              <c:numCache>
                <c:formatCode>General</c:formatCode>
                <c:ptCount val="15"/>
                <c:pt idx="0">
                  <c:v>9</c:v>
                </c:pt>
                <c:pt idx="1">
                  <c:v>4</c:v>
                </c:pt>
                <c:pt idx="2">
                  <c:v>7</c:v>
                </c:pt>
                <c:pt idx="3">
                  <c:v>5</c:v>
                </c:pt>
                <c:pt idx="4">
                  <c:v>12</c:v>
                </c:pt>
                <c:pt idx="5">
                  <c:v>3</c:v>
                </c:pt>
                <c:pt idx="6">
                  <c:v>9</c:v>
                </c:pt>
                <c:pt idx="7">
                  <c:v>2</c:v>
                </c:pt>
                <c:pt idx="8">
                  <c:v>9</c:v>
                </c:pt>
                <c:pt idx="9">
                  <c:v>6</c:v>
                </c:pt>
                <c:pt idx="10">
                  <c:v>5</c:v>
                </c:pt>
                <c:pt idx="11">
                  <c:v>6</c:v>
                </c:pt>
                <c:pt idx="12">
                  <c:v>2</c:v>
                </c:pt>
                <c:pt idx="13">
                  <c:v>4</c:v>
                </c:pt>
                <c:pt idx="14">
                  <c:v>5</c:v>
                </c:pt>
              </c:numCache>
            </c:numRef>
          </c:val>
        </c:ser>
        <c:dLbls>
          <c:showLegendKey val="0"/>
          <c:showVal val="0"/>
          <c:showCatName val="0"/>
          <c:showSerName val="0"/>
          <c:showPercent val="0"/>
          <c:showBubbleSize val="0"/>
        </c:dLbls>
        <c:gapWidth val="150"/>
        <c:axId val="144209408"/>
        <c:axId val="144211328"/>
      </c:barChart>
      <c:catAx>
        <c:axId val="144209408"/>
        <c:scaling>
          <c:orientation val="minMax"/>
        </c:scaling>
        <c:delete val="0"/>
        <c:axPos val="b"/>
        <c:title>
          <c:tx>
            <c:rich>
              <a:bodyPr/>
              <a:lstStyle/>
              <a:p>
                <a:pPr>
                  <a:defRPr/>
                </a:pPr>
                <a:r>
                  <a:rPr lang="en-US"/>
                  <a:t>Yesr</a:t>
                </a:r>
              </a:p>
            </c:rich>
          </c:tx>
          <c:overlay val="0"/>
        </c:title>
        <c:numFmt formatCode="General" sourceLinked="1"/>
        <c:majorTickMark val="none"/>
        <c:minorTickMark val="none"/>
        <c:tickLblPos val="nextTo"/>
        <c:crossAx val="144211328"/>
        <c:crosses val="autoZero"/>
        <c:auto val="1"/>
        <c:lblAlgn val="ctr"/>
        <c:lblOffset val="100"/>
        <c:noMultiLvlLbl val="0"/>
      </c:catAx>
      <c:valAx>
        <c:axId val="144211328"/>
        <c:scaling>
          <c:orientation val="minMax"/>
        </c:scaling>
        <c:delete val="0"/>
        <c:axPos val="l"/>
        <c:majorGridlines/>
        <c:title>
          <c:tx>
            <c:rich>
              <a:bodyPr/>
              <a:lstStyle/>
              <a:p>
                <a:pPr>
                  <a:defRPr/>
                </a:pPr>
                <a:r>
                  <a:rPr lang="en-US"/>
                  <a:t>No. of reports</a:t>
                </a:r>
              </a:p>
            </c:rich>
          </c:tx>
          <c:overlay val="0"/>
        </c:title>
        <c:numFmt formatCode="General" sourceLinked="1"/>
        <c:majorTickMark val="out"/>
        <c:minorTickMark val="none"/>
        <c:tickLblPos val="nextTo"/>
        <c:crossAx val="144209408"/>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A42AC-BE21-4F43-9008-D8DA2EB7DC97}" type="doc">
      <dgm:prSet loTypeId="urn:microsoft.com/office/officeart/2005/8/layout/process4" loCatId="process" qsTypeId="urn:microsoft.com/office/officeart/2005/8/quickstyle/3d3" qsCatId="3D" csTypeId="urn:microsoft.com/office/officeart/2005/8/colors/colorful5" csCatId="colorful" phldr="1"/>
      <dgm:spPr/>
      <dgm:t>
        <a:bodyPr/>
        <a:lstStyle/>
        <a:p>
          <a:endParaRPr lang="en-IE"/>
        </a:p>
      </dgm:t>
    </dgm:pt>
    <dgm:pt modelId="{0DC3B11A-CAA8-4D3A-955D-37A309D658EE}">
      <dgm:prSet phldrT="[Text]"/>
      <dgm:spPr/>
      <dgm:t>
        <a:bodyPr/>
        <a:lstStyle/>
        <a:p>
          <a:r>
            <a:rPr lang="en-GB" dirty="0" smtClean="0"/>
            <a:t>What happened?</a:t>
          </a:r>
          <a:endParaRPr lang="en-IE" dirty="0"/>
        </a:p>
      </dgm:t>
    </dgm:pt>
    <dgm:pt modelId="{54A67A9D-CFE7-49D4-9C65-B1F7E2368900}" type="parTrans" cxnId="{8CCE2E45-9887-4392-A360-1F261D687116}">
      <dgm:prSet/>
      <dgm:spPr/>
      <dgm:t>
        <a:bodyPr/>
        <a:lstStyle/>
        <a:p>
          <a:endParaRPr lang="en-IE"/>
        </a:p>
      </dgm:t>
    </dgm:pt>
    <dgm:pt modelId="{DB0FD4F5-885C-43DE-A691-472DB048C4B7}" type="sibTrans" cxnId="{8CCE2E45-9887-4392-A360-1F261D687116}">
      <dgm:prSet/>
      <dgm:spPr/>
      <dgm:t>
        <a:bodyPr/>
        <a:lstStyle/>
        <a:p>
          <a:endParaRPr lang="en-IE"/>
        </a:p>
      </dgm:t>
    </dgm:pt>
    <dgm:pt modelId="{93A57F1D-4200-4CBC-B243-C68FBAB52334}">
      <dgm:prSet phldrT="[Text]"/>
      <dgm:spPr/>
      <dgm:t>
        <a:bodyPr/>
        <a:lstStyle/>
        <a:p>
          <a:r>
            <a:rPr lang="en-GB" dirty="0" smtClean="0"/>
            <a:t>Who was involved?</a:t>
          </a:r>
          <a:endParaRPr lang="en-IE" dirty="0"/>
        </a:p>
      </dgm:t>
    </dgm:pt>
    <dgm:pt modelId="{1B48A466-A790-48E1-ADEC-56D4F3CFE419}" type="parTrans" cxnId="{A4D54D5F-E6B6-4B0A-88FD-22B5EB09E3F3}">
      <dgm:prSet/>
      <dgm:spPr/>
      <dgm:t>
        <a:bodyPr/>
        <a:lstStyle/>
        <a:p>
          <a:endParaRPr lang="en-IE"/>
        </a:p>
      </dgm:t>
    </dgm:pt>
    <dgm:pt modelId="{CA34BBB3-927E-4CD7-A9EB-6D57E618646E}" type="sibTrans" cxnId="{A4D54D5F-E6B6-4B0A-88FD-22B5EB09E3F3}">
      <dgm:prSet/>
      <dgm:spPr/>
      <dgm:t>
        <a:bodyPr/>
        <a:lstStyle/>
        <a:p>
          <a:endParaRPr lang="en-IE"/>
        </a:p>
      </dgm:t>
    </dgm:pt>
    <dgm:pt modelId="{ACB10692-FC6B-4B8A-A58E-34A66508D71E}">
      <dgm:prSet phldrT="[Text]"/>
      <dgm:spPr/>
      <dgm:t>
        <a:bodyPr/>
        <a:lstStyle/>
        <a:p>
          <a:r>
            <a:rPr lang="en-GB" dirty="0" smtClean="0"/>
            <a:t>Where did the error occur?</a:t>
          </a:r>
          <a:endParaRPr lang="en-IE" dirty="0"/>
        </a:p>
      </dgm:t>
    </dgm:pt>
    <dgm:pt modelId="{5833695D-D041-43AB-94A3-A534CC9CE10D}" type="parTrans" cxnId="{795E98FC-2204-4B63-9CE8-088F1052F0F2}">
      <dgm:prSet/>
      <dgm:spPr/>
      <dgm:t>
        <a:bodyPr/>
        <a:lstStyle/>
        <a:p>
          <a:endParaRPr lang="en-IE"/>
        </a:p>
      </dgm:t>
    </dgm:pt>
    <dgm:pt modelId="{2029B8E2-16E7-4518-A2CD-34E8B4B436D9}" type="sibTrans" cxnId="{795E98FC-2204-4B63-9CE8-088F1052F0F2}">
      <dgm:prSet/>
      <dgm:spPr/>
      <dgm:t>
        <a:bodyPr/>
        <a:lstStyle/>
        <a:p>
          <a:endParaRPr lang="en-IE"/>
        </a:p>
      </dgm:t>
    </dgm:pt>
    <dgm:pt modelId="{4C6C5675-2AC3-424D-BC6B-75E4FF21003C}">
      <dgm:prSet/>
      <dgm:spPr/>
      <dgm:t>
        <a:bodyPr/>
        <a:lstStyle/>
        <a:p>
          <a:r>
            <a:rPr lang="en-GB" dirty="0" smtClean="0"/>
            <a:t>When did the error occur?</a:t>
          </a:r>
          <a:endParaRPr lang="en-IE" dirty="0"/>
        </a:p>
      </dgm:t>
    </dgm:pt>
    <dgm:pt modelId="{2EE052DE-0F5B-4871-B258-5E8B73EE0FA9}" type="parTrans" cxnId="{DBC059E6-BADF-4710-91AD-07D9F2680CC4}">
      <dgm:prSet/>
      <dgm:spPr/>
      <dgm:t>
        <a:bodyPr/>
        <a:lstStyle/>
        <a:p>
          <a:endParaRPr lang="en-IE"/>
        </a:p>
      </dgm:t>
    </dgm:pt>
    <dgm:pt modelId="{2B6061E4-67B1-425D-BA35-46BE1BBD06E3}" type="sibTrans" cxnId="{DBC059E6-BADF-4710-91AD-07D9F2680CC4}">
      <dgm:prSet/>
      <dgm:spPr/>
      <dgm:t>
        <a:bodyPr/>
        <a:lstStyle/>
        <a:p>
          <a:endParaRPr lang="en-IE"/>
        </a:p>
      </dgm:t>
    </dgm:pt>
    <dgm:pt modelId="{EF6686DF-CA34-4802-9870-7DAA69C47262}">
      <dgm:prSet/>
      <dgm:spPr/>
      <dgm:t>
        <a:bodyPr/>
        <a:lstStyle/>
        <a:p>
          <a:r>
            <a:rPr lang="en-GB" dirty="0" smtClean="0"/>
            <a:t>Why did the error occur?</a:t>
          </a:r>
          <a:endParaRPr lang="en-IE" dirty="0"/>
        </a:p>
      </dgm:t>
    </dgm:pt>
    <dgm:pt modelId="{E727F959-F66A-4F77-AE9B-7E13C758FD8D}" type="parTrans" cxnId="{F7E3CFFE-C001-42E3-B889-ED3E0EC7204C}">
      <dgm:prSet/>
      <dgm:spPr/>
      <dgm:t>
        <a:bodyPr/>
        <a:lstStyle/>
        <a:p>
          <a:endParaRPr lang="en-IE"/>
        </a:p>
      </dgm:t>
    </dgm:pt>
    <dgm:pt modelId="{CBCB371B-1318-4B10-90C6-7E021CFB510F}" type="sibTrans" cxnId="{F7E3CFFE-C001-42E3-B889-ED3E0EC7204C}">
      <dgm:prSet/>
      <dgm:spPr/>
      <dgm:t>
        <a:bodyPr/>
        <a:lstStyle/>
        <a:p>
          <a:endParaRPr lang="en-IE"/>
        </a:p>
      </dgm:t>
    </dgm:pt>
    <dgm:pt modelId="{015D9E9F-2F88-47C6-AB31-BB67B9CDB423}" type="pres">
      <dgm:prSet presAssocID="{15EA42AC-BE21-4F43-9008-D8DA2EB7DC97}" presName="Name0" presStyleCnt="0">
        <dgm:presLayoutVars>
          <dgm:dir/>
          <dgm:animLvl val="lvl"/>
          <dgm:resizeHandles val="exact"/>
        </dgm:presLayoutVars>
      </dgm:prSet>
      <dgm:spPr/>
      <dgm:t>
        <a:bodyPr/>
        <a:lstStyle/>
        <a:p>
          <a:endParaRPr lang="en-IE"/>
        </a:p>
      </dgm:t>
    </dgm:pt>
    <dgm:pt modelId="{390320D0-A619-4142-A413-6C44767DEAB8}" type="pres">
      <dgm:prSet presAssocID="{EF6686DF-CA34-4802-9870-7DAA69C47262}" presName="boxAndChildren" presStyleCnt="0"/>
      <dgm:spPr/>
    </dgm:pt>
    <dgm:pt modelId="{2D259E01-55A8-4B3D-AE48-473C8617604B}" type="pres">
      <dgm:prSet presAssocID="{EF6686DF-CA34-4802-9870-7DAA69C47262}" presName="parentTextBox" presStyleLbl="node1" presStyleIdx="0" presStyleCnt="5"/>
      <dgm:spPr/>
      <dgm:t>
        <a:bodyPr/>
        <a:lstStyle/>
        <a:p>
          <a:endParaRPr lang="en-IE"/>
        </a:p>
      </dgm:t>
    </dgm:pt>
    <dgm:pt modelId="{74F48CD6-7EAA-412D-921A-D8165FCCBF9C}" type="pres">
      <dgm:prSet presAssocID="{2B6061E4-67B1-425D-BA35-46BE1BBD06E3}" presName="sp" presStyleCnt="0"/>
      <dgm:spPr/>
    </dgm:pt>
    <dgm:pt modelId="{3903A2D4-77E8-4777-AC80-C2C21ACEC16F}" type="pres">
      <dgm:prSet presAssocID="{4C6C5675-2AC3-424D-BC6B-75E4FF21003C}" presName="arrowAndChildren" presStyleCnt="0"/>
      <dgm:spPr/>
    </dgm:pt>
    <dgm:pt modelId="{2A731423-BE34-40E5-9AFC-42523DD871E1}" type="pres">
      <dgm:prSet presAssocID="{4C6C5675-2AC3-424D-BC6B-75E4FF21003C}" presName="parentTextArrow" presStyleLbl="node1" presStyleIdx="1" presStyleCnt="5"/>
      <dgm:spPr/>
      <dgm:t>
        <a:bodyPr/>
        <a:lstStyle/>
        <a:p>
          <a:endParaRPr lang="en-IE"/>
        </a:p>
      </dgm:t>
    </dgm:pt>
    <dgm:pt modelId="{8A2E2616-A47B-493D-9369-89312BBCBD16}" type="pres">
      <dgm:prSet presAssocID="{2029B8E2-16E7-4518-A2CD-34E8B4B436D9}" presName="sp" presStyleCnt="0"/>
      <dgm:spPr/>
    </dgm:pt>
    <dgm:pt modelId="{ABACD5D9-44F5-435A-9AE9-DE48A3651903}" type="pres">
      <dgm:prSet presAssocID="{ACB10692-FC6B-4B8A-A58E-34A66508D71E}" presName="arrowAndChildren" presStyleCnt="0"/>
      <dgm:spPr/>
    </dgm:pt>
    <dgm:pt modelId="{B94712B8-2A0B-46CF-B6A8-5BCD6C364E7F}" type="pres">
      <dgm:prSet presAssocID="{ACB10692-FC6B-4B8A-A58E-34A66508D71E}" presName="parentTextArrow" presStyleLbl="node1" presStyleIdx="2" presStyleCnt="5"/>
      <dgm:spPr/>
      <dgm:t>
        <a:bodyPr/>
        <a:lstStyle/>
        <a:p>
          <a:endParaRPr lang="en-IE"/>
        </a:p>
      </dgm:t>
    </dgm:pt>
    <dgm:pt modelId="{8106AA11-AEBF-4E2C-8EA4-0000F414CA42}" type="pres">
      <dgm:prSet presAssocID="{CA34BBB3-927E-4CD7-A9EB-6D57E618646E}" presName="sp" presStyleCnt="0"/>
      <dgm:spPr/>
    </dgm:pt>
    <dgm:pt modelId="{FBCD8BC5-707E-408B-B7F0-F78CBE7323DF}" type="pres">
      <dgm:prSet presAssocID="{93A57F1D-4200-4CBC-B243-C68FBAB52334}" presName="arrowAndChildren" presStyleCnt="0"/>
      <dgm:spPr/>
    </dgm:pt>
    <dgm:pt modelId="{00E856F1-8637-4279-A3B4-17D3D9A37713}" type="pres">
      <dgm:prSet presAssocID="{93A57F1D-4200-4CBC-B243-C68FBAB52334}" presName="parentTextArrow" presStyleLbl="node1" presStyleIdx="3" presStyleCnt="5"/>
      <dgm:spPr/>
      <dgm:t>
        <a:bodyPr/>
        <a:lstStyle/>
        <a:p>
          <a:endParaRPr lang="en-IE"/>
        </a:p>
      </dgm:t>
    </dgm:pt>
    <dgm:pt modelId="{04B3569A-BE56-4DFD-819D-33F3185C51FF}" type="pres">
      <dgm:prSet presAssocID="{DB0FD4F5-885C-43DE-A691-472DB048C4B7}" presName="sp" presStyleCnt="0"/>
      <dgm:spPr/>
    </dgm:pt>
    <dgm:pt modelId="{8E30BB7A-3BB6-4720-ACE3-30126D4AEF9C}" type="pres">
      <dgm:prSet presAssocID="{0DC3B11A-CAA8-4D3A-955D-37A309D658EE}" presName="arrowAndChildren" presStyleCnt="0"/>
      <dgm:spPr/>
    </dgm:pt>
    <dgm:pt modelId="{78E65298-14C8-4080-AF33-4E220F31690E}" type="pres">
      <dgm:prSet presAssocID="{0DC3B11A-CAA8-4D3A-955D-37A309D658EE}" presName="parentTextArrow" presStyleLbl="node1" presStyleIdx="4" presStyleCnt="5" custLinFactNeighborY="-221"/>
      <dgm:spPr/>
      <dgm:t>
        <a:bodyPr/>
        <a:lstStyle/>
        <a:p>
          <a:endParaRPr lang="en-IE"/>
        </a:p>
      </dgm:t>
    </dgm:pt>
  </dgm:ptLst>
  <dgm:cxnLst>
    <dgm:cxn modelId="{795E98FC-2204-4B63-9CE8-088F1052F0F2}" srcId="{15EA42AC-BE21-4F43-9008-D8DA2EB7DC97}" destId="{ACB10692-FC6B-4B8A-A58E-34A66508D71E}" srcOrd="2" destOrd="0" parTransId="{5833695D-D041-43AB-94A3-A534CC9CE10D}" sibTransId="{2029B8E2-16E7-4518-A2CD-34E8B4B436D9}"/>
    <dgm:cxn modelId="{869C81C8-1CED-4AEA-97A7-6681D0C186BB}" type="presOf" srcId="{EF6686DF-CA34-4802-9870-7DAA69C47262}" destId="{2D259E01-55A8-4B3D-AE48-473C8617604B}" srcOrd="0" destOrd="0" presId="urn:microsoft.com/office/officeart/2005/8/layout/process4"/>
    <dgm:cxn modelId="{DBC059E6-BADF-4710-91AD-07D9F2680CC4}" srcId="{15EA42AC-BE21-4F43-9008-D8DA2EB7DC97}" destId="{4C6C5675-2AC3-424D-BC6B-75E4FF21003C}" srcOrd="3" destOrd="0" parTransId="{2EE052DE-0F5B-4871-B258-5E8B73EE0FA9}" sibTransId="{2B6061E4-67B1-425D-BA35-46BE1BBD06E3}"/>
    <dgm:cxn modelId="{F7E3CFFE-C001-42E3-B889-ED3E0EC7204C}" srcId="{15EA42AC-BE21-4F43-9008-D8DA2EB7DC97}" destId="{EF6686DF-CA34-4802-9870-7DAA69C47262}" srcOrd="4" destOrd="0" parTransId="{E727F959-F66A-4F77-AE9B-7E13C758FD8D}" sibTransId="{CBCB371B-1318-4B10-90C6-7E021CFB510F}"/>
    <dgm:cxn modelId="{8CCE2E45-9887-4392-A360-1F261D687116}" srcId="{15EA42AC-BE21-4F43-9008-D8DA2EB7DC97}" destId="{0DC3B11A-CAA8-4D3A-955D-37A309D658EE}" srcOrd="0" destOrd="0" parTransId="{54A67A9D-CFE7-49D4-9C65-B1F7E2368900}" sibTransId="{DB0FD4F5-885C-43DE-A691-472DB048C4B7}"/>
    <dgm:cxn modelId="{A898B98E-5C43-4E2C-A747-A9F0740D7179}" type="presOf" srcId="{0DC3B11A-CAA8-4D3A-955D-37A309D658EE}" destId="{78E65298-14C8-4080-AF33-4E220F31690E}" srcOrd="0" destOrd="0" presId="urn:microsoft.com/office/officeart/2005/8/layout/process4"/>
    <dgm:cxn modelId="{51C999B2-FC92-49B9-AB6F-2E3052B0229E}" type="presOf" srcId="{4C6C5675-2AC3-424D-BC6B-75E4FF21003C}" destId="{2A731423-BE34-40E5-9AFC-42523DD871E1}" srcOrd="0" destOrd="0" presId="urn:microsoft.com/office/officeart/2005/8/layout/process4"/>
    <dgm:cxn modelId="{F4BE8A79-45C5-432F-9626-B5C4F7C7B21B}" type="presOf" srcId="{ACB10692-FC6B-4B8A-A58E-34A66508D71E}" destId="{B94712B8-2A0B-46CF-B6A8-5BCD6C364E7F}" srcOrd="0" destOrd="0" presId="urn:microsoft.com/office/officeart/2005/8/layout/process4"/>
    <dgm:cxn modelId="{710A17D7-7328-4D22-94DD-5FADE1755BD3}" type="presOf" srcId="{15EA42AC-BE21-4F43-9008-D8DA2EB7DC97}" destId="{015D9E9F-2F88-47C6-AB31-BB67B9CDB423}" srcOrd="0" destOrd="0" presId="urn:microsoft.com/office/officeart/2005/8/layout/process4"/>
    <dgm:cxn modelId="{A4D54D5F-E6B6-4B0A-88FD-22B5EB09E3F3}" srcId="{15EA42AC-BE21-4F43-9008-D8DA2EB7DC97}" destId="{93A57F1D-4200-4CBC-B243-C68FBAB52334}" srcOrd="1" destOrd="0" parTransId="{1B48A466-A790-48E1-ADEC-56D4F3CFE419}" sibTransId="{CA34BBB3-927E-4CD7-A9EB-6D57E618646E}"/>
    <dgm:cxn modelId="{D695C559-D02B-483A-9940-A2452C76E5C1}" type="presOf" srcId="{93A57F1D-4200-4CBC-B243-C68FBAB52334}" destId="{00E856F1-8637-4279-A3B4-17D3D9A37713}" srcOrd="0" destOrd="0" presId="urn:microsoft.com/office/officeart/2005/8/layout/process4"/>
    <dgm:cxn modelId="{39A30339-BE8C-41F0-A91E-BF94786C5246}" type="presParOf" srcId="{015D9E9F-2F88-47C6-AB31-BB67B9CDB423}" destId="{390320D0-A619-4142-A413-6C44767DEAB8}" srcOrd="0" destOrd="0" presId="urn:microsoft.com/office/officeart/2005/8/layout/process4"/>
    <dgm:cxn modelId="{3A4CB14C-0CB9-449A-8EC7-7A01138F40F9}" type="presParOf" srcId="{390320D0-A619-4142-A413-6C44767DEAB8}" destId="{2D259E01-55A8-4B3D-AE48-473C8617604B}" srcOrd="0" destOrd="0" presId="urn:microsoft.com/office/officeart/2005/8/layout/process4"/>
    <dgm:cxn modelId="{63765956-2015-41D4-8001-64208571AF29}" type="presParOf" srcId="{015D9E9F-2F88-47C6-AB31-BB67B9CDB423}" destId="{74F48CD6-7EAA-412D-921A-D8165FCCBF9C}" srcOrd="1" destOrd="0" presId="urn:microsoft.com/office/officeart/2005/8/layout/process4"/>
    <dgm:cxn modelId="{B71F8C48-63E7-4439-B95A-2AD0C201B4AB}" type="presParOf" srcId="{015D9E9F-2F88-47C6-AB31-BB67B9CDB423}" destId="{3903A2D4-77E8-4777-AC80-C2C21ACEC16F}" srcOrd="2" destOrd="0" presId="urn:microsoft.com/office/officeart/2005/8/layout/process4"/>
    <dgm:cxn modelId="{0C3295C2-EF46-4FD6-8F3B-B0CFB90C4583}" type="presParOf" srcId="{3903A2D4-77E8-4777-AC80-C2C21ACEC16F}" destId="{2A731423-BE34-40E5-9AFC-42523DD871E1}" srcOrd="0" destOrd="0" presId="urn:microsoft.com/office/officeart/2005/8/layout/process4"/>
    <dgm:cxn modelId="{11275F8F-AD46-4C24-92FC-4D6483A96D74}" type="presParOf" srcId="{015D9E9F-2F88-47C6-AB31-BB67B9CDB423}" destId="{8A2E2616-A47B-493D-9369-89312BBCBD16}" srcOrd="3" destOrd="0" presId="urn:microsoft.com/office/officeart/2005/8/layout/process4"/>
    <dgm:cxn modelId="{B1B606DB-6994-4DF9-A68D-E1A4C5BFD380}" type="presParOf" srcId="{015D9E9F-2F88-47C6-AB31-BB67B9CDB423}" destId="{ABACD5D9-44F5-435A-9AE9-DE48A3651903}" srcOrd="4" destOrd="0" presId="urn:microsoft.com/office/officeart/2005/8/layout/process4"/>
    <dgm:cxn modelId="{6220A2AD-5825-46D2-8C66-4D5AFBDAB982}" type="presParOf" srcId="{ABACD5D9-44F5-435A-9AE9-DE48A3651903}" destId="{B94712B8-2A0B-46CF-B6A8-5BCD6C364E7F}" srcOrd="0" destOrd="0" presId="urn:microsoft.com/office/officeart/2005/8/layout/process4"/>
    <dgm:cxn modelId="{00A7D3CC-9B73-4917-9A42-A330D9F36633}" type="presParOf" srcId="{015D9E9F-2F88-47C6-AB31-BB67B9CDB423}" destId="{8106AA11-AEBF-4E2C-8EA4-0000F414CA42}" srcOrd="5" destOrd="0" presId="urn:microsoft.com/office/officeart/2005/8/layout/process4"/>
    <dgm:cxn modelId="{D5647432-C1AF-42FA-BE4F-86548D562237}" type="presParOf" srcId="{015D9E9F-2F88-47C6-AB31-BB67B9CDB423}" destId="{FBCD8BC5-707E-408B-B7F0-F78CBE7323DF}" srcOrd="6" destOrd="0" presId="urn:microsoft.com/office/officeart/2005/8/layout/process4"/>
    <dgm:cxn modelId="{D20ED7A3-B4F0-47AE-BC93-CDF62F6697B6}" type="presParOf" srcId="{FBCD8BC5-707E-408B-B7F0-F78CBE7323DF}" destId="{00E856F1-8637-4279-A3B4-17D3D9A37713}" srcOrd="0" destOrd="0" presId="urn:microsoft.com/office/officeart/2005/8/layout/process4"/>
    <dgm:cxn modelId="{9BAA03D1-157F-468C-969F-C41B75774E33}" type="presParOf" srcId="{015D9E9F-2F88-47C6-AB31-BB67B9CDB423}" destId="{04B3569A-BE56-4DFD-819D-33F3185C51FF}" srcOrd="7" destOrd="0" presId="urn:microsoft.com/office/officeart/2005/8/layout/process4"/>
    <dgm:cxn modelId="{9CF818FE-7391-48B5-BF47-504D001AA615}" type="presParOf" srcId="{015D9E9F-2F88-47C6-AB31-BB67B9CDB423}" destId="{8E30BB7A-3BB6-4720-ACE3-30126D4AEF9C}" srcOrd="8" destOrd="0" presId="urn:microsoft.com/office/officeart/2005/8/layout/process4"/>
    <dgm:cxn modelId="{7671BB5A-7C6C-4A52-9A03-5938AA62FBB5}" type="presParOf" srcId="{8E30BB7A-3BB6-4720-ACE3-30126D4AEF9C}" destId="{78E65298-14C8-4080-AF33-4E220F31690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59E01-55A8-4B3D-AE48-473C8617604B}">
      <dsp:nvSpPr>
        <dsp:cNvPr id="0" name=""/>
        <dsp:cNvSpPr/>
      </dsp:nvSpPr>
      <dsp:spPr>
        <a:xfrm>
          <a:off x="0" y="3886230"/>
          <a:ext cx="8229600" cy="637568"/>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Why did the error occur?</a:t>
          </a:r>
          <a:endParaRPr lang="en-IE" sz="2200" kern="1200" dirty="0"/>
        </a:p>
      </dsp:txBody>
      <dsp:txXfrm>
        <a:off x="0" y="3886230"/>
        <a:ext cx="8229600" cy="637568"/>
      </dsp:txXfrm>
    </dsp:sp>
    <dsp:sp modelId="{2A731423-BE34-40E5-9AFC-42523DD871E1}">
      <dsp:nvSpPr>
        <dsp:cNvPr id="0" name=""/>
        <dsp:cNvSpPr/>
      </dsp:nvSpPr>
      <dsp:spPr>
        <a:xfrm rot="10800000">
          <a:off x="0" y="2915214"/>
          <a:ext cx="8229600" cy="980580"/>
        </a:xfrm>
        <a:prstGeom prst="upArrowCallout">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When did the error occur?</a:t>
          </a:r>
          <a:endParaRPr lang="en-IE" sz="2200" kern="1200" dirty="0"/>
        </a:p>
      </dsp:txBody>
      <dsp:txXfrm rot="10800000">
        <a:off x="0" y="2915214"/>
        <a:ext cx="8229600" cy="637151"/>
      </dsp:txXfrm>
    </dsp:sp>
    <dsp:sp modelId="{B94712B8-2A0B-46CF-B6A8-5BCD6C364E7F}">
      <dsp:nvSpPr>
        <dsp:cNvPr id="0" name=""/>
        <dsp:cNvSpPr/>
      </dsp:nvSpPr>
      <dsp:spPr>
        <a:xfrm rot="10800000">
          <a:off x="0" y="1944197"/>
          <a:ext cx="8229600" cy="980580"/>
        </a:xfrm>
        <a:prstGeom prst="upArrowCallou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Where did the error occur?</a:t>
          </a:r>
          <a:endParaRPr lang="en-IE" sz="2200" kern="1200" dirty="0"/>
        </a:p>
      </dsp:txBody>
      <dsp:txXfrm rot="10800000">
        <a:off x="0" y="1944197"/>
        <a:ext cx="8229600" cy="637151"/>
      </dsp:txXfrm>
    </dsp:sp>
    <dsp:sp modelId="{00E856F1-8637-4279-A3B4-17D3D9A37713}">
      <dsp:nvSpPr>
        <dsp:cNvPr id="0" name=""/>
        <dsp:cNvSpPr/>
      </dsp:nvSpPr>
      <dsp:spPr>
        <a:xfrm rot="10800000">
          <a:off x="0" y="973180"/>
          <a:ext cx="8229600" cy="980580"/>
        </a:xfrm>
        <a:prstGeom prst="upArrowCallout">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Who was involved?</a:t>
          </a:r>
          <a:endParaRPr lang="en-IE" sz="2200" kern="1200" dirty="0"/>
        </a:p>
      </dsp:txBody>
      <dsp:txXfrm rot="10800000">
        <a:off x="0" y="973180"/>
        <a:ext cx="8229600" cy="637151"/>
      </dsp:txXfrm>
    </dsp:sp>
    <dsp:sp modelId="{78E65298-14C8-4080-AF33-4E220F31690E}">
      <dsp:nvSpPr>
        <dsp:cNvPr id="0" name=""/>
        <dsp:cNvSpPr/>
      </dsp:nvSpPr>
      <dsp:spPr>
        <a:xfrm rot="10800000">
          <a:off x="0" y="0"/>
          <a:ext cx="8229600" cy="980580"/>
        </a:xfrm>
        <a:prstGeom prst="upArrowCallou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What happened?</a:t>
          </a:r>
          <a:endParaRPr lang="en-IE" sz="2200" kern="1200" dirty="0"/>
        </a:p>
      </dsp:txBody>
      <dsp:txXfrm rot="10800000">
        <a:off x="0" y="0"/>
        <a:ext cx="8229600" cy="6371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D58A636-2188-473A-8E2B-FE38802645C3}" type="datetimeFigureOut">
              <a:rPr lang="en-IE" smtClean="0"/>
              <a:t>07/11/2023</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D156128-FB32-4685-86D6-7EE2F3CBF8E4}" type="slidenum">
              <a:rPr lang="en-IE" smtClean="0"/>
              <a:t>‹#›</a:t>
            </a:fld>
            <a:endParaRPr lang="en-IE"/>
          </a:p>
        </p:txBody>
      </p:sp>
    </p:spTree>
    <p:extLst>
      <p:ext uri="{BB962C8B-B14F-4D97-AF65-F5344CB8AC3E}">
        <p14:creationId xmlns:p14="http://schemas.microsoft.com/office/powerpoint/2010/main" val="282178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1BABB4B-DB8D-4325-8AA5-0DA0E0335939}" type="slidenum">
              <a:rPr lang="en-IE" smtClean="0"/>
              <a:t>1</a:t>
            </a:fld>
            <a:endParaRPr lang="en-IE"/>
          </a:p>
        </p:txBody>
      </p:sp>
    </p:spTree>
    <p:extLst>
      <p:ext uri="{BB962C8B-B14F-4D97-AF65-F5344CB8AC3E}">
        <p14:creationId xmlns:p14="http://schemas.microsoft.com/office/powerpoint/2010/main" val="54722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10</a:t>
            </a:fld>
            <a:endParaRPr lang="en-IE"/>
          </a:p>
        </p:txBody>
      </p:sp>
    </p:spTree>
    <p:extLst>
      <p:ext uri="{BB962C8B-B14F-4D97-AF65-F5344CB8AC3E}">
        <p14:creationId xmlns:p14="http://schemas.microsoft.com/office/powerpoint/2010/main" val="46580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2">
                    <a:lumMod val="75000"/>
                  </a:schemeClr>
                </a:solidFill>
              </a:rPr>
              <a:t>Failure to adhere to policies and procedures -  (n=10)</a:t>
            </a:r>
          </a:p>
          <a:p>
            <a:r>
              <a:rPr lang="en-GB" sz="1200" dirty="0" smtClean="0">
                <a:solidFill>
                  <a:schemeClr val="tx2">
                    <a:lumMod val="75000"/>
                  </a:schemeClr>
                </a:solidFill>
              </a:rPr>
              <a:t>Knowledge –  (n=4)</a:t>
            </a:r>
          </a:p>
          <a:p>
            <a:r>
              <a:rPr lang="en-GB" sz="1200" dirty="0" smtClean="0">
                <a:solidFill>
                  <a:schemeClr val="tx2">
                    <a:lumMod val="75000"/>
                  </a:schemeClr>
                </a:solidFill>
              </a:rPr>
              <a:t>Co-ordination and communication –  (n=2)</a:t>
            </a:r>
          </a:p>
          <a:p>
            <a:r>
              <a:rPr lang="en-GB" dirty="0" smtClean="0"/>
              <a:t>Common themes 10 report</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11</a:t>
            </a:fld>
            <a:endParaRPr lang="en-IE"/>
          </a:p>
        </p:txBody>
      </p:sp>
    </p:spTree>
    <p:extLst>
      <p:ext uri="{BB962C8B-B14F-4D97-AF65-F5344CB8AC3E}">
        <p14:creationId xmlns:p14="http://schemas.microsoft.com/office/powerpoint/2010/main" val="400418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12</a:t>
            </a:fld>
            <a:endParaRPr lang="en-IE"/>
          </a:p>
        </p:txBody>
      </p:sp>
    </p:spTree>
    <p:extLst>
      <p:ext uri="{BB962C8B-B14F-4D97-AF65-F5344CB8AC3E}">
        <p14:creationId xmlns:p14="http://schemas.microsoft.com/office/powerpoint/2010/main" val="393900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2">
                    <a:lumMod val="75000"/>
                  </a:schemeClr>
                </a:solidFill>
              </a:rPr>
              <a:t>Failure to adhere to policies and procedures –  (n=13)</a:t>
            </a:r>
          </a:p>
          <a:p>
            <a:r>
              <a:rPr lang="en-GB" sz="1200" dirty="0" smtClean="0">
                <a:solidFill>
                  <a:schemeClr val="tx2">
                    <a:lumMod val="75000"/>
                  </a:schemeClr>
                </a:solidFill>
              </a:rPr>
              <a:t>Knowledge -  (n=5)</a:t>
            </a:r>
          </a:p>
          <a:p>
            <a:r>
              <a:rPr lang="en-GB" sz="1200" dirty="0" smtClean="0">
                <a:solidFill>
                  <a:schemeClr val="tx2">
                    <a:lumMod val="75000"/>
                  </a:schemeClr>
                </a:solidFill>
              </a:rPr>
              <a:t>Co-ordination and communication –  (n=6)</a:t>
            </a:r>
            <a:endParaRPr lang="en-IE" sz="1200" dirty="0" smtClean="0">
              <a:solidFill>
                <a:schemeClr val="tx2">
                  <a:lumMod val="75000"/>
                </a:schemeClr>
              </a:solidFill>
            </a:endParaRPr>
          </a:p>
          <a:p>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13</a:t>
            </a:fld>
            <a:endParaRPr lang="en-IE"/>
          </a:p>
        </p:txBody>
      </p:sp>
    </p:spTree>
    <p:extLst>
      <p:ext uri="{BB962C8B-B14F-4D97-AF65-F5344CB8AC3E}">
        <p14:creationId xmlns:p14="http://schemas.microsoft.com/office/powerpoint/2010/main" val="47130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14</a:t>
            </a:fld>
            <a:endParaRPr lang="en-IE"/>
          </a:p>
        </p:txBody>
      </p:sp>
    </p:spTree>
    <p:extLst>
      <p:ext uri="{BB962C8B-B14F-4D97-AF65-F5344CB8AC3E}">
        <p14:creationId xmlns:p14="http://schemas.microsoft.com/office/powerpoint/2010/main" val="305178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was no common theme identified in these events. 4 reports were a result of misinterpretation of results due to human error. 2 reports were a result of historical </a:t>
            </a:r>
            <a:r>
              <a:rPr lang="en-GB" baseline="0" dirty="0" err="1" smtClean="0"/>
              <a:t>recoords</a:t>
            </a:r>
            <a:r>
              <a:rPr lang="en-GB" baseline="0" dirty="0" smtClean="0"/>
              <a:t> not being checked. 2 reports were a result of the wrong component being issued. Other reports were a result of incorrect documentation or </a:t>
            </a:r>
            <a:r>
              <a:rPr lang="en-GB" baseline="0" dirty="0" err="1" smtClean="0"/>
              <a:t>paperowrk</a:t>
            </a:r>
            <a:r>
              <a:rPr lang="en-GB" baseline="0" dirty="0" smtClean="0"/>
              <a:t>, an </a:t>
            </a:r>
            <a:r>
              <a:rPr lang="en-GB" baseline="0" dirty="0" err="1" smtClean="0"/>
              <a:t>insorrect</a:t>
            </a:r>
            <a:r>
              <a:rPr lang="en-GB" baseline="0" dirty="0" smtClean="0"/>
              <a:t> result due to technical error, a unit labelling error, one report was described as other </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15</a:t>
            </a:fld>
            <a:endParaRPr lang="en-IE"/>
          </a:p>
        </p:txBody>
      </p:sp>
    </p:spTree>
    <p:extLst>
      <p:ext uri="{BB962C8B-B14F-4D97-AF65-F5344CB8AC3E}">
        <p14:creationId xmlns:p14="http://schemas.microsoft.com/office/powerpoint/2010/main" val="2855448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16</a:t>
            </a:fld>
            <a:endParaRPr lang="en-IE"/>
          </a:p>
        </p:txBody>
      </p:sp>
    </p:spTree>
    <p:extLst>
      <p:ext uri="{BB962C8B-B14F-4D97-AF65-F5344CB8AC3E}">
        <p14:creationId xmlns:p14="http://schemas.microsoft.com/office/powerpoint/2010/main" val="1640229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Unnecessary exposure to 2</a:t>
            </a:r>
            <a:r>
              <a:rPr lang="en-GB" baseline="30000" dirty="0" smtClean="0"/>
              <a:t>nd</a:t>
            </a:r>
            <a:r>
              <a:rPr lang="en-GB" dirty="0" smtClean="0"/>
              <a:t> unit. Incorrectly stored sample. Blood giving set leak. Incorrect DOB on sample. Incorrectly labelled sample. Incorrect infusion</a:t>
            </a:r>
            <a:r>
              <a:rPr lang="en-GB" baseline="0" dirty="0" smtClean="0"/>
              <a:t> device used. Admin error………In 2020 and 2019 incorrect component or product transfused was the most common report received for paediatric patients 4 reports for both years.</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17</a:t>
            </a:fld>
            <a:endParaRPr lang="en-IE"/>
          </a:p>
        </p:txBody>
      </p:sp>
    </p:spTree>
    <p:extLst>
      <p:ext uri="{BB962C8B-B14F-4D97-AF65-F5344CB8AC3E}">
        <p14:creationId xmlns:p14="http://schemas.microsoft.com/office/powerpoint/2010/main" val="278674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18</a:t>
            </a:fld>
            <a:endParaRPr lang="en-IE"/>
          </a:p>
        </p:txBody>
      </p:sp>
    </p:spTree>
    <p:extLst>
      <p:ext uri="{BB962C8B-B14F-4D97-AF65-F5344CB8AC3E}">
        <p14:creationId xmlns:p14="http://schemas.microsoft.com/office/powerpoint/2010/main" val="158907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majority of cases where the requirement was missed the patient had a pregnancy sensitising event. </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19</a:t>
            </a:fld>
            <a:endParaRPr lang="en-IE"/>
          </a:p>
        </p:txBody>
      </p:sp>
    </p:spTree>
    <p:extLst>
      <p:ext uri="{BB962C8B-B14F-4D97-AF65-F5344CB8AC3E}">
        <p14:creationId xmlns:p14="http://schemas.microsoft.com/office/powerpoint/2010/main" val="150327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2</a:t>
            </a:fld>
            <a:endParaRPr lang="en-IE"/>
          </a:p>
        </p:txBody>
      </p:sp>
    </p:spTree>
    <p:extLst>
      <p:ext uri="{BB962C8B-B14F-4D97-AF65-F5344CB8AC3E}">
        <p14:creationId xmlns:p14="http://schemas.microsoft.com/office/powerpoint/2010/main" val="798110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20</a:t>
            </a:fld>
            <a:endParaRPr lang="en-IE"/>
          </a:p>
        </p:txBody>
      </p:sp>
    </p:spTree>
    <p:extLst>
      <p:ext uri="{BB962C8B-B14F-4D97-AF65-F5344CB8AC3E}">
        <p14:creationId xmlns:p14="http://schemas.microsoft.com/office/powerpoint/2010/main" val="989300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21</a:t>
            </a:fld>
            <a:endParaRPr lang="en-IE"/>
          </a:p>
        </p:txBody>
      </p:sp>
    </p:spTree>
    <p:extLst>
      <p:ext uri="{BB962C8B-B14F-4D97-AF65-F5344CB8AC3E}">
        <p14:creationId xmlns:p14="http://schemas.microsoft.com/office/powerpoint/2010/main" val="147832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Laboratories and wards remain the locations</a:t>
            </a:r>
            <a:r>
              <a:rPr lang="en-GB" baseline="0" dirty="0" smtClean="0"/>
              <a:t> where the most events occur. We are seeing an increase in reports from wards up from 32 reports last year to 43 and in A and E from 7 reports in 2021 to 2022. We have seen small increases in reports in maternity wards, day wards and theatre. </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22</a:t>
            </a:fld>
            <a:endParaRPr lang="en-IE"/>
          </a:p>
        </p:txBody>
      </p:sp>
    </p:spTree>
    <p:extLst>
      <p:ext uri="{BB962C8B-B14F-4D97-AF65-F5344CB8AC3E}">
        <p14:creationId xmlns:p14="http://schemas.microsoft.com/office/powerpoint/2010/main" val="508271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23</a:t>
            </a:fld>
            <a:endParaRPr lang="en-IE"/>
          </a:p>
        </p:txBody>
      </p:sp>
    </p:spTree>
    <p:extLst>
      <p:ext uri="{BB962C8B-B14F-4D97-AF65-F5344CB8AC3E}">
        <p14:creationId xmlns:p14="http://schemas.microsoft.com/office/powerpoint/2010/main" val="3394615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24</a:t>
            </a:fld>
            <a:endParaRPr lang="en-IE"/>
          </a:p>
        </p:txBody>
      </p:sp>
    </p:spTree>
    <p:extLst>
      <p:ext uri="{BB962C8B-B14F-4D97-AF65-F5344CB8AC3E}">
        <p14:creationId xmlns:p14="http://schemas.microsoft.com/office/powerpoint/2010/main" val="3441021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25</a:t>
            </a:fld>
            <a:endParaRPr lang="en-IE"/>
          </a:p>
        </p:txBody>
      </p:sp>
    </p:spTree>
    <p:extLst>
      <p:ext uri="{BB962C8B-B14F-4D97-AF65-F5344CB8AC3E}">
        <p14:creationId xmlns:p14="http://schemas.microsoft.com/office/powerpoint/2010/main" val="3923800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Failure to adhere to policies and procedures remains the most common human error</a:t>
            </a:r>
            <a:r>
              <a:rPr lang="en-GB" baseline="0" dirty="0" smtClean="0"/>
              <a:t> factor cited on reports received by the NHO. Followed once again by knowledge, carrying out task incorrectly and co-ordination and communication</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26</a:t>
            </a:fld>
            <a:endParaRPr lang="en-IE"/>
          </a:p>
        </p:txBody>
      </p:sp>
    </p:spTree>
    <p:extLst>
      <p:ext uri="{BB962C8B-B14F-4D97-AF65-F5344CB8AC3E}">
        <p14:creationId xmlns:p14="http://schemas.microsoft.com/office/powerpoint/2010/main" val="2171883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27</a:t>
            </a:fld>
            <a:endParaRPr lang="en-IE"/>
          </a:p>
        </p:txBody>
      </p:sp>
    </p:spTree>
    <p:extLst>
      <p:ext uri="{BB962C8B-B14F-4D97-AF65-F5344CB8AC3E}">
        <p14:creationId xmlns:p14="http://schemas.microsoft.com/office/powerpoint/2010/main" val="1901704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 the reports not accepted in 2022</a:t>
            </a:r>
            <a:r>
              <a:rPr lang="en-GB" baseline="0" dirty="0" smtClean="0"/>
              <a:t> 10 did not meet criteria as outlined in the common approach document, 9 were clinical errors and one related to cryoprecipitate. </a:t>
            </a:r>
            <a:endParaRPr lang="en-IE" dirty="0"/>
          </a:p>
        </p:txBody>
      </p:sp>
      <p:sp>
        <p:nvSpPr>
          <p:cNvPr id="4" name="Slide Number Placeholder 3"/>
          <p:cNvSpPr>
            <a:spLocks noGrp="1"/>
          </p:cNvSpPr>
          <p:nvPr>
            <p:ph type="sldNum" sz="quarter" idx="10"/>
          </p:nvPr>
        </p:nvSpPr>
        <p:spPr/>
        <p:txBody>
          <a:bodyPr/>
          <a:lstStyle/>
          <a:p>
            <a:fld id="{01BABB4B-DB8D-4325-8AA5-0DA0E0335939}" type="slidenum">
              <a:rPr lang="en-IE" smtClean="0"/>
              <a:t>28</a:t>
            </a:fld>
            <a:endParaRPr lang="en-IE"/>
          </a:p>
        </p:txBody>
      </p:sp>
    </p:spTree>
    <p:extLst>
      <p:ext uri="{BB962C8B-B14F-4D97-AF65-F5344CB8AC3E}">
        <p14:creationId xmlns:p14="http://schemas.microsoft.com/office/powerpoint/2010/main" val="3327240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System error</a:t>
            </a:r>
            <a:r>
              <a:rPr lang="en-IE" dirty="0" smtClean="0"/>
              <a:t>Electronic Issue (EI) failure - EI of Red Cells allowed on a </a:t>
            </a:r>
            <a:r>
              <a:rPr lang="en-IE" dirty="0" err="1" smtClean="0"/>
              <a:t>Pt</a:t>
            </a:r>
            <a:r>
              <a:rPr lang="en-IE" dirty="0" smtClean="0"/>
              <a:t> with multiple historic </a:t>
            </a:r>
            <a:r>
              <a:rPr lang="en-IE" dirty="0" err="1" smtClean="0"/>
              <a:t>pos</a:t>
            </a:r>
            <a:r>
              <a:rPr lang="en-IE" dirty="0" smtClean="0"/>
              <a:t> antibody screens.  RCC issued and available for collection in blood issue fridge for 8 hours.  01/11/22 - 2 x RCC were issued to a </a:t>
            </a:r>
            <a:r>
              <a:rPr lang="en-IE" dirty="0" err="1" smtClean="0"/>
              <a:t>Pt</a:t>
            </a:r>
            <a:r>
              <a:rPr lang="en-IE" dirty="0" smtClean="0"/>
              <a:t> blood Group O </a:t>
            </a:r>
            <a:r>
              <a:rPr lang="en-IE" dirty="0" err="1" smtClean="0"/>
              <a:t>Neg</a:t>
            </a:r>
            <a:r>
              <a:rPr lang="en-IE" dirty="0" smtClean="0"/>
              <a:t> with current screen neg. </a:t>
            </a:r>
            <a:r>
              <a:rPr lang="en-IE" dirty="0" err="1" smtClean="0"/>
              <a:t>Pts</a:t>
            </a:r>
            <a:r>
              <a:rPr lang="en-IE" dirty="0" smtClean="0"/>
              <a:t> historical antibody screen x 2 were positive due to prophylactic Anti D administration.  As such RCC were issued via serological </a:t>
            </a:r>
            <a:r>
              <a:rPr lang="en-IE" dirty="0" err="1" smtClean="0"/>
              <a:t>xmatch.The</a:t>
            </a:r>
            <a:r>
              <a:rPr lang="en-IE" dirty="0" smtClean="0"/>
              <a:t> </a:t>
            </a:r>
            <a:r>
              <a:rPr lang="en-IE" dirty="0" err="1" smtClean="0"/>
              <a:t>Winpath</a:t>
            </a:r>
            <a:r>
              <a:rPr lang="en-IE" dirty="0" smtClean="0"/>
              <a:t> LIS cannot differentiate a </a:t>
            </a:r>
            <a:r>
              <a:rPr lang="en-IE" dirty="0" err="1" smtClean="0"/>
              <a:t>pos</a:t>
            </a:r>
            <a:r>
              <a:rPr lang="en-IE" dirty="0" smtClean="0"/>
              <a:t> antibody screen caused by immune antibodies </a:t>
            </a:r>
            <a:r>
              <a:rPr lang="en-IE" dirty="0" err="1" smtClean="0"/>
              <a:t>vs</a:t>
            </a:r>
            <a:r>
              <a:rPr lang="en-IE" dirty="0" smtClean="0"/>
              <a:t> prophylactic Anti D and therefore applies exclusion regardless.  02/11/22 - one of the 2 x issued RCCs was returned to stock to reroute to another hospital An additional RCC was issued to replace this unit but was issued using the EI function in error.  Error was noted by BT MS on evening 02/11/22 which prompted a review of </a:t>
            </a:r>
            <a:r>
              <a:rPr lang="en-IE" dirty="0" err="1" smtClean="0"/>
              <a:t>Winpath</a:t>
            </a:r>
            <a:r>
              <a:rPr lang="en-IE" dirty="0" smtClean="0"/>
              <a:t> EI software.  Critical IT system failure discovered </a:t>
            </a:r>
            <a:r>
              <a:rPr lang="en-IE" dirty="0" err="1" smtClean="0"/>
              <a:t>Winpath</a:t>
            </a:r>
            <a:r>
              <a:rPr lang="en-IE" dirty="0" smtClean="0"/>
              <a:t> LIS should automatically block EI on all patients with current or historic positive antibody screens.  Failure also by issuing Scientist to identify historical positive </a:t>
            </a:r>
            <a:r>
              <a:rPr lang="en-IE" dirty="0" err="1" smtClean="0"/>
              <a:t>Ab</a:t>
            </a:r>
            <a:r>
              <a:rPr lang="en-IE" dirty="0" smtClean="0"/>
              <a:t> screen on history check.  Issued Red Cell had not been transfused and was returned to stock immediately and serologically </a:t>
            </a:r>
            <a:r>
              <a:rPr lang="en-IE" dirty="0" err="1" smtClean="0"/>
              <a:t>xmatched</a:t>
            </a:r>
            <a:r>
              <a:rPr lang="en-IE" dirty="0" smtClean="0"/>
              <a:t> upon recognition of failure.</a:t>
            </a:r>
            <a:endParaRPr lang="en-IE" dirty="0"/>
          </a:p>
        </p:txBody>
      </p:sp>
      <p:sp>
        <p:nvSpPr>
          <p:cNvPr id="4" name="Slide Number Placeholder 3"/>
          <p:cNvSpPr>
            <a:spLocks noGrp="1"/>
          </p:cNvSpPr>
          <p:nvPr>
            <p:ph type="sldNum" sz="quarter" idx="10"/>
          </p:nvPr>
        </p:nvSpPr>
        <p:spPr/>
        <p:txBody>
          <a:bodyPr/>
          <a:lstStyle/>
          <a:p>
            <a:fld id="{01BABB4B-DB8D-4325-8AA5-0DA0E0335939}" type="slidenum">
              <a:rPr lang="en-IE" smtClean="0"/>
              <a:t>29</a:t>
            </a:fld>
            <a:endParaRPr lang="en-IE" dirty="0"/>
          </a:p>
        </p:txBody>
      </p:sp>
    </p:spTree>
    <p:extLst>
      <p:ext uri="{BB962C8B-B14F-4D97-AF65-F5344CB8AC3E}">
        <p14:creationId xmlns:p14="http://schemas.microsoft.com/office/powerpoint/2010/main" val="293605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3</a:t>
            </a:fld>
            <a:endParaRPr lang="en-IE"/>
          </a:p>
        </p:txBody>
      </p:sp>
    </p:spTree>
    <p:extLst>
      <p:ext uri="{BB962C8B-B14F-4D97-AF65-F5344CB8AC3E}">
        <p14:creationId xmlns:p14="http://schemas.microsoft.com/office/powerpoint/2010/main" val="4020033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Excellent holistic approach to corrective</a:t>
            </a:r>
            <a:r>
              <a:rPr lang="en-GB" baseline="0" dirty="0" smtClean="0"/>
              <a:t> and </a:t>
            </a:r>
            <a:r>
              <a:rPr lang="en-GB" baseline="0" smtClean="0"/>
              <a:t>preventative actions.</a:t>
            </a:r>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30</a:t>
            </a:fld>
            <a:endParaRPr lang="en-IE"/>
          </a:p>
        </p:txBody>
      </p:sp>
    </p:spTree>
    <p:extLst>
      <p:ext uri="{BB962C8B-B14F-4D97-AF65-F5344CB8AC3E}">
        <p14:creationId xmlns:p14="http://schemas.microsoft.com/office/powerpoint/2010/main" val="12300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31</a:t>
            </a:fld>
            <a:endParaRPr lang="en-IE"/>
          </a:p>
        </p:txBody>
      </p:sp>
    </p:spTree>
    <p:extLst>
      <p:ext uri="{BB962C8B-B14F-4D97-AF65-F5344CB8AC3E}">
        <p14:creationId xmlns:p14="http://schemas.microsoft.com/office/powerpoint/2010/main" val="2206902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32</a:t>
            </a:fld>
            <a:endParaRPr lang="en-IE"/>
          </a:p>
        </p:txBody>
      </p:sp>
    </p:spTree>
    <p:extLst>
      <p:ext uri="{BB962C8B-B14F-4D97-AF65-F5344CB8AC3E}">
        <p14:creationId xmlns:p14="http://schemas.microsoft.com/office/powerpoint/2010/main" val="1227336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WBIT event was described as other and the other report left this section blank</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33</a:t>
            </a:fld>
            <a:endParaRPr lang="en-IE"/>
          </a:p>
        </p:txBody>
      </p:sp>
    </p:spTree>
    <p:extLst>
      <p:ext uri="{BB962C8B-B14F-4D97-AF65-F5344CB8AC3E}">
        <p14:creationId xmlns:p14="http://schemas.microsoft.com/office/powerpoint/2010/main" val="3637648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34</a:t>
            </a:fld>
            <a:endParaRPr lang="en-IE"/>
          </a:p>
        </p:txBody>
      </p:sp>
    </p:spTree>
    <p:extLst>
      <p:ext uri="{BB962C8B-B14F-4D97-AF65-F5344CB8AC3E}">
        <p14:creationId xmlns:p14="http://schemas.microsoft.com/office/powerpoint/2010/main" val="2749538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35</a:t>
            </a:fld>
            <a:endParaRPr lang="en-IE"/>
          </a:p>
        </p:txBody>
      </p:sp>
    </p:spTree>
    <p:extLst>
      <p:ext uri="{BB962C8B-B14F-4D97-AF65-F5344CB8AC3E}">
        <p14:creationId xmlns:p14="http://schemas.microsoft.com/office/powerpoint/2010/main" val="3639685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Reasons given for the WBIT event occurring despite the use of Blood Track varied:</a:t>
            </a:r>
          </a:p>
          <a:p>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36</a:t>
            </a:fld>
            <a:endParaRPr lang="en-IE"/>
          </a:p>
        </p:txBody>
      </p:sp>
    </p:spTree>
    <p:extLst>
      <p:ext uri="{BB962C8B-B14F-4D97-AF65-F5344CB8AC3E}">
        <p14:creationId xmlns:p14="http://schemas.microsoft.com/office/powerpoint/2010/main" val="3973368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number of errors using MNCMS has reduced significantly since 2020 where number was 18, in 2021 number of reports was 3.</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37</a:t>
            </a:fld>
            <a:endParaRPr lang="en-IE"/>
          </a:p>
        </p:txBody>
      </p:sp>
    </p:spTree>
    <p:extLst>
      <p:ext uri="{BB962C8B-B14F-4D97-AF65-F5344CB8AC3E}">
        <p14:creationId xmlns:p14="http://schemas.microsoft.com/office/powerpoint/2010/main" val="1790570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38</a:t>
            </a:fld>
            <a:endParaRPr lang="en-IE"/>
          </a:p>
        </p:txBody>
      </p:sp>
    </p:spTree>
    <p:extLst>
      <p:ext uri="{BB962C8B-B14F-4D97-AF65-F5344CB8AC3E}">
        <p14:creationId xmlns:p14="http://schemas.microsoft.com/office/powerpoint/2010/main" val="1824656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39</a:t>
            </a:fld>
            <a:endParaRPr lang="en-IE"/>
          </a:p>
        </p:txBody>
      </p:sp>
    </p:spTree>
    <p:extLst>
      <p:ext uri="{BB962C8B-B14F-4D97-AF65-F5344CB8AC3E}">
        <p14:creationId xmlns:p14="http://schemas.microsoft.com/office/powerpoint/2010/main" val="199806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4</a:t>
            </a:fld>
            <a:endParaRPr lang="en-IE"/>
          </a:p>
        </p:txBody>
      </p:sp>
    </p:spTree>
    <p:extLst>
      <p:ext uri="{BB962C8B-B14F-4D97-AF65-F5344CB8AC3E}">
        <p14:creationId xmlns:p14="http://schemas.microsoft.com/office/powerpoint/2010/main" val="468381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a:t>
            </a:r>
            <a:r>
              <a:rPr lang="en-GB" baseline="0" dirty="0" smtClean="0"/>
              <a:t> hospitals category D hospitals who transfuse over 6,000 units a year.</a:t>
            </a:r>
            <a:endParaRPr lang="en-IE"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40</a:t>
            </a:fld>
            <a:endParaRPr lang="en-US" noProof="0" dirty="0"/>
          </a:p>
        </p:txBody>
      </p:sp>
    </p:spTree>
    <p:extLst>
      <p:ext uri="{BB962C8B-B14F-4D97-AF65-F5344CB8AC3E}">
        <p14:creationId xmlns:p14="http://schemas.microsoft.com/office/powerpoint/2010/main" val="4189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Reports related to malware attack made up 10% of all events</a:t>
            </a:r>
            <a:r>
              <a:rPr lang="en-IE" baseline="0" dirty="0" smtClean="0"/>
              <a:t> that occurred in 2021</a:t>
            </a:r>
            <a:endParaRPr lang="en-IE"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41</a:t>
            </a:fld>
            <a:endParaRPr lang="en-US" noProof="0" dirty="0"/>
          </a:p>
        </p:txBody>
      </p:sp>
    </p:spTree>
    <p:extLst>
      <p:ext uri="{BB962C8B-B14F-4D97-AF65-F5344CB8AC3E}">
        <p14:creationId xmlns:p14="http://schemas.microsoft.com/office/powerpoint/2010/main" val="2098518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8 reports of transfusion</a:t>
            </a:r>
            <a:r>
              <a:rPr lang="en-GB" baseline="0" dirty="0" smtClean="0"/>
              <a:t> of an incorrectly stored component came from the one hospital, Where the REES temperature monitoring system was down and so Medical scientists were manually checking the temperature of the blood issue fridge every two hours instead of every hour</a:t>
            </a:r>
          </a:p>
          <a:p>
            <a:endParaRPr lang="en-GB" baseline="0" dirty="0" smtClean="0"/>
          </a:p>
          <a:p>
            <a:r>
              <a:rPr lang="en-GB" baseline="0" dirty="0" smtClean="0"/>
              <a:t>The failure to give an irradiated component case was because the doctor prescribing the unit had not put irradiated requirement on the form. The medical scientists would usually check LIS for historical information. However LIS was unavailable and so the irradiated requirement was missed.</a:t>
            </a:r>
          </a:p>
          <a:p>
            <a:endParaRPr lang="en-GB" baseline="0" dirty="0" smtClean="0"/>
          </a:p>
          <a:p>
            <a:endParaRPr lang="en-GB" baseline="0" dirty="0" smtClean="0"/>
          </a:p>
          <a:p>
            <a:endParaRPr lang="en-GB" baseline="0" dirty="0" smtClean="0"/>
          </a:p>
          <a:p>
            <a:endParaRPr lang="en-IE"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42</a:t>
            </a:fld>
            <a:endParaRPr lang="en-US" noProof="0" dirty="0"/>
          </a:p>
        </p:txBody>
      </p:sp>
    </p:spTree>
    <p:extLst>
      <p:ext uri="{BB962C8B-B14F-4D97-AF65-F5344CB8AC3E}">
        <p14:creationId xmlns:p14="http://schemas.microsoft.com/office/powerpoint/2010/main" val="4012293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ABO incompatible group released because </a:t>
            </a:r>
            <a:r>
              <a:rPr lang="en-GB" dirty="0" err="1" smtClean="0"/>
              <a:t>mS</a:t>
            </a:r>
            <a:r>
              <a:rPr lang="en-GB" baseline="0" dirty="0" smtClean="0"/>
              <a:t> was performing 3 </a:t>
            </a:r>
            <a:r>
              <a:rPr lang="en-GB" baseline="0" dirty="0" err="1" smtClean="0"/>
              <a:t>crossmatch</a:t>
            </a:r>
            <a:r>
              <a:rPr lang="en-GB" baseline="0" dirty="0" smtClean="0"/>
              <a:t> requests at the same time and there was a transposition of compatibility labels. 2 labels were transposed and this was not noticed on verification check prior to issue. The staff use bag label verification on EIS as a 2</a:t>
            </a:r>
            <a:r>
              <a:rPr lang="en-GB" baseline="30000" dirty="0" smtClean="0"/>
              <a:t>nd</a:t>
            </a:r>
            <a:r>
              <a:rPr lang="en-GB" baseline="0" dirty="0" smtClean="0"/>
              <a:t> check.  O+ unit instead of A+ noticed on ward. Re-education of staff and a second check added for the down time</a:t>
            </a:r>
          </a:p>
          <a:p>
            <a:endParaRPr lang="en-GB" baseline="0" dirty="0" smtClean="0"/>
          </a:p>
          <a:p>
            <a:r>
              <a:rPr lang="en-GB" baseline="0" dirty="0" smtClean="0"/>
              <a:t>Incorrect unit was collected from blood issue fridge. Normally MS use blood track kiosk to perform the collection check however this was not in use and the nurse did not perform the correct check. Re-training.</a:t>
            </a:r>
          </a:p>
          <a:p>
            <a:endParaRPr lang="en-GB" baseline="0" dirty="0" smtClean="0"/>
          </a:p>
          <a:p>
            <a:r>
              <a:rPr lang="en-GB" baseline="0" dirty="0" smtClean="0"/>
              <a:t>Sample was taken and hand labelled. MS misread details on sample and entered them on to LIS incorrectly. Unit returned to lab and repeat group and </a:t>
            </a:r>
            <a:r>
              <a:rPr lang="en-GB" baseline="0" dirty="0" err="1" smtClean="0"/>
              <a:t>crossmatch</a:t>
            </a:r>
            <a:r>
              <a:rPr lang="en-GB" baseline="0" dirty="0" smtClean="0"/>
              <a:t> sample processed</a:t>
            </a:r>
          </a:p>
          <a:p>
            <a:endParaRPr lang="en-GB" baseline="0" dirty="0" smtClean="0"/>
          </a:p>
          <a:p>
            <a:r>
              <a:rPr lang="en-GB" baseline="0" dirty="0" smtClean="0"/>
              <a:t>During cyber attack the blood issue fridge was checked manually by HVO daily as Blood Track Kiosk was unavailable. They missed the expiry date on one of the units(RCC) and noticed on ward that unit had expired. Re-training of staff</a:t>
            </a:r>
            <a:endParaRPr lang="en-IE"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43</a:t>
            </a:fld>
            <a:endParaRPr lang="en-US" noProof="0" dirty="0"/>
          </a:p>
        </p:txBody>
      </p:sp>
    </p:spTree>
    <p:extLst>
      <p:ext uri="{BB962C8B-B14F-4D97-AF65-F5344CB8AC3E}">
        <p14:creationId xmlns:p14="http://schemas.microsoft.com/office/powerpoint/2010/main" val="3268178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44</a:t>
            </a:fld>
            <a:endParaRPr lang="en-IE"/>
          </a:p>
        </p:txBody>
      </p:sp>
    </p:spTree>
    <p:extLst>
      <p:ext uri="{BB962C8B-B14F-4D97-AF65-F5344CB8AC3E}">
        <p14:creationId xmlns:p14="http://schemas.microsoft.com/office/powerpoint/2010/main" val="19657366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9 reports were down to verification</a:t>
            </a:r>
            <a:r>
              <a:rPr lang="en-IE" baseline="0" dirty="0" smtClean="0"/>
              <a:t> procedures not being carried out or being done incorrectly</a:t>
            </a:r>
            <a:endParaRPr lang="en-IE"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45</a:t>
            </a:fld>
            <a:endParaRPr lang="en-US" noProof="0" dirty="0"/>
          </a:p>
        </p:txBody>
      </p:sp>
    </p:spTree>
    <p:extLst>
      <p:ext uri="{BB962C8B-B14F-4D97-AF65-F5344CB8AC3E}">
        <p14:creationId xmlns:p14="http://schemas.microsoft.com/office/powerpoint/2010/main" val="1779315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46</a:t>
            </a:fld>
            <a:endParaRPr lang="en-IE"/>
          </a:p>
        </p:txBody>
      </p:sp>
    </p:spTree>
    <p:extLst>
      <p:ext uri="{BB962C8B-B14F-4D97-AF65-F5344CB8AC3E}">
        <p14:creationId xmlns:p14="http://schemas.microsoft.com/office/powerpoint/2010/main" val="595052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47</a:t>
            </a:fld>
            <a:endParaRPr lang="en-IE"/>
          </a:p>
        </p:txBody>
      </p:sp>
    </p:spTree>
    <p:extLst>
      <p:ext uri="{BB962C8B-B14F-4D97-AF65-F5344CB8AC3E}">
        <p14:creationId xmlns:p14="http://schemas.microsoft.com/office/powerpoint/2010/main" val="1081127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48</a:t>
            </a:fld>
            <a:endParaRPr lang="en-US" noProof="0" dirty="0"/>
          </a:p>
        </p:txBody>
      </p:sp>
    </p:spTree>
    <p:extLst>
      <p:ext uri="{BB962C8B-B14F-4D97-AF65-F5344CB8AC3E}">
        <p14:creationId xmlns:p14="http://schemas.microsoft.com/office/powerpoint/2010/main" val="252230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5</a:t>
            </a:fld>
            <a:endParaRPr lang="en-IE"/>
          </a:p>
        </p:txBody>
      </p:sp>
    </p:spTree>
    <p:extLst>
      <p:ext uri="{BB962C8B-B14F-4D97-AF65-F5344CB8AC3E}">
        <p14:creationId xmlns:p14="http://schemas.microsoft.com/office/powerpoint/2010/main" val="155920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6</a:t>
            </a:fld>
            <a:endParaRPr lang="en-IE"/>
          </a:p>
        </p:txBody>
      </p:sp>
    </p:spTree>
    <p:extLst>
      <p:ext uri="{BB962C8B-B14F-4D97-AF65-F5344CB8AC3E}">
        <p14:creationId xmlns:p14="http://schemas.microsoft.com/office/powerpoint/2010/main" val="133225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D156128-FB32-4685-86D6-7EE2F3CBF8E4}" type="slidenum">
              <a:rPr lang="en-IE" smtClean="0"/>
              <a:t>7</a:t>
            </a:fld>
            <a:endParaRPr lang="en-IE"/>
          </a:p>
        </p:txBody>
      </p:sp>
    </p:spTree>
    <p:extLst>
      <p:ext uri="{BB962C8B-B14F-4D97-AF65-F5344CB8AC3E}">
        <p14:creationId xmlns:p14="http://schemas.microsoft.com/office/powerpoint/2010/main" val="428149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were 6 reports received in 2022 and 5 accepted . 5 ABO incompatible transfusion reports received in both 2021 and 2022. All errors occurred at the laboratory processing stage of the transfusion process and involved medical scientists.</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8</a:t>
            </a:fld>
            <a:endParaRPr lang="en-IE"/>
          </a:p>
        </p:txBody>
      </p:sp>
    </p:spTree>
    <p:extLst>
      <p:ext uri="{BB962C8B-B14F-4D97-AF65-F5344CB8AC3E}">
        <p14:creationId xmlns:p14="http://schemas.microsoft.com/office/powerpoint/2010/main" val="419764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of these errors came from the same site in 2022. This location has had staff resourcing pressures could be considered a factor in the errors that occurred. </a:t>
            </a:r>
            <a:endParaRPr lang="en-IE" dirty="0"/>
          </a:p>
        </p:txBody>
      </p:sp>
      <p:sp>
        <p:nvSpPr>
          <p:cNvPr id="4" name="Slide Number Placeholder 3"/>
          <p:cNvSpPr>
            <a:spLocks noGrp="1"/>
          </p:cNvSpPr>
          <p:nvPr>
            <p:ph type="sldNum" sz="quarter" idx="10"/>
          </p:nvPr>
        </p:nvSpPr>
        <p:spPr/>
        <p:txBody>
          <a:bodyPr/>
          <a:lstStyle/>
          <a:p>
            <a:fld id="{5D156128-FB32-4685-86D6-7EE2F3CBF8E4}" type="slidenum">
              <a:rPr lang="en-IE" smtClean="0"/>
              <a:t>9</a:t>
            </a:fld>
            <a:endParaRPr lang="en-IE"/>
          </a:p>
        </p:txBody>
      </p:sp>
    </p:spTree>
    <p:extLst>
      <p:ext uri="{BB962C8B-B14F-4D97-AF65-F5344CB8AC3E}">
        <p14:creationId xmlns:p14="http://schemas.microsoft.com/office/powerpoint/2010/main" val="959007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0EE1DE6-0FDD-4947-9576-5EB6D0B4F23D}" type="slidenum">
              <a:rPr lang="en-IE" smtClean="0"/>
              <a:t>‹#›</a:t>
            </a:fld>
            <a:endParaRPr lang="en-IE" dirty="0"/>
          </a:p>
        </p:txBody>
      </p:sp>
      <p:pic>
        <p:nvPicPr>
          <p:cNvPr id="7" name="Picture 6"/>
          <p:cNvPicPr/>
          <p:nvPr userDrawn="1"/>
        </p:nvPicPr>
        <p:blipFill rotWithShape="1">
          <a:blip r:embed="rId2"/>
          <a:srcRect l="8866" t="31361" r="20390" b="20118"/>
          <a:stretch/>
        </p:blipFill>
        <p:spPr bwMode="auto">
          <a:xfrm>
            <a:off x="1" y="0"/>
            <a:ext cx="2483767" cy="1196752"/>
          </a:xfrm>
          <a:prstGeom prst="rect">
            <a:avLst/>
          </a:prstGeom>
          <a:ln>
            <a:noFill/>
          </a:ln>
          <a:extLst>
            <a:ext uri="{53640926-AAD7-44D8-BBD7-CCE9431645EC}">
              <a14:shadowObscured xmlns:a14="http://schemas.microsoft.com/office/drawing/2010/main"/>
            </a:ext>
          </a:extLst>
        </p:spPr>
      </p:pic>
      <p:cxnSp>
        <p:nvCxnSpPr>
          <p:cNvPr id="9" name="Straight Connector 8"/>
          <p:cNvCxnSpPr/>
          <p:nvPr userDrawn="1"/>
        </p:nvCxnSpPr>
        <p:spPr>
          <a:xfrm>
            <a:off x="1" y="6093296"/>
            <a:ext cx="914399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876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319412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361935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404220" y="1825625"/>
            <a:ext cx="3685642"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386953" y="-16721"/>
            <a:ext cx="943964"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xmlns="" id="{EF515B4A-CB20-4847-8E00-0DD66F1FEBB4}"/>
              </a:ext>
            </a:extLst>
          </p:cNvPr>
          <p:cNvSpPr/>
          <p:nvPr userDrawn="1"/>
        </p:nvSpPr>
        <p:spPr>
          <a:xfrm>
            <a:off x="8528752" y="6409398"/>
            <a:ext cx="210038" cy="280051"/>
          </a:xfrm>
          <a:prstGeom prst="ellipse">
            <a:avLst/>
          </a:prstGeom>
          <a:solidFill>
            <a:srgbClr val="CA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8528752" y="6468437"/>
            <a:ext cx="220845"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xmlns="" id="{26619E66-5354-4D60-8529-27917AC037C0}"/>
              </a:ext>
            </a:extLst>
          </p:cNvPr>
          <p:cNvSpPr>
            <a:spLocks noGrp="1"/>
          </p:cNvSpPr>
          <p:nvPr>
            <p:ph type="pic" sz="quarter" idx="13"/>
          </p:nvPr>
        </p:nvSpPr>
        <p:spPr>
          <a:xfrm>
            <a:off x="4413486" y="0"/>
            <a:ext cx="4730515"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xmlns="" id="{2E646B4F-6CCB-724C-9D5E-6D5770023939}"/>
              </a:ext>
            </a:extLst>
          </p:cNvPr>
          <p:cNvSpPr>
            <a:spLocks noGrp="1"/>
          </p:cNvSpPr>
          <p:nvPr>
            <p:ph type="title"/>
          </p:nvPr>
        </p:nvSpPr>
        <p:spPr>
          <a:xfrm>
            <a:off x="386954" y="499596"/>
            <a:ext cx="3702908" cy="1325563"/>
          </a:xfrm>
        </p:spPr>
        <p:txBody>
          <a:bodyPr lIns="0" tIns="0" rIns="0" bIns="0">
            <a:noAutofit/>
          </a:bodyPr>
          <a:lstStyle>
            <a:lvl1pPr>
              <a:defRPr sz="3200" b="1" cap="all" baseline="0"/>
            </a:lvl1pPr>
          </a:lstStyle>
          <a:p>
            <a:r>
              <a:rPr lang="en-US" noProof="0"/>
              <a:t>Click to edit Master title style</a:t>
            </a:r>
            <a:endParaRPr lang="en-US" noProof="0" dirty="0"/>
          </a:p>
        </p:txBody>
      </p:sp>
      <p:sp>
        <p:nvSpPr>
          <p:cNvPr id="2" name="Rectangle 1">
            <a:extLst>
              <a:ext uri="{FF2B5EF4-FFF2-40B4-BE49-F238E27FC236}">
                <a16:creationId xmlns:a16="http://schemas.microsoft.com/office/drawing/2014/main" xmlns="" id="{6ACF4BAE-2ACE-7A66-9214-CA63B5C310F6}"/>
              </a:ext>
            </a:extLst>
          </p:cNvPr>
          <p:cNvSpPr/>
          <p:nvPr userDrawn="1"/>
        </p:nvSpPr>
        <p:spPr>
          <a:xfrm rot="10800000">
            <a:off x="405829" y="-16721"/>
            <a:ext cx="943964" cy="110506"/>
          </a:xfrm>
          <a:prstGeom prst="rect">
            <a:avLst/>
          </a:prstGeom>
          <a:solidFill>
            <a:srgbClr val="CA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4" name="Picture Placeholder 22">
            <a:extLst>
              <a:ext uri="{FF2B5EF4-FFF2-40B4-BE49-F238E27FC236}">
                <a16:creationId xmlns:a16="http://schemas.microsoft.com/office/drawing/2014/main" xmlns="" id="{3E02A64A-DADC-030D-9B2A-9DE47C4FEF93}"/>
              </a:ext>
            </a:extLst>
          </p:cNvPr>
          <p:cNvSpPr>
            <a:spLocks noGrp="1"/>
          </p:cNvSpPr>
          <p:nvPr>
            <p:ph type="pic" sz="quarter" idx="14"/>
          </p:nvPr>
        </p:nvSpPr>
        <p:spPr>
          <a:xfrm>
            <a:off x="4432362" y="0"/>
            <a:ext cx="4730515"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A2E2E"/>
          </a:solidFill>
        </p:spPr>
        <p:txBody>
          <a:bodyPr wrap="square" anchor="ctr">
            <a:noAutofit/>
          </a:bodyPr>
          <a:lstStyle>
            <a:lvl1pPr marL="0" indent="0" algn="ctr">
              <a:buNone/>
              <a:defRPr/>
            </a:lvl1pPr>
          </a:lstStyle>
          <a:p>
            <a:r>
              <a:rPr lang="en-US" noProof="0"/>
              <a:t>Click icon to add picture</a:t>
            </a:r>
            <a:endParaRPr lang="en-US" noProof="0" dirty="0"/>
          </a:p>
        </p:txBody>
      </p:sp>
      <p:pic>
        <p:nvPicPr>
          <p:cNvPr id="6" name="Picture 5" descr="Logo&#10;&#10;Description automatically generated">
            <a:extLst>
              <a:ext uri="{FF2B5EF4-FFF2-40B4-BE49-F238E27FC236}">
                <a16:creationId xmlns:a16="http://schemas.microsoft.com/office/drawing/2014/main" xmlns="" id="{53DC06A9-1A22-9DCF-C738-0B7B0FED8256}"/>
              </a:ext>
            </a:extLst>
          </p:cNvPr>
          <p:cNvPicPr>
            <a:picLocks noChangeAspect="1"/>
          </p:cNvPicPr>
          <p:nvPr userDrawn="1"/>
        </p:nvPicPr>
        <p:blipFill>
          <a:blip r:embed="rId2"/>
          <a:stretch>
            <a:fillRect/>
          </a:stretch>
        </p:blipFill>
        <p:spPr>
          <a:xfrm>
            <a:off x="89100" y="6436800"/>
            <a:ext cx="1169413" cy="306000"/>
          </a:xfrm>
          <a:prstGeom prst="rect">
            <a:avLst/>
          </a:prstGeom>
        </p:spPr>
      </p:pic>
    </p:spTree>
    <p:extLst>
      <p:ext uri="{BB962C8B-B14F-4D97-AF65-F5344CB8AC3E}">
        <p14:creationId xmlns:p14="http://schemas.microsoft.com/office/powerpoint/2010/main" val="2452843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6299464-ED20-4919-8B3A-2CFAE8DA2347}"/>
              </a:ext>
            </a:extLst>
          </p:cNvPr>
          <p:cNvSpPr/>
          <p:nvPr userDrawn="1"/>
        </p:nvSpPr>
        <p:spPr>
          <a:xfrm>
            <a:off x="0" y="0"/>
            <a:ext cx="9144000" cy="6858000"/>
          </a:xfrm>
          <a:prstGeom prst="rect">
            <a:avLst/>
          </a:prstGeom>
          <a:solidFill>
            <a:srgbClr val="CA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533109" y="728562"/>
            <a:ext cx="3979246"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 xmlns:a16="http://schemas.microsoft.com/office/drawing/2014/main" id="{77C312F4-62C2-4903-8C4B-423A8717E481}"/>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Graphic 19" descr="Network">
            <a:extLst>
              <a:ext uri="{FF2B5EF4-FFF2-40B4-BE49-F238E27FC236}">
                <a16:creationId xmlns="" xmlns:a16="http://schemas.microsoft.com/office/drawing/2014/main" id="{460C8169-012B-451A-A6C2-6FEC0DC82A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1572" y="4925657"/>
            <a:ext cx="319931" cy="426575"/>
          </a:xfrm>
          <a:prstGeom prst="rect">
            <a:avLst/>
          </a:prstGeom>
          <a:solidFill>
            <a:srgbClr val="CA2E2E"/>
          </a:solidFill>
        </p:spPr>
      </p:pic>
      <p:sp>
        <p:nvSpPr>
          <p:cNvPr id="21" name="Subtitle 2">
            <a:extLst>
              <a:ext uri="{FF2B5EF4-FFF2-40B4-BE49-F238E27FC236}">
                <a16:creationId xmlns="" xmlns:a16="http://schemas.microsoft.com/office/drawing/2014/main" id="{ADF17BC1-06CE-42EA-A970-31A7ED871AA4}"/>
              </a:ext>
            </a:extLst>
          </p:cNvPr>
          <p:cNvSpPr>
            <a:spLocks noGrp="1"/>
          </p:cNvSpPr>
          <p:nvPr>
            <p:ph type="subTitle" idx="1" hasCustomPrompt="1"/>
          </p:nvPr>
        </p:nvSpPr>
        <p:spPr>
          <a:xfrm>
            <a:off x="5251598" y="4484708"/>
            <a:ext cx="340533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 xmlns:a16="http://schemas.microsoft.com/office/drawing/2014/main" id="{7035F1B3-4E91-44FF-B4E7-E5D87C7A034C}"/>
              </a:ext>
            </a:extLst>
          </p:cNvPr>
          <p:cNvSpPr>
            <a:spLocks noGrp="1"/>
          </p:cNvSpPr>
          <p:nvPr>
            <p:ph type="body" sz="quarter" idx="11" hasCustomPrompt="1"/>
          </p:nvPr>
        </p:nvSpPr>
        <p:spPr>
          <a:xfrm>
            <a:off x="5251742" y="5012635"/>
            <a:ext cx="3400425"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www.giveblood.ie</a:t>
            </a:r>
          </a:p>
        </p:txBody>
      </p:sp>
      <p:sp>
        <p:nvSpPr>
          <p:cNvPr id="18" name="Title 1">
            <a:extLst>
              <a:ext uri="{FF2B5EF4-FFF2-40B4-BE49-F238E27FC236}">
                <a16:creationId xmlns="" xmlns:a16="http://schemas.microsoft.com/office/drawing/2014/main" id="{525B5135-F466-4A63-A42C-3BB2BAA7D24D}"/>
              </a:ext>
            </a:extLst>
          </p:cNvPr>
          <p:cNvSpPr>
            <a:spLocks noGrp="1"/>
          </p:cNvSpPr>
          <p:nvPr>
            <p:ph type="title"/>
          </p:nvPr>
        </p:nvSpPr>
        <p:spPr>
          <a:xfrm>
            <a:off x="4852333" y="3158641"/>
            <a:ext cx="3758558" cy="921807"/>
          </a:xfrm>
          <a:noFill/>
        </p:spPr>
        <p:txBody>
          <a:bodyPr wrap="square" rtlCol="0">
            <a:noAutofit/>
          </a:bodyPr>
          <a:lstStyle>
            <a:lvl1pPr>
              <a:defRPr lang="en-US" sz="5400" b="1" cap="all" baseline="0" dirty="0">
                <a:solidFill>
                  <a:schemeClr val="bg1"/>
                </a:solidFill>
                <a:ea typeface="+mn-ea"/>
                <a:cs typeface="+mn-cs"/>
              </a:defRPr>
            </a:lvl1pPr>
          </a:lstStyle>
          <a:p>
            <a:pPr marL="0" lvl="0"/>
            <a:r>
              <a:rPr lang="en-US" noProof="0" dirty="0"/>
              <a:t>Click to edit Master title style</a:t>
            </a:r>
          </a:p>
        </p:txBody>
      </p:sp>
      <p:pic>
        <p:nvPicPr>
          <p:cNvPr id="3" name="Picture 2" descr="Icon&#10;&#10;Description automatically generated">
            <a:extLst>
              <a:ext uri="{FF2B5EF4-FFF2-40B4-BE49-F238E27FC236}">
                <a16:creationId xmlns="" xmlns:a16="http://schemas.microsoft.com/office/drawing/2014/main" id="{E11108E5-65ED-DAFB-0F44-60B717573154}"/>
              </a:ext>
            </a:extLst>
          </p:cNvPr>
          <p:cNvPicPr>
            <a:picLocks noChangeAspect="1"/>
          </p:cNvPicPr>
          <p:nvPr userDrawn="1"/>
        </p:nvPicPr>
        <p:blipFill>
          <a:blip r:embed="rId3"/>
          <a:stretch>
            <a:fillRect/>
          </a:stretch>
        </p:blipFill>
        <p:spPr>
          <a:xfrm>
            <a:off x="89368" y="6437148"/>
            <a:ext cx="1159004" cy="304801"/>
          </a:xfrm>
          <a:prstGeom prst="rect">
            <a:avLst/>
          </a:prstGeom>
        </p:spPr>
      </p:pic>
    </p:spTree>
    <p:extLst>
      <p:ext uri="{BB962C8B-B14F-4D97-AF65-F5344CB8AC3E}">
        <p14:creationId xmlns:p14="http://schemas.microsoft.com/office/powerpoint/2010/main" val="275314320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I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0EE1DE6-0FDD-4947-9576-5EB6D0B4F23D}" type="slidenum">
              <a:rPr lang="en-IE" smtClean="0"/>
              <a:t>‹#›</a:t>
            </a:fld>
            <a:endParaRPr lang="en-IE" dirty="0"/>
          </a:p>
        </p:txBody>
      </p:sp>
      <p:pic>
        <p:nvPicPr>
          <p:cNvPr id="7" name="Picture 6"/>
          <p:cNvPicPr/>
          <p:nvPr userDrawn="1"/>
        </p:nvPicPr>
        <p:blipFill rotWithShape="1">
          <a:blip r:embed="rId2"/>
          <a:srcRect l="8866" t="31361" r="20390" b="20118"/>
          <a:stretch/>
        </p:blipFill>
        <p:spPr bwMode="auto">
          <a:xfrm>
            <a:off x="1" y="0"/>
            <a:ext cx="2627783" cy="1268760"/>
          </a:xfrm>
          <a:prstGeom prst="rect">
            <a:avLst/>
          </a:prstGeom>
          <a:ln>
            <a:noFill/>
          </a:ln>
          <a:extLst>
            <a:ext uri="{53640926-AAD7-44D8-BBD7-CCE9431645EC}">
              <a14:shadowObscured xmlns:a14="http://schemas.microsoft.com/office/drawing/2010/main"/>
            </a:ext>
          </a:extLst>
        </p:spPr>
      </p:pic>
      <p:cxnSp>
        <p:nvCxnSpPr>
          <p:cNvPr id="9" name="Straight Connector 8"/>
          <p:cNvCxnSpPr/>
          <p:nvPr userDrawn="1"/>
        </p:nvCxnSpPr>
        <p:spPr>
          <a:xfrm>
            <a:off x="0" y="6237312"/>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7441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147323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399382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307900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22701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216160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38700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B349D-65DC-4E20-804C-3D7C1E6D43D4}" type="datetimeFigureOut">
              <a:rPr lang="en-IE" smtClean="0"/>
              <a:t>07/11/2023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60EE1DE6-0FDD-4947-9576-5EB6D0B4F23D}" type="slidenum">
              <a:rPr lang="en-IE" smtClean="0"/>
              <a:t>‹#›</a:t>
            </a:fld>
            <a:endParaRPr lang="en-IE" dirty="0"/>
          </a:p>
        </p:txBody>
      </p:sp>
    </p:spTree>
    <p:extLst>
      <p:ext uri="{BB962C8B-B14F-4D97-AF65-F5344CB8AC3E}">
        <p14:creationId xmlns:p14="http://schemas.microsoft.com/office/powerpoint/2010/main" val="100373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B349D-65DC-4E20-804C-3D7C1E6D43D4}" type="datetimeFigureOut">
              <a:rPr lang="en-IE" smtClean="0"/>
              <a:t>07/11/2023</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E1DE6-0FDD-4947-9576-5EB6D0B4F23D}" type="slidenum">
              <a:rPr lang="en-IE" smtClean="0"/>
              <a:t>‹#›</a:t>
            </a:fld>
            <a:endParaRPr lang="en-IE" dirty="0"/>
          </a:p>
        </p:txBody>
      </p:sp>
    </p:spTree>
    <p:extLst>
      <p:ext uri="{BB962C8B-B14F-4D97-AF65-F5344CB8AC3E}">
        <p14:creationId xmlns:p14="http://schemas.microsoft.com/office/powerpoint/2010/main" val="314177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44824"/>
            <a:ext cx="7848600" cy="1927225"/>
          </a:xfr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a:normAutofit/>
          </a:bodyPr>
          <a:lstStyle/>
          <a:p>
            <a:pPr algn="ctr"/>
            <a:r>
              <a:rPr lang="en-GB" sz="4000" b="1" dirty="0" smtClean="0">
                <a:latin typeface="Calibri" panose="020F0502020204030204" pitchFamily="34" charset="0"/>
              </a:rPr>
              <a:t>SERIOUS Adverse Events </a:t>
            </a:r>
            <a:br>
              <a:rPr lang="en-GB" sz="4000" b="1" dirty="0" smtClean="0">
                <a:latin typeface="Calibri" panose="020F0502020204030204" pitchFamily="34" charset="0"/>
              </a:rPr>
            </a:br>
            <a:r>
              <a:rPr lang="en-GB" sz="4000" b="1" dirty="0" smtClean="0">
                <a:latin typeface="Calibri" panose="020F0502020204030204" pitchFamily="34" charset="0"/>
              </a:rPr>
              <a:t>2022</a:t>
            </a:r>
            <a:r>
              <a:rPr lang="en-GB" sz="4000" dirty="0"/>
              <a:t/>
            </a:r>
            <a:br>
              <a:rPr lang="en-GB" sz="4000" dirty="0"/>
            </a:br>
            <a:endParaRPr lang="en-IE" sz="4000" dirty="0"/>
          </a:p>
        </p:txBody>
      </p:sp>
      <p:sp>
        <p:nvSpPr>
          <p:cNvPr id="3" name="Subtitle 2"/>
          <p:cNvSpPr>
            <a:spLocks noGrp="1"/>
          </p:cNvSpPr>
          <p:nvPr>
            <p:ph type="subTitle" idx="1"/>
          </p:nvPr>
        </p:nvSpPr>
        <p:spPr/>
        <p:txBody>
          <a:bodyPr>
            <a:normAutofit/>
          </a:bodyPr>
          <a:lstStyle/>
          <a:p>
            <a:pPr algn="r"/>
            <a:r>
              <a:rPr lang="en-GB" dirty="0" smtClean="0">
                <a:solidFill>
                  <a:schemeClr val="tx1"/>
                </a:solidFill>
              </a:rPr>
              <a:t>National</a:t>
            </a:r>
            <a:r>
              <a:rPr lang="en-GB" dirty="0" smtClean="0"/>
              <a:t> </a:t>
            </a:r>
            <a:r>
              <a:rPr lang="en-GB" dirty="0" err="1" smtClean="0">
                <a:solidFill>
                  <a:schemeClr val="tx1"/>
                </a:solidFill>
              </a:rPr>
              <a:t>Haemovigilance</a:t>
            </a:r>
            <a:r>
              <a:rPr lang="en-GB" dirty="0" smtClean="0">
                <a:solidFill>
                  <a:schemeClr val="tx1"/>
                </a:solidFill>
              </a:rPr>
              <a:t> Office</a:t>
            </a:r>
          </a:p>
          <a:p>
            <a:pPr algn="r"/>
            <a:endParaRPr lang="en-GB" dirty="0"/>
          </a:p>
          <a:p>
            <a:pPr algn="r"/>
            <a:r>
              <a:rPr lang="en-GB" dirty="0" smtClean="0">
                <a:solidFill>
                  <a:schemeClr val="tx1"/>
                </a:solidFill>
              </a:rPr>
              <a:t>Caroline Casey</a:t>
            </a:r>
            <a:endParaRPr lang="en-IE" dirty="0">
              <a:solidFill>
                <a:schemeClr val="tx1"/>
              </a:solidFill>
            </a:endParaRPr>
          </a:p>
        </p:txBody>
      </p:sp>
    </p:spTree>
    <p:extLst>
      <p:ext uri="{BB962C8B-B14F-4D97-AF65-F5344CB8AC3E}">
        <p14:creationId xmlns:p14="http://schemas.microsoft.com/office/powerpoint/2010/main" val="2180973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                   </a:t>
            </a:r>
            <a:br>
              <a:rPr lang="en-GB" sz="3200" dirty="0" smtClean="0"/>
            </a:br>
            <a:r>
              <a:rPr lang="en-GB" sz="3200" dirty="0"/>
              <a:t> </a:t>
            </a:r>
            <a:r>
              <a:rPr lang="en-GB" sz="3200" dirty="0" smtClean="0"/>
              <a:t>            </a:t>
            </a:r>
            <a:r>
              <a:rPr lang="en-GB" sz="3200" b="1" u="sng" dirty="0" smtClean="0"/>
              <a:t>ABO incompatible transfusions what happened?</a:t>
            </a:r>
            <a:endParaRPr lang="en-IE" sz="3200" b="1" u="sng" dirty="0"/>
          </a:p>
        </p:txBody>
      </p:sp>
      <p:sp>
        <p:nvSpPr>
          <p:cNvPr id="3" name="Content Placeholder 2"/>
          <p:cNvSpPr>
            <a:spLocks noGrp="1"/>
          </p:cNvSpPr>
          <p:nvPr>
            <p:ph idx="1"/>
          </p:nvPr>
        </p:nvSpPr>
        <p:spPr/>
        <p:txBody>
          <a:bodyPr>
            <a:normAutofit/>
          </a:bodyPr>
          <a:lstStyle/>
          <a:p>
            <a:pPr marL="514350" indent="-514350">
              <a:lnSpc>
                <a:spcPct val="120000"/>
              </a:lnSpc>
              <a:buFont typeface="+mj-lt"/>
              <a:buAutoNum type="arabicPeriod"/>
            </a:pPr>
            <a:r>
              <a:rPr lang="en-GB" sz="2200" dirty="0" smtClean="0"/>
              <a:t>Patient received A+ RCC electronically cross-matched should have received </a:t>
            </a:r>
            <a:r>
              <a:rPr lang="en-GB" sz="2200" dirty="0" err="1" smtClean="0"/>
              <a:t>Grp</a:t>
            </a:r>
            <a:r>
              <a:rPr lang="en-GB" sz="2200" dirty="0" smtClean="0"/>
              <a:t> O or serological cross-match of group A.</a:t>
            </a:r>
          </a:p>
          <a:p>
            <a:pPr marL="514350" indent="-514350">
              <a:lnSpc>
                <a:spcPct val="120000"/>
              </a:lnSpc>
              <a:buFont typeface="+mj-lt"/>
              <a:buAutoNum type="arabicPeriod"/>
            </a:pPr>
            <a:r>
              <a:rPr lang="en-GB" sz="2200" dirty="0" smtClean="0"/>
              <a:t>O apheresis platelet issued to patient against policy </a:t>
            </a:r>
          </a:p>
          <a:p>
            <a:pPr marL="514350" indent="-514350">
              <a:lnSpc>
                <a:spcPct val="120000"/>
              </a:lnSpc>
              <a:buFont typeface="+mj-lt"/>
              <a:buAutoNum type="arabicPeriod"/>
            </a:pPr>
            <a:r>
              <a:rPr lang="en-GB" sz="2200" dirty="0" smtClean="0"/>
              <a:t>Medical scientist did not check if 2</a:t>
            </a:r>
            <a:r>
              <a:rPr lang="en-GB" sz="2200" baseline="30000" dirty="0" smtClean="0"/>
              <a:t>nd</a:t>
            </a:r>
            <a:r>
              <a:rPr lang="en-GB" sz="2200" dirty="0" smtClean="0"/>
              <a:t> sample was required/received prior to issue.</a:t>
            </a:r>
          </a:p>
          <a:p>
            <a:pPr marL="514350" indent="-514350">
              <a:lnSpc>
                <a:spcPct val="120000"/>
              </a:lnSpc>
              <a:buFont typeface="+mj-lt"/>
              <a:buAutoNum type="arabicPeriod"/>
            </a:pPr>
            <a:r>
              <a:rPr lang="en-GB" sz="2200" dirty="0" smtClean="0"/>
              <a:t>A2 patient was issued A+ RCC unit in error. Medical scientist did not notice comment on file to give Group O.</a:t>
            </a:r>
          </a:p>
          <a:p>
            <a:pPr marL="514350" indent="-514350">
              <a:lnSpc>
                <a:spcPct val="120000"/>
              </a:lnSpc>
              <a:buFont typeface="+mj-lt"/>
              <a:buAutoNum type="arabicPeriod"/>
            </a:pPr>
            <a:r>
              <a:rPr lang="en-GB" sz="2200" dirty="0" smtClean="0"/>
              <a:t>Group O RCCs should have been issued to a patient as only 1 sample had been received at time of issue.</a:t>
            </a:r>
          </a:p>
          <a:p>
            <a:pPr marL="514350" indent="-514350">
              <a:buFont typeface="+mj-lt"/>
              <a:buAutoNum type="arabicPeriod"/>
            </a:pPr>
            <a:endParaRPr lang="en-IE" dirty="0"/>
          </a:p>
        </p:txBody>
      </p:sp>
    </p:spTree>
    <p:extLst>
      <p:ext uri="{BB962C8B-B14F-4D97-AF65-F5344CB8AC3E}">
        <p14:creationId xmlns:p14="http://schemas.microsoft.com/office/powerpoint/2010/main" val="1196153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6768752" cy="576064"/>
          </a:xfrm>
        </p:spPr>
        <p:txBody>
          <a:bodyPr>
            <a:normAutofit fontScale="90000"/>
          </a:bodyPr>
          <a:lstStyle/>
          <a:p>
            <a:r>
              <a:rPr lang="en-GB" b="1" u="sng" dirty="0" smtClean="0"/>
              <a:t>Inappropriate Transfusions</a:t>
            </a:r>
            <a:endParaRPr lang="en-IE" b="1" u="sng" dirty="0"/>
          </a:p>
        </p:txBody>
      </p:sp>
      <p:sp>
        <p:nvSpPr>
          <p:cNvPr id="3" name="Content Placeholder 2"/>
          <p:cNvSpPr>
            <a:spLocks noGrp="1"/>
          </p:cNvSpPr>
          <p:nvPr>
            <p:ph idx="1"/>
          </p:nvPr>
        </p:nvSpPr>
        <p:spPr>
          <a:xfrm>
            <a:off x="683568" y="1988840"/>
            <a:ext cx="8003232" cy="4137323"/>
          </a:xfrm>
        </p:spPr>
        <p:txBody>
          <a:bodyPr>
            <a:normAutofit fontScale="25000" lnSpcReduction="20000"/>
          </a:bodyPr>
          <a:lstStyle/>
          <a:p>
            <a:r>
              <a:rPr lang="en-GB" sz="9600" b="1" dirty="0" smtClean="0"/>
              <a:t>11%</a:t>
            </a:r>
            <a:r>
              <a:rPr lang="en-GB" sz="9600" dirty="0" smtClean="0"/>
              <a:t> of all SAEs accepted at the NHO in 2022                      </a:t>
            </a:r>
          </a:p>
          <a:p>
            <a:pPr marL="0" indent="0">
              <a:buNone/>
            </a:pPr>
            <a:endParaRPr lang="en-GB" sz="9600" dirty="0"/>
          </a:p>
          <a:p>
            <a:r>
              <a:rPr lang="en-GB" sz="9600" dirty="0" smtClean="0"/>
              <a:t>Increase from </a:t>
            </a:r>
            <a:r>
              <a:rPr lang="en-GB" sz="9600" b="1" dirty="0" smtClean="0"/>
              <a:t>n=15</a:t>
            </a:r>
            <a:r>
              <a:rPr lang="en-GB" sz="9600" dirty="0" smtClean="0"/>
              <a:t> in 2021  to </a:t>
            </a:r>
            <a:r>
              <a:rPr lang="en-GB" sz="9600" b="1" dirty="0" smtClean="0"/>
              <a:t>n=20</a:t>
            </a:r>
            <a:r>
              <a:rPr lang="en-GB" sz="9600" dirty="0" smtClean="0"/>
              <a:t> in 2022.</a:t>
            </a:r>
          </a:p>
          <a:p>
            <a:pPr marL="0" indent="0">
              <a:buNone/>
            </a:pPr>
            <a:endParaRPr lang="en-GB" sz="9600" dirty="0"/>
          </a:p>
          <a:p>
            <a:r>
              <a:rPr lang="en-GB" sz="9600" dirty="0" smtClean="0"/>
              <a:t>Majority of inappropriate transfusions occurred at prescription stage, n=7 (35%)</a:t>
            </a:r>
          </a:p>
          <a:p>
            <a:pPr marL="0" indent="0">
              <a:buNone/>
            </a:pPr>
            <a:endParaRPr lang="en-GB" sz="9600" dirty="0" smtClean="0"/>
          </a:p>
          <a:p>
            <a:pPr marL="0" indent="0" algn="ctr">
              <a:buNone/>
            </a:pPr>
            <a:r>
              <a:rPr lang="en-GB" sz="9600" u="sng" dirty="0" smtClean="0">
                <a:solidFill>
                  <a:schemeClr val="tx2">
                    <a:lumMod val="75000"/>
                  </a:schemeClr>
                </a:solidFill>
              </a:rPr>
              <a:t>Common themes (2022)</a:t>
            </a:r>
          </a:p>
          <a:p>
            <a:r>
              <a:rPr lang="en-GB" sz="9600" dirty="0" smtClean="0">
                <a:solidFill>
                  <a:schemeClr val="tx2">
                    <a:lumMod val="75000"/>
                  </a:schemeClr>
                </a:solidFill>
              </a:rPr>
              <a:t>Transfusion based on clinical decision not in </a:t>
            </a:r>
            <a:r>
              <a:rPr lang="en-GB" sz="9600" dirty="0" err="1" smtClean="0">
                <a:solidFill>
                  <a:schemeClr val="tx2">
                    <a:lumMod val="75000"/>
                  </a:schemeClr>
                </a:solidFill>
              </a:rPr>
              <a:t>confirmity</a:t>
            </a:r>
            <a:r>
              <a:rPr lang="en-GB" sz="9600" dirty="0" smtClean="0">
                <a:solidFill>
                  <a:schemeClr val="tx2">
                    <a:lumMod val="75000"/>
                  </a:schemeClr>
                </a:solidFill>
              </a:rPr>
              <a:t> with guidelines-  (n=10)</a:t>
            </a:r>
          </a:p>
          <a:p>
            <a:r>
              <a:rPr lang="en-GB" sz="9600" dirty="0" smtClean="0">
                <a:solidFill>
                  <a:schemeClr val="tx2">
                    <a:lumMod val="75000"/>
                  </a:schemeClr>
                </a:solidFill>
              </a:rPr>
              <a:t>Transfusion based on incorrect or absent HB results –  (n=4)</a:t>
            </a:r>
          </a:p>
          <a:p>
            <a:r>
              <a:rPr lang="en-GB" sz="9600" dirty="0" smtClean="0">
                <a:solidFill>
                  <a:schemeClr val="tx2">
                    <a:lumMod val="75000"/>
                  </a:schemeClr>
                </a:solidFill>
              </a:rPr>
              <a:t>Dilute samples–  (n=4)</a:t>
            </a:r>
          </a:p>
          <a:p>
            <a:pPr marL="0" indent="0">
              <a:buNone/>
            </a:pPr>
            <a:endParaRPr lang="en-GB" sz="9600" dirty="0"/>
          </a:p>
          <a:p>
            <a:pPr marL="0" indent="0">
              <a:buNone/>
            </a:pPr>
            <a:endParaRPr lang="en-GB" sz="9600" dirty="0" smtClean="0"/>
          </a:p>
          <a:p>
            <a:pPr marL="0" indent="0">
              <a:buNone/>
            </a:pPr>
            <a:endParaRPr lang="en-GB" dirty="0"/>
          </a:p>
          <a:p>
            <a:pPr marL="0" indent="0">
              <a:buNone/>
            </a:pPr>
            <a:r>
              <a:rPr lang="en-GB" dirty="0" smtClean="0"/>
              <a:t> </a:t>
            </a:r>
          </a:p>
          <a:p>
            <a:pPr marL="0" indent="0">
              <a:buNone/>
            </a:pPr>
            <a:endParaRPr lang="en-GB" dirty="0"/>
          </a:p>
        </p:txBody>
      </p:sp>
    </p:spTree>
    <p:extLst>
      <p:ext uri="{BB962C8B-B14F-4D97-AF65-F5344CB8AC3E}">
        <p14:creationId xmlns:p14="http://schemas.microsoft.com/office/powerpoint/2010/main" val="341788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836712"/>
            <a:ext cx="6912768" cy="576064"/>
          </a:xfrm>
        </p:spPr>
        <p:txBody>
          <a:bodyPr>
            <a:noAutofit/>
          </a:bodyPr>
          <a:lstStyle/>
          <a:p>
            <a:r>
              <a:rPr lang="en-GB" sz="3200" b="1" u="sng" dirty="0" smtClean="0"/>
              <a:t>Inappropriate transfusion case </a:t>
            </a:r>
            <a:endParaRPr lang="en-IE" sz="3200" b="1" u="sng" dirty="0"/>
          </a:p>
        </p:txBody>
      </p:sp>
      <p:sp>
        <p:nvSpPr>
          <p:cNvPr id="3" name="Content Placeholder 2"/>
          <p:cNvSpPr>
            <a:spLocks noGrp="1"/>
          </p:cNvSpPr>
          <p:nvPr>
            <p:ph idx="1"/>
          </p:nvPr>
        </p:nvSpPr>
        <p:spPr/>
        <p:txBody>
          <a:bodyPr>
            <a:normAutofit fontScale="92500"/>
          </a:bodyPr>
          <a:lstStyle/>
          <a:p>
            <a:pPr marL="0" indent="0">
              <a:buNone/>
            </a:pPr>
            <a:r>
              <a:rPr lang="en-GB" sz="2400" b="1" dirty="0" smtClean="0"/>
              <a:t>Background: </a:t>
            </a:r>
            <a:r>
              <a:rPr lang="en-GB" sz="2400" dirty="0" smtClean="0"/>
              <a:t>Male patient (20+ years) with abscesses secondary to </a:t>
            </a:r>
            <a:r>
              <a:rPr lang="en-GB" sz="2400" dirty="0" err="1" smtClean="0"/>
              <a:t>Crohns</a:t>
            </a:r>
            <a:r>
              <a:rPr lang="en-GB" sz="2400" dirty="0" smtClean="0"/>
              <a:t> prescribed RCCs for anaemia </a:t>
            </a:r>
            <a:r>
              <a:rPr lang="en-GB" sz="2400" dirty="0" err="1" smtClean="0"/>
              <a:t>Hb</a:t>
            </a:r>
            <a:r>
              <a:rPr lang="en-GB" sz="2400" dirty="0" smtClean="0"/>
              <a:t>=7.5g/dl.</a:t>
            </a:r>
          </a:p>
          <a:p>
            <a:pPr marL="0" indent="0">
              <a:buNone/>
            </a:pPr>
            <a:endParaRPr lang="en-GB" sz="2400" b="1" dirty="0" smtClean="0"/>
          </a:p>
          <a:p>
            <a:pPr marL="0" indent="0">
              <a:buNone/>
            </a:pPr>
            <a:r>
              <a:rPr lang="en-GB" sz="2400" b="1" dirty="0" smtClean="0"/>
              <a:t>What happened? </a:t>
            </a:r>
            <a:r>
              <a:rPr lang="en-GB" sz="2400" dirty="0" smtClean="0"/>
              <a:t>No FBC sample taken post transfusion of 1</a:t>
            </a:r>
            <a:r>
              <a:rPr lang="en-GB" sz="2400" baseline="30000" dirty="0" smtClean="0"/>
              <a:t>st</a:t>
            </a:r>
            <a:r>
              <a:rPr lang="en-GB" sz="2400" dirty="0" smtClean="0"/>
              <a:t> RCC. Medical scientist advised clinical re-assessment and re-check </a:t>
            </a:r>
            <a:r>
              <a:rPr lang="en-GB" sz="2400" dirty="0" err="1" smtClean="0"/>
              <a:t>Hb</a:t>
            </a:r>
            <a:r>
              <a:rPr lang="en-GB" sz="2400" dirty="0" smtClean="0"/>
              <a:t> but guidance not followed. 2</a:t>
            </a:r>
            <a:r>
              <a:rPr lang="en-GB" sz="2400" baseline="30000" dirty="0" smtClean="0"/>
              <a:t>nd</a:t>
            </a:r>
            <a:r>
              <a:rPr lang="en-GB" sz="2400" dirty="0" smtClean="0"/>
              <a:t> RCC transfused and post </a:t>
            </a:r>
            <a:r>
              <a:rPr lang="en-GB" sz="2400" dirty="0" err="1" smtClean="0"/>
              <a:t>Hb</a:t>
            </a:r>
            <a:r>
              <a:rPr lang="en-GB" sz="2400" dirty="0" smtClean="0"/>
              <a:t>=10g/dl.</a:t>
            </a:r>
          </a:p>
          <a:p>
            <a:pPr marL="0" indent="0">
              <a:buNone/>
            </a:pPr>
            <a:endParaRPr lang="en-GB" sz="2400" dirty="0" smtClean="0"/>
          </a:p>
          <a:p>
            <a:pPr marL="0" indent="0">
              <a:buNone/>
            </a:pPr>
            <a:r>
              <a:rPr lang="en-GB" sz="2400" b="1" dirty="0" smtClean="0"/>
              <a:t>Error: </a:t>
            </a:r>
            <a:r>
              <a:rPr lang="en-GB" sz="2400" dirty="0" smtClean="0"/>
              <a:t>Human failure – failure to adhere to policies and procedures</a:t>
            </a:r>
          </a:p>
          <a:p>
            <a:pPr marL="0" indent="0">
              <a:buNone/>
            </a:pPr>
            <a:endParaRPr lang="en-GB" sz="2400" b="1" dirty="0"/>
          </a:p>
          <a:p>
            <a:pPr marL="0" indent="0">
              <a:buNone/>
            </a:pPr>
            <a:r>
              <a:rPr lang="en-GB" sz="2400" b="1" dirty="0" smtClean="0"/>
              <a:t>CAPA:</a:t>
            </a:r>
            <a:r>
              <a:rPr lang="en-GB" sz="2400" dirty="0" smtClean="0"/>
              <a:t> Patient’s Consultant contacted regarding taking </a:t>
            </a:r>
            <a:r>
              <a:rPr lang="en-GB" sz="2400" dirty="0" err="1" smtClean="0"/>
              <a:t>Hb</a:t>
            </a:r>
            <a:r>
              <a:rPr lang="en-GB" sz="2400" dirty="0" smtClean="0"/>
              <a:t> and timing and single unit policy adherence.</a:t>
            </a:r>
            <a:endParaRPr lang="en-GB" sz="2400" b="1" dirty="0" smtClean="0"/>
          </a:p>
          <a:p>
            <a:pPr marL="0" indent="0">
              <a:buNone/>
            </a:pPr>
            <a:endParaRPr lang="en-GB" dirty="0" smtClean="0"/>
          </a:p>
          <a:p>
            <a:pPr marL="0" indent="0">
              <a:buNone/>
            </a:pPr>
            <a:endParaRPr lang="en-GB" dirty="0"/>
          </a:p>
          <a:p>
            <a:pPr marL="0" indent="0">
              <a:buNone/>
            </a:pPr>
            <a:endParaRPr lang="en-IE" dirty="0"/>
          </a:p>
        </p:txBody>
      </p:sp>
    </p:spTree>
    <p:extLst>
      <p:ext uri="{BB962C8B-B14F-4D97-AF65-F5344CB8AC3E}">
        <p14:creationId xmlns:p14="http://schemas.microsoft.com/office/powerpoint/2010/main" val="3674765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764704"/>
            <a:ext cx="6419056" cy="936104"/>
          </a:xfrm>
        </p:spPr>
        <p:txBody>
          <a:bodyPr>
            <a:normAutofit fontScale="90000"/>
          </a:bodyPr>
          <a:lstStyle/>
          <a:p>
            <a:r>
              <a:rPr lang="en-GB" b="1" u="sng" dirty="0" smtClean="0"/>
              <a:t>Failure to give an irradiated component</a:t>
            </a:r>
            <a:endParaRPr lang="en-IE" b="1" u="sng" dirty="0"/>
          </a:p>
        </p:txBody>
      </p:sp>
      <p:sp>
        <p:nvSpPr>
          <p:cNvPr id="3" name="Content Placeholder 2"/>
          <p:cNvSpPr>
            <a:spLocks noGrp="1"/>
          </p:cNvSpPr>
          <p:nvPr>
            <p:ph idx="1"/>
          </p:nvPr>
        </p:nvSpPr>
        <p:spPr>
          <a:xfrm>
            <a:off x="611560" y="1916832"/>
            <a:ext cx="8075240" cy="4209331"/>
          </a:xfrm>
        </p:spPr>
        <p:txBody>
          <a:bodyPr>
            <a:normAutofit fontScale="92500" lnSpcReduction="10000"/>
          </a:bodyPr>
          <a:lstStyle/>
          <a:p>
            <a:r>
              <a:rPr lang="en-GB" sz="2400" b="1" dirty="0" smtClean="0"/>
              <a:t>10%</a:t>
            </a:r>
            <a:r>
              <a:rPr lang="en-GB" sz="2400" dirty="0" smtClean="0"/>
              <a:t> of all SAEs accepted by NHO in 2022</a:t>
            </a:r>
          </a:p>
          <a:p>
            <a:endParaRPr lang="en-GB" sz="2400" dirty="0"/>
          </a:p>
          <a:p>
            <a:r>
              <a:rPr lang="en-GB" sz="2400" dirty="0" smtClean="0"/>
              <a:t>Decrease from </a:t>
            </a:r>
            <a:r>
              <a:rPr lang="en-GB" sz="2400" b="1" dirty="0" smtClean="0"/>
              <a:t>n=18</a:t>
            </a:r>
            <a:r>
              <a:rPr lang="en-GB" sz="2400" dirty="0" smtClean="0"/>
              <a:t> in 2021 to </a:t>
            </a:r>
            <a:r>
              <a:rPr lang="en-GB" sz="2400" b="1" dirty="0" smtClean="0"/>
              <a:t>n=13</a:t>
            </a:r>
            <a:r>
              <a:rPr lang="en-GB" sz="2400" dirty="0" smtClean="0"/>
              <a:t> in 2022</a:t>
            </a:r>
          </a:p>
          <a:p>
            <a:pPr marL="0" indent="0">
              <a:buNone/>
            </a:pPr>
            <a:endParaRPr lang="en-GB" sz="2400" dirty="0"/>
          </a:p>
          <a:p>
            <a:r>
              <a:rPr lang="en-GB" sz="2400" dirty="0"/>
              <a:t>M</a:t>
            </a:r>
            <a:r>
              <a:rPr lang="en-GB" sz="2400" dirty="0" smtClean="0"/>
              <a:t>ajority of failure to give an irradiated component report errors occur at prescription stage of process; (n=8) in 2022.</a:t>
            </a:r>
          </a:p>
          <a:p>
            <a:pPr marL="0" indent="0">
              <a:buNone/>
            </a:pPr>
            <a:endParaRPr lang="en-GB" sz="2400" dirty="0"/>
          </a:p>
          <a:p>
            <a:pPr marL="0" indent="0" algn="ctr">
              <a:buNone/>
            </a:pPr>
            <a:r>
              <a:rPr lang="en-GB" sz="2400" u="sng" dirty="0" smtClean="0">
                <a:solidFill>
                  <a:schemeClr val="tx2">
                    <a:lumMod val="75000"/>
                  </a:schemeClr>
                </a:solidFill>
              </a:rPr>
              <a:t>Common themes (2022)</a:t>
            </a:r>
            <a:endParaRPr lang="en-GB" sz="2400" dirty="0" smtClean="0">
              <a:solidFill>
                <a:schemeClr val="tx2">
                  <a:lumMod val="75000"/>
                </a:schemeClr>
              </a:solidFill>
            </a:endParaRPr>
          </a:p>
          <a:p>
            <a:r>
              <a:rPr lang="en-GB" sz="2400" dirty="0" smtClean="0">
                <a:solidFill>
                  <a:schemeClr val="tx2">
                    <a:lumMod val="75000"/>
                  </a:schemeClr>
                </a:solidFill>
              </a:rPr>
              <a:t>Failure to prescribe special requirements –  (n=9)</a:t>
            </a:r>
          </a:p>
          <a:p>
            <a:r>
              <a:rPr lang="en-GB" sz="2400" dirty="0" smtClean="0">
                <a:solidFill>
                  <a:schemeClr val="tx2">
                    <a:lumMod val="75000"/>
                  </a:schemeClr>
                </a:solidFill>
              </a:rPr>
              <a:t>Other -  (n=3)</a:t>
            </a:r>
          </a:p>
          <a:p>
            <a:r>
              <a:rPr lang="en-GB" sz="2400" dirty="0" smtClean="0">
                <a:solidFill>
                  <a:schemeClr val="tx2">
                    <a:lumMod val="75000"/>
                  </a:schemeClr>
                </a:solidFill>
              </a:rPr>
              <a:t>Incorrect component issued –  (n=1)</a:t>
            </a:r>
            <a:endParaRPr lang="en-IE" sz="2400" dirty="0">
              <a:solidFill>
                <a:schemeClr val="tx2">
                  <a:lumMod val="75000"/>
                </a:schemeClr>
              </a:solidFill>
            </a:endParaRPr>
          </a:p>
        </p:txBody>
      </p:sp>
    </p:spTree>
    <p:extLst>
      <p:ext uri="{BB962C8B-B14F-4D97-AF65-F5344CB8AC3E}">
        <p14:creationId xmlns:p14="http://schemas.microsoft.com/office/powerpoint/2010/main" val="88884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64704"/>
            <a:ext cx="6995120" cy="1008112"/>
          </a:xfrm>
        </p:spPr>
        <p:txBody>
          <a:bodyPr>
            <a:noAutofit/>
          </a:bodyPr>
          <a:lstStyle/>
          <a:p>
            <a:r>
              <a:rPr lang="en-GB" sz="3200" b="1" u="sng" dirty="0" smtClean="0"/>
              <a:t>Failure to give an irradiated component case</a:t>
            </a:r>
            <a:endParaRPr lang="en-IE" sz="3200" b="1" u="sng" dirty="0"/>
          </a:p>
        </p:txBody>
      </p:sp>
      <p:sp>
        <p:nvSpPr>
          <p:cNvPr id="3" name="Content Placeholder 2"/>
          <p:cNvSpPr>
            <a:spLocks noGrp="1"/>
          </p:cNvSpPr>
          <p:nvPr>
            <p:ph idx="1"/>
          </p:nvPr>
        </p:nvSpPr>
        <p:spPr>
          <a:xfrm>
            <a:off x="539552" y="1916832"/>
            <a:ext cx="8147248" cy="4209331"/>
          </a:xfrm>
        </p:spPr>
        <p:txBody>
          <a:bodyPr>
            <a:normAutofit lnSpcReduction="10000"/>
          </a:bodyPr>
          <a:lstStyle/>
          <a:p>
            <a:pPr marL="0" indent="0">
              <a:buNone/>
            </a:pPr>
            <a:r>
              <a:rPr lang="en-GB" sz="2400" b="1" dirty="0" smtClean="0"/>
              <a:t>Background: </a:t>
            </a:r>
            <a:r>
              <a:rPr lang="en-GB" sz="2400" dirty="0" smtClean="0"/>
              <a:t>Elderly patient (&gt;70 years) with CLL transfused 3 non-irradiated RCCs. </a:t>
            </a:r>
          </a:p>
          <a:p>
            <a:pPr marL="0" indent="0">
              <a:buNone/>
            </a:pPr>
            <a:endParaRPr lang="en-GB" sz="2400" dirty="0" smtClean="0"/>
          </a:p>
          <a:p>
            <a:pPr marL="0" indent="0">
              <a:buNone/>
            </a:pPr>
            <a:r>
              <a:rPr lang="en-GB" sz="2400" b="1" dirty="0" smtClean="0"/>
              <a:t>What happened? </a:t>
            </a:r>
            <a:r>
              <a:rPr lang="en-GB" sz="2400" dirty="0" smtClean="0"/>
              <a:t>2 doctors failed to include patient’s special requirements on prescription. Patient’s first time in the hospital. Patient attended another hospital.</a:t>
            </a:r>
          </a:p>
          <a:p>
            <a:pPr marL="0" indent="0">
              <a:buNone/>
            </a:pPr>
            <a:endParaRPr lang="en-GB" sz="2400" dirty="0" smtClean="0"/>
          </a:p>
          <a:p>
            <a:pPr marL="0" indent="0">
              <a:buNone/>
            </a:pPr>
            <a:r>
              <a:rPr lang="en-GB" sz="2400" b="1" dirty="0" smtClean="0"/>
              <a:t>Error: </a:t>
            </a:r>
            <a:r>
              <a:rPr lang="en-GB" sz="2400" dirty="0" smtClean="0"/>
              <a:t>Human error co-ordination and communication.</a:t>
            </a:r>
          </a:p>
          <a:p>
            <a:pPr marL="0" indent="0">
              <a:buNone/>
            </a:pPr>
            <a:endParaRPr lang="en-GB" sz="2400" dirty="0" smtClean="0"/>
          </a:p>
          <a:p>
            <a:pPr marL="0" indent="0">
              <a:buNone/>
            </a:pPr>
            <a:r>
              <a:rPr lang="en-GB" sz="2400" b="1" dirty="0" smtClean="0"/>
              <a:t>CAPA: </a:t>
            </a:r>
            <a:r>
              <a:rPr lang="en-GB" sz="2400" dirty="0" smtClean="0"/>
              <a:t>Teams involved with patient contacted in both hospitals and informed of the error.</a:t>
            </a:r>
            <a:endParaRPr lang="en-IE" sz="2400" b="1" dirty="0"/>
          </a:p>
        </p:txBody>
      </p:sp>
    </p:spTree>
    <p:extLst>
      <p:ext uri="{BB962C8B-B14F-4D97-AF65-F5344CB8AC3E}">
        <p14:creationId xmlns:p14="http://schemas.microsoft.com/office/powerpoint/2010/main" val="82368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352928" cy="864096"/>
          </a:xfrm>
        </p:spPr>
        <p:txBody>
          <a:bodyPr>
            <a:normAutofit fontScale="90000"/>
          </a:bodyPr>
          <a:lstStyle/>
          <a:p>
            <a:r>
              <a:rPr lang="en-GB" sz="3200" b="1" u="sng" dirty="0" smtClean="0"/>
              <a:t>Transfusion of other antigen incompatible RCC (if no reaction)</a:t>
            </a:r>
            <a:endParaRPr lang="en-IE" sz="3200" b="1" u="sng" dirty="0"/>
          </a:p>
        </p:txBody>
      </p:sp>
      <p:sp>
        <p:nvSpPr>
          <p:cNvPr id="3" name="Content Placeholder 2"/>
          <p:cNvSpPr>
            <a:spLocks noGrp="1"/>
          </p:cNvSpPr>
          <p:nvPr>
            <p:ph idx="1"/>
          </p:nvPr>
        </p:nvSpPr>
        <p:spPr>
          <a:xfrm>
            <a:off x="467544" y="1988840"/>
            <a:ext cx="8208912" cy="4137323"/>
          </a:xfrm>
        </p:spPr>
        <p:txBody>
          <a:bodyPr>
            <a:normAutofit fontScale="70000" lnSpcReduction="20000"/>
          </a:bodyPr>
          <a:lstStyle/>
          <a:p>
            <a:r>
              <a:rPr lang="en-GB" sz="3400" b="1" dirty="0" smtClean="0"/>
              <a:t>10% </a:t>
            </a:r>
            <a:r>
              <a:rPr lang="en-GB" sz="3400" dirty="0" smtClean="0"/>
              <a:t>of all SAEs accepted by NHO in 2022</a:t>
            </a:r>
            <a:endParaRPr lang="en-GB" sz="3400" dirty="0"/>
          </a:p>
          <a:p>
            <a:pPr marL="0" indent="0">
              <a:buNone/>
            </a:pPr>
            <a:endParaRPr lang="en-GB" sz="3400" dirty="0" smtClean="0"/>
          </a:p>
          <a:p>
            <a:r>
              <a:rPr lang="en-GB" sz="3400" dirty="0" smtClean="0"/>
              <a:t>Increase from </a:t>
            </a:r>
            <a:r>
              <a:rPr lang="en-GB" sz="3400" b="1" dirty="0" smtClean="0"/>
              <a:t>n=2</a:t>
            </a:r>
            <a:r>
              <a:rPr lang="en-GB" sz="3400" dirty="0" smtClean="0"/>
              <a:t> in 2021 to </a:t>
            </a:r>
            <a:r>
              <a:rPr lang="en-GB" sz="3400" b="1" dirty="0" smtClean="0"/>
              <a:t>n=13</a:t>
            </a:r>
            <a:r>
              <a:rPr lang="en-GB" sz="3400" dirty="0" smtClean="0"/>
              <a:t> in 2022.</a:t>
            </a:r>
          </a:p>
          <a:p>
            <a:pPr marL="0" indent="0">
              <a:buNone/>
            </a:pPr>
            <a:endParaRPr lang="en-GB" sz="3400" dirty="0" smtClean="0"/>
          </a:p>
          <a:p>
            <a:pPr marL="0" indent="0">
              <a:buNone/>
            </a:pPr>
            <a:r>
              <a:rPr lang="en-GB" sz="3400" dirty="0" smtClean="0"/>
              <a:t>Majority of these errors occurred at the lab processing stage of the transfusion process. 2 at supply centre.</a:t>
            </a:r>
          </a:p>
          <a:p>
            <a:pPr marL="0" indent="0">
              <a:buNone/>
            </a:pPr>
            <a:endParaRPr lang="en-GB" sz="3400" dirty="0" smtClean="0"/>
          </a:p>
          <a:p>
            <a:pPr marL="0" indent="0">
              <a:buNone/>
            </a:pPr>
            <a:r>
              <a:rPr lang="en-GB" sz="3400" u="sng" dirty="0">
                <a:solidFill>
                  <a:schemeClr val="tx2">
                    <a:lumMod val="75000"/>
                  </a:schemeClr>
                </a:solidFill>
              </a:rPr>
              <a:t>Most frequently cited causative factors </a:t>
            </a:r>
            <a:r>
              <a:rPr lang="en-GB" sz="3400" u="sng" dirty="0" smtClean="0">
                <a:solidFill>
                  <a:schemeClr val="tx2">
                    <a:lumMod val="75000"/>
                  </a:schemeClr>
                </a:solidFill>
              </a:rPr>
              <a:t>(2022</a:t>
            </a:r>
            <a:r>
              <a:rPr lang="en-GB" sz="3400" u="sng" dirty="0">
                <a:solidFill>
                  <a:schemeClr val="tx2">
                    <a:lumMod val="75000"/>
                  </a:schemeClr>
                </a:solidFill>
              </a:rPr>
              <a:t>)</a:t>
            </a:r>
            <a:endParaRPr lang="en-GB" sz="3400" dirty="0">
              <a:solidFill>
                <a:schemeClr val="tx2">
                  <a:lumMod val="75000"/>
                </a:schemeClr>
              </a:solidFill>
            </a:endParaRPr>
          </a:p>
          <a:p>
            <a:r>
              <a:rPr lang="en-GB" sz="3400" dirty="0" smtClean="0">
                <a:solidFill>
                  <a:schemeClr val="tx2">
                    <a:lumMod val="75000"/>
                  </a:schemeClr>
                </a:solidFill>
              </a:rPr>
              <a:t> Misinterpretation of results-human error – (n=4)</a:t>
            </a:r>
          </a:p>
          <a:p>
            <a:r>
              <a:rPr lang="en-GB" sz="3400" dirty="0">
                <a:solidFill>
                  <a:schemeClr val="tx2">
                    <a:lumMod val="75000"/>
                  </a:schemeClr>
                </a:solidFill>
              </a:rPr>
              <a:t> </a:t>
            </a:r>
            <a:r>
              <a:rPr lang="en-GB" sz="3400" dirty="0" smtClean="0">
                <a:solidFill>
                  <a:schemeClr val="tx2">
                    <a:lumMod val="75000"/>
                  </a:schemeClr>
                </a:solidFill>
              </a:rPr>
              <a:t>Historical records not checked – (n=2)</a:t>
            </a:r>
          </a:p>
          <a:p>
            <a:r>
              <a:rPr lang="en-GB" sz="3400" dirty="0">
                <a:solidFill>
                  <a:schemeClr val="tx2">
                    <a:lumMod val="75000"/>
                  </a:schemeClr>
                </a:solidFill>
              </a:rPr>
              <a:t> </a:t>
            </a:r>
            <a:r>
              <a:rPr lang="en-GB" sz="3400" dirty="0" smtClean="0">
                <a:solidFill>
                  <a:schemeClr val="tx2">
                    <a:lumMod val="75000"/>
                  </a:schemeClr>
                </a:solidFill>
              </a:rPr>
              <a:t>Incorrect component issued – (n=2)</a:t>
            </a:r>
          </a:p>
          <a:p>
            <a:pPr marL="0" indent="0">
              <a:buNone/>
            </a:pPr>
            <a:endParaRPr lang="en-IE" dirty="0"/>
          </a:p>
        </p:txBody>
      </p:sp>
    </p:spTree>
    <p:extLst>
      <p:ext uri="{BB962C8B-B14F-4D97-AF65-F5344CB8AC3E}">
        <p14:creationId xmlns:p14="http://schemas.microsoft.com/office/powerpoint/2010/main" val="3524133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568952" cy="1152128"/>
          </a:xfrm>
        </p:spPr>
        <p:txBody>
          <a:bodyPr>
            <a:normAutofit/>
          </a:bodyPr>
          <a:lstStyle/>
          <a:p>
            <a:r>
              <a:rPr lang="en-GB" sz="3200" b="1" u="sng" dirty="0" smtClean="0"/>
              <a:t>Transfusion of other antigen incompatible RCC   (if no reaction) case</a:t>
            </a:r>
            <a:endParaRPr lang="en-IE" sz="3200" b="1" u="sng" dirty="0"/>
          </a:p>
        </p:txBody>
      </p:sp>
      <p:sp>
        <p:nvSpPr>
          <p:cNvPr id="3" name="Content Placeholder 2"/>
          <p:cNvSpPr>
            <a:spLocks noGrp="1"/>
          </p:cNvSpPr>
          <p:nvPr>
            <p:ph idx="1"/>
          </p:nvPr>
        </p:nvSpPr>
        <p:spPr>
          <a:xfrm>
            <a:off x="323528" y="2348880"/>
            <a:ext cx="8363272" cy="3777283"/>
          </a:xfrm>
        </p:spPr>
        <p:txBody>
          <a:bodyPr>
            <a:normAutofit fontScale="85000" lnSpcReduction="10000"/>
          </a:bodyPr>
          <a:lstStyle/>
          <a:p>
            <a:pPr marL="0" indent="0">
              <a:buNone/>
            </a:pPr>
            <a:r>
              <a:rPr lang="en-GB" sz="2400" b="1" dirty="0" smtClean="0"/>
              <a:t>Background:</a:t>
            </a:r>
            <a:r>
              <a:rPr lang="en-GB" sz="2400" dirty="0" smtClean="0"/>
              <a:t> Male patient (&gt;70 years) with upper GI bleed prescribed 2 units of RCCs.</a:t>
            </a:r>
          </a:p>
          <a:p>
            <a:pPr marL="0" indent="0">
              <a:buNone/>
            </a:pPr>
            <a:endParaRPr lang="en-GB" sz="2400" dirty="0" smtClean="0"/>
          </a:p>
          <a:p>
            <a:pPr marL="0" indent="0">
              <a:buNone/>
            </a:pPr>
            <a:r>
              <a:rPr lang="en-GB" sz="2400" b="1" dirty="0" smtClean="0"/>
              <a:t>What happened?: </a:t>
            </a:r>
            <a:r>
              <a:rPr lang="en-GB" sz="2400" dirty="0" smtClean="0"/>
              <a:t>This patient had multiple antibodies. Miscommunication between supply centre and hospital resulted in anti </a:t>
            </a:r>
            <a:r>
              <a:rPr lang="en-GB" sz="2400" dirty="0" err="1" smtClean="0"/>
              <a:t>Jkb</a:t>
            </a:r>
            <a:r>
              <a:rPr lang="en-GB" sz="2400" dirty="0" smtClean="0"/>
              <a:t> being removed from profile in error. 4 units transfused. Patient transfused with 2Jkb+ units.</a:t>
            </a:r>
          </a:p>
          <a:p>
            <a:pPr marL="0" indent="0">
              <a:buNone/>
            </a:pPr>
            <a:endParaRPr lang="en-GB" sz="2400" dirty="0" smtClean="0"/>
          </a:p>
          <a:p>
            <a:pPr marL="0" indent="0">
              <a:buNone/>
            </a:pPr>
            <a:r>
              <a:rPr lang="en-GB" sz="2400" b="1" dirty="0" smtClean="0"/>
              <a:t>Error:</a:t>
            </a:r>
            <a:r>
              <a:rPr lang="en-GB" sz="2400" dirty="0" smtClean="0"/>
              <a:t> Human failure coordination and communication</a:t>
            </a:r>
          </a:p>
          <a:p>
            <a:pPr marL="0" indent="0">
              <a:buNone/>
            </a:pPr>
            <a:endParaRPr lang="en-GB" sz="2400" b="1" dirty="0" smtClean="0"/>
          </a:p>
          <a:p>
            <a:pPr marL="0" indent="0">
              <a:buNone/>
            </a:pPr>
            <a:r>
              <a:rPr lang="en-GB" sz="2400" b="1" dirty="0" smtClean="0"/>
              <a:t>CAPA:</a:t>
            </a:r>
            <a:r>
              <a:rPr lang="en-GB" sz="2400" dirty="0" smtClean="0"/>
              <a:t> Detailed follow up of patient with Day 7 and day 10 blood sample. Patient had serological reaction no sign of HTR. Patient passed away but death was unrelated to transfusion. </a:t>
            </a:r>
            <a:endParaRPr lang="en-IE" sz="2400" dirty="0"/>
          </a:p>
        </p:txBody>
      </p:sp>
    </p:spTree>
    <p:extLst>
      <p:ext uri="{BB962C8B-B14F-4D97-AF65-F5344CB8AC3E}">
        <p14:creationId xmlns:p14="http://schemas.microsoft.com/office/powerpoint/2010/main" val="3180444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lstStyle/>
          <a:p>
            <a:r>
              <a:rPr lang="en-GB" b="1" u="sng" dirty="0" smtClean="0"/>
              <a:t>Paediatric reports</a:t>
            </a:r>
            <a:endParaRPr lang="en-IE" b="1" u="sng" dirty="0"/>
          </a:p>
        </p:txBody>
      </p:sp>
      <p:sp>
        <p:nvSpPr>
          <p:cNvPr id="3" name="Content Placeholder 2"/>
          <p:cNvSpPr>
            <a:spLocks noGrp="1"/>
          </p:cNvSpPr>
          <p:nvPr>
            <p:ph idx="1"/>
          </p:nvPr>
        </p:nvSpPr>
        <p:spPr/>
        <p:txBody>
          <a:bodyPr>
            <a:normAutofit/>
          </a:bodyPr>
          <a:lstStyle/>
          <a:p>
            <a:pPr marL="0" indent="0" algn="ctr">
              <a:buNone/>
            </a:pPr>
            <a:r>
              <a:rPr lang="en-GB" b="1" dirty="0" smtClean="0"/>
              <a:t>16 reports </a:t>
            </a:r>
            <a:r>
              <a:rPr lang="en-GB" dirty="0" smtClean="0"/>
              <a:t>accepted by NHO in 2022</a:t>
            </a:r>
          </a:p>
          <a:p>
            <a:pPr marL="0" indent="0" algn="ctr">
              <a:buNone/>
            </a:pPr>
            <a:r>
              <a:rPr lang="en-GB" sz="2400" dirty="0" smtClean="0">
                <a:solidFill>
                  <a:schemeClr val="accent1">
                    <a:lumMod val="75000"/>
                  </a:schemeClr>
                </a:solidFill>
              </a:rPr>
              <a:t>An increase in number from 2021 – 9 reports</a:t>
            </a:r>
          </a:p>
          <a:p>
            <a:r>
              <a:rPr lang="en-GB" sz="2400" dirty="0" smtClean="0"/>
              <a:t>Other – (n=7)</a:t>
            </a:r>
          </a:p>
          <a:p>
            <a:r>
              <a:rPr lang="en-GB" sz="2400" dirty="0">
                <a:solidFill>
                  <a:srgbClr val="C00000"/>
                </a:solidFill>
              </a:rPr>
              <a:t>I</a:t>
            </a:r>
            <a:r>
              <a:rPr lang="en-GB" sz="2400" dirty="0" smtClean="0">
                <a:solidFill>
                  <a:srgbClr val="C00000"/>
                </a:solidFill>
              </a:rPr>
              <a:t>nappropriate transfusions – (n=3)</a:t>
            </a:r>
          </a:p>
          <a:p>
            <a:r>
              <a:rPr lang="en-GB" sz="2400" dirty="0"/>
              <a:t>F</a:t>
            </a:r>
            <a:r>
              <a:rPr lang="en-GB" sz="2400" dirty="0" smtClean="0"/>
              <a:t>ailure to give an irradiated component – (n=2)</a:t>
            </a:r>
          </a:p>
          <a:p>
            <a:r>
              <a:rPr lang="en-GB" sz="2400" dirty="0"/>
              <a:t>F</a:t>
            </a:r>
            <a:r>
              <a:rPr lang="en-GB" sz="2400" dirty="0" smtClean="0"/>
              <a:t>ailure to give CMV- and irradiated component – (n=1)</a:t>
            </a:r>
          </a:p>
          <a:p>
            <a:r>
              <a:rPr lang="en-GB" sz="2400" dirty="0"/>
              <a:t>I</a:t>
            </a:r>
            <a:r>
              <a:rPr lang="en-GB" sz="2400" dirty="0" smtClean="0"/>
              <a:t>ncorrect </a:t>
            </a:r>
            <a:r>
              <a:rPr lang="en-GB" sz="2400" dirty="0" err="1" smtClean="0"/>
              <a:t>RhD</a:t>
            </a:r>
            <a:r>
              <a:rPr lang="en-GB" sz="2400" dirty="0" smtClean="0"/>
              <a:t> group transfused – (n=1)</a:t>
            </a:r>
          </a:p>
          <a:p>
            <a:r>
              <a:rPr lang="en-GB" sz="2400" dirty="0"/>
              <a:t>I</a:t>
            </a:r>
            <a:r>
              <a:rPr lang="en-GB" sz="2400" dirty="0" smtClean="0"/>
              <a:t>ncorrect component/product transfused – (n=1)</a:t>
            </a:r>
            <a:endParaRPr lang="en-IE" sz="2400" dirty="0"/>
          </a:p>
        </p:txBody>
      </p:sp>
    </p:spTree>
    <p:extLst>
      <p:ext uri="{BB962C8B-B14F-4D97-AF65-F5344CB8AC3E}">
        <p14:creationId xmlns:p14="http://schemas.microsoft.com/office/powerpoint/2010/main" val="539529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859216" cy="940966"/>
          </a:xfrm>
        </p:spPr>
        <p:txBody>
          <a:bodyPr/>
          <a:lstStyle/>
          <a:p>
            <a:r>
              <a:rPr lang="en-GB" dirty="0" smtClean="0"/>
              <a:t>         </a:t>
            </a:r>
            <a:r>
              <a:rPr lang="en-GB" sz="3200" b="1" u="sng" dirty="0" smtClean="0"/>
              <a:t>SAE reports and Anti D</a:t>
            </a:r>
            <a:endParaRPr lang="en-IE" sz="3200" b="1" u="sng" dirty="0"/>
          </a:p>
        </p:txBody>
      </p:sp>
      <p:sp>
        <p:nvSpPr>
          <p:cNvPr id="3" name="Content Placeholder 2"/>
          <p:cNvSpPr>
            <a:spLocks noGrp="1"/>
          </p:cNvSpPr>
          <p:nvPr>
            <p:ph idx="1"/>
          </p:nvPr>
        </p:nvSpPr>
        <p:spPr/>
        <p:txBody>
          <a:bodyPr>
            <a:normAutofit/>
          </a:bodyPr>
          <a:lstStyle/>
          <a:p>
            <a:pPr algn="ctr"/>
            <a:r>
              <a:rPr lang="en-GB" dirty="0"/>
              <a:t>  </a:t>
            </a:r>
            <a:r>
              <a:rPr lang="en-GB" sz="2400" dirty="0"/>
              <a:t>(n </a:t>
            </a:r>
            <a:r>
              <a:rPr lang="en-GB" sz="2400" dirty="0" smtClean="0"/>
              <a:t>=7) – 2021</a:t>
            </a:r>
          </a:p>
          <a:p>
            <a:pPr algn="ctr"/>
            <a:r>
              <a:rPr lang="en-GB" sz="2400" dirty="0" smtClean="0"/>
              <a:t> </a:t>
            </a:r>
            <a:r>
              <a:rPr lang="en-GB" sz="2400" dirty="0"/>
              <a:t>(</a:t>
            </a:r>
            <a:r>
              <a:rPr lang="en-GB" sz="2400" dirty="0" smtClean="0"/>
              <a:t>n=13) </a:t>
            </a:r>
            <a:r>
              <a:rPr lang="en-GB" sz="2400" dirty="0"/>
              <a:t>– </a:t>
            </a:r>
            <a:r>
              <a:rPr lang="en-GB" sz="2400" dirty="0" smtClean="0"/>
              <a:t>2022</a:t>
            </a:r>
            <a:endParaRPr lang="en-GB" sz="2400" dirty="0"/>
          </a:p>
          <a:p>
            <a:pPr marL="0" indent="0" fontAlgn="t">
              <a:buNone/>
            </a:pP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1711686736"/>
              </p:ext>
            </p:extLst>
          </p:nvPr>
        </p:nvGraphicFramePr>
        <p:xfrm>
          <a:off x="1682384" y="2996952"/>
          <a:ext cx="6096000" cy="21945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dirty="0" smtClean="0"/>
                        <a:t>Type of error</a:t>
                      </a:r>
                      <a:endParaRPr lang="en-IE" dirty="0"/>
                    </a:p>
                  </a:txBody>
                  <a:tcPr/>
                </a:tc>
                <a:tc>
                  <a:txBody>
                    <a:bodyPr/>
                    <a:lstStyle/>
                    <a:p>
                      <a:r>
                        <a:rPr lang="en-GB" dirty="0" smtClean="0"/>
                        <a:t>No. of reports 2021 (n=7)</a:t>
                      </a:r>
                      <a:endParaRPr lang="en-IE" dirty="0"/>
                    </a:p>
                  </a:txBody>
                  <a:tcPr/>
                </a:tc>
                <a:tc>
                  <a:txBody>
                    <a:bodyPr/>
                    <a:lstStyle/>
                    <a:p>
                      <a:r>
                        <a:rPr lang="en-GB" dirty="0" smtClean="0"/>
                        <a:t>No. of reports 2022 (n=13)</a:t>
                      </a:r>
                      <a:endParaRPr lang="en-IE" dirty="0"/>
                    </a:p>
                  </a:txBody>
                  <a:tcPr/>
                </a:tc>
              </a:tr>
              <a:tr h="370840">
                <a:tc>
                  <a:txBody>
                    <a:bodyPr/>
                    <a:lstStyle/>
                    <a:p>
                      <a:r>
                        <a:rPr lang="en-GB" dirty="0" smtClean="0"/>
                        <a:t>Delay in giving product</a:t>
                      </a:r>
                      <a:r>
                        <a:rPr lang="en-GB" baseline="0" dirty="0" smtClean="0"/>
                        <a:t> &gt;72 hours</a:t>
                      </a:r>
                      <a:endParaRPr lang="en-IE" dirty="0"/>
                    </a:p>
                  </a:txBody>
                  <a:tcPr/>
                </a:tc>
                <a:tc>
                  <a:txBody>
                    <a:bodyPr/>
                    <a:lstStyle/>
                    <a:p>
                      <a:r>
                        <a:rPr lang="en-GB" dirty="0" smtClean="0"/>
                        <a:t>4</a:t>
                      </a:r>
                      <a:endParaRPr lang="en-IE" dirty="0"/>
                    </a:p>
                  </a:txBody>
                  <a:tcPr/>
                </a:tc>
                <a:tc>
                  <a:txBody>
                    <a:bodyPr/>
                    <a:lstStyle/>
                    <a:p>
                      <a:r>
                        <a:rPr lang="en-GB" dirty="0" smtClean="0"/>
                        <a:t>5</a:t>
                      </a:r>
                      <a:endParaRPr lang="en-IE" dirty="0"/>
                    </a:p>
                  </a:txBody>
                  <a:tcPr/>
                </a:tc>
              </a:tr>
              <a:tr h="370840">
                <a:tc>
                  <a:txBody>
                    <a:bodyPr/>
                    <a:lstStyle/>
                    <a:p>
                      <a:r>
                        <a:rPr lang="en-GB" dirty="0" smtClean="0"/>
                        <a:t>Failure to administer products</a:t>
                      </a:r>
                      <a:endParaRPr lang="en-IE" dirty="0"/>
                    </a:p>
                  </a:txBody>
                  <a:tcPr/>
                </a:tc>
                <a:tc>
                  <a:txBody>
                    <a:bodyPr/>
                    <a:lstStyle/>
                    <a:p>
                      <a:r>
                        <a:rPr lang="en-GB" dirty="0" smtClean="0"/>
                        <a:t>3</a:t>
                      </a:r>
                      <a:endParaRPr lang="en-IE" dirty="0"/>
                    </a:p>
                  </a:txBody>
                  <a:tcPr/>
                </a:tc>
                <a:tc>
                  <a:txBody>
                    <a:bodyPr/>
                    <a:lstStyle/>
                    <a:p>
                      <a:r>
                        <a:rPr lang="en-GB" dirty="0" smtClean="0"/>
                        <a:t>8</a:t>
                      </a:r>
                      <a:endParaRPr lang="en-IE" dirty="0"/>
                    </a:p>
                  </a:txBody>
                  <a:tcPr/>
                </a:tc>
              </a:tr>
            </a:tbl>
          </a:graphicData>
        </a:graphic>
      </p:graphicFrame>
      <p:sp>
        <p:nvSpPr>
          <p:cNvPr id="5" name="TextBox 4"/>
          <p:cNvSpPr txBox="1"/>
          <p:nvPr/>
        </p:nvSpPr>
        <p:spPr>
          <a:xfrm>
            <a:off x="899591" y="5358337"/>
            <a:ext cx="7661585" cy="338554"/>
          </a:xfrm>
          <a:prstGeom prst="rect">
            <a:avLst/>
          </a:prstGeom>
          <a:noFill/>
        </p:spPr>
        <p:txBody>
          <a:bodyPr wrap="none" rtlCol="0">
            <a:spAutoFit/>
          </a:bodyPr>
          <a:lstStyle/>
          <a:p>
            <a:r>
              <a:rPr lang="en-GB" sz="1600" dirty="0" smtClean="0"/>
              <a:t>Table 3. Number and type of Anti D related reports received by the NHO in 2021 and 2022</a:t>
            </a:r>
            <a:endParaRPr lang="en-IE" sz="1600" dirty="0"/>
          </a:p>
        </p:txBody>
      </p:sp>
    </p:spTree>
    <p:extLst>
      <p:ext uri="{BB962C8B-B14F-4D97-AF65-F5344CB8AC3E}">
        <p14:creationId xmlns:p14="http://schemas.microsoft.com/office/powerpoint/2010/main" val="4290171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776864" cy="868958"/>
          </a:xfrm>
        </p:spPr>
        <p:txBody>
          <a:bodyPr>
            <a:normAutofit/>
          </a:bodyPr>
          <a:lstStyle/>
          <a:p>
            <a:r>
              <a:rPr lang="en-GB" dirty="0" smtClean="0"/>
              <a:t>     </a:t>
            </a:r>
            <a:r>
              <a:rPr lang="en-GB" b="1" u="sng" dirty="0" smtClean="0"/>
              <a:t>Anti D why failure to give?</a:t>
            </a:r>
            <a:endParaRPr lang="en-IE" b="1" u="sng" dirty="0"/>
          </a:p>
        </p:txBody>
      </p:sp>
      <p:sp>
        <p:nvSpPr>
          <p:cNvPr id="3" name="Content Placeholder 2"/>
          <p:cNvSpPr>
            <a:spLocks noGrp="1"/>
          </p:cNvSpPr>
          <p:nvPr>
            <p:ph idx="1"/>
          </p:nvPr>
        </p:nvSpPr>
        <p:spPr/>
        <p:txBody>
          <a:bodyPr/>
          <a:lstStyle/>
          <a:p>
            <a:pPr marL="0" indent="0" algn="ctr">
              <a:buNone/>
            </a:pPr>
            <a:r>
              <a:rPr lang="en-GB" dirty="0" smtClean="0">
                <a:solidFill>
                  <a:schemeClr val="tx2">
                    <a:lumMod val="60000"/>
                    <a:lumOff val="40000"/>
                  </a:schemeClr>
                </a:solidFill>
              </a:rPr>
              <a:t>Failure to administer product </a:t>
            </a:r>
            <a:r>
              <a:rPr lang="en-GB" b="1" dirty="0" smtClean="0">
                <a:solidFill>
                  <a:schemeClr val="tx2">
                    <a:lumMod val="60000"/>
                    <a:lumOff val="40000"/>
                  </a:schemeClr>
                </a:solidFill>
              </a:rPr>
              <a:t>(n=8)</a:t>
            </a:r>
          </a:p>
          <a:p>
            <a:pPr marL="0" indent="0" algn="ctr">
              <a:buNone/>
            </a:pPr>
            <a:endParaRPr lang="en-GB" b="1" dirty="0" smtClean="0">
              <a:solidFill>
                <a:schemeClr val="tx2">
                  <a:lumMod val="60000"/>
                  <a:lumOff val="40000"/>
                </a:schemeClr>
              </a:solidFill>
            </a:endParaRPr>
          </a:p>
          <a:p>
            <a:r>
              <a:rPr lang="en-GB" dirty="0" smtClean="0">
                <a:solidFill>
                  <a:srgbClr val="FF0000"/>
                </a:solidFill>
              </a:rPr>
              <a:t>RAADP requirement missed (n=6)</a:t>
            </a:r>
          </a:p>
          <a:p>
            <a:r>
              <a:rPr lang="en-GB" dirty="0"/>
              <a:t>P</a:t>
            </a:r>
            <a:r>
              <a:rPr lang="en-GB" dirty="0" smtClean="0"/>
              <a:t>atient did not attend appointment (n=1).</a:t>
            </a:r>
          </a:p>
          <a:p>
            <a:r>
              <a:rPr lang="en-GB" dirty="0"/>
              <a:t>RAADP not given due to false neg. </a:t>
            </a:r>
            <a:r>
              <a:rPr lang="en-GB" dirty="0" err="1" smtClean="0"/>
              <a:t>cffDNA</a:t>
            </a:r>
            <a:r>
              <a:rPr lang="en-GB" dirty="0" smtClean="0"/>
              <a:t> test (n=1</a:t>
            </a:r>
            <a:r>
              <a:rPr lang="en-GB" dirty="0"/>
              <a:t>)</a:t>
            </a:r>
          </a:p>
          <a:p>
            <a:pPr marL="0" indent="0">
              <a:buNone/>
            </a:pPr>
            <a:endParaRPr lang="en-IE" dirty="0"/>
          </a:p>
        </p:txBody>
      </p:sp>
    </p:spTree>
    <p:extLst>
      <p:ext uri="{BB962C8B-B14F-4D97-AF65-F5344CB8AC3E}">
        <p14:creationId xmlns:p14="http://schemas.microsoft.com/office/powerpoint/2010/main" val="66162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9673566"/>
              </p:ext>
            </p:extLst>
          </p:nvPr>
        </p:nvGraphicFramePr>
        <p:xfrm>
          <a:off x="1115616" y="2420888"/>
          <a:ext cx="6967924" cy="2827600"/>
        </p:xfrm>
        <a:graphic>
          <a:graphicData uri="http://schemas.openxmlformats.org/drawingml/2006/table">
            <a:tbl>
              <a:tblPr firstRow="1" firstCol="1" bandRow="1"/>
              <a:tblGrid>
                <a:gridCol w="1393268"/>
                <a:gridCol w="1393268"/>
                <a:gridCol w="1393268"/>
                <a:gridCol w="1394060"/>
                <a:gridCol w="1394060"/>
              </a:tblGrid>
              <a:tr h="740829">
                <a:tc>
                  <a:txBody>
                    <a:bodyPr/>
                    <a:lstStyle/>
                    <a:p>
                      <a:pPr>
                        <a:lnSpc>
                          <a:spcPct val="115000"/>
                        </a:lnSpc>
                        <a:spcAft>
                          <a:spcPts val="0"/>
                        </a:spcAft>
                      </a:pPr>
                      <a:r>
                        <a:rPr lang="en-IE" sz="1600" b="1" dirty="0">
                          <a:effectLst/>
                          <a:latin typeface="Calibri"/>
                          <a:ea typeface="Calibri"/>
                          <a:cs typeface="Times New Roman"/>
                        </a:rPr>
                        <a:t>Report classification</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b="1" dirty="0">
                          <a:effectLst/>
                          <a:latin typeface="Calibri"/>
                          <a:ea typeface="Calibri"/>
                          <a:cs typeface="Times New Roman"/>
                        </a:rPr>
                        <a:t>2019 (n=332)</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b="1" dirty="0">
                          <a:effectLst/>
                          <a:latin typeface="Calibri"/>
                          <a:ea typeface="Calibri"/>
                          <a:cs typeface="Times New Roman"/>
                        </a:rPr>
                        <a:t>2020 (n=313)</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b="1" dirty="0">
                          <a:effectLst/>
                          <a:latin typeface="Calibri"/>
                          <a:ea typeface="Calibri"/>
                          <a:cs typeface="Times New Roman"/>
                        </a:rPr>
                        <a:t>2021 (n=322)</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b="1" dirty="0">
                          <a:effectLst/>
                          <a:latin typeface="Calibri"/>
                          <a:ea typeface="Calibri"/>
                          <a:cs typeface="Times New Roman"/>
                        </a:rPr>
                        <a:t>2022 (n=372)</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18109">
                <a:tc>
                  <a:txBody>
                    <a:bodyPr/>
                    <a:lstStyle/>
                    <a:p>
                      <a:pPr>
                        <a:lnSpc>
                          <a:spcPct val="115000"/>
                        </a:lnSpc>
                        <a:spcAft>
                          <a:spcPts val="0"/>
                        </a:spcAft>
                      </a:pPr>
                      <a:r>
                        <a:rPr lang="en-IE" sz="1600" b="1" dirty="0">
                          <a:effectLst/>
                          <a:latin typeface="Calibri"/>
                          <a:ea typeface="Calibri"/>
                          <a:cs typeface="Times New Roman"/>
                        </a:rPr>
                        <a:t>SAE</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n-IE" sz="1600" dirty="0">
                          <a:effectLst/>
                          <a:latin typeface="Calibri"/>
                          <a:ea typeface="Calibri"/>
                          <a:cs typeface="Times New Roman"/>
                        </a:rPr>
                        <a:t>100</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n-IE" sz="1600" dirty="0">
                          <a:effectLst/>
                          <a:latin typeface="Calibri"/>
                          <a:ea typeface="Calibri"/>
                          <a:cs typeface="Times New Roman"/>
                        </a:rPr>
                        <a:t>83</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n-IE" sz="1600" dirty="0">
                          <a:effectLst/>
                          <a:latin typeface="Calibri"/>
                          <a:ea typeface="Calibri"/>
                          <a:cs typeface="Times New Roman"/>
                        </a:rPr>
                        <a:t>102</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n-IE" sz="1600" dirty="0" smtClean="0">
                          <a:effectLst/>
                          <a:latin typeface="Calibri"/>
                          <a:ea typeface="Calibri"/>
                          <a:cs typeface="Times New Roman"/>
                        </a:rPr>
                        <a:t>133  </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18109">
                <a:tc>
                  <a:txBody>
                    <a:bodyPr/>
                    <a:lstStyle/>
                    <a:p>
                      <a:pPr>
                        <a:lnSpc>
                          <a:spcPct val="115000"/>
                        </a:lnSpc>
                        <a:spcAft>
                          <a:spcPts val="0"/>
                        </a:spcAft>
                      </a:pPr>
                      <a:r>
                        <a:rPr lang="en-IE" sz="1600" b="1" dirty="0">
                          <a:effectLst/>
                          <a:latin typeface="Calibri"/>
                          <a:ea typeface="Calibri"/>
                          <a:cs typeface="Times New Roman"/>
                        </a:rPr>
                        <a:t>SAR</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dirty="0">
                          <a:effectLst/>
                          <a:latin typeface="Calibri"/>
                          <a:ea typeface="Calibri"/>
                          <a:cs typeface="Times New Roman"/>
                        </a:rPr>
                        <a:t>135</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dirty="0">
                          <a:effectLst/>
                          <a:latin typeface="Calibri"/>
                          <a:ea typeface="Calibri"/>
                          <a:cs typeface="Times New Roman"/>
                        </a:rPr>
                        <a:t>118</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dirty="0">
                          <a:effectLst/>
                          <a:latin typeface="Calibri"/>
                          <a:ea typeface="Calibri"/>
                          <a:cs typeface="Times New Roman"/>
                        </a:rPr>
                        <a:t>133</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dirty="0" smtClean="0">
                          <a:effectLst/>
                          <a:latin typeface="Calibri"/>
                          <a:ea typeface="Calibri"/>
                          <a:cs typeface="Times New Roman"/>
                        </a:rPr>
                        <a:t>134       </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18109">
                <a:tc>
                  <a:txBody>
                    <a:bodyPr/>
                    <a:lstStyle/>
                    <a:p>
                      <a:pPr>
                        <a:lnSpc>
                          <a:spcPct val="115000"/>
                        </a:lnSpc>
                        <a:spcAft>
                          <a:spcPts val="0"/>
                        </a:spcAft>
                      </a:pPr>
                      <a:r>
                        <a:rPr lang="en-IE" sz="1600" b="1" dirty="0">
                          <a:effectLst/>
                          <a:latin typeface="Calibri"/>
                          <a:ea typeface="Calibri"/>
                          <a:cs typeface="Times New Roman"/>
                        </a:rPr>
                        <a:t>WBIT</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n-IE" sz="1600" dirty="0">
                          <a:effectLst/>
                          <a:latin typeface="Calibri"/>
                          <a:ea typeface="Calibri"/>
                          <a:cs typeface="Times New Roman"/>
                        </a:rPr>
                        <a:t>54</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n-IE" sz="1600" dirty="0">
                          <a:effectLst/>
                          <a:latin typeface="Calibri"/>
                          <a:ea typeface="Calibri"/>
                          <a:cs typeface="Times New Roman"/>
                        </a:rPr>
                        <a:t>77</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n-IE" sz="1600" dirty="0">
                          <a:effectLst/>
                          <a:latin typeface="Calibri"/>
                          <a:ea typeface="Calibri"/>
                          <a:cs typeface="Times New Roman"/>
                        </a:rPr>
                        <a:t>56</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15000"/>
                        </a:lnSpc>
                        <a:spcAft>
                          <a:spcPts val="0"/>
                        </a:spcAft>
                      </a:pPr>
                      <a:r>
                        <a:rPr lang="en-IE" sz="1600" dirty="0">
                          <a:effectLst/>
                          <a:latin typeface="Calibri"/>
                          <a:ea typeface="Calibri"/>
                          <a:cs typeface="Times New Roman"/>
                        </a:rPr>
                        <a:t>57</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32444">
                <a:tc>
                  <a:txBody>
                    <a:bodyPr/>
                    <a:lstStyle/>
                    <a:p>
                      <a:pPr>
                        <a:lnSpc>
                          <a:spcPct val="115000"/>
                        </a:lnSpc>
                        <a:spcAft>
                          <a:spcPts val="0"/>
                        </a:spcAft>
                      </a:pPr>
                      <a:r>
                        <a:rPr lang="en-IE" sz="1600" b="1" dirty="0">
                          <a:effectLst/>
                          <a:latin typeface="Calibri"/>
                          <a:ea typeface="Calibri"/>
                          <a:cs typeface="Times New Roman"/>
                        </a:rPr>
                        <a:t>Near Miss</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dirty="0">
                          <a:effectLst/>
                          <a:latin typeface="Calibri"/>
                          <a:ea typeface="Calibri"/>
                          <a:cs typeface="Times New Roman"/>
                        </a:rPr>
                        <a:t>43</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dirty="0">
                          <a:effectLst/>
                          <a:latin typeface="Calibri"/>
                          <a:ea typeface="Calibri"/>
                          <a:cs typeface="Times New Roman"/>
                        </a:rPr>
                        <a:t>35</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dirty="0">
                          <a:effectLst/>
                          <a:latin typeface="Calibri"/>
                          <a:ea typeface="Calibri"/>
                          <a:cs typeface="Times New Roman"/>
                        </a:rPr>
                        <a:t>31</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15000"/>
                        </a:lnSpc>
                        <a:spcAft>
                          <a:spcPts val="0"/>
                        </a:spcAft>
                      </a:pPr>
                      <a:r>
                        <a:rPr lang="en-IE" sz="1600" dirty="0" smtClean="0">
                          <a:effectLst/>
                          <a:latin typeface="Calibri"/>
                          <a:ea typeface="Calibri"/>
                          <a:cs typeface="Times New Roman"/>
                        </a:rPr>
                        <a:t>48         </a:t>
                      </a:r>
                      <a:endParaRPr lang="en-IE" sz="16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
        <p:nvSpPr>
          <p:cNvPr id="3" name="Up Arrow 2"/>
          <p:cNvSpPr/>
          <p:nvPr/>
        </p:nvSpPr>
        <p:spPr>
          <a:xfrm>
            <a:off x="7139468" y="3262010"/>
            <a:ext cx="121158" cy="2446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Up Arrow 4"/>
          <p:cNvSpPr/>
          <p:nvPr/>
        </p:nvSpPr>
        <p:spPr>
          <a:xfrm>
            <a:off x="7126295" y="4775341"/>
            <a:ext cx="121158" cy="2446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itle 5"/>
          <p:cNvSpPr>
            <a:spLocks noGrp="1"/>
          </p:cNvSpPr>
          <p:nvPr>
            <p:ph type="title"/>
          </p:nvPr>
        </p:nvSpPr>
        <p:spPr>
          <a:xfrm>
            <a:off x="1187624" y="1124744"/>
            <a:ext cx="6912768" cy="1359024"/>
          </a:xfrm>
        </p:spPr>
        <p:txBody>
          <a:bodyPr>
            <a:normAutofit/>
          </a:bodyPr>
          <a:lstStyle/>
          <a:p>
            <a:r>
              <a:rPr lang="en-GB" sz="3200" b="1" u="sng" dirty="0" smtClean="0"/>
              <a:t>Breakdown of reports received by the NHO (2019-2022)</a:t>
            </a:r>
            <a:endParaRPr lang="en-IE" sz="3200" b="1" u="sng" dirty="0"/>
          </a:p>
        </p:txBody>
      </p:sp>
      <p:sp>
        <p:nvSpPr>
          <p:cNvPr id="4" name="TextBox 3"/>
          <p:cNvSpPr txBox="1"/>
          <p:nvPr/>
        </p:nvSpPr>
        <p:spPr>
          <a:xfrm>
            <a:off x="1115616" y="5493550"/>
            <a:ext cx="6207084" cy="338554"/>
          </a:xfrm>
          <a:prstGeom prst="rect">
            <a:avLst/>
          </a:prstGeom>
          <a:noFill/>
        </p:spPr>
        <p:txBody>
          <a:bodyPr wrap="none" rtlCol="0">
            <a:spAutoFit/>
          </a:bodyPr>
          <a:lstStyle/>
          <a:p>
            <a:pPr algn="ctr"/>
            <a:r>
              <a:rPr lang="en-GB" sz="1600" dirty="0" smtClean="0"/>
              <a:t>Table 1: The Breakdown of reports received by the NHO from 2019-2022</a:t>
            </a:r>
            <a:endParaRPr lang="en-IE" sz="1600" dirty="0"/>
          </a:p>
        </p:txBody>
      </p:sp>
    </p:spTree>
    <p:extLst>
      <p:ext uri="{BB962C8B-B14F-4D97-AF65-F5344CB8AC3E}">
        <p14:creationId xmlns:p14="http://schemas.microsoft.com/office/powerpoint/2010/main" val="3932932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br>
              <a:rPr lang="en-GB" dirty="0" smtClean="0"/>
            </a:br>
            <a:r>
              <a:rPr lang="en-GB" b="1" u="sng" dirty="0" smtClean="0"/>
              <a:t>Anti D why the delay?</a:t>
            </a:r>
            <a:endParaRPr lang="en-IE" b="1" u="sng" dirty="0"/>
          </a:p>
        </p:txBody>
      </p:sp>
      <p:sp>
        <p:nvSpPr>
          <p:cNvPr id="3" name="Content Placeholder 2"/>
          <p:cNvSpPr>
            <a:spLocks noGrp="1"/>
          </p:cNvSpPr>
          <p:nvPr>
            <p:ph idx="1"/>
          </p:nvPr>
        </p:nvSpPr>
        <p:spPr/>
        <p:txBody>
          <a:bodyPr/>
          <a:lstStyle/>
          <a:p>
            <a:pPr marL="0" indent="0" algn="ctr">
              <a:buNone/>
            </a:pPr>
            <a:r>
              <a:rPr lang="en-GB" sz="2800" dirty="0" smtClean="0">
                <a:solidFill>
                  <a:schemeClr val="tx2">
                    <a:lumMod val="75000"/>
                  </a:schemeClr>
                </a:solidFill>
              </a:rPr>
              <a:t>Delay in administering product (n=5)</a:t>
            </a:r>
          </a:p>
          <a:p>
            <a:pPr marL="0" indent="0" algn="ctr">
              <a:buNone/>
            </a:pPr>
            <a:endParaRPr lang="en-GB" sz="2800" dirty="0" smtClean="0">
              <a:solidFill>
                <a:schemeClr val="tx2">
                  <a:lumMod val="75000"/>
                </a:schemeClr>
              </a:solidFill>
            </a:endParaRPr>
          </a:p>
          <a:p>
            <a:r>
              <a:rPr lang="en-GB" sz="2800" dirty="0" smtClean="0"/>
              <a:t>Patient did not attend appointment and no follow up – (n=3)</a:t>
            </a:r>
          </a:p>
          <a:p>
            <a:r>
              <a:rPr lang="en-GB" sz="2800" dirty="0" smtClean="0"/>
              <a:t>Cyber attack – no booking list and booking blood not taken (n=1)</a:t>
            </a:r>
          </a:p>
          <a:p>
            <a:r>
              <a:rPr lang="en-GB" sz="2800" dirty="0" smtClean="0"/>
              <a:t>Results did not go to MNCMS and requirement missed (n=1)</a:t>
            </a:r>
          </a:p>
          <a:p>
            <a:endParaRPr lang="en-GB" dirty="0" smtClean="0"/>
          </a:p>
          <a:p>
            <a:pPr marL="0" indent="0" algn="ctr">
              <a:buNone/>
            </a:pPr>
            <a:endParaRPr lang="en-GB" dirty="0" smtClean="0"/>
          </a:p>
          <a:p>
            <a:endParaRPr lang="en-IE" dirty="0"/>
          </a:p>
        </p:txBody>
      </p:sp>
    </p:spTree>
    <p:extLst>
      <p:ext uri="{BB962C8B-B14F-4D97-AF65-F5344CB8AC3E}">
        <p14:creationId xmlns:p14="http://schemas.microsoft.com/office/powerpoint/2010/main" val="3530983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92696"/>
            <a:ext cx="6779096" cy="724942"/>
          </a:xfrm>
        </p:spPr>
        <p:txBody>
          <a:bodyPr>
            <a:normAutofit/>
          </a:bodyPr>
          <a:lstStyle/>
          <a:p>
            <a:r>
              <a:rPr lang="en-GB" sz="3200" b="1" u="sng" dirty="0" smtClean="0"/>
              <a:t>Who was involved in the errors?</a:t>
            </a:r>
            <a:endParaRPr lang="en-IE" sz="32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52853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19671" y="5838900"/>
            <a:ext cx="4961295" cy="276999"/>
          </a:xfrm>
          <a:prstGeom prst="rect">
            <a:avLst/>
          </a:prstGeom>
          <a:noFill/>
        </p:spPr>
        <p:txBody>
          <a:bodyPr wrap="none" rtlCol="0">
            <a:spAutoFit/>
          </a:bodyPr>
          <a:lstStyle/>
          <a:p>
            <a:r>
              <a:rPr lang="en-GB" sz="1200" dirty="0" smtClean="0"/>
              <a:t>Figure 5. Staff members involved in SAE events reported to the NHO in 2022.</a:t>
            </a:r>
            <a:endParaRPr lang="en-IE" sz="1200" dirty="0"/>
          </a:p>
        </p:txBody>
      </p:sp>
    </p:spTree>
    <p:extLst>
      <p:ext uri="{BB962C8B-B14F-4D97-AF65-F5344CB8AC3E}">
        <p14:creationId xmlns:p14="http://schemas.microsoft.com/office/powerpoint/2010/main" val="1190682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smtClean="0"/>
              <a:t>Locations where SAEs occurred 2022</a:t>
            </a:r>
            <a:endParaRPr lang="en-IE" sz="3200" b="1" u="sng"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18178099"/>
              </p:ext>
            </p:extLst>
          </p:nvPr>
        </p:nvGraphicFramePr>
        <p:xfrm>
          <a:off x="467544" y="1613558"/>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82021714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71601" y="6165304"/>
            <a:ext cx="2232248" cy="646331"/>
          </a:xfrm>
          <a:prstGeom prst="rect">
            <a:avLst/>
          </a:prstGeom>
          <a:noFill/>
        </p:spPr>
        <p:txBody>
          <a:bodyPr wrap="square" rtlCol="0">
            <a:spAutoFit/>
          </a:bodyPr>
          <a:lstStyle/>
          <a:p>
            <a:r>
              <a:rPr lang="en-GB" sz="1200" dirty="0" smtClean="0"/>
              <a:t>Figure 6. No of SAE reports where the event occurred in A&amp;E.</a:t>
            </a:r>
            <a:endParaRPr lang="en-IE" sz="1200" dirty="0"/>
          </a:p>
        </p:txBody>
      </p:sp>
      <p:sp>
        <p:nvSpPr>
          <p:cNvPr id="4" name="Rectangle 3"/>
          <p:cNvSpPr/>
          <p:nvPr/>
        </p:nvSpPr>
        <p:spPr>
          <a:xfrm>
            <a:off x="5076056" y="6178275"/>
            <a:ext cx="3528392" cy="461665"/>
          </a:xfrm>
          <a:prstGeom prst="rect">
            <a:avLst/>
          </a:prstGeom>
        </p:spPr>
        <p:txBody>
          <a:bodyPr wrap="square">
            <a:spAutoFit/>
          </a:bodyPr>
          <a:lstStyle/>
          <a:p>
            <a:r>
              <a:rPr lang="en-GB" sz="1200" dirty="0"/>
              <a:t>Figure </a:t>
            </a:r>
            <a:r>
              <a:rPr lang="en-GB" sz="1200" dirty="0" smtClean="0"/>
              <a:t>7. </a:t>
            </a:r>
            <a:r>
              <a:rPr lang="en-GB" sz="1200" dirty="0"/>
              <a:t>No of SAE reports where the event occurred </a:t>
            </a:r>
            <a:r>
              <a:rPr lang="en-GB" sz="1200" dirty="0" smtClean="0"/>
              <a:t>in laboratories.</a:t>
            </a:r>
            <a:endParaRPr lang="en-IE" sz="1200" dirty="0"/>
          </a:p>
        </p:txBody>
      </p:sp>
    </p:spTree>
    <p:extLst>
      <p:ext uri="{BB962C8B-B14F-4D97-AF65-F5344CB8AC3E}">
        <p14:creationId xmlns:p14="http://schemas.microsoft.com/office/powerpoint/2010/main" val="478645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t>Locations where SAEs occurred 2022</a:t>
            </a:r>
            <a:endParaRPr lang="en-IE" sz="3600" b="1" u="sng"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69559782"/>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68123177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899592" y="6160444"/>
            <a:ext cx="3528392" cy="461665"/>
          </a:xfrm>
          <a:prstGeom prst="rect">
            <a:avLst/>
          </a:prstGeom>
        </p:spPr>
        <p:txBody>
          <a:bodyPr wrap="square">
            <a:spAutoFit/>
          </a:bodyPr>
          <a:lstStyle/>
          <a:p>
            <a:r>
              <a:rPr lang="en-GB" sz="1200" dirty="0"/>
              <a:t>Figure 8</a:t>
            </a:r>
            <a:r>
              <a:rPr lang="en-GB" sz="1200" dirty="0" smtClean="0"/>
              <a:t>. </a:t>
            </a:r>
            <a:r>
              <a:rPr lang="en-GB" sz="1200" dirty="0"/>
              <a:t>No of SAE reports where the event occurred </a:t>
            </a:r>
            <a:r>
              <a:rPr lang="en-GB" sz="1200" dirty="0" smtClean="0"/>
              <a:t>on wards.</a:t>
            </a:r>
            <a:endParaRPr lang="en-IE" sz="1200" dirty="0"/>
          </a:p>
        </p:txBody>
      </p:sp>
      <p:sp>
        <p:nvSpPr>
          <p:cNvPr id="8" name="Rectangle 7"/>
          <p:cNvSpPr/>
          <p:nvPr/>
        </p:nvSpPr>
        <p:spPr>
          <a:xfrm>
            <a:off x="5095675" y="6151976"/>
            <a:ext cx="3528392" cy="461665"/>
          </a:xfrm>
          <a:prstGeom prst="rect">
            <a:avLst/>
          </a:prstGeom>
        </p:spPr>
        <p:txBody>
          <a:bodyPr wrap="square">
            <a:spAutoFit/>
          </a:bodyPr>
          <a:lstStyle/>
          <a:p>
            <a:r>
              <a:rPr lang="en-GB" sz="1200" dirty="0"/>
              <a:t>Figure </a:t>
            </a:r>
            <a:r>
              <a:rPr lang="en-GB" sz="1200" dirty="0" smtClean="0"/>
              <a:t>9. </a:t>
            </a:r>
            <a:r>
              <a:rPr lang="en-GB" sz="1200" dirty="0"/>
              <a:t>No of SAE reports where the event occurred </a:t>
            </a:r>
            <a:r>
              <a:rPr lang="en-GB" sz="1200" dirty="0" smtClean="0"/>
              <a:t>in theatre.</a:t>
            </a:r>
            <a:endParaRPr lang="en-IE" sz="1200" dirty="0"/>
          </a:p>
        </p:txBody>
      </p:sp>
    </p:spTree>
    <p:extLst>
      <p:ext uri="{BB962C8B-B14F-4D97-AF65-F5344CB8AC3E}">
        <p14:creationId xmlns:p14="http://schemas.microsoft.com/office/powerpoint/2010/main" val="641185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t>Locations where SAEs occurred 2022</a:t>
            </a:r>
            <a:endParaRPr lang="en-IE" sz="3600" b="1" u="sng"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64127484"/>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13485032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755576" y="6237312"/>
            <a:ext cx="3528392" cy="461665"/>
          </a:xfrm>
          <a:prstGeom prst="rect">
            <a:avLst/>
          </a:prstGeom>
        </p:spPr>
        <p:txBody>
          <a:bodyPr wrap="square">
            <a:spAutoFit/>
          </a:bodyPr>
          <a:lstStyle/>
          <a:p>
            <a:r>
              <a:rPr lang="en-GB" sz="1200" dirty="0"/>
              <a:t>Figure </a:t>
            </a:r>
            <a:r>
              <a:rPr lang="en-GB" sz="1200" dirty="0" smtClean="0"/>
              <a:t>10. </a:t>
            </a:r>
            <a:r>
              <a:rPr lang="en-GB" sz="1200" dirty="0"/>
              <a:t>No of SAE reports where the event </a:t>
            </a:r>
            <a:r>
              <a:rPr lang="en-GB" sz="1200" dirty="0" smtClean="0"/>
              <a:t>occurred on day wards.</a:t>
            </a:r>
            <a:endParaRPr lang="en-IE" sz="1200" dirty="0"/>
          </a:p>
        </p:txBody>
      </p:sp>
      <p:sp>
        <p:nvSpPr>
          <p:cNvPr id="8" name="Rectangle 7"/>
          <p:cNvSpPr/>
          <p:nvPr/>
        </p:nvSpPr>
        <p:spPr>
          <a:xfrm>
            <a:off x="5076056" y="6237311"/>
            <a:ext cx="3528392" cy="461665"/>
          </a:xfrm>
          <a:prstGeom prst="rect">
            <a:avLst/>
          </a:prstGeom>
        </p:spPr>
        <p:txBody>
          <a:bodyPr wrap="square">
            <a:spAutoFit/>
          </a:bodyPr>
          <a:lstStyle/>
          <a:p>
            <a:r>
              <a:rPr lang="en-GB" sz="1200" dirty="0"/>
              <a:t>Figure </a:t>
            </a:r>
            <a:r>
              <a:rPr lang="en-GB" sz="1200" dirty="0" smtClean="0"/>
              <a:t>11. </a:t>
            </a:r>
            <a:r>
              <a:rPr lang="en-GB" sz="1200" dirty="0"/>
              <a:t>No of SAE reports where the event </a:t>
            </a:r>
            <a:r>
              <a:rPr lang="en-GB" sz="1200" dirty="0" smtClean="0"/>
              <a:t>occurred in ICU.</a:t>
            </a:r>
            <a:endParaRPr lang="en-IE" sz="1200" dirty="0"/>
          </a:p>
        </p:txBody>
      </p:sp>
    </p:spTree>
    <p:extLst>
      <p:ext uri="{BB962C8B-B14F-4D97-AF65-F5344CB8AC3E}">
        <p14:creationId xmlns:p14="http://schemas.microsoft.com/office/powerpoint/2010/main" val="1085399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t>Locations where SAEs occurred 2022</a:t>
            </a:r>
            <a:endParaRPr lang="en-IE" sz="3600" b="1" u="sng"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52242144"/>
              </p:ext>
            </p:extLst>
          </p:nvPr>
        </p:nvGraphicFramePr>
        <p:xfrm>
          <a:off x="1475656" y="1600200"/>
          <a:ext cx="612068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195736" y="6165304"/>
            <a:ext cx="3528392" cy="461665"/>
          </a:xfrm>
          <a:prstGeom prst="rect">
            <a:avLst/>
          </a:prstGeom>
        </p:spPr>
        <p:txBody>
          <a:bodyPr wrap="square">
            <a:spAutoFit/>
          </a:bodyPr>
          <a:lstStyle/>
          <a:p>
            <a:r>
              <a:rPr lang="en-GB" sz="1200" dirty="0"/>
              <a:t>Figure </a:t>
            </a:r>
            <a:r>
              <a:rPr lang="en-GB" sz="1200" dirty="0" smtClean="0"/>
              <a:t>12. </a:t>
            </a:r>
            <a:r>
              <a:rPr lang="en-GB" sz="1200" dirty="0"/>
              <a:t>No of SAE reports where the event </a:t>
            </a:r>
            <a:r>
              <a:rPr lang="en-GB" sz="1200" dirty="0" smtClean="0"/>
              <a:t>occurred on maternity/labour wards.</a:t>
            </a:r>
            <a:endParaRPr lang="en-IE" sz="1200" dirty="0"/>
          </a:p>
        </p:txBody>
      </p:sp>
    </p:spTree>
    <p:extLst>
      <p:ext uri="{BB962C8B-B14F-4D97-AF65-F5344CB8AC3E}">
        <p14:creationId xmlns:p14="http://schemas.microsoft.com/office/powerpoint/2010/main" val="868490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76672"/>
            <a:ext cx="6851104" cy="940966"/>
          </a:xfrm>
        </p:spPr>
        <p:txBody>
          <a:bodyPr>
            <a:normAutofit/>
          </a:bodyPr>
          <a:lstStyle/>
          <a:p>
            <a:r>
              <a:rPr lang="en-GB" sz="3600" b="1" u="sng" dirty="0" smtClean="0"/>
              <a:t>Why are these errors occurring?</a:t>
            </a:r>
            <a:endParaRPr lang="en-IE" sz="36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4332964"/>
              </p:ext>
            </p:extLst>
          </p:nvPr>
        </p:nvGraphicFramePr>
        <p:xfrm>
          <a:off x="899591" y="1628798"/>
          <a:ext cx="7416826" cy="4032449"/>
        </p:xfrm>
        <a:graphic>
          <a:graphicData uri="http://schemas.openxmlformats.org/drawingml/2006/table">
            <a:tbl>
              <a:tblPr firstRow="1" firstCol="1" bandRow="1"/>
              <a:tblGrid>
                <a:gridCol w="2751298"/>
                <a:gridCol w="1193960"/>
                <a:gridCol w="1193960"/>
                <a:gridCol w="1173682"/>
                <a:gridCol w="1103926"/>
              </a:tblGrid>
              <a:tr h="814797">
                <a:tc>
                  <a:txBody>
                    <a:bodyPr/>
                    <a:lstStyle/>
                    <a:p>
                      <a:pPr algn="l">
                        <a:lnSpc>
                          <a:spcPct val="115000"/>
                        </a:lnSpc>
                        <a:spcAft>
                          <a:spcPts val="0"/>
                        </a:spcAft>
                      </a:pPr>
                      <a:r>
                        <a:rPr lang="en-IE" sz="1400" b="1" kern="1200" dirty="0">
                          <a:solidFill>
                            <a:srgbClr val="FFFFFF"/>
                          </a:solidFill>
                          <a:effectLst/>
                          <a:latin typeface="Calibri"/>
                          <a:ea typeface="Times New Roman"/>
                          <a:cs typeface="Arial"/>
                        </a:rPr>
                        <a:t>Types of Human Error</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l">
                        <a:lnSpc>
                          <a:spcPct val="115000"/>
                        </a:lnSpc>
                        <a:spcAft>
                          <a:spcPts val="0"/>
                        </a:spcAft>
                      </a:pPr>
                      <a:r>
                        <a:rPr lang="en-IE" sz="1400" b="1" kern="1200">
                          <a:solidFill>
                            <a:srgbClr val="FFFFFF"/>
                          </a:solidFill>
                          <a:effectLst/>
                          <a:latin typeface="Calibri"/>
                          <a:ea typeface="Calibri"/>
                          <a:cs typeface="Times New Roman"/>
                        </a:rPr>
                        <a:t>No. of reports (n=87) 2019</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l">
                        <a:lnSpc>
                          <a:spcPct val="115000"/>
                        </a:lnSpc>
                        <a:spcAft>
                          <a:spcPts val="0"/>
                        </a:spcAft>
                      </a:pPr>
                      <a:r>
                        <a:rPr lang="en-IE" sz="1400" b="1" kern="1200">
                          <a:solidFill>
                            <a:srgbClr val="FFFFFF"/>
                          </a:solidFill>
                          <a:effectLst/>
                          <a:latin typeface="Calibri"/>
                          <a:ea typeface="Times New Roman"/>
                          <a:cs typeface="Arial"/>
                        </a:rPr>
                        <a:t>No. of reports (n=67) 2020</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l">
                        <a:lnSpc>
                          <a:spcPct val="115000"/>
                        </a:lnSpc>
                        <a:spcAft>
                          <a:spcPts val="0"/>
                        </a:spcAft>
                      </a:pPr>
                      <a:r>
                        <a:rPr lang="en-IE" sz="1400" b="1" kern="1200">
                          <a:solidFill>
                            <a:srgbClr val="FFFFFF"/>
                          </a:solidFill>
                          <a:effectLst/>
                          <a:latin typeface="Calibri"/>
                          <a:ea typeface="Times New Roman"/>
                          <a:cs typeface="Arial"/>
                        </a:rPr>
                        <a:t>No. of reports (n=90) 2021</a:t>
                      </a:r>
                      <a:endParaRPr lang="en-IE" sz="14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c>
                  <a:txBody>
                    <a:bodyPr/>
                    <a:lstStyle/>
                    <a:p>
                      <a:pPr algn="l">
                        <a:lnSpc>
                          <a:spcPct val="115000"/>
                        </a:lnSpc>
                        <a:spcAft>
                          <a:spcPts val="0"/>
                        </a:spcAft>
                      </a:pPr>
                      <a:r>
                        <a:rPr lang="en-IE" sz="1400" b="1" kern="1200">
                          <a:solidFill>
                            <a:srgbClr val="FFFFFF"/>
                          </a:solidFill>
                          <a:effectLst/>
                          <a:latin typeface="Calibri"/>
                          <a:ea typeface="Times New Roman"/>
                          <a:cs typeface="Arial"/>
                        </a:rPr>
                        <a:t>No. of reports (n=107) 2022</a:t>
                      </a:r>
                      <a:endParaRPr lang="en-IE" sz="14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tr>
              <a:tr h="661836">
                <a:tc>
                  <a:txBody>
                    <a:bodyPr/>
                    <a:lstStyle/>
                    <a:p>
                      <a:pPr algn="l">
                        <a:lnSpc>
                          <a:spcPct val="115000"/>
                        </a:lnSpc>
                        <a:spcAft>
                          <a:spcPts val="0"/>
                        </a:spcAft>
                      </a:pPr>
                      <a:r>
                        <a:rPr lang="en-IE" sz="1400" b="1" kern="1200" dirty="0">
                          <a:solidFill>
                            <a:srgbClr val="FFFFFF"/>
                          </a:solidFill>
                          <a:effectLst/>
                          <a:latin typeface="Calibri"/>
                          <a:ea typeface="Times New Roman"/>
                          <a:cs typeface="Arial"/>
                        </a:rPr>
                        <a:t>Failure to adhere to policies and procedures</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solidFill>
                            <a:srgbClr val="FF0000"/>
                          </a:solidFill>
                          <a:effectLst/>
                          <a:latin typeface="Calibri"/>
                          <a:ea typeface="Calibri"/>
                          <a:cs typeface="Times New Roman"/>
                        </a:rPr>
                        <a:t>60</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FF0000"/>
                          </a:solidFill>
                          <a:effectLst/>
                          <a:latin typeface="Calibri"/>
                          <a:ea typeface="Times New Roman"/>
                          <a:cs typeface="Arial"/>
                        </a:rPr>
                        <a:t>33</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FF0000"/>
                          </a:solidFill>
                          <a:effectLst/>
                          <a:latin typeface="Calibri"/>
                          <a:ea typeface="Times New Roman"/>
                          <a:cs typeface="Arial"/>
                        </a:rPr>
                        <a:t>48</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FF0000"/>
                          </a:solidFill>
                          <a:effectLst/>
                          <a:latin typeface="Calibri"/>
                          <a:ea typeface="Times New Roman"/>
                          <a:cs typeface="Arial"/>
                        </a:rPr>
                        <a:t>64</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319477">
                <a:tc>
                  <a:txBody>
                    <a:bodyPr/>
                    <a:lstStyle/>
                    <a:p>
                      <a:pPr algn="l">
                        <a:lnSpc>
                          <a:spcPct val="115000"/>
                        </a:lnSpc>
                        <a:spcAft>
                          <a:spcPts val="0"/>
                        </a:spcAft>
                      </a:pPr>
                      <a:r>
                        <a:rPr lang="en-IE" sz="1400" b="1" kern="1200">
                          <a:solidFill>
                            <a:srgbClr val="FFFFFF"/>
                          </a:solidFill>
                          <a:effectLst/>
                          <a:latin typeface="Calibri"/>
                          <a:ea typeface="Times New Roman"/>
                          <a:cs typeface="Arial"/>
                        </a:rPr>
                        <a:t>Knowledge</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solidFill>
                            <a:srgbClr val="000000"/>
                          </a:solidFill>
                          <a:effectLst/>
                          <a:latin typeface="Calibri"/>
                          <a:ea typeface="Calibri"/>
                          <a:cs typeface="Times New Roman"/>
                        </a:rPr>
                        <a:t>19</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19</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24</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30</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319477">
                <a:tc>
                  <a:txBody>
                    <a:bodyPr/>
                    <a:lstStyle/>
                    <a:p>
                      <a:pPr algn="l">
                        <a:lnSpc>
                          <a:spcPct val="115000"/>
                        </a:lnSpc>
                        <a:spcAft>
                          <a:spcPts val="0"/>
                        </a:spcAft>
                      </a:pPr>
                      <a:r>
                        <a:rPr lang="en-IE" sz="1400" b="1" kern="1200">
                          <a:solidFill>
                            <a:srgbClr val="FFFFFF"/>
                          </a:solidFill>
                          <a:effectLst/>
                          <a:latin typeface="Calibri"/>
                          <a:ea typeface="Times New Roman"/>
                          <a:cs typeface="Arial"/>
                        </a:rPr>
                        <a:t>Co-ordination and communication</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solidFill>
                            <a:srgbClr val="000000"/>
                          </a:solidFill>
                          <a:effectLst/>
                          <a:latin typeface="Calibri"/>
                          <a:ea typeface="Calibri"/>
                          <a:cs typeface="Times New Roman"/>
                        </a:rPr>
                        <a:t>14</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14</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13</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17</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319477">
                <a:tc>
                  <a:txBody>
                    <a:bodyPr/>
                    <a:lstStyle/>
                    <a:p>
                      <a:pPr algn="l">
                        <a:lnSpc>
                          <a:spcPct val="115000"/>
                        </a:lnSpc>
                        <a:spcAft>
                          <a:spcPts val="0"/>
                        </a:spcAft>
                      </a:pPr>
                      <a:r>
                        <a:rPr lang="en-IE" sz="1400" b="1" kern="1200">
                          <a:solidFill>
                            <a:srgbClr val="FFFFFF"/>
                          </a:solidFill>
                          <a:effectLst/>
                          <a:latin typeface="Calibri"/>
                          <a:ea typeface="Times New Roman"/>
                          <a:cs typeface="Arial"/>
                        </a:rPr>
                        <a:t>Carrying out task incorrectly</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solidFill>
                            <a:srgbClr val="000000"/>
                          </a:solidFill>
                          <a:effectLst/>
                          <a:latin typeface="Calibri"/>
                          <a:ea typeface="Calibri"/>
                          <a:cs typeface="Times New Roman"/>
                        </a:rPr>
                        <a:t>18</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12</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13</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22</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319477">
                <a:tc>
                  <a:txBody>
                    <a:bodyPr/>
                    <a:lstStyle/>
                    <a:p>
                      <a:pPr algn="l">
                        <a:lnSpc>
                          <a:spcPct val="115000"/>
                        </a:lnSpc>
                        <a:spcAft>
                          <a:spcPts val="0"/>
                        </a:spcAft>
                      </a:pPr>
                      <a:r>
                        <a:rPr lang="en-IE" sz="1400" b="1" kern="1200">
                          <a:solidFill>
                            <a:srgbClr val="FFFFFF"/>
                          </a:solidFill>
                          <a:effectLst/>
                          <a:latin typeface="Calibri"/>
                          <a:ea typeface="Times New Roman"/>
                          <a:cs typeface="Arial"/>
                        </a:rPr>
                        <a:t>Other</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solidFill>
                            <a:srgbClr val="000000"/>
                          </a:solidFill>
                          <a:effectLst/>
                          <a:latin typeface="Calibri"/>
                          <a:ea typeface="Calibri"/>
                          <a:cs typeface="Times New Roman"/>
                        </a:rPr>
                        <a:t>7</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9</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9</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13</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319477">
                <a:tc>
                  <a:txBody>
                    <a:bodyPr/>
                    <a:lstStyle/>
                    <a:p>
                      <a:pPr algn="l">
                        <a:lnSpc>
                          <a:spcPct val="115000"/>
                        </a:lnSpc>
                        <a:spcAft>
                          <a:spcPts val="0"/>
                        </a:spcAft>
                      </a:pPr>
                      <a:r>
                        <a:rPr lang="en-IE" sz="1400" b="1" kern="1200">
                          <a:solidFill>
                            <a:srgbClr val="FFFFFF"/>
                          </a:solidFill>
                          <a:effectLst/>
                          <a:latin typeface="Calibri"/>
                          <a:ea typeface="Times New Roman"/>
                          <a:cs typeface="Arial"/>
                        </a:rPr>
                        <a:t>Verification</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effectLst/>
                          <a:latin typeface="Calibri"/>
                          <a:ea typeface="Calibri"/>
                          <a:cs typeface="Times New Roman"/>
                        </a:rPr>
                        <a:t>25</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7</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3</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4</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319477">
                <a:tc>
                  <a:txBody>
                    <a:bodyPr/>
                    <a:lstStyle/>
                    <a:p>
                      <a:pPr algn="l">
                        <a:lnSpc>
                          <a:spcPct val="115000"/>
                        </a:lnSpc>
                        <a:spcAft>
                          <a:spcPts val="0"/>
                        </a:spcAft>
                      </a:pPr>
                      <a:r>
                        <a:rPr lang="en-IE" sz="1400" b="1" kern="1200">
                          <a:solidFill>
                            <a:srgbClr val="FFFFFF"/>
                          </a:solidFill>
                          <a:effectLst/>
                          <a:latin typeface="Calibri"/>
                          <a:ea typeface="Times New Roman"/>
                          <a:cs typeface="Arial"/>
                        </a:rPr>
                        <a:t>Slip</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solidFill>
                            <a:srgbClr val="000000"/>
                          </a:solidFill>
                          <a:effectLst/>
                          <a:latin typeface="Calibri"/>
                          <a:ea typeface="Calibri"/>
                          <a:cs typeface="Times New Roman"/>
                        </a:rPr>
                        <a:t>9</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3</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5</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r h="319477">
                <a:tc>
                  <a:txBody>
                    <a:bodyPr/>
                    <a:lstStyle/>
                    <a:p>
                      <a:pPr algn="l">
                        <a:lnSpc>
                          <a:spcPct val="115000"/>
                        </a:lnSpc>
                        <a:spcAft>
                          <a:spcPts val="0"/>
                        </a:spcAft>
                      </a:pPr>
                      <a:r>
                        <a:rPr lang="en-IE" sz="1400" b="1" kern="1200">
                          <a:solidFill>
                            <a:srgbClr val="FFFFFF"/>
                          </a:solidFill>
                          <a:effectLst/>
                          <a:latin typeface="Calibri"/>
                          <a:ea typeface="Times New Roman"/>
                          <a:cs typeface="Arial"/>
                        </a:rPr>
                        <a:t>Monitoring</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solidFill>
                            <a:srgbClr val="000000"/>
                          </a:solidFill>
                          <a:effectLst/>
                          <a:latin typeface="Calibri"/>
                          <a:ea typeface="Calibri"/>
                          <a:cs typeface="Times New Roman"/>
                        </a:rPr>
                        <a:t>4</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3</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AF0"/>
                    </a:solidFill>
                  </a:tcPr>
                </a:tc>
              </a:tr>
              <a:tr h="319477">
                <a:tc>
                  <a:txBody>
                    <a:bodyPr/>
                    <a:lstStyle/>
                    <a:p>
                      <a:pPr algn="l">
                        <a:lnSpc>
                          <a:spcPct val="115000"/>
                        </a:lnSpc>
                        <a:spcAft>
                          <a:spcPts val="0"/>
                        </a:spcAft>
                      </a:pPr>
                      <a:r>
                        <a:rPr lang="en-IE" sz="1400" b="1" kern="1200">
                          <a:solidFill>
                            <a:srgbClr val="FFFFFF"/>
                          </a:solidFill>
                          <a:effectLst/>
                          <a:latin typeface="Calibri"/>
                          <a:ea typeface="Times New Roman"/>
                          <a:cs typeface="Arial"/>
                        </a:rPr>
                        <a:t>Patient related</a:t>
                      </a:r>
                      <a:endParaRPr lang="en-IE" sz="14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64A2"/>
                    </a:solidFill>
                  </a:tcPr>
                </a:tc>
                <a:tc>
                  <a:txBody>
                    <a:bodyPr/>
                    <a:lstStyle/>
                    <a:p>
                      <a:pPr algn="ctr">
                        <a:lnSpc>
                          <a:spcPct val="115000"/>
                        </a:lnSpc>
                        <a:spcAft>
                          <a:spcPts val="0"/>
                        </a:spcAft>
                      </a:pPr>
                      <a:r>
                        <a:rPr lang="en-IE" sz="1400" kern="1200" dirty="0">
                          <a:solidFill>
                            <a:srgbClr val="000000"/>
                          </a:solidFill>
                          <a:effectLst/>
                          <a:latin typeface="Calibri"/>
                          <a:ea typeface="Calibri"/>
                          <a:cs typeface="Times New Roman"/>
                        </a:rPr>
                        <a:t>2</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a:t>
                      </a:r>
                      <a:endParaRPr lang="en-IE" sz="14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1</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c>
                  <a:txBody>
                    <a:bodyPr/>
                    <a:lstStyle/>
                    <a:p>
                      <a:pPr algn="ctr">
                        <a:lnSpc>
                          <a:spcPct val="115000"/>
                        </a:lnSpc>
                        <a:spcAft>
                          <a:spcPts val="0"/>
                        </a:spcAft>
                      </a:pPr>
                      <a:r>
                        <a:rPr lang="en-IE" sz="1400" kern="1200" dirty="0">
                          <a:solidFill>
                            <a:srgbClr val="000000"/>
                          </a:solidFill>
                          <a:effectLst/>
                          <a:latin typeface="Calibri"/>
                          <a:ea typeface="Times New Roman"/>
                          <a:cs typeface="Arial"/>
                        </a:rPr>
                        <a:t>2</a:t>
                      </a:r>
                      <a:endParaRPr lang="en-IE" sz="14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3E0"/>
                    </a:solidFill>
                  </a:tcPr>
                </a:tc>
              </a:tr>
            </a:tbl>
          </a:graphicData>
        </a:graphic>
      </p:graphicFrame>
      <p:sp>
        <p:nvSpPr>
          <p:cNvPr id="3" name="TextBox 2"/>
          <p:cNvSpPr txBox="1"/>
          <p:nvPr/>
        </p:nvSpPr>
        <p:spPr>
          <a:xfrm>
            <a:off x="2195736" y="5744289"/>
            <a:ext cx="5211491" cy="276999"/>
          </a:xfrm>
          <a:prstGeom prst="rect">
            <a:avLst/>
          </a:prstGeom>
          <a:noFill/>
        </p:spPr>
        <p:txBody>
          <a:bodyPr wrap="none" rtlCol="0">
            <a:spAutoFit/>
          </a:bodyPr>
          <a:lstStyle/>
          <a:p>
            <a:r>
              <a:rPr lang="en-GB" sz="1200" dirty="0" smtClean="0"/>
              <a:t>Table 4. Number and type of human errors received by the NHO for SAEs in 2022.</a:t>
            </a:r>
            <a:endParaRPr lang="en-IE" sz="1200" dirty="0"/>
          </a:p>
        </p:txBody>
      </p:sp>
    </p:spTree>
    <p:extLst>
      <p:ext uri="{BB962C8B-B14F-4D97-AF65-F5344CB8AC3E}">
        <p14:creationId xmlns:p14="http://schemas.microsoft.com/office/powerpoint/2010/main" val="2255087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6707088" cy="868958"/>
          </a:xfrm>
        </p:spPr>
        <p:txBody>
          <a:bodyPr>
            <a:normAutofit/>
          </a:bodyPr>
          <a:lstStyle/>
          <a:p>
            <a:r>
              <a:rPr lang="en-GB" sz="3600" b="1" u="sng" dirty="0" smtClean="0"/>
              <a:t>Key recommendations from 2022</a:t>
            </a:r>
            <a:endParaRPr lang="en-IE" sz="3600" b="1" u="sng" dirty="0"/>
          </a:p>
        </p:txBody>
      </p:sp>
      <p:sp>
        <p:nvSpPr>
          <p:cNvPr id="3" name="Content Placeholder 2"/>
          <p:cNvSpPr>
            <a:spLocks noGrp="1"/>
          </p:cNvSpPr>
          <p:nvPr>
            <p:ph idx="1"/>
          </p:nvPr>
        </p:nvSpPr>
        <p:spPr>
          <a:xfrm>
            <a:off x="457200" y="1600200"/>
            <a:ext cx="6419056" cy="4525963"/>
          </a:xfrm>
          <a:ln>
            <a:solidFill>
              <a:schemeClr val="accent1"/>
            </a:solidFill>
          </a:ln>
        </p:spPr>
        <p:txBody>
          <a:bodyPr>
            <a:normAutofit fontScale="92500"/>
          </a:bodyPr>
          <a:lstStyle/>
          <a:p>
            <a:pPr marL="0" indent="0">
              <a:buNone/>
            </a:pPr>
            <a:r>
              <a:rPr lang="en-GB" sz="2400" dirty="0" smtClean="0">
                <a:solidFill>
                  <a:srgbClr val="FF0000"/>
                </a:solidFill>
              </a:rPr>
              <a:t>                                    </a:t>
            </a:r>
            <a:r>
              <a:rPr lang="en-GB" sz="2400" b="1" dirty="0" smtClean="0">
                <a:solidFill>
                  <a:srgbClr val="FF0000"/>
                </a:solidFill>
              </a:rPr>
              <a:t>Check</a:t>
            </a:r>
          </a:p>
          <a:p>
            <a:pPr marL="0" indent="0">
              <a:buNone/>
            </a:pPr>
            <a:r>
              <a:rPr lang="en-GB" sz="2400" dirty="0" smtClean="0"/>
              <a:t>Prescription stage of the process:                             </a:t>
            </a:r>
          </a:p>
          <a:p>
            <a:pPr marL="0" indent="0">
              <a:buNone/>
            </a:pPr>
            <a:r>
              <a:rPr lang="en-GB" sz="2400" dirty="0" smtClean="0">
                <a:solidFill>
                  <a:schemeClr val="accent1">
                    <a:lumMod val="75000"/>
                  </a:schemeClr>
                </a:solidFill>
              </a:rPr>
              <a:t>Is </a:t>
            </a:r>
            <a:r>
              <a:rPr lang="en-GB" sz="2400" dirty="0" err="1" smtClean="0">
                <a:solidFill>
                  <a:schemeClr val="accent1">
                    <a:lumMod val="75000"/>
                  </a:schemeClr>
                </a:solidFill>
              </a:rPr>
              <a:t>Hb</a:t>
            </a:r>
            <a:r>
              <a:rPr lang="en-GB" sz="2400" dirty="0" smtClean="0">
                <a:solidFill>
                  <a:schemeClr val="accent1">
                    <a:lumMod val="75000"/>
                  </a:schemeClr>
                </a:solidFill>
              </a:rPr>
              <a:t> result present and correct?                           </a:t>
            </a:r>
          </a:p>
          <a:p>
            <a:pPr marL="0" indent="0">
              <a:buNone/>
            </a:pPr>
            <a:r>
              <a:rPr lang="en-GB" sz="2400" dirty="0" smtClean="0">
                <a:solidFill>
                  <a:schemeClr val="accent1">
                    <a:lumMod val="75000"/>
                  </a:schemeClr>
                </a:solidFill>
              </a:rPr>
              <a:t>Have the patient’s special requirements been met?</a:t>
            </a:r>
          </a:p>
          <a:p>
            <a:pPr marL="0" indent="0">
              <a:buNone/>
            </a:pPr>
            <a:endParaRPr lang="en-GB" sz="2400" dirty="0" smtClean="0"/>
          </a:p>
          <a:p>
            <a:pPr>
              <a:buFont typeface="Wingdings" panose="05000000000000000000" pitchFamily="2" charset="2"/>
              <a:buChar char="ü"/>
            </a:pPr>
            <a:r>
              <a:rPr lang="en-GB" sz="2400" dirty="0" smtClean="0"/>
              <a:t>Lab processing errors are on the increase. </a:t>
            </a:r>
          </a:p>
          <a:p>
            <a:pPr marL="0" indent="0">
              <a:buNone/>
            </a:pPr>
            <a:r>
              <a:rPr lang="en-GB" sz="2400" dirty="0" smtClean="0"/>
              <a:t>Care needs to be taken when interpreting results.                                                  </a:t>
            </a:r>
          </a:p>
          <a:p>
            <a:pPr marL="0" indent="0">
              <a:buNone/>
            </a:pPr>
            <a:r>
              <a:rPr lang="en-GB" sz="2400" dirty="0" smtClean="0"/>
              <a:t>Remember to </a:t>
            </a:r>
            <a:r>
              <a:rPr lang="en-GB" sz="2400" dirty="0" smtClean="0">
                <a:solidFill>
                  <a:schemeClr val="accent1">
                    <a:lumMod val="75000"/>
                  </a:schemeClr>
                </a:solidFill>
              </a:rPr>
              <a:t>check historical records</a:t>
            </a:r>
            <a:r>
              <a:rPr lang="en-GB" sz="2400" dirty="0" smtClean="0"/>
              <a:t>.          </a:t>
            </a:r>
          </a:p>
          <a:p>
            <a:pPr marL="0" indent="0">
              <a:buNone/>
            </a:pPr>
            <a:r>
              <a:rPr lang="en-GB" sz="2400" dirty="0" smtClean="0"/>
              <a:t>Make sure </a:t>
            </a:r>
            <a:r>
              <a:rPr lang="en-GB" sz="2400" dirty="0" smtClean="0">
                <a:solidFill>
                  <a:schemeClr val="accent1">
                    <a:lumMod val="75000"/>
                  </a:schemeClr>
                </a:solidFill>
              </a:rPr>
              <a:t>correct components issued</a:t>
            </a:r>
            <a:r>
              <a:rPr lang="en-GB" sz="2400" dirty="0" smtClean="0"/>
              <a:t>.</a:t>
            </a:r>
          </a:p>
          <a:p>
            <a:pPr marL="0" indent="0">
              <a:buNone/>
            </a:pPr>
            <a:endParaRPr lang="en-GB" sz="2400" dirty="0" smtClean="0"/>
          </a:p>
          <a:p>
            <a:pPr>
              <a:buFont typeface="Wingdings" panose="05000000000000000000" pitchFamily="2" charset="2"/>
              <a:buChar char="ü"/>
            </a:pPr>
            <a:r>
              <a:rPr lang="en-GB" sz="2400" dirty="0"/>
              <a:t>Have </a:t>
            </a:r>
            <a:r>
              <a:rPr lang="en-GB" sz="2400" dirty="0">
                <a:solidFill>
                  <a:schemeClr val="accent1">
                    <a:lumMod val="75000"/>
                  </a:schemeClr>
                </a:solidFill>
              </a:rPr>
              <a:t>RAADP requirements </a:t>
            </a:r>
            <a:r>
              <a:rPr lang="en-GB" sz="2400" dirty="0"/>
              <a:t>been</a:t>
            </a:r>
            <a:r>
              <a:rPr lang="en-GB" sz="2400" dirty="0">
                <a:solidFill>
                  <a:schemeClr val="accent1">
                    <a:lumMod val="75000"/>
                  </a:schemeClr>
                </a:solidFill>
              </a:rPr>
              <a:t> </a:t>
            </a:r>
            <a:r>
              <a:rPr lang="en-GB" sz="2400" dirty="0"/>
              <a:t>met?</a:t>
            </a:r>
          </a:p>
          <a:p>
            <a:pPr marL="0" indent="0">
              <a:buNone/>
            </a:pPr>
            <a:endParaRPr lang="en-GB" sz="2400" dirty="0"/>
          </a:p>
          <a:p>
            <a:pPr marL="0" indent="0">
              <a:buNone/>
            </a:pPr>
            <a:endParaRPr lang="en-GB" sz="2400" dirty="0" smtClean="0"/>
          </a:p>
          <a:p>
            <a:endParaRPr lang="en-GB" dirty="0" smtClean="0"/>
          </a:p>
          <a:p>
            <a:endParaRPr lang="en-IE" dirty="0"/>
          </a:p>
        </p:txBody>
      </p:sp>
      <p:pic>
        <p:nvPicPr>
          <p:cNvPr id="5"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24859" t="-287" r="11561" b="287"/>
          <a:stretch/>
        </p:blipFill>
        <p:spPr>
          <a:xfrm>
            <a:off x="6804248" y="1628800"/>
            <a:ext cx="2043295" cy="3240360"/>
          </a:xfrm>
          <a:prstGeom prst="rect">
            <a:avLst/>
          </a:prstGeom>
        </p:spPr>
      </p:pic>
    </p:spTree>
    <p:extLst>
      <p:ext uri="{BB962C8B-B14F-4D97-AF65-F5344CB8AC3E}">
        <p14:creationId xmlns:p14="http://schemas.microsoft.com/office/powerpoint/2010/main" val="836642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864096"/>
          </a:xfrm>
        </p:spPr>
        <p:txBody>
          <a:bodyPr>
            <a:normAutofit/>
          </a:bodyPr>
          <a:lstStyle/>
          <a:p>
            <a:pPr algn="ctr"/>
            <a:r>
              <a:rPr lang="en-GB" sz="4000" b="1" u="sng" dirty="0" smtClean="0"/>
              <a:t>Near Miss Reports 2022</a:t>
            </a:r>
            <a:endParaRPr lang="en-IE" sz="40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1981237"/>
              </p:ext>
            </p:extLst>
          </p:nvPr>
        </p:nvGraphicFramePr>
        <p:xfrm>
          <a:off x="1259632" y="2060849"/>
          <a:ext cx="6768752" cy="3635412"/>
        </p:xfrm>
        <a:graphic>
          <a:graphicData uri="http://schemas.openxmlformats.org/drawingml/2006/table">
            <a:tbl>
              <a:tblPr firstRow="1" firstCol="1" bandRow="1">
                <a:tableStyleId>{5C22544A-7EE6-4342-B048-85BDC9FD1C3A}</a:tableStyleId>
              </a:tblPr>
              <a:tblGrid>
                <a:gridCol w="2255925"/>
                <a:gridCol w="2255925"/>
                <a:gridCol w="2256902"/>
              </a:tblGrid>
              <a:tr h="475038">
                <a:tc gridSpan="3">
                  <a:txBody>
                    <a:bodyPr/>
                    <a:lstStyle/>
                    <a:p>
                      <a:pPr>
                        <a:lnSpc>
                          <a:spcPct val="115000"/>
                        </a:lnSpc>
                        <a:spcAft>
                          <a:spcPts val="0"/>
                        </a:spcAft>
                      </a:pPr>
                      <a:r>
                        <a:rPr lang="en-GB" sz="2000" dirty="0" smtClean="0">
                          <a:solidFill>
                            <a:schemeClr val="tx1"/>
                          </a:solidFill>
                          <a:effectLst/>
                          <a:latin typeface="Calibri"/>
                          <a:ea typeface="Calibri"/>
                          <a:cs typeface="Times New Roman"/>
                        </a:rPr>
                        <a:t>Where in the process did the error occur?</a:t>
                      </a:r>
                    </a:p>
                  </a:txBody>
                  <a:tcPr marL="68580" marR="68580" marT="0" marB="0">
                    <a:solidFill>
                      <a:schemeClr val="bg1"/>
                    </a:solidFill>
                  </a:tcPr>
                </a:tc>
                <a:tc hMerge="1">
                  <a:txBody>
                    <a:bodyPr/>
                    <a:lstStyle/>
                    <a:p>
                      <a:pPr>
                        <a:lnSpc>
                          <a:spcPct val="115000"/>
                        </a:lnSpc>
                        <a:spcAft>
                          <a:spcPts val="0"/>
                        </a:spcAft>
                      </a:pPr>
                      <a:endParaRPr lang="en-IE" sz="1100" dirty="0">
                        <a:effectLst/>
                        <a:latin typeface="Calibri"/>
                        <a:ea typeface="Calibri"/>
                        <a:cs typeface="Times New Roman"/>
                      </a:endParaRPr>
                    </a:p>
                  </a:txBody>
                  <a:tcPr marL="68580" marR="68580" marT="0" marB="0"/>
                </a:tc>
                <a:tc hMerge="1">
                  <a:txBody>
                    <a:bodyPr/>
                    <a:lstStyle/>
                    <a:p>
                      <a:pPr>
                        <a:lnSpc>
                          <a:spcPct val="115000"/>
                        </a:lnSpc>
                        <a:spcAft>
                          <a:spcPts val="0"/>
                        </a:spcAft>
                      </a:pPr>
                      <a:endParaRPr lang="en-IE" sz="1100" dirty="0">
                        <a:effectLst/>
                        <a:latin typeface="Calibri"/>
                        <a:ea typeface="Calibri"/>
                        <a:cs typeface="Times New Roman"/>
                      </a:endParaRPr>
                    </a:p>
                  </a:txBody>
                  <a:tcPr marL="68580" marR="68580" marT="0" marB="0"/>
                </a:tc>
              </a:tr>
              <a:tr h="632995">
                <a:tc>
                  <a:txBody>
                    <a:bodyPr/>
                    <a:lstStyle/>
                    <a:p>
                      <a:pPr>
                        <a:lnSpc>
                          <a:spcPct val="115000"/>
                        </a:lnSpc>
                        <a:spcAft>
                          <a:spcPts val="0"/>
                        </a:spcAft>
                      </a:pPr>
                      <a:r>
                        <a:rPr lang="en-IE" sz="1800" dirty="0">
                          <a:effectLst/>
                        </a:rPr>
                        <a:t>Deviation </a:t>
                      </a:r>
                      <a:endParaRPr lang="en-IE"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800" dirty="0" smtClean="0">
                          <a:effectLst/>
                        </a:rPr>
                        <a:t>No</a:t>
                      </a:r>
                      <a:r>
                        <a:rPr lang="en-IE" sz="1800" baseline="0" dirty="0" smtClean="0">
                          <a:effectLst/>
                        </a:rPr>
                        <a:t> of reports accepted in </a:t>
                      </a:r>
                      <a:r>
                        <a:rPr lang="en-IE" sz="1800" dirty="0" smtClean="0">
                          <a:effectLst/>
                        </a:rPr>
                        <a:t>2021 </a:t>
                      </a:r>
                      <a:r>
                        <a:rPr lang="en-IE" sz="1800" dirty="0">
                          <a:effectLst/>
                        </a:rPr>
                        <a:t>(</a:t>
                      </a:r>
                      <a:r>
                        <a:rPr lang="en-IE" sz="1800" dirty="0" smtClean="0">
                          <a:effectLst/>
                        </a:rPr>
                        <a:t>n=20)</a:t>
                      </a:r>
                      <a:endParaRPr lang="en-IE"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800" dirty="0" smtClean="0">
                          <a:effectLst/>
                        </a:rPr>
                        <a:t>No. of reports accepted in 2022</a:t>
                      </a:r>
                      <a:r>
                        <a:rPr lang="en-IE" sz="1800" baseline="0" dirty="0" smtClean="0">
                          <a:effectLst/>
                        </a:rPr>
                        <a:t> </a:t>
                      </a:r>
                    </a:p>
                    <a:p>
                      <a:pPr>
                        <a:lnSpc>
                          <a:spcPct val="115000"/>
                        </a:lnSpc>
                        <a:spcAft>
                          <a:spcPts val="0"/>
                        </a:spcAft>
                      </a:pPr>
                      <a:r>
                        <a:rPr lang="en-IE" sz="1800" dirty="0" smtClean="0">
                          <a:effectLst/>
                        </a:rPr>
                        <a:t>(n= 28)</a:t>
                      </a:r>
                      <a:endParaRPr lang="en-IE" sz="1800" dirty="0">
                        <a:effectLst/>
                        <a:latin typeface="Calibri"/>
                        <a:ea typeface="Calibri"/>
                        <a:cs typeface="Times New Roman"/>
                      </a:endParaRPr>
                    </a:p>
                  </a:txBody>
                  <a:tcPr marL="68580" marR="68580" marT="0" marB="0"/>
                </a:tc>
              </a:tr>
              <a:tr h="469307">
                <a:tc>
                  <a:txBody>
                    <a:bodyPr/>
                    <a:lstStyle/>
                    <a:p>
                      <a:pPr>
                        <a:lnSpc>
                          <a:spcPct val="115000"/>
                        </a:lnSpc>
                        <a:spcAft>
                          <a:spcPts val="0"/>
                        </a:spcAft>
                      </a:pPr>
                      <a:r>
                        <a:rPr lang="en-IE" sz="1800" dirty="0">
                          <a:effectLst/>
                        </a:rPr>
                        <a:t>Compatibility testing</a:t>
                      </a:r>
                      <a:endParaRPr lang="en-IE"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800" dirty="0">
                          <a:effectLst/>
                        </a:rPr>
                        <a:t>3</a:t>
                      </a:r>
                      <a:endParaRPr lang="en-IE"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latin typeface="+mn-lt"/>
                          <a:ea typeface="+mn-ea"/>
                          <a:cs typeface="+mn-cs"/>
                        </a:rPr>
                        <a:t>6</a:t>
                      </a:r>
                      <a:endParaRPr lang="en-IE" sz="1800" dirty="0">
                        <a:effectLst/>
                        <a:latin typeface="Calibri"/>
                        <a:ea typeface="Calibri"/>
                        <a:cs typeface="Times New Roman"/>
                      </a:endParaRPr>
                    </a:p>
                  </a:txBody>
                  <a:tcPr marL="68580" marR="68580" marT="0" marB="0"/>
                </a:tc>
              </a:tr>
              <a:tr h="576064">
                <a:tc>
                  <a:txBody>
                    <a:bodyPr/>
                    <a:lstStyle/>
                    <a:p>
                      <a:pPr>
                        <a:lnSpc>
                          <a:spcPct val="115000"/>
                        </a:lnSpc>
                        <a:spcAft>
                          <a:spcPts val="0"/>
                        </a:spcAft>
                      </a:pPr>
                      <a:r>
                        <a:rPr lang="en-IE" sz="1800">
                          <a:effectLst/>
                        </a:rPr>
                        <a:t>Component selection</a:t>
                      </a:r>
                      <a:endParaRPr lang="en-IE"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latin typeface="+mn-lt"/>
                          <a:ea typeface="+mn-ea"/>
                          <a:cs typeface="+mn-cs"/>
                        </a:rPr>
                        <a:t>2</a:t>
                      </a:r>
                      <a:endParaRPr lang="en-IE"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IE" sz="1800" dirty="0">
                          <a:effectLst/>
                        </a:rPr>
                        <a:t>3</a:t>
                      </a:r>
                      <a:endParaRPr lang="en-IE" sz="1800" dirty="0">
                        <a:effectLst/>
                        <a:latin typeface="Calibri"/>
                        <a:ea typeface="Calibri"/>
                        <a:cs typeface="Times New Roman"/>
                      </a:endParaRPr>
                    </a:p>
                  </a:txBody>
                  <a:tcPr marL="68580" marR="68580" marT="0" marB="0"/>
                </a:tc>
              </a:tr>
              <a:tr h="389533">
                <a:tc>
                  <a:txBody>
                    <a:bodyPr/>
                    <a:lstStyle/>
                    <a:p>
                      <a:pPr>
                        <a:lnSpc>
                          <a:spcPct val="115000"/>
                        </a:lnSpc>
                        <a:spcAft>
                          <a:spcPts val="0"/>
                        </a:spcAft>
                      </a:pPr>
                      <a:r>
                        <a:rPr lang="en-IE" sz="1800">
                          <a:effectLst/>
                        </a:rPr>
                        <a:t>Issue </a:t>
                      </a:r>
                      <a:endParaRPr lang="en-IE"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latin typeface="+mn-lt"/>
                          <a:ea typeface="+mn-ea"/>
                          <a:cs typeface="+mn-cs"/>
                        </a:rPr>
                        <a:t>4</a:t>
                      </a:r>
                      <a:endParaRPr lang="en-IE"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solidFill>
                            <a:srgbClr val="FF0000"/>
                          </a:solidFill>
                          <a:effectLst/>
                          <a:latin typeface="+mn-lt"/>
                          <a:ea typeface="+mn-ea"/>
                          <a:cs typeface="+mn-cs"/>
                        </a:rPr>
                        <a:t>11</a:t>
                      </a:r>
                      <a:endParaRPr lang="en-IE" sz="1800" dirty="0">
                        <a:solidFill>
                          <a:srgbClr val="FF0000"/>
                        </a:solidFill>
                        <a:effectLst/>
                        <a:latin typeface="Calibri"/>
                        <a:ea typeface="Calibri"/>
                        <a:cs typeface="Times New Roman"/>
                      </a:endParaRPr>
                    </a:p>
                  </a:txBody>
                  <a:tcPr marL="68580" marR="68580" marT="0" marB="0"/>
                </a:tc>
              </a:tr>
              <a:tr h="389533">
                <a:tc>
                  <a:txBody>
                    <a:bodyPr/>
                    <a:lstStyle/>
                    <a:p>
                      <a:pPr>
                        <a:lnSpc>
                          <a:spcPct val="115000"/>
                        </a:lnSpc>
                        <a:spcAft>
                          <a:spcPts val="0"/>
                        </a:spcAft>
                      </a:pPr>
                      <a:r>
                        <a:rPr lang="en-IE" sz="1800">
                          <a:effectLst/>
                        </a:rPr>
                        <a:t>Other</a:t>
                      </a:r>
                      <a:endParaRPr lang="en-IE"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solidFill>
                            <a:srgbClr val="FF0000"/>
                          </a:solidFill>
                          <a:effectLst/>
                          <a:latin typeface="+mn-lt"/>
                          <a:ea typeface="+mn-ea"/>
                          <a:cs typeface="+mn-cs"/>
                        </a:rPr>
                        <a:t>10</a:t>
                      </a:r>
                      <a:endParaRPr lang="en-IE" sz="18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latin typeface="+mn-lt"/>
                          <a:ea typeface="+mn-ea"/>
                          <a:cs typeface="+mn-cs"/>
                        </a:rPr>
                        <a:t>8</a:t>
                      </a:r>
                      <a:endParaRPr lang="en-IE" sz="1800" dirty="0">
                        <a:effectLst/>
                        <a:latin typeface="Calibri"/>
                        <a:ea typeface="Calibri"/>
                        <a:cs typeface="Times New Roman"/>
                      </a:endParaRPr>
                    </a:p>
                  </a:txBody>
                  <a:tcPr marL="68580" marR="68580" marT="0" marB="0"/>
                </a:tc>
              </a:tr>
              <a:tr h="389533">
                <a:tc>
                  <a:txBody>
                    <a:bodyPr/>
                    <a:lstStyle/>
                    <a:p>
                      <a:pPr>
                        <a:lnSpc>
                          <a:spcPct val="115000"/>
                        </a:lnSpc>
                        <a:spcAft>
                          <a:spcPts val="0"/>
                        </a:spcAft>
                      </a:pPr>
                      <a:r>
                        <a:rPr lang="en-IE" sz="1800" dirty="0">
                          <a:effectLst/>
                        </a:rPr>
                        <a:t>Storage</a:t>
                      </a:r>
                      <a:endParaRPr lang="en-IE"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latin typeface="+mn-lt"/>
                          <a:ea typeface="+mn-ea"/>
                          <a:cs typeface="+mn-cs"/>
                        </a:rPr>
                        <a:t>1</a:t>
                      </a:r>
                      <a:endParaRPr lang="en-IE"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smtClean="0">
                          <a:effectLst/>
                          <a:latin typeface="+mn-lt"/>
                          <a:ea typeface="+mn-ea"/>
                          <a:cs typeface="+mn-cs"/>
                        </a:rPr>
                        <a:t>0</a:t>
                      </a:r>
                      <a:endParaRPr lang="en-IE" sz="18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2555777" y="5733256"/>
            <a:ext cx="4752528" cy="276999"/>
          </a:xfrm>
          <a:prstGeom prst="rect">
            <a:avLst/>
          </a:prstGeom>
          <a:noFill/>
        </p:spPr>
        <p:txBody>
          <a:bodyPr wrap="square" rtlCol="0">
            <a:spAutoFit/>
          </a:bodyPr>
          <a:lstStyle/>
          <a:p>
            <a:r>
              <a:rPr lang="en-GB" sz="1200" dirty="0" smtClean="0"/>
              <a:t>Table 5.  Where in the process errors occurred 2021 and 2022.</a:t>
            </a:r>
            <a:endParaRPr lang="en-IE" sz="1200" dirty="0"/>
          </a:p>
        </p:txBody>
      </p:sp>
      <p:graphicFrame>
        <p:nvGraphicFramePr>
          <p:cNvPr id="5" name="Table 4"/>
          <p:cNvGraphicFramePr>
            <a:graphicFrameLocks noGrp="1"/>
          </p:cNvGraphicFramePr>
          <p:nvPr>
            <p:extLst>
              <p:ext uri="{D42A27DB-BD31-4B8C-83A1-F6EECF244321}">
                <p14:modId xmlns:p14="http://schemas.microsoft.com/office/powerpoint/2010/main" val="2920966008"/>
              </p:ext>
            </p:extLst>
          </p:nvPr>
        </p:nvGraphicFramePr>
        <p:xfrm>
          <a:off x="1259632" y="1628800"/>
          <a:ext cx="5832648" cy="432048"/>
        </p:xfrm>
        <a:graphic>
          <a:graphicData uri="http://schemas.openxmlformats.org/drawingml/2006/table">
            <a:tbl>
              <a:tblPr firstRow="1" bandRow="1">
                <a:tableStyleId>{5C22544A-7EE6-4342-B048-85BDC9FD1C3A}</a:tableStyleId>
              </a:tblPr>
              <a:tblGrid>
                <a:gridCol w="5832648"/>
              </a:tblGrid>
              <a:tr h="432048">
                <a:tc>
                  <a:txBody>
                    <a:bodyPr/>
                    <a:lstStyle/>
                    <a:p>
                      <a:r>
                        <a:rPr lang="en-GB" dirty="0" smtClean="0"/>
                        <a:t>No. of reports received in 2022 – (n= 48)</a:t>
                      </a:r>
                      <a:endParaRPr lang="en-IE" dirty="0"/>
                    </a:p>
                  </a:txBody>
                  <a:tcPr/>
                </a:tc>
              </a:tr>
            </a:tbl>
          </a:graphicData>
        </a:graphic>
      </p:graphicFrame>
    </p:spTree>
    <p:extLst>
      <p:ext uri="{BB962C8B-B14F-4D97-AF65-F5344CB8AC3E}">
        <p14:creationId xmlns:p14="http://schemas.microsoft.com/office/powerpoint/2010/main" val="3222680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792088"/>
          </a:xfrm>
        </p:spPr>
        <p:txBody>
          <a:bodyPr>
            <a:normAutofit/>
          </a:bodyPr>
          <a:lstStyle/>
          <a:p>
            <a:pPr algn="ctr"/>
            <a:r>
              <a:rPr lang="en-GB" sz="4000" b="1" u="sng" dirty="0" smtClean="0"/>
              <a:t>Why did the error occur?</a:t>
            </a:r>
            <a:endParaRPr lang="en-IE" sz="4000" b="1" u="sng" dirty="0"/>
          </a:p>
        </p:txBody>
      </p:sp>
      <p:sp>
        <p:nvSpPr>
          <p:cNvPr id="3" name="Content Placeholder 2"/>
          <p:cNvSpPr>
            <a:spLocks noGrp="1"/>
          </p:cNvSpPr>
          <p:nvPr>
            <p:ph idx="1"/>
          </p:nvPr>
        </p:nvSpPr>
        <p:spPr>
          <a:xfrm>
            <a:off x="457200" y="1340768"/>
            <a:ext cx="8229600" cy="5136232"/>
          </a:xfrm>
        </p:spPr>
        <p:txBody>
          <a:bodyPr/>
          <a:lstStyle/>
          <a:p>
            <a:pPr marL="0" indent="0">
              <a:buNone/>
            </a:pPr>
            <a:r>
              <a:rPr lang="en-GB" dirty="0" smtClean="0"/>
              <a:t>   </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4015470518"/>
              </p:ext>
            </p:extLst>
          </p:nvPr>
        </p:nvGraphicFramePr>
        <p:xfrm>
          <a:off x="1331640" y="1700808"/>
          <a:ext cx="6096000" cy="504056"/>
        </p:xfrm>
        <a:graphic>
          <a:graphicData uri="http://schemas.openxmlformats.org/drawingml/2006/table">
            <a:tbl>
              <a:tblPr firstRow="1" bandRow="1">
                <a:tableStyleId>{35758FB7-9AC5-4552-8A53-C91805E547FA}</a:tableStyleId>
              </a:tblPr>
              <a:tblGrid>
                <a:gridCol w="3096344"/>
                <a:gridCol w="2999656"/>
              </a:tblGrid>
              <a:tr h="504056">
                <a:tc>
                  <a:txBody>
                    <a:bodyPr/>
                    <a:lstStyle/>
                    <a:p>
                      <a:r>
                        <a:rPr lang="en-GB" sz="1800" dirty="0" smtClean="0"/>
                        <a:t>Human error (2022)</a:t>
                      </a:r>
                      <a:r>
                        <a:rPr lang="en-GB" sz="1800" baseline="0" dirty="0" smtClean="0"/>
                        <a:t> – n = 27</a:t>
                      </a:r>
                      <a:endParaRPr lang="en-GB"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System error </a:t>
                      </a:r>
                      <a:r>
                        <a:rPr lang="en-GB" sz="1800" dirty="0" smtClean="0">
                          <a:solidFill>
                            <a:schemeClr val="bg1"/>
                          </a:solidFill>
                        </a:rPr>
                        <a:t>(2022)</a:t>
                      </a:r>
                      <a:r>
                        <a:rPr lang="en-GB" sz="1800" baseline="0" dirty="0" smtClean="0">
                          <a:solidFill>
                            <a:schemeClr val="bg1"/>
                          </a:solidFill>
                        </a:rPr>
                        <a:t> – n = 1                                 </a:t>
                      </a:r>
                      <a:r>
                        <a:rPr lang="en-GB" sz="1800" baseline="0" dirty="0" smtClean="0">
                          <a:solidFill>
                            <a:schemeClr val="lt1"/>
                          </a:solidFill>
                        </a:rPr>
                        <a:t> </a:t>
                      </a:r>
                      <a:r>
                        <a:rPr lang="en-GB" sz="1800" baseline="0" dirty="0" smtClean="0">
                          <a:solidFill>
                            <a:schemeClr val="bg1"/>
                          </a:solidFill>
                        </a:rPr>
                        <a:t>  </a:t>
                      </a:r>
                      <a:endParaRPr lang="en-IE" sz="18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2194564"/>
              </p:ext>
            </p:extLst>
          </p:nvPr>
        </p:nvGraphicFramePr>
        <p:xfrm>
          <a:off x="971600" y="2564904"/>
          <a:ext cx="6768753" cy="3257168"/>
        </p:xfrm>
        <a:graphic>
          <a:graphicData uri="http://schemas.openxmlformats.org/drawingml/2006/table">
            <a:tbl>
              <a:tblPr firstRow="1" bandRow="1">
                <a:tableStyleId>{5C22544A-7EE6-4342-B048-85BDC9FD1C3A}</a:tableStyleId>
              </a:tblPr>
              <a:tblGrid>
                <a:gridCol w="2376264"/>
                <a:gridCol w="2136238"/>
                <a:gridCol w="2256251"/>
              </a:tblGrid>
              <a:tr h="407288">
                <a:tc>
                  <a:txBody>
                    <a:bodyPr/>
                    <a:lstStyle/>
                    <a:p>
                      <a:r>
                        <a:rPr lang="en-GB" sz="1600" dirty="0" smtClean="0"/>
                        <a:t>Types</a:t>
                      </a:r>
                      <a:r>
                        <a:rPr lang="en-GB" sz="1600" baseline="0" dirty="0" smtClean="0"/>
                        <a:t> of human error</a:t>
                      </a:r>
                      <a:endParaRPr lang="en-IE" sz="1600" dirty="0"/>
                    </a:p>
                  </a:txBody>
                  <a:tcPr/>
                </a:tc>
                <a:tc>
                  <a:txBody>
                    <a:bodyPr/>
                    <a:lstStyle/>
                    <a:p>
                      <a:r>
                        <a:rPr lang="en-GB" sz="1600" dirty="0" smtClean="0"/>
                        <a:t>No. of reports 2021</a:t>
                      </a:r>
                      <a:endParaRPr lang="en-IE" sz="1600" dirty="0"/>
                    </a:p>
                  </a:txBody>
                  <a:tcPr/>
                </a:tc>
                <a:tc>
                  <a:txBody>
                    <a:bodyPr/>
                    <a:lstStyle/>
                    <a:p>
                      <a:r>
                        <a:rPr lang="en-GB" sz="1600" dirty="0" smtClean="0"/>
                        <a:t>No. of reports 2022</a:t>
                      </a:r>
                      <a:endParaRPr lang="en-IE" sz="1600" dirty="0"/>
                    </a:p>
                  </a:txBody>
                  <a:tcPr/>
                </a:tc>
              </a:tr>
              <a:tr h="370840">
                <a:tc>
                  <a:txBody>
                    <a:bodyPr/>
                    <a:lstStyle/>
                    <a:p>
                      <a:r>
                        <a:rPr lang="en-GB" sz="1600" dirty="0" smtClean="0"/>
                        <a:t>Verification</a:t>
                      </a:r>
                      <a:endParaRPr lang="en-IE" sz="1600" dirty="0"/>
                    </a:p>
                  </a:txBody>
                  <a:tcPr/>
                </a:tc>
                <a:tc>
                  <a:txBody>
                    <a:bodyPr/>
                    <a:lstStyle/>
                    <a:p>
                      <a:r>
                        <a:rPr lang="en-GB" sz="1600" dirty="0" smtClean="0">
                          <a:solidFill>
                            <a:srgbClr val="FF0000"/>
                          </a:solidFill>
                        </a:rPr>
                        <a:t>20</a:t>
                      </a:r>
                      <a:endParaRPr lang="en-IE" sz="1600" dirty="0">
                        <a:solidFill>
                          <a:srgbClr val="FF0000"/>
                        </a:solidFill>
                      </a:endParaRPr>
                    </a:p>
                  </a:txBody>
                  <a:tcPr/>
                </a:tc>
                <a:tc>
                  <a:txBody>
                    <a:bodyPr/>
                    <a:lstStyle/>
                    <a:p>
                      <a:r>
                        <a:rPr lang="en-GB" sz="1600" dirty="0" smtClean="0">
                          <a:solidFill>
                            <a:srgbClr val="FF0000"/>
                          </a:solidFill>
                        </a:rPr>
                        <a:t>0</a:t>
                      </a:r>
                      <a:endParaRPr lang="en-IE" sz="1600" dirty="0">
                        <a:solidFill>
                          <a:srgbClr val="FF0000"/>
                        </a:solidFill>
                      </a:endParaRPr>
                    </a:p>
                  </a:txBody>
                  <a:tcPr/>
                </a:tc>
              </a:tr>
              <a:tr h="370840">
                <a:tc>
                  <a:txBody>
                    <a:bodyPr/>
                    <a:lstStyle/>
                    <a:p>
                      <a:r>
                        <a:rPr lang="en-GB" sz="1600" dirty="0" smtClean="0"/>
                        <a:t>Insufficient attention to detail</a:t>
                      </a:r>
                      <a:endParaRPr lang="en-IE" sz="1600" dirty="0"/>
                    </a:p>
                  </a:txBody>
                  <a:tcPr/>
                </a:tc>
                <a:tc>
                  <a:txBody>
                    <a:bodyPr/>
                    <a:lstStyle/>
                    <a:p>
                      <a:r>
                        <a:rPr lang="en-GB" sz="1600" dirty="0" smtClean="0">
                          <a:solidFill>
                            <a:srgbClr val="FF0000"/>
                          </a:solidFill>
                        </a:rPr>
                        <a:t>21</a:t>
                      </a:r>
                      <a:endParaRPr lang="en-IE" sz="1600" dirty="0">
                        <a:solidFill>
                          <a:srgbClr val="FF0000"/>
                        </a:solidFill>
                      </a:endParaRPr>
                    </a:p>
                  </a:txBody>
                  <a:tcPr/>
                </a:tc>
                <a:tc>
                  <a:txBody>
                    <a:bodyPr/>
                    <a:lstStyle/>
                    <a:p>
                      <a:r>
                        <a:rPr lang="en-GB" sz="1600" dirty="0" smtClean="0">
                          <a:solidFill>
                            <a:srgbClr val="FF0000"/>
                          </a:solidFill>
                        </a:rPr>
                        <a:t>25</a:t>
                      </a:r>
                      <a:endParaRPr lang="en-IE" sz="1600" dirty="0">
                        <a:solidFill>
                          <a:srgbClr val="FF0000"/>
                        </a:solidFill>
                      </a:endParaRPr>
                    </a:p>
                  </a:txBody>
                  <a:tcPr/>
                </a:tc>
              </a:tr>
              <a:tr h="370840">
                <a:tc>
                  <a:txBody>
                    <a:bodyPr/>
                    <a:lstStyle/>
                    <a:p>
                      <a:r>
                        <a:rPr lang="en-GB" sz="1600" dirty="0" smtClean="0"/>
                        <a:t>Failure to adhere to policies and procedures</a:t>
                      </a:r>
                      <a:endParaRPr lang="en-IE" sz="1600" dirty="0"/>
                    </a:p>
                  </a:txBody>
                  <a:tcPr/>
                </a:tc>
                <a:tc>
                  <a:txBody>
                    <a:bodyPr/>
                    <a:lstStyle/>
                    <a:p>
                      <a:r>
                        <a:rPr lang="en-GB" sz="1600" dirty="0" smtClean="0"/>
                        <a:t>3</a:t>
                      </a:r>
                      <a:endParaRPr lang="en-IE" sz="1600" dirty="0"/>
                    </a:p>
                  </a:txBody>
                  <a:tcPr/>
                </a:tc>
                <a:tc>
                  <a:txBody>
                    <a:bodyPr/>
                    <a:lstStyle/>
                    <a:p>
                      <a:r>
                        <a:rPr lang="en-GB" sz="1600" dirty="0" smtClean="0"/>
                        <a:t>25</a:t>
                      </a:r>
                      <a:endParaRPr lang="en-IE" sz="1600" dirty="0"/>
                    </a:p>
                  </a:txBody>
                  <a:tcPr/>
                </a:tc>
              </a:tr>
              <a:tr h="370840">
                <a:tc>
                  <a:txBody>
                    <a:bodyPr/>
                    <a:lstStyle/>
                    <a:p>
                      <a:r>
                        <a:rPr lang="en-GB" sz="1600" dirty="0" smtClean="0"/>
                        <a:t>Coordination</a:t>
                      </a:r>
                      <a:r>
                        <a:rPr lang="en-GB" sz="1600" baseline="0" dirty="0" smtClean="0"/>
                        <a:t> and communication</a:t>
                      </a:r>
                      <a:endParaRPr lang="en-IE" sz="1600" dirty="0"/>
                    </a:p>
                  </a:txBody>
                  <a:tcPr/>
                </a:tc>
                <a:tc>
                  <a:txBody>
                    <a:bodyPr/>
                    <a:lstStyle/>
                    <a:p>
                      <a:r>
                        <a:rPr lang="en-GB" sz="1600" dirty="0" smtClean="0"/>
                        <a:t>3</a:t>
                      </a:r>
                      <a:endParaRPr lang="en-IE" sz="1600" dirty="0"/>
                    </a:p>
                  </a:txBody>
                  <a:tcPr/>
                </a:tc>
                <a:tc>
                  <a:txBody>
                    <a:bodyPr/>
                    <a:lstStyle/>
                    <a:p>
                      <a:r>
                        <a:rPr lang="en-GB" sz="1600" dirty="0" smtClean="0"/>
                        <a:t>3</a:t>
                      </a:r>
                      <a:endParaRPr lang="en-IE" sz="1600" dirty="0"/>
                    </a:p>
                  </a:txBody>
                  <a:tcPr/>
                </a:tc>
              </a:tr>
              <a:tr h="370840">
                <a:tc>
                  <a:txBody>
                    <a:bodyPr/>
                    <a:lstStyle/>
                    <a:p>
                      <a:r>
                        <a:rPr lang="en-GB" sz="1600" dirty="0" smtClean="0"/>
                        <a:t>Knowledge</a:t>
                      </a:r>
                      <a:endParaRPr lang="en-IE" sz="1600" dirty="0"/>
                    </a:p>
                  </a:txBody>
                  <a:tcPr/>
                </a:tc>
                <a:tc>
                  <a:txBody>
                    <a:bodyPr/>
                    <a:lstStyle/>
                    <a:p>
                      <a:r>
                        <a:rPr lang="en-GB" sz="1600" dirty="0" smtClean="0"/>
                        <a:t>1</a:t>
                      </a:r>
                      <a:endParaRPr lang="en-IE" sz="1600" dirty="0"/>
                    </a:p>
                  </a:txBody>
                  <a:tcPr/>
                </a:tc>
                <a:tc>
                  <a:txBody>
                    <a:bodyPr/>
                    <a:lstStyle/>
                    <a:p>
                      <a:r>
                        <a:rPr lang="en-GB" sz="1600" dirty="0" smtClean="0"/>
                        <a:t>0</a:t>
                      </a:r>
                      <a:endParaRPr lang="en-IE" sz="1600" dirty="0"/>
                    </a:p>
                  </a:txBody>
                  <a:tcPr/>
                </a:tc>
              </a:tr>
              <a:tr h="370840">
                <a:tc>
                  <a:txBody>
                    <a:bodyPr/>
                    <a:lstStyle/>
                    <a:p>
                      <a:r>
                        <a:rPr lang="en-GB" sz="1600" dirty="0" smtClean="0"/>
                        <a:t>Slip</a:t>
                      </a:r>
                      <a:endParaRPr lang="en-IE" sz="1600" dirty="0"/>
                    </a:p>
                  </a:txBody>
                  <a:tcPr/>
                </a:tc>
                <a:tc>
                  <a:txBody>
                    <a:bodyPr/>
                    <a:lstStyle/>
                    <a:p>
                      <a:r>
                        <a:rPr lang="en-GB" sz="1600" dirty="0" smtClean="0"/>
                        <a:t>4</a:t>
                      </a:r>
                      <a:endParaRPr lang="en-IE" sz="1600" dirty="0"/>
                    </a:p>
                  </a:txBody>
                  <a:tcPr/>
                </a:tc>
                <a:tc>
                  <a:txBody>
                    <a:bodyPr/>
                    <a:lstStyle/>
                    <a:p>
                      <a:r>
                        <a:rPr lang="en-GB" sz="1600" dirty="0" smtClean="0"/>
                        <a:t>0</a:t>
                      </a:r>
                      <a:endParaRPr lang="en-IE" sz="1600" dirty="0"/>
                    </a:p>
                  </a:txBody>
                  <a:tcPr/>
                </a:tc>
              </a:tr>
            </a:tbl>
          </a:graphicData>
        </a:graphic>
      </p:graphicFrame>
      <p:sp>
        <p:nvSpPr>
          <p:cNvPr id="6" name="TextBox 5"/>
          <p:cNvSpPr txBox="1"/>
          <p:nvPr/>
        </p:nvSpPr>
        <p:spPr>
          <a:xfrm>
            <a:off x="1835696" y="5882788"/>
            <a:ext cx="5033686" cy="276999"/>
          </a:xfrm>
          <a:prstGeom prst="rect">
            <a:avLst/>
          </a:prstGeom>
          <a:noFill/>
        </p:spPr>
        <p:txBody>
          <a:bodyPr wrap="none" rtlCol="0">
            <a:spAutoFit/>
          </a:bodyPr>
          <a:lstStyle/>
          <a:p>
            <a:r>
              <a:rPr lang="en-GB" sz="1200" dirty="0" smtClean="0"/>
              <a:t>Table 6. Number and type of human errors cited on Near Miss reports in 2022.</a:t>
            </a:r>
            <a:endParaRPr lang="en-IE" sz="1200" dirty="0"/>
          </a:p>
        </p:txBody>
      </p:sp>
    </p:spTree>
    <p:extLst>
      <p:ext uri="{BB962C8B-B14F-4D97-AF65-F5344CB8AC3E}">
        <p14:creationId xmlns:p14="http://schemas.microsoft.com/office/powerpoint/2010/main" val="767587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272808" cy="792088"/>
          </a:xfrm>
        </p:spPr>
        <p:txBody>
          <a:bodyPr>
            <a:normAutofit/>
          </a:bodyPr>
          <a:lstStyle/>
          <a:p>
            <a:r>
              <a:rPr lang="en-GB" sz="3200" b="1" u="sng" dirty="0" smtClean="0"/>
              <a:t>Components issued from 2019 - 2022</a:t>
            </a:r>
            <a:endParaRPr lang="en-IE" sz="32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3893784"/>
              </p:ext>
            </p:extLst>
          </p:nvPr>
        </p:nvGraphicFramePr>
        <p:xfrm>
          <a:off x="755576" y="1700808"/>
          <a:ext cx="7632848" cy="3757248"/>
        </p:xfrm>
        <a:graphic>
          <a:graphicData uri="http://schemas.openxmlformats.org/drawingml/2006/table">
            <a:tbl>
              <a:tblPr firstRow="1" firstCol="1" bandRow="1"/>
              <a:tblGrid>
                <a:gridCol w="3528392"/>
                <a:gridCol w="1368152"/>
                <a:gridCol w="1368152"/>
                <a:gridCol w="1368152"/>
              </a:tblGrid>
              <a:tr h="309526">
                <a:tc>
                  <a:txBody>
                    <a:bodyPr/>
                    <a:lstStyle/>
                    <a:p>
                      <a:pPr algn="l">
                        <a:lnSpc>
                          <a:spcPct val="115000"/>
                        </a:lnSpc>
                        <a:spcAft>
                          <a:spcPts val="1000"/>
                        </a:spcAft>
                      </a:pPr>
                      <a:r>
                        <a:rPr lang="en-IE" sz="1800" b="1" dirty="0">
                          <a:effectLst/>
                          <a:latin typeface="Calibri"/>
                          <a:ea typeface="Calibri"/>
                          <a:cs typeface="Times New Roman"/>
                        </a:rPr>
                        <a:t> </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1" dirty="0">
                          <a:effectLst/>
                          <a:latin typeface="Calibri"/>
                          <a:ea typeface="Calibri"/>
                          <a:cs typeface="Times New Roman"/>
                        </a:rPr>
                        <a:t>RCC</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1" dirty="0">
                          <a:effectLst/>
                          <a:latin typeface="Calibri"/>
                          <a:ea typeface="Calibri"/>
                          <a:cs typeface="Times New Roman"/>
                        </a:rPr>
                        <a:t>Platelets</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1" dirty="0">
                          <a:effectLst/>
                          <a:latin typeface="Calibri"/>
                          <a:ea typeface="Calibri"/>
                          <a:cs typeface="Times New Roman"/>
                        </a:rPr>
                        <a:t>Other </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860445">
                <a:tc>
                  <a:txBody>
                    <a:bodyPr/>
                    <a:lstStyle/>
                    <a:p>
                      <a:pPr algn="l">
                        <a:lnSpc>
                          <a:spcPct val="115000"/>
                        </a:lnSpc>
                        <a:spcAft>
                          <a:spcPts val="1000"/>
                        </a:spcAft>
                      </a:pPr>
                      <a:r>
                        <a:rPr lang="en-IE" sz="1800" b="1" dirty="0">
                          <a:effectLst/>
                          <a:latin typeface="Calibri"/>
                          <a:ea typeface="Calibri"/>
                          <a:cs typeface="Times New Roman"/>
                        </a:rPr>
                        <a:t>Total Number of components issued 2019</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1000"/>
                        </a:spcAft>
                      </a:pPr>
                      <a:r>
                        <a:rPr lang="en-IE" sz="1800" b="0" dirty="0">
                          <a:effectLst/>
                          <a:latin typeface="Calibri"/>
                          <a:ea typeface="Calibri"/>
                          <a:cs typeface="Times New Roman"/>
                        </a:rPr>
                        <a:t>122,582</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1000"/>
                        </a:spcAft>
                      </a:pPr>
                      <a:r>
                        <a:rPr lang="en-IE" sz="1800" b="0" dirty="0">
                          <a:effectLst/>
                          <a:latin typeface="Calibri"/>
                          <a:ea typeface="Calibri"/>
                          <a:cs typeface="Times New Roman"/>
                        </a:rPr>
                        <a:t>21,237</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1000"/>
                        </a:spcAft>
                      </a:pPr>
                      <a:r>
                        <a:rPr lang="en-IE" sz="1800" b="0" dirty="0">
                          <a:effectLst/>
                          <a:latin typeface="Calibri"/>
                          <a:ea typeface="Calibri"/>
                          <a:cs typeface="Times New Roman"/>
                        </a:rPr>
                        <a:t>163</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860445">
                <a:tc>
                  <a:txBody>
                    <a:bodyPr/>
                    <a:lstStyle/>
                    <a:p>
                      <a:pPr algn="l">
                        <a:lnSpc>
                          <a:spcPct val="115000"/>
                        </a:lnSpc>
                        <a:spcAft>
                          <a:spcPts val="1000"/>
                        </a:spcAft>
                      </a:pPr>
                      <a:r>
                        <a:rPr lang="en-IE" sz="1800" b="1" dirty="0">
                          <a:effectLst/>
                          <a:latin typeface="Calibri"/>
                          <a:ea typeface="Calibri"/>
                          <a:cs typeface="Times New Roman"/>
                        </a:rPr>
                        <a:t>Total Number of components issued 2020</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0" dirty="0">
                          <a:effectLst/>
                          <a:latin typeface="Calibri"/>
                          <a:ea typeface="Calibri"/>
                          <a:cs typeface="Times New Roman"/>
                        </a:rPr>
                        <a:t>113,766</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0" dirty="0">
                          <a:effectLst/>
                          <a:latin typeface="Calibri"/>
                          <a:ea typeface="Calibri"/>
                          <a:cs typeface="Times New Roman"/>
                        </a:rPr>
                        <a:t>21,049</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0" dirty="0">
                          <a:effectLst/>
                          <a:latin typeface="Calibri"/>
                          <a:ea typeface="Calibri"/>
                          <a:cs typeface="Times New Roman"/>
                        </a:rPr>
                        <a:t>92</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860445">
                <a:tc>
                  <a:txBody>
                    <a:bodyPr/>
                    <a:lstStyle/>
                    <a:p>
                      <a:pPr algn="l">
                        <a:lnSpc>
                          <a:spcPct val="115000"/>
                        </a:lnSpc>
                        <a:spcAft>
                          <a:spcPts val="1000"/>
                        </a:spcAft>
                      </a:pPr>
                      <a:r>
                        <a:rPr lang="en-IE" sz="1800" b="1" dirty="0">
                          <a:effectLst/>
                          <a:latin typeface="Calibri"/>
                          <a:ea typeface="Calibri"/>
                          <a:cs typeface="Times New Roman"/>
                        </a:rPr>
                        <a:t>Total Number of components issued 2021</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1000"/>
                        </a:spcAft>
                      </a:pPr>
                      <a:r>
                        <a:rPr lang="en-IE" sz="1800" b="0" dirty="0" smtClean="0">
                          <a:effectLst/>
                          <a:latin typeface="Calibri"/>
                          <a:ea typeface="Calibri"/>
                          <a:cs typeface="Times New Roman"/>
                        </a:rPr>
                        <a:t>122,762</a:t>
                      </a:r>
                      <a:endParaRPr lang="en-IE" sz="1800" b="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1000"/>
                        </a:spcAft>
                      </a:pPr>
                      <a:r>
                        <a:rPr lang="en-IE" sz="1800" b="0" dirty="0" smtClean="0">
                          <a:effectLst/>
                          <a:latin typeface="Calibri"/>
                          <a:ea typeface="Calibri"/>
                          <a:cs typeface="Times New Roman"/>
                        </a:rPr>
                        <a:t>22,738</a:t>
                      </a:r>
                      <a:endParaRPr lang="en-IE" sz="1800" b="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l">
                        <a:lnSpc>
                          <a:spcPct val="115000"/>
                        </a:lnSpc>
                        <a:spcAft>
                          <a:spcPts val="1000"/>
                        </a:spcAft>
                      </a:pPr>
                      <a:r>
                        <a:rPr lang="en-IE" sz="1800" b="0" dirty="0" smtClean="0">
                          <a:effectLst/>
                          <a:latin typeface="Calibri"/>
                          <a:ea typeface="Calibri"/>
                          <a:cs typeface="Times New Roman"/>
                        </a:rPr>
                        <a:t>109</a:t>
                      </a:r>
                      <a:endParaRPr lang="en-IE" sz="1800" b="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860445">
                <a:tc>
                  <a:txBody>
                    <a:bodyPr/>
                    <a:lstStyle/>
                    <a:p>
                      <a:pPr algn="l">
                        <a:lnSpc>
                          <a:spcPct val="115000"/>
                        </a:lnSpc>
                        <a:spcAft>
                          <a:spcPts val="1000"/>
                        </a:spcAft>
                      </a:pPr>
                      <a:r>
                        <a:rPr lang="en-IE" sz="1800" b="1" dirty="0">
                          <a:effectLst/>
                          <a:latin typeface="Calibri"/>
                          <a:ea typeface="Calibri"/>
                          <a:cs typeface="Times New Roman"/>
                        </a:rPr>
                        <a:t>Total Number of components issued 2022</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1" dirty="0">
                          <a:effectLst/>
                          <a:latin typeface="Calibri"/>
                          <a:ea typeface="Calibri"/>
                          <a:cs typeface="Times New Roman"/>
                        </a:rPr>
                        <a:t> </a:t>
                      </a:r>
                      <a:r>
                        <a:rPr lang="en-IE" sz="1800" b="0" dirty="0" smtClean="0">
                          <a:effectLst/>
                          <a:latin typeface="Calibri"/>
                          <a:ea typeface="Calibri"/>
                          <a:cs typeface="Times New Roman"/>
                        </a:rPr>
                        <a:t>122,899</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0" dirty="0" smtClean="0">
                          <a:effectLst/>
                          <a:latin typeface="Calibri"/>
                          <a:ea typeface="Calibri"/>
                          <a:cs typeface="Times New Roman"/>
                        </a:rPr>
                        <a:t>22,907</a:t>
                      </a:r>
                      <a:endParaRPr lang="en-IE" sz="1800" b="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l">
                        <a:lnSpc>
                          <a:spcPct val="115000"/>
                        </a:lnSpc>
                        <a:spcAft>
                          <a:spcPts val="1000"/>
                        </a:spcAft>
                      </a:pPr>
                      <a:r>
                        <a:rPr lang="en-IE" sz="1800" b="1" dirty="0">
                          <a:effectLst/>
                          <a:latin typeface="Calibri"/>
                          <a:ea typeface="Calibri"/>
                          <a:cs typeface="Times New Roman"/>
                        </a:rPr>
                        <a:t> </a:t>
                      </a:r>
                      <a:r>
                        <a:rPr lang="en-IE" sz="1800" b="0" dirty="0" smtClean="0">
                          <a:effectLst/>
                          <a:latin typeface="Calibri"/>
                          <a:ea typeface="Calibri"/>
                          <a:cs typeface="Times New Roman"/>
                        </a:rPr>
                        <a:t>117</a:t>
                      </a:r>
                      <a:endParaRPr lang="en-IE" sz="1800" dirty="0">
                        <a:effectLst/>
                        <a:latin typeface="Calibri"/>
                        <a:ea typeface="Calibri"/>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
        <p:nvSpPr>
          <p:cNvPr id="3" name="TextBox 2"/>
          <p:cNvSpPr txBox="1"/>
          <p:nvPr/>
        </p:nvSpPr>
        <p:spPr>
          <a:xfrm>
            <a:off x="2123728" y="5517232"/>
            <a:ext cx="4430700" cy="461665"/>
          </a:xfrm>
          <a:prstGeom prst="rect">
            <a:avLst/>
          </a:prstGeom>
          <a:noFill/>
        </p:spPr>
        <p:txBody>
          <a:bodyPr wrap="none" rtlCol="0">
            <a:spAutoFit/>
          </a:bodyPr>
          <a:lstStyle/>
          <a:p>
            <a:r>
              <a:rPr lang="en-GB" sz="1200" dirty="0" smtClean="0"/>
              <a:t>Table 2: The number of components issued per annum (2019-2022) </a:t>
            </a:r>
          </a:p>
          <a:p>
            <a:r>
              <a:rPr lang="en-GB" sz="1200" dirty="0" smtClean="0"/>
              <a:t>* Figures from NHO ANSARE(Subject to change)</a:t>
            </a:r>
            <a:endParaRPr lang="en-IE" sz="1200" dirty="0"/>
          </a:p>
        </p:txBody>
      </p:sp>
    </p:spTree>
    <p:extLst>
      <p:ext uri="{BB962C8B-B14F-4D97-AF65-F5344CB8AC3E}">
        <p14:creationId xmlns:p14="http://schemas.microsoft.com/office/powerpoint/2010/main" val="14647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smtClean="0"/>
              <a:t>Near Miss case</a:t>
            </a:r>
            <a:endParaRPr lang="en-IE" sz="3200" b="1" u="sng" dirty="0"/>
          </a:p>
        </p:txBody>
      </p:sp>
      <p:sp>
        <p:nvSpPr>
          <p:cNvPr id="6" name="Content Placeholder 5"/>
          <p:cNvSpPr>
            <a:spLocks noGrp="1"/>
          </p:cNvSpPr>
          <p:nvPr>
            <p:ph idx="1"/>
          </p:nvPr>
        </p:nvSpPr>
        <p:spPr>
          <a:xfrm>
            <a:off x="457200" y="1340768"/>
            <a:ext cx="8229600" cy="4785395"/>
          </a:xfrm>
        </p:spPr>
        <p:txBody>
          <a:bodyPr>
            <a:noAutofit/>
          </a:bodyPr>
          <a:lstStyle/>
          <a:p>
            <a:r>
              <a:rPr lang="en-IE" sz="2400" b="1" dirty="0" smtClean="0"/>
              <a:t>Background: </a:t>
            </a:r>
            <a:r>
              <a:rPr lang="en-IE" sz="2400" dirty="0" smtClean="0"/>
              <a:t>Manual </a:t>
            </a:r>
            <a:r>
              <a:rPr lang="en-IE" sz="2400" dirty="0"/>
              <a:t>tube group performed on incorrect sample during an obstetric haemorrhage emergency.  </a:t>
            </a:r>
            <a:endParaRPr lang="en-IE" sz="2400" dirty="0" smtClean="0"/>
          </a:p>
          <a:p>
            <a:r>
              <a:rPr lang="en-IE" sz="2400" b="1" dirty="0" smtClean="0"/>
              <a:t>What happened?:  </a:t>
            </a:r>
            <a:r>
              <a:rPr lang="en-IE" sz="2400" dirty="0" smtClean="0"/>
              <a:t>Major </a:t>
            </a:r>
            <a:r>
              <a:rPr lang="en-IE" sz="2400" dirty="0"/>
              <a:t>haemorrhage protocol activated on patient </a:t>
            </a:r>
            <a:r>
              <a:rPr lang="en-IE" sz="2400" dirty="0" smtClean="0"/>
              <a:t>. Tube </a:t>
            </a:r>
            <a:r>
              <a:rPr lang="en-IE" sz="2400" dirty="0"/>
              <a:t>group performed on  incorrect sample by Scientist.  Sample selected =  A Pos. Correct patient group = O Pos.  </a:t>
            </a:r>
            <a:endParaRPr lang="en-IE" sz="2400" dirty="0" smtClean="0"/>
          </a:p>
          <a:p>
            <a:r>
              <a:rPr lang="en-IE" sz="2400" dirty="0" smtClean="0"/>
              <a:t>Tube </a:t>
            </a:r>
            <a:r>
              <a:rPr lang="en-IE" sz="2400" dirty="0"/>
              <a:t>group results were then incorrectly interpreted by Scientist as O </a:t>
            </a:r>
            <a:r>
              <a:rPr lang="en-IE" sz="2400" dirty="0" err="1"/>
              <a:t>Pos</a:t>
            </a:r>
            <a:r>
              <a:rPr lang="en-IE" sz="2400" dirty="0"/>
              <a:t> instead of A Pos.  Error </a:t>
            </a:r>
            <a:r>
              <a:rPr lang="en-IE" sz="2400" dirty="0" smtClean="0"/>
              <a:t>noted </a:t>
            </a:r>
            <a:r>
              <a:rPr lang="en-IE" sz="2400" dirty="0"/>
              <a:t>by second scientist on call when performing second </a:t>
            </a:r>
            <a:r>
              <a:rPr lang="en-IE" sz="2400" dirty="0" smtClean="0"/>
              <a:t>check. </a:t>
            </a:r>
          </a:p>
        </p:txBody>
      </p:sp>
    </p:spTree>
    <p:extLst>
      <p:ext uri="{BB962C8B-B14F-4D97-AF65-F5344CB8AC3E}">
        <p14:creationId xmlns:p14="http://schemas.microsoft.com/office/powerpoint/2010/main" val="2738480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a:t>Near Miss </a:t>
            </a:r>
            <a:r>
              <a:rPr lang="en-GB" sz="3200" b="1" u="sng" dirty="0" smtClean="0"/>
              <a:t>case </a:t>
            </a:r>
            <a:r>
              <a:rPr lang="en-GB" sz="3200" b="1" u="sng" dirty="0" err="1" smtClean="0"/>
              <a:t>ctd</a:t>
            </a:r>
            <a:r>
              <a:rPr lang="en-GB" sz="3200" b="1" u="sng" dirty="0" smtClean="0"/>
              <a:t>.</a:t>
            </a:r>
            <a:endParaRPr lang="en-IE" sz="3200" dirty="0"/>
          </a:p>
        </p:txBody>
      </p:sp>
      <p:sp>
        <p:nvSpPr>
          <p:cNvPr id="3" name="Content Placeholder 2"/>
          <p:cNvSpPr>
            <a:spLocks noGrp="1"/>
          </p:cNvSpPr>
          <p:nvPr>
            <p:ph idx="1"/>
          </p:nvPr>
        </p:nvSpPr>
        <p:spPr>
          <a:xfrm>
            <a:off x="457200" y="1412776"/>
            <a:ext cx="8229600" cy="4713387"/>
          </a:xfrm>
        </p:spPr>
        <p:txBody>
          <a:bodyPr>
            <a:normAutofit fontScale="55000" lnSpcReduction="20000"/>
          </a:bodyPr>
          <a:lstStyle/>
          <a:p>
            <a:pPr marL="0" indent="0">
              <a:buNone/>
            </a:pPr>
            <a:r>
              <a:rPr lang="en-IE" b="1" dirty="0"/>
              <a:t>CAPA: </a:t>
            </a:r>
          </a:p>
          <a:p>
            <a:pPr marL="514350" indent="-514350">
              <a:buAutoNum type="arabicPeriod"/>
            </a:pPr>
            <a:r>
              <a:rPr lang="en-IE" dirty="0" smtClean="0"/>
              <a:t>Retraining and reflective practice -  MS </a:t>
            </a:r>
            <a:r>
              <a:rPr lang="en-IE" dirty="0"/>
              <a:t>involved. </a:t>
            </a:r>
            <a:endParaRPr lang="en-IE" dirty="0" smtClean="0"/>
          </a:p>
          <a:p>
            <a:pPr marL="0" indent="0">
              <a:buNone/>
            </a:pPr>
            <a:endParaRPr lang="en-IE" dirty="0"/>
          </a:p>
          <a:p>
            <a:pPr marL="514350" indent="-514350">
              <a:buAutoNum type="arabicPeriod" startAt="2"/>
            </a:pPr>
            <a:r>
              <a:rPr lang="en-IE" dirty="0" smtClean="0"/>
              <a:t>Issue </a:t>
            </a:r>
            <a:r>
              <a:rPr lang="en-IE" dirty="0"/>
              <a:t>of memo to all </a:t>
            </a:r>
            <a:r>
              <a:rPr lang="en-IE" dirty="0" smtClean="0"/>
              <a:t>staff </a:t>
            </a:r>
            <a:r>
              <a:rPr lang="en-IE" dirty="0"/>
              <a:t>re importance selecting correct sample and performing </a:t>
            </a:r>
            <a:r>
              <a:rPr lang="en-IE" dirty="0" smtClean="0"/>
              <a:t>demographic checks.</a:t>
            </a:r>
          </a:p>
          <a:p>
            <a:pPr marL="0" indent="0">
              <a:buNone/>
            </a:pPr>
            <a:endParaRPr lang="en-IE" dirty="0" smtClean="0"/>
          </a:p>
          <a:p>
            <a:pPr marL="514350" indent="-514350">
              <a:buAutoNum type="arabicPeriod" startAt="3"/>
            </a:pPr>
            <a:r>
              <a:rPr lang="en-IE" dirty="0" smtClean="0"/>
              <a:t>Manual </a:t>
            </a:r>
            <a:r>
              <a:rPr lang="en-IE" dirty="0"/>
              <a:t>testing SOP </a:t>
            </a:r>
            <a:r>
              <a:rPr lang="en-IE" dirty="0" smtClean="0"/>
              <a:t>updated.</a:t>
            </a:r>
          </a:p>
          <a:p>
            <a:pPr marL="0" indent="0">
              <a:buNone/>
            </a:pPr>
            <a:endParaRPr lang="en-IE" dirty="0"/>
          </a:p>
          <a:p>
            <a:pPr marL="514350" indent="-514350">
              <a:buAutoNum type="arabicPeriod" startAt="4"/>
            </a:pPr>
            <a:r>
              <a:rPr lang="en-IE" dirty="0" smtClean="0"/>
              <a:t>Tubes </a:t>
            </a:r>
            <a:r>
              <a:rPr lang="en-IE" dirty="0"/>
              <a:t>in manual tube rack </a:t>
            </a:r>
            <a:r>
              <a:rPr lang="en-IE" dirty="0" smtClean="0"/>
              <a:t>pre-labelled </a:t>
            </a:r>
            <a:r>
              <a:rPr lang="en-IE" dirty="0"/>
              <a:t>with reagent contents to aid staff during emergencies.  </a:t>
            </a:r>
            <a:endParaRPr lang="en-IE" dirty="0" smtClean="0"/>
          </a:p>
          <a:p>
            <a:pPr marL="0" indent="0">
              <a:buNone/>
            </a:pPr>
            <a:endParaRPr lang="en-IE" dirty="0"/>
          </a:p>
          <a:p>
            <a:pPr marL="514350" indent="-514350">
              <a:buAutoNum type="arabicPeriod" startAt="5"/>
            </a:pPr>
            <a:r>
              <a:rPr lang="en-IE" dirty="0" smtClean="0"/>
              <a:t>Major </a:t>
            </a:r>
            <a:r>
              <a:rPr lang="en-IE" dirty="0"/>
              <a:t>haemorrhage requests forms now in 'on call' rest rooms</a:t>
            </a:r>
            <a:r>
              <a:rPr lang="en-IE" dirty="0" smtClean="0"/>
              <a:t>.</a:t>
            </a:r>
          </a:p>
          <a:p>
            <a:pPr marL="0" indent="0">
              <a:buNone/>
            </a:pPr>
            <a:r>
              <a:rPr lang="en-IE" dirty="0" smtClean="0"/>
              <a:t>  </a:t>
            </a:r>
            <a:endParaRPr lang="en-IE" dirty="0"/>
          </a:p>
          <a:p>
            <a:pPr marL="514350" indent="-514350">
              <a:buAutoNum type="arabicPeriod" startAt="6"/>
            </a:pPr>
            <a:r>
              <a:rPr lang="en-IE" dirty="0" smtClean="0"/>
              <a:t>Procedure </a:t>
            </a:r>
            <a:r>
              <a:rPr lang="en-IE" dirty="0"/>
              <a:t>for issue of un-</a:t>
            </a:r>
            <a:r>
              <a:rPr lang="en-IE" dirty="0" err="1"/>
              <a:t>crossmatched</a:t>
            </a:r>
            <a:r>
              <a:rPr lang="en-IE" dirty="0"/>
              <a:t> blood reviewed and simplified.  </a:t>
            </a:r>
            <a:endParaRPr lang="en-IE" dirty="0" smtClean="0"/>
          </a:p>
          <a:p>
            <a:pPr marL="0" indent="0">
              <a:buNone/>
            </a:pPr>
            <a:endParaRPr lang="en-IE" dirty="0"/>
          </a:p>
          <a:p>
            <a:pPr marL="0" indent="0">
              <a:buNone/>
            </a:pPr>
            <a:r>
              <a:rPr lang="en-IE" dirty="0"/>
              <a:t>7.  On call scientists to partake in minimum 2 x emergency drills per training cycle. </a:t>
            </a:r>
          </a:p>
        </p:txBody>
      </p:sp>
    </p:spTree>
    <p:extLst>
      <p:ext uri="{BB962C8B-B14F-4D97-AF65-F5344CB8AC3E}">
        <p14:creationId xmlns:p14="http://schemas.microsoft.com/office/powerpoint/2010/main" val="3414316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u="sng" dirty="0" smtClean="0"/>
              <a:t>Key Recommendations from Near Miss Data (2022)</a:t>
            </a:r>
            <a:endParaRPr lang="en-IE" sz="3600" b="1" u="sng" dirty="0"/>
          </a:p>
        </p:txBody>
      </p:sp>
      <p:sp>
        <p:nvSpPr>
          <p:cNvPr id="3" name="Content Placeholder 2"/>
          <p:cNvSpPr>
            <a:spLocks noGrp="1"/>
          </p:cNvSpPr>
          <p:nvPr>
            <p:ph sz="half" idx="1"/>
          </p:nvPr>
        </p:nvSpPr>
        <p:spPr>
          <a:xfrm>
            <a:off x="457200" y="1600200"/>
            <a:ext cx="5122912" cy="4525963"/>
          </a:xfrm>
        </p:spPr>
        <p:txBody>
          <a:bodyPr>
            <a:normAutofit/>
          </a:bodyPr>
          <a:lstStyle/>
          <a:p>
            <a:r>
              <a:rPr lang="en-GB" sz="2800" dirty="0" smtClean="0"/>
              <a:t>Extra </a:t>
            </a:r>
            <a:r>
              <a:rPr lang="en-GB" sz="2800" dirty="0"/>
              <a:t>care needs to be taken when issuing components</a:t>
            </a:r>
            <a:r>
              <a:rPr lang="en-GB" sz="2800" dirty="0" smtClean="0"/>
              <a:t>.</a:t>
            </a:r>
          </a:p>
          <a:p>
            <a:pPr marL="0" indent="0">
              <a:buNone/>
            </a:pPr>
            <a:endParaRPr lang="en-GB" sz="2800" dirty="0"/>
          </a:p>
          <a:p>
            <a:r>
              <a:rPr lang="en-GB" sz="2800" dirty="0"/>
              <a:t>We need better understanding of why staff fail to follow policies and procedures</a:t>
            </a:r>
            <a:r>
              <a:rPr lang="en-GB" sz="2800" dirty="0" smtClean="0"/>
              <a:t>.</a:t>
            </a:r>
          </a:p>
          <a:p>
            <a:pPr marL="0" indent="0">
              <a:buNone/>
            </a:pPr>
            <a:endParaRPr lang="en-GB" sz="2800" dirty="0"/>
          </a:p>
          <a:p>
            <a:r>
              <a:rPr lang="en-GB" sz="2800" dirty="0"/>
              <a:t>Please include human factors on reports where appropriate.</a:t>
            </a:r>
          </a:p>
          <a:p>
            <a:endParaRPr lang="en-GB" dirty="0" smtClean="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4859" t="-287" r="11561" b="287"/>
          <a:stretch/>
        </p:blipFill>
        <p:spPr>
          <a:xfrm>
            <a:off x="5704884" y="1772816"/>
            <a:ext cx="2403335" cy="3240360"/>
          </a:xfrm>
        </p:spPr>
      </p:pic>
    </p:spTree>
    <p:extLst>
      <p:ext uri="{BB962C8B-B14F-4D97-AF65-F5344CB8AC3E}">
        <p14:creationId xmlns:p14="http://schemas.microsoft.com/office/powerpoint/2010/main" val="314058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203032" cy="1143000"/>
          </a:xfrm>
        </p:spPr>
        <p:txBody>
          <a:bodyPr>
            <a:normAutofit fontScale="90000"/>
          </a:bodyPr>
          <a:lstStyle/>
          <a:p>
            <a:r>
              <a:rPr lang="en-GB" b="1" u="sng" dirty="0" smtClean="0"/>
              <a:t>Wrong Blood in Tube (WBIT)</a:t>
            </a:r>
            <a:endParaRPr lang="en-IE" b="1" u="sng" dirty="0"/>
          </a:p>
        </p:txBody>
      </p:sp>
      <p:sp>
        <p:nvSpPr>
          <p:cNvPr id="3" name="Content Placeholder 2"/>
          <p:cNvSpPr>
            <a:spLocks noGrp="1"/>
          </p:cNvSpPr>
          <p:nvPr>
            <p:ph idx="1"/>
          </p:nvPr>
        </p:nvSpPr>
        <p:spPr/>
        <p:txBody>
          <a:bodyPr>
            <a:normAutofit/>
          </a:bodyPr>
          <a:lstStyle/>
          <a:p>
            <a:pPr marL="0" indent="0" algn="ctr">
              <a:buNone/>
            </a:pPr>
            <a:r>
              <a:rPr lang="en-GB" sz="2400" dirty="0"/>
              <a:t>R</a:t>
            </a:r>
            <a:r>
              <a:rPr lang="en-GB" sz="2400" dirty="0" smtClean="0"/>
              <a:t>eports </a:t>
            </a:r>
            <a:r>
              <a:rPr lang="en-GB" sz="2400" dirty="0"/>
              <a:t>received </a:t>
            </a:r>
            <a:r>
              <a:rPr lang="en-GB" sz="2400" dirty="0" smtClean="0"/>
              <a:t>– (n=57)</a:t>
            </a:r>
            <a:endParaRPr lang="en-IE" sz="2400" dirty="0"/>
          </a:p>
          <a:p>
            <a:pPr marL="0" indent="0" algn="ctr">
              <a:buNone/>
            </a:pPr>
            <a:r>
              <a:rPr lang="en-GB" sz="2400" dirty="0"/>
              <a:t>R</a:t>
            </a:r>
            <a:r>
              <a:rPr lang="en-GB" sz="2400" dirty="0" smtClean="0"/>
              <a:t>eports </a:t>
            </a:r>
            <a:r>
              <a:rPr lang="en-GB" sz="2400" dirty="0"/>
              <a:t>accepted </a:t>
            </a:r>
            <a:r>
              <a:rPr lang="en-GB" sz="2400" dirty="0" smtClean="0"/>
              <a:t>– (n=56)</a:t>
            </a:r>
          </a:p>
          <a:p>
            <a:pPr marL="0" indent="0" algn="ctr">
              <a:buNone/>
            </a:pPr>
            <a:endParaRPr lang="en-IE" sz="2400" dirty="0"/>
          </a:p>
          <a:p>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2224114902"/>
              </p:ext>
            </p:extLst>
          </p:nvPr>
        </p:nvGraphicFramePr>
        <p:xfrm>
          <a:off x="1403648" y="2924944"/>
          <a:ext cx="6984775" cy="2898541"/>
        </p:xfrm>
        <a:graphic>
          <a:graphicData uri="http://schemas.openxmlformats.org/drawingml/2006/table">
            <a:tbl>
              <a:tblPr firstRow="1" bandRow="1"/>
              <a:tblGrid>
                <a:gridCol w="3492871"/>
                <a:gridCol w="3491904"/>
              </a:tblGrid>
              <a:tr h="582796">
                <a:tc>
                  <a:txBody>
                    <a:bodyPr/>
                    <a:lstStyle/>
                    <a:p>
                      <a:pPr>
                        <a:lnSpc>
                          <a:spcPct val="115000"/>
                        </a:lnSpc>
                      </a:pPr>
                      <a:endParaRPr lang="en-IE" sz="1100" dirty="0">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n-GB" sz="1800" b="1" kern="1200">
                          <a:solidFill>
                            <a:srgbClr val="FFFFFF"/>
                          </a:solidFill>
                          <a:effectLst/>
                          <a:latin typeface="Calibri"/>
                          <a:ea typeface="Times New Roman"/>
                          <a:cs typeface="Arial"/>
                        </a:rPr>
                        <a:t>No. of reports 2022  (n =56)</a:t>
                      </a:r>
                      <a:endParaRPr lang="en-IE" sz="110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099979">
                <a:tc>
                  <a:txBody>
                    <a:bodyPr/>
                    <a:lstStyle/>
                    <a:p>
                      <a:pPr>
                        <a:lnSpc>
                          <a:spcPct val="115000"/>
                        </a:lnSpc>
                        <a:spcAft>
                          <a:spcPts val="0"/>
                        </a:spcAft>
                      </a:pPr>
                      <a:r>
                        <a:rPr lang="en-GB" sz="1800" kern="1200" dirty="0">
                          <a:solidFill>
                            <a:srgbClr val="404040"/>
                          </a:solidFill>
                          <a:effectLst/>
                          <a:latin typeface="Calibri"/>
                          <a:ea typeface="Times New Roman"/>
                          <a:cs typeface="Arial"/>
                        </a:rPr>
                        <a:t>Sample taken from intended patient but labelled with another patient’s details</a:t>
                      </a:r>
                      <a:endParaRPr lang="en-IE" sz="1100" dirty="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IE" sz="1800">
                          <a:effectLst/>
                          <a:latin typeface="Arial"/>
                          <a:ea typeface="Times New Roman"/>
                          <a:cs typeface="Times New Roman"/>
                        </a:rPr>
                        <a:t>39</a:t>
                      </a:r>
                      <a:endParaRPr lang="en-IE" sz="1100">
                        <a:effectLst/>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215766">
                <a:tc>
                  <a:txBody>
                    <a:bodyPr/>
                    <a:lstStyle/>
                    <a:p>
                      <a:pPr>
                        <a:lnSpc>
                          <a:spcPct val="115000"/>
                        </a:lnSpc>
                        <a:spcAft>
                          <a:spcPts val="0"/>
                        </a:spcAft>
                      </a:pPr>
                      <a:r>
                        <a:rPr lang="en-GB" sz="1800" kern="1200">
                          <a:solidFill>
                            <a:srgbClr val="404040"/>
                          </a:solidFill>
                          <a:effectLst/>
                          <a:latin typeface="Calibri"/>
                          <a:ea typeface="Times New Roman"/>
                          <a:cs typeface="Arial"/>
                        </a:rPr>
                        <a:t>Sample taken from wrong patient but labelled with intended patient’s details</a:t>
                      </a:r>
                      <a:endParaRPr lang="en-IE" sz="1100">
                        <a:effectLst/>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0"/>
                        </a:spcAft>
                      </a:pPr>
                      <a:r>
                        <a:rPr lang="en-IE" sz="1800" dirty="0">
                          <a:effectLst/>
                          <a:latin typeface="Arial"/>
                          <a:ea typeface="Times New Roman"/>
                          <a:cs typeface="Times New Roman"/>
                        </a:rPr>
                        <a:t>15</a:t>
                      </a:r>
                      <a:endParaRPr lang="en-IE" sz="1100" dirty="0">
                        <a:effectLst/>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3384889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571184" cy="1143000"/>
          </a:xfrm>
        </p:spPr>
        <p:txBody>
          <a:bodyPr/>
          <a:lstStyle/>
          <a:p>
            <a:r>
              <a:rPr lang="en-GB" dirty="0" smtClean="0"/>
              <a:t>          </a:t>
            </a:r>
            <a:r>
              <a:rPr lang="en-GB" sz="3200" b="1" u="sng" dirty="0" smtClean="0"/>
              <a:t>WBIT what happened?</a:t>
            </a:r>
            <a:endParaRPr lang="en-IE" sz="32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0744990"/>
              </p:ext>
            </p:extLst>
          </p:nvPr>
        </p:nvGraphicFramePr>
        <p:xfrm>
          <a:off x="539552" y="1340768"/>
          <a:ext cx="8168640" cy="4331706"/>
        </p:xfrm>
        <a:graphic>
          <a:graphicData uri="http://schemas.openxmlformats.org/drawingml/2006/table">
            <a:tbl>
              <a:tblPr firstRow="1" firstCol="1" bandRow="1"/>
              <a:tblGrid>
                <a:gridCol w="3429000"/>
                <a:gridCol w="1230630"/>
                <a:gridCol w="1169670"/>
                <a:gridCol w="1169670"/>
                <a:gridCol w="1169670"/>
              </a:tblGrid>
              <a:tr h="720080">
                <a:tc>
                  <a:txBody>
                    <a:bodyPr/>
                    <a:lstStyle/>
                    <a:p>
                      <a:pPr>
                        <a:lnSpc>
                          <a:spcPct val="115000"/>
                        </a:lnSpc>
                        <a:spcAft>
                          <a:spcPts val="0"/>
                        </a:spcAft>
                      </a:pPr>
                      <a:r>
                        <a:rPr lang="en-IE" sz="1600" b="1" kern="1200" dirty="0">
                          <a:solidFill>
                            <a:srgbClr val="FFFFFF"/>
                          </a:solidFill>
                          <a:effectLst/>
                          <a:latin typeface="Calibri"/>
                          <a:ea typeface="Times New Roman"/>
                          <a:cs typeface="Arial"/>
                        </a:rPr>
                        <a:t>Patient Identification errors reported to NHO</a:t>
                      </a:r>
                      <a:endParaRPr lang="en-IE" sz="11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b="1" kern="1200" dirty="0">
                          <a:solidFill>
                            <a:srgbClr val="FFFFFF"/>
                          </a:solidFill>
                          <a:effectLst/>
                          <a:latin typeface="Calibri"/>
                          <a:ea typeface="Times New Roman"/>
                          <a:cs typeface="Arial"/>
                        </a:rPr>
                        <a:t>2019 (</a:t>
                      </a:r>
                      <a:r>
                        <a:rPr lang="en-IE" sz="1600" b="1" kern="1200" dirty="0" smtClean="0">
                          <a:solidFill>
                            <a:srgbClr val="FFFFFF"/>
                          </a:solidFill>
                          <a:effectLst/>
                          <a:latin typeface="Calibri"/>
                          <a:ea typeface="Times New Roman"/>
                          <a:cs typeface="Arial"/>
                        </a:rPr>
                        <a:t>n= 47</a:t>
                      </a:r>
                      <a:r>
                        <a:rPr lang="en-IE" sz="1600" b="1" kern="1200" dirty="0">
                          <a:solidFill>
                            <a:srgbClr val="FFFFFF"/>
                          </a:solidFill>
                          <a:effectLst/>
                          <a:latin typeface="Calibri"/>
                          <a:ea typeface="Times New Roman"/>
                          <a:cs typeface="Arial"/>
                        </a:rPr>
                        <a:t>)</a:t>
                      </a:r>
                      <a:endParaRPr lang="en-IE" sz="1100" dirty="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tabLst>
                          <a:tab pos="1466215" algn="r"/>
                        </a:tabLst>
                      </a:pPr>
                      <a:r>
                        <a:rPr lang="en-IE" sz="1600" b="1" kern="1200">
                          <a:solidFill>
                            <a:srgbClr val="FFFFFF"/>
                          </a:solidFill>
                          <a:effectLst/>
                          <a:latin typeface="Calibri"/>
                          <a:ea typeface="Times New Roman"/>
                          <a:cs typeface="Arial"/>
                        </a:rPr>
                        <a:t>2020 (n=77)	</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tabLst>
                          <a:tab pos="1466215" algn="r"/>
                        </a:tabLst>
                      </a:pPr>
                      <a:r>
                        <a:rPr lang="en-IE" sz="1600" b="1" kern="1200">
                          <a:solidFill>
                            <a:srgbClr val="FFFFFF"/>
                          </a:solidFill>
                          <a:effectLst/>
                          <a:latin typeface="Calibri"/>
                          <a:ea typeface="Times New Roman"/>
                          <a:cs typeface="Arial"/>
                        </a:rPr>
                        <a:t>2021 (n=56)</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tabLst>
                          <a:tab pos="1466215" algn="r"/>
                        </a:tabLst>
                      </a:pPr>
                      <a:r>
                        <a:rPr lang="en-IE" sz="1600" b="1" kern="1200">
                          <a:solidFill>
                            <a:srgbClr val="FFFFFF"/>
                          </a:solidFill>
                          <a:effectLst/>
                          <a:latin typeface="Calibri"/>
                          <a:ea typeface="Times New Roman"/>
                          <a:cs typeface="Arial"/>
                        </a:rPr>
                        <a:t>2022 (n=56)</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609600">
                <a:tc>
                  <a:txBody>
                    <a:bodyPr/>
                    <a:lstStyle/>
                    <a:p>
                      <a:pPr>
                        <a:lnSpc>
                          <a:spcPct val="115000"/>
                        </a:lnSpc>
                        <a:spcAft>
                          <a:spcPts val="0"/>
                        </a:spcAft>
                      </a:pPr>
                      <a:r>
                        <a:rPr lang="en-IE" sz="1600" b="1" kern="1200">
                          <a:solidFill>
                            <a:srgbClr val="FFFFFF"/>
                          </a:solidFill>
                          <a:effectLst/>
                          <a:latin typeface="Calibri"/>
                          <a:ea typeface="Times New Roman"/>
                          <a:cs typeface="Arial"/>
                        </a:rPr>
                        <a:t>Detail on sample not transcribed from ID band</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4</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4</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6</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2</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93090">
                <a:tc>
                  <a:txBody>
                    <a:bodyPr/>
                    <a:lstStyle/>
                    <a:p>
                      <a:pPr>
                        <a:lnSpc>
                          <a:spcPct val="115000"/>
                        </a:lnSpc>
                        <a:spcAft>
                          <a:spcPts val="0"/>
                        </a:spcAft>
                      </a:pPr>
                      <a:r>
                        <a:rPr lang="en-IE" sz="1600" b="1" kern="1200">
                          <a:solidFill>
                            <a:srgbClr val="FFFFFF"/>
                          </a:solidFill>
                          <a:effectLst/>
                          <a:latin typeface="Calibri"/>
                          <a:ea typeface="Times New Roman"/>
                          <a:cs typeface="Arial"/>
                        </a:rPr>
                        <a:t>Patient not correctly ID at phlebotomy</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19</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21</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11</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25</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609600">
                <a:tc>
                  <a:txBody>
                    <a:bodyPr/>
                    <a:lstStyle/>
                    <a:p>
                      <a:pPr>
                        <a:lnSpc>
                          <a:spcPct val="115000"/>
                        </a:lnSpc>
                        <a:spcAft>
                          <a:spcPts val="0"/>
                        </a:spcAft>
                      </a:pPr>
                      <a:r>
                        <a:rPr lang="en-IE" sz="1600" b="1" kern="1200">
                          <a:solidFill>
                            <a:srgbClr val="FFFFFF"/>
                          </a:solidFill>
                          <a:effectLst/>
                          <a:latin typeface="Calibri"/>
                          <a:ea typeface="Times New Roman"/>
                          <a:cs typeface="Arial"/>
                        </a:rPr>
                        <a:t>Patient not correctly ID at admission</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4</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4</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4</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4</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93090">
                <a:tc>
                  <a:txBody>
                    <a:bodyPr/>
                    <a:lstStyle/>
                    <a:p>
                      <a:pPr>
                        <a:lnSpc>
                          <a:spcPct val="115000"/>
                        </a:lnSpc>
                        <a:spcAft>
                          <a:spcPts val="0"/>
                        </a:spcAft>
                      </a:pPr>
                      <a:r>
                        <a:rPr lang="en-IE" sz="1600" b="1" kern="1200">
                          <a:solidFill>
                            <a:srgbClr val="FFFFFF"/>
                          </a:solidFill>
                          <a:effectLst/>
                          <a:latin typeface="Calibri"/>
                          <a:ea typeface="Times New Roman"/>
                          <a:cs typeface="Arial"/>
                        </a:rPr>
                        <a:t>Sample not labelled by person taking sample</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4</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15</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IE" sz="1600" kern="1200" dirty="0">
                          <a:solidFill>
                            <a:srgbClr val="000000"/>
                          </a:solidFill>
                          <a:effectLst/>
                          <a:latin typeface="Calibri"/>
                          <a:ea typeface="Times New Roman"/>
                          <a:cs typeface="Arial"/>
                        </a:rPr>
                        <a:t>7</a:t>
                      </a:r>
                      <a:endParaRPr lang="en-IE"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9</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305435">
                <a:tc>
                  <a:txBody>
                    <a:bodyPr/>
                    <a:lstStyle/>
                    <a:p>
                      <a:pPr>
                        <a:lnSpc>
                          <a:spcPct val="115000"/>
                        </a:lnSpc>
                        <a:spcAft>
                          <a:spcPts val="0"/>
                        </a:spcAft>
                      </a:pPr>
                      <a:r>
                        <a:rPr lang="en-IE" sz="1600" b="1" kern="1200">
                          <a:solidFill>
                            <a:srgbClr val="FFFFFF"/>
                          </a:solidFill>
                          <a:effectLst/>
                          <a:latin typeface="Calibri"/>
                          <a:ea typeface="Times New Roman"/>
                          <a:cs typeface="Arial"/>
                        </a:rPr>
                        <a:t>Sample remotely labelled</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9</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21</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17</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9</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305435">
                <a:tc>
                  <a:txBody>
                    <a:bodyPr/>
                    <a:lstStyle/>
                    <a:p>
                      <a:pPr>
                        <a:lnSpc>
                          <a:spcPct val="115000"/>
                        </a:lnSpc>
                        <a:spcAft>
                          <a:spcPts val="0"/>
                        </a:spcAft>
                      </a:pPr>
                      <a:r>
                        <a:rPr lang="en-IE" sz="1600" b="1" kern="1200">
                          <a:solidFill>
                            <a:srgbClr val="FFFFFF"/>
                          </a:solidFill>
                          <a:effectLst/>
                          <a:latin typeface="Calibri"/>
                          <a:ea typeface="Times New Roman"/>
                          <a:cs typeface="Arial"/>
                        </a:rPr>
                        <a:t>Other</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6</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10</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8</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6</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87655">
                <a:tc>
                  <a:txBody>
                    <a:bodyPr/>
                    <a:lstStyle/>
                    <a:p>
                      <a:pPr>
                        <a:lnSpc>
                          <a:spcPct val="115000"/>
                        </a:lnSpc>
                        <a:spcAft>
                          <a:spcPts val="0"/>
                        </a:spcAft>
                      </a:pPr>
                      <a:r>
                        <a:rPr lang="en-IE" sz="1600" b="1" kern="1200">
                          <a:solidFill>
                            <a:srgbClr val="FFFFFF"/>
                          </a:solidFill>
                          <a:effectLst/>
                          <a:latin typeface="Calibri"/>
                          <a:ea typeface="Times New Roman"/>
                          <a:cs typeface="Arial"/>
                        </a:rPr>
                        <a:t>Unknown</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 </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2</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1</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 </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05435">
                <a:tc>
                  <a:txBody>
                    <a:bodyPr/>
                    <a:lstStyle/>
                    <a:p>
                      <a:pPr>
                        <a:lnSpc>
                          <a:spcPct val="115000"/>
                        </a:lnSpc>
                        <a:spcAft>
                          <a:spcPts val="0"/>
                        </a:spcAft>
                      </a:pPr>
                      <a:r>
                        <a:rPr lang="en-IE" sz="1600" b="1" kern="1200">
                          <a:solidFill>
                            <a:srgbClr val="FFFFFF"/>
                          </a:solidFill>
                          <a:effectLst/>
                          <a:latin typeface="Calibri"/>
                          <a:ea typeface="Times New Roman"/>
                          <a:cs typeface="Arial"/>
                        </a:rPr>
                        <a:t>Pre-labelling</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1</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 </a:t>
                      </a:r>
                      <a:endParaRPr lang="en-IE" sz="1100">
                        <a:effectLst/>
                        <a:latin typeface="Calibri"/>
                        <a:ea typeface="Calibri"/>
                        <a:cs typeface="Times New Roman"/>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IE" sz="1600" kern="1200">
                          <a:solidFill>
                            <a:srgbClr val="000000"/>
                          </a:solidFill>
                          <a:effectLst/>
                          <a:latin typeface="Calibri"/>
                          <a:ea typeface="Times New Roman"/>
                          <a:cs typeface="Arial"/>
                        </a:rPr>
                        <a:t>2</a:t>
                      </a:r>
                      <a:endParaRPr lang="en-IE" sz="110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IE" sz="1600" kern="1200" dirty="0">
                          <a:solidFill>
                            <a:srgbClr val="000000"/>
                          </a:solidFill>
                          <a:effectLst/>
                          <a:latin typeface="Calibri"/>
                          <a:ea typeface="Times New Roman"/>
                          <a:cs typeface="Arial"/>
                        </a:rPr>
                        <a:t>1</a:t>
                      </a:r>
                      <a:endParaRPr lang="en-IE"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3" name="TextBox 2"/>
          <p:cNvSpPr txBox="1"/>
          <p:nvPr/>
        </p:nvSpPr>
        <p:spPr>
          <a:xfrm>
            <a:off x="2840150" y="5820938"/>
            <a:ext cx="4484626" cy="276999"/>
          </a:xfrm>
          <a:prstGeom prst="rect">
            <a:avLst/>
          </a:prstGeom>
          <a:noFill/>
        </p:spPr>
        <p:txBody>
          <a:bodyPr wrap="none" rtlCol="0">
            <a:spAutoFit/>
          </a:bodyPr>
          <a:lstStyle/>
          <a:p>
            <a:r>
              <a:rPr lang="en-GB" sz="1200" dirty="0" smtClean="0"/>
              <a:t>Table 7. Types of human error cited as the cause of the event in 2022.</a:t>
            </a:r>
            <a:endParaRPr lang="en-IE" sz="1200" dirty="0"/>
          </a:p>
        </p:txBody>
      </p:sp>
    </p:spTree>
    <p:extLst>
      <p:ext uri="{BB962C8B-B14F-4D97-AF65-F5344CB8AC3E}">
        <p14:creationId xmlns:p14="http://schemas.microsoft.com/office/powerpoint/2010/main" val="616518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6712"/>
            <a:ext cx="7571184" cy="792088"/>
          </a:xfrm>
        </p:spPr>
        <p:txBody>
          <a:bodyPr>
            <a:normAutofit fontScale="90000"/>
          </a:bodyPr>
          <a:lstStyle/>
          <a:p>
            <a:r>
              <a:rPr lang="en-GB" sz="3200" b="1" u="sng" dirty="0" smtClean="0"/>
              <a:t>WBIT and Electronic Identification Systems 2022</a:t>
            </a:r>
            <a:endParaRPr lang="en-IE" sz="3200" b="1" u="sng" dirty="0"/>
          </a:p>
        </p:txBody>
      </p:sp>
      <p:sp>
        <p:nvSpPr>
          <p:cNvPr id="3" name="Content Placeholder 2"/>
          <p:cNvSpPr>
            <a:spLocks noGrp="1"/>
          </p:cNvSpPr>
          <p:nvPr>
            <p:ph idx="1"/>
          </p:nvPr>
        </p:nvSpPr>
        <p:spPr>
          <a:xfrm>
            <a:off x="457200" y="1844824"/>
            <a:ext cx="8229600" cy="4281339"/>
          </a:xfrm>
        </p:spPr>
        <p:txBody>
          <a:bodyPr>
            <a:normAutofit fontScale="70000" lnSpcReduction="20000"/>
          </a:bodyPr>
          <a:lstStyle/>
          <a:p>
            <a:r>
              <a:rPr lang="en-IE" dirty="0"/>
              <a:t>EIS in use in </a:t>
            </a:r>
            <a:r>
              <a:rPr lang="en-IE" dirty="0" smtClean="0"/>
              <a:t>19/23 </a:t>
            </a:r>
            <a:r>
              <a:rPr lang="en-IE" dirty="0"/>
              <a:t>sites that reported WBIT events to the NHO in </a:t>
            </a:r>
            <a:r>
              <a:rPr lang="en-IE" dirty="0" smtClean="0"/>
              <a:t>2022.</a:t>
            </a:r>
            <a:endParaRPr lang="en-IE" dirty="0"/>
          </a:p>
          <a:p>
            <a:endParaRPr lang="en-IE" dirty="0"/>
          </a:p>
          <a:p>
            <a:r>
              <a:rPr lang="en-IE" dirty="0" smtClean="0"/>
              <a:t>77% </a:t>
            </a:r>
            <a:r>
              <a:rPr lang="en-IE" dirty="0"/>
              <a:t>of reported events were from sites which stated that an electronic system was in use at the time of the WBIT event.</a:t>
            </a:r>
          </a:p>
          <a:p>
            <a:pPr marL="0" indent="0">
              <a:buNone/>
            </a:pPr>
            <a:r>
              <a:rPr lang="en-IE" dirty="0"/>
              <a:t> </a:t>
            </a:r>
          </a:p>
          <a:p>
            <a:r>
              <a:rPr lang="en-IE" dirty="0" smtClean="0"/>
              <a:t>25% </a:t>
            </a:r>
            <a:r>
              <a:rPr lang="en-IE" dirty="0"/>
              <a:t>of reported events an electronic ID system was not used during the sampling procedure.</a:t>
            </a:r>
          </a:p>
          <a:p>
            <a:endParaRPr lang="en-IE" dirty="0"/>
          </a:p>
          <a:p>
            <a:r>
              <a:rPr lang="en-IE" dirty="0"/>
              <a:t>Of the remaining WBIT reported </a:t>
            </a:r>
            <a:r>
              <a:rPr lang="en-IE" dirty="0" smtClean="0"/>
              <a:t>22 </a:t>
            </a:r>
            <a:r>
              <a:rPr lang="en-IE" dirty="0"/>
              <a:t>used EBTS, 6</a:t>
            </a:r>
            <a:r>
              <a:rPr lang="en-IE" dirty="0" smtClean="0"/>
              <a:t> </a:t>
            </a:r>
            <a:r>
              <a:rPr lang="en-IE" dirty="0"/>
              <a:t>used MNCMS and it was unknown if an electronic sampling system was used in 1</a:t>
            </a:r>
            <a:r>
              <a:rPr lang="en-IE" dirty="0" smtClean="0"/>
              <a:t> incidence.</a:t>
            </a:r>
            <a:endParaRPr lang="en-IE" dirty="0"/>
          </a:p>
          <a:p>
            <a:endParaRPr lang="en-IE" dirty="0"/>
          </a:p>
        </p:txBody>
      </p:sp>
    </p:spTree>
    <p:extLst>
      <p:ext uri="{BB962C8B-B14F-4D97-AF65-F5344CB8AC3E}">
        <p14:creationId xmlns:p14="http://schemas.microsoft.com/office/powerpoint/2010/main" val="107424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143000"/>
          </a:xfrm>
        </p:spPr>
        <p:txBody>
          <a:bodyPr>
            <a:normAutofit/>
          </a:bodyPr>
          <a:lstStyle/>
          <a:p>
            <a:r>
              <a:rPr lang="en-GB" sz="3200" b="1" u="sng" dirty="0" smtClean="0"/>
              <a:t>Why did error occur with EBTS</a:t>
            </a:r>
            <a:endParaRPr lang="en-IE" sz="3200" b="1" u="sng" dirty="0"/>
          </a:p>
        </p:txBody>
      </p:sp>
      <p:graphicFrame>
        <p:nvGraphicFramePr>
          <p:cNvPr id="4" name="Chart 3"/>
          <p:cNvGraphicFramePr>
            <a:graphicFrameLocks/>
          </p:cNvGraphicFramePr>
          <p:nvPr>
            <p:extLst>
              <p:ext uri="{D42A27DB-BD31-4B8C-83A1-F6EECF244321}">
                <p14:modId xmlns:p14="http://schemas.microsoft.com/office/powerpoint/2010/main" val="1181875973"/>
              </p:ext>
            </p:extLst>
          </p:nvPr>
        </p:nvGraphicFramePr>
        <p:xfrm>
          <a:off x="1114424" y="1556792"/>
          <a:ext cx="7129984"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555776" y="5733538"/>
            <a:ext cx="5472608" cy="461665"/>
          </a:xfrm>
          <a:prstGeom prst="rect">
            <a:avLst/>
          </a:prstGeom>
        </p:spPr>
        <p:txBody>
          <a:bodyPr wrap="square">
            <a:spAutoFit/>
          </a:bodyPr>
          <a:lstStyle/>
          <a:p>
            <a:r>
              <a:rPr lang="en-GB" sz="1200" dirty="0"/>
              <a:t>Figure </a:t>
            </a:r>
            <a:r>
              <a:rPr lang="en-GB" sz="1200" dirty="0" smtClean="0"/>
              <a:t>13. Types of error that and the number of reports received by the NHO for WBIT events that occurred when using EBTS in 2022 </a:t>
            </a:r>
            <a:endParaRPr lang="en-IE" sz="1200" dirty="0"/>
          </a:p>
        </p:txBody>
      </p:sp>
    </p:spTree>
    <p:extLst>
      <p:ext uri="{BB962C8B-B14F-4D97-AF65-F5344CB8AC3E}">
        <p14:creationId xmlns:p14="http://schemas.microsoft.com/office/powerpoint/2010/main" val="3833539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6672"/>
            <a:ext cx="6995120" cy="940966"/>
          </a:xfrm>
        </p:spPr>
        <p:txBody>
          <a:bodyPr>
            <a:normAutofit fontScale="90000"/>
          </a:bodyPr>
          <a:lstStyle/>
          <a:p>
            <a:r>
              <a:rPr lang="en-GB" dirty="0" smtClean="0"/>
              <a:t>   </a:t>
            </a:r>
            <a:r>
              <a:rPr lang="en-GB" sz="3200" b="1" u="sng" dirty="0" smtClean="0"/>
              <a:t>Why did the error occur with</a:t>
            </a:r>
            <a:r>
              <a:rPr lang="en-GB" b="1" u="sng" dirty="0" smtClean="0"/>
              <a:t> </a:t>
            </a:r>
            <a:r>
              <a:rPr lang="en-GB" sz="3200" b="1" u="sng" dirty="0" smtClean="0"/>
              <a:t>MNCMS?</a:t>
            </a:r>
            <a:endParaRPr lang="en-IE" sz="32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257793"/>
              </p:ext>
            </p:extLst>
          </p:nvPr>
        </p:nvGraphicFramePr>
        <p:xfrm>
          <a:off x="457200" y="1600201"/>
          <a:ext cx="8229600" cy="413305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555776" y="5733538"/>
            <a:ext cx="5472608" cy="461665"/>
          </a:xfrm>
          <a:prstGeom prst="rect">
            <a:avLst/>
          </a:prstGeom>
        </p:spPr>
        <p:txBody>
          <a:bodyPr wrap="square">
            <a:spAutoFit/>
          </a:bodyPr>
          <a:lstStyle/>
          <a:p>
            <a:r>
              <a:rPr lang="en-GB" sz="1200" dirty="0"/>
              <a:t>Figure </a:t>
            </a:r>
            <a:r>
              <a:rPr lang="en-GB" sz="1200" dirty="0" smtClean="0"/>
              <a:t>14. Types of error that and the number of reports received by the NHO for WBIT events that occurred when using MNCMS in 2022 </a:t>
            </a:r>
            <a:endParaRPr lang="en-IE" sz="1200" dirty="0"/>
          </a:p>
        </p:txBody>
      </p:sp>
    </p:spTree>
    <p:extLst>
      <p:ext uri="{BB962C8B-B14F-4D97-AF65-F5344CB8AC3E}">
        <p14:creationId xmlns:p14="http://schemas.microsoft.com/office/powerpoint/2010/main" val="92037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419056" cy="1143000"/>
          </a:xfrm>
        </p:spPr>
        <p:txBody>
          <a:bodyPr>
            <a:normAutofit/>
          </a:bodyPr>
          <a:lstStyle/>
          <a:p>
            <a:r>
              <a:rPr lang="en-GB" sz="3200" dirty="0" smtClean="0"/>
              <a:t> </a:t>
            </a:r>
            <a:r>
              <a:rPr lang="en-GB" sz="3200" b="1" u="sng" dirty="0" smtClean="0"/>
              <a:t>Why did error occur with MNCMS</a:t>
            </a:r>
            <a:endParaRPr lang="en-IE" sz="3200" b="1" u="sng" dirty="0"/>
          </a:p>
        </p:txBody>
      </p:sp>
      <p:sp>
        <p:nvSpPr>
          <p:cNvPr id="3" name="Content Placeholder 2"/>
          <p:cNvSpPr>
            <a:spLocks noGrp="1"/>
          </p:cNvSpPr>
          <p:nvPr>
            <p:ph idx="1"/>
          </p:nvPr>
        </p:nvSpPr>
        <p:spPr/>
        <p:txBody>
          <a:bodyPr>
            <a:normAutofit/>
          </a:bodyPr>
          <a:lstStyle/>
          <a:p>
            <a:r>
              <a:rPr lang="en-GB" sz="2400" dirty="0" smtClean="0"/>
              <a:t>Printer at </a:t>
            </a:r>
            <a:r>
              <a:rPr lang="en-GB" sz="2400" dirty="0"/>
              <a:t>bedside </a:t>
            </a:r>
            <a:r>
              <a:rPr lang="en-GB" sz="2400" dirty="0" smtClean="0"/>
              <a:t>not </a:t>
            </a:r>
            <a:r>
              <a:rPr lang="en-GB" sz="2400" dirty="0"/>
              <a:t>working </a:t>
            </a:r>
            <a:r>
              <a:rPr lang="en-GB" sz="2400" dirty="0" smtClean="0"/>
              <a:t>and </a:t>
            </a:r>
            <a:r>
              <a:rPr lang="en-GB" sz="2400" dirty="0"/>
              <a:t>staff member had to print labels at the nurse’s </a:t>
            </a:r>
            <a:r>
              <a:rPr lang="en-GB" sz="2400" dirty="0" smtClean="0"/>
              <a:t>station – (n=4) </a:t>
            </a:r>
          </a:p>
          <a:p>
            <a:pPr marL="0" indent="0">
              <a:buNone/>
            </a:pPr>
            <a:r>
              <a:rPr lang="en-GB" sz="2400" dirty="0" smtClean="0">
                <a:solidFill>
                  <a:schemeClr val="accent5">
                    <a:lumMod val="75000"/>
                  </a:schemeClr>
                </a:solidFill>
              </a:rPr>
              <a:t>                In </a:t>
            </a:r>
            <a:r>
              <a:rPr lang="en-GB" sz="2400" dirty="0">
                <a:solidFill>
                  <a:schemeClr val="accent5">
                    <a:lumMod val="75000"/>
                  </a:schemeClr>
                </a:solidFill>
              </a:rPr>
              <a:t>all 4 cases the printer printed out a previous label</a:t>
            </a:r>
            <a:r>
              <a:rPr lang="en-GB" sz="2400" dirty="0" smtClean="0">
                <a:solidFill>
                  <a:schemeClr val="accent5">
                    <a:lumMod val="75000"/>
                  </a:schemeClr>
                </a:solidFill>
              </a:rPr>
              <a:t>.</a:t>
            </a:r>
          </a:p>
          <a:p>
            <a:pPr marL="0" indent="0">
              <a:buNone/>
            </a:pPr>
            <a:endParaRPr lang="en-IE" sz="2400" dirty="0">
              <a:solidFill>
                <a:schemeClr val="accent5">
                  <a:lumMod val="75000"/>
                </a:schemeClr>
              </a:solidFill>
            </a:endParaRPr>
          </a:p>
          <a:p>
            <a:r>
              <a:rPr lang="en-GB" sz="2400" dirty="0"/>
              <a:t>S</a:t>
            </a:r>
            <a:r>
              <a:rPr lang="en-GB" sz="2400" dirty="0" smtClean="0"/>
              <a:t>taff </a:t>
            </a:r>
            <a:r>
              <a:rPr lang="en-GB" sz="2400" dirty="0"/>
              <a:t>member scanned the wristband from the wrong chart. This was a midwives clinic and ID bands were not worn by </a:t>
            </a:r>
            <a:r>
              <a:rPr lang="en-GB" sz="2400" dirty="0" smtClean="0"/>
              <a:t>patients</a:t>
            </a:r>
            <a:r>
              <a:rPr lang="en-GB" sz="2400" dirty="0"/>
              <a:t> </a:t>
            </a:r>
            <a:r>
              <a:rPr lang="en-GB" sz="2400" dirty="0" smtClean="0"/>
              <a:t>– (n=1)</a:t>
            </a:r>
          </a:p>
          <a:p>
            <a:pPr marL="0" indent="0">
              <a:buNone/>
            </a:pPr>
            <a:endParaRPr lang="en-IE" sz="2400" dirty="0"/>
          </a:p>
          <a:p>
            <a:r>
              <a:rPr lang="en-GB" sz="2400" dirty="0"/>
              <a:t>L</a:t>
            </a:r>
            <a:r>
              <a:rPr lang="en-GB" sz="2400" dirty="0" smtClean="0"/>
              <a:t>abels </a:t>
            </a:r>
            <a:r>
              <a:rPr lang="en-GB" sz="2400" dirty="0"/>
              <a:t>were printed remotely but no reason was </a:t>
            </a:r>
            <a:r>
              <a:rPr lang="en-GB" sz="2400" dirty="0" smtClean="0"/>
              <a:t>given – (n=1)</a:t>
            </a:r>
            <a:endParaRPr lang="en-IE" sz="2400" dirty="0"/>
          </a:p>
          <a:p>
            <a:pPr marL="0" indent="0">
              <a:buNone/>
            </a:pPr>
            <a:endParaRPr lang="en-IE" dirty="0"/>
          </a:p>
        </p:txBody>
      </p:sp>
    </p:spTree>
    <p:extLst>
      <p:ext uri="{BB962C8B-B14F-4D97-AF65-F5344CB8AC3E}">
        <p14:creationId xmlns:p14="http://schemas.microsoft.com/office/powerpoint/2010/main" val="101128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smtClean="0"/>
              <a:t>Key Recommendations from WBIT data 2022</a:t>
            </a:r>
            <a:endParaRPr lang="en-IE" sz="3200" b="1" u="sng" dirty="0"/>
          </a:p>
        </p:txBody>
      </p:sp>
      <p:sp>
        <p:nvSpPr>
          <p:cNvPr id="3" name="Content Placeholder 2"/>
          <p:cNvSpPr>
            <a:spLocks noGrp="1"/>
          </p:cNvSpPr>
          <p:nvPr>
            <p:ph sz="half" idx="1"/>
          </p:nvPr>
        </p:nvSpPr>
        <p:spPr>
          <a:xfrm>
            <a:off x="457200" y="1600200"/>
            <a:ext cx="5410944" cy="4525963"/>
          </a:xfrm>
        </p:spPr>
        <p:txBody>
          <a:bodyPr>
            <a:normAutofit/>
          </a:bodyPr>
          <a:lstStyle/>
          <a:p>
            <a:r>
              <a:rPr lang="en-GB" sz="2400" dirty="0" smtClean="0"/>
              <a:t>Ensure the patient has wristband and has correct wristband before starting process.</a:t>
            </a:r>
          </a:p>
          <a:p>
            <a:r>
              <a:rPr lang="en-GB" sz="2400" dirty="0" smtClean="0"/>
              <a:t>Remove wristbands from charts.</a:t>
            </a:r>
          </a:p>
          <a:p>
            <a:r>
              <a:rPr lang="en-GB" sz="2400" dirty="0" smtClean="0"/>
              <a:t>PPI is essential – not performing PPI is one of key causes of WBIT.</a:t>
            </a:r>
          </a:p>
          <a:p>
            <a:r>
              <a:rPr lang="en-GB" sz="2400" dirty="0" smtClean="0"/>
              <a:t>Never complete another staff members process. If asked to label re-start process.</a:t>
            </a:r>
          </a:p>
          <a:p>
            <a:r>
              <a:rPr lang="en-GB" sz="2400" dirty="0" smtClean="0"/>
              <a:t>Address printer issues.</a:t>
            </a:r>
            <a:endParaRPr lang="en-IE" sz="2400" dirty="0"/>
          </a:p>
        </p:txBody>
      </p:sp>
      <p:pic>
        <p:nvPicPr>
          <p:cNvPr id="7"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4859" t="-287" r="11561" b="287"/>
          <a:stretch/>
        </p:blipFill>
        <p:spPr>
          <a:xfrm>
            <a:off x="5940152" y="2076682"/>
            <a:ext cx="2746648" cy="3572998"/>
          </a:xfrm>
          <a:prstGeom prst="rect">
            <a:avLst/>
          </a:prstGeom>
        </p:spPr>
      </p:pic>
    </p:spTree>
    <p:extLst>
      <p:ext uri="{BB962C8B-B14F-4D97-AF65-F5344CB8AC3E}">
        <p14:creationId xmlns:p14="http://schemas.microsoft.com/office/powerpoint/2010/main" val="159760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73445410"/>
              </p:ext>
            </p:extLst>
          </p:nvPr>
        </p:nvGraphicFramePr>
        <p:xfrm>
          <a:off x="395536" y="476672"/>
          <a:ext cx="8352928" cy="57213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59632" y="5805264"/>
            <a:ext cx="5462201" cy="276999"/>
          </a:xfrm>
          <a:prstGeom prst="rect">
            <a:avLst/>
          </a:prstGeom>
          <a:noFill/>
        </p:spPr>
        <p:txBody>
          <a:bodyPr wrap="none" rtlCol="0">
            <a:spAutoFit/>
          </a:bodyPr>
          <a:lstStyle/>
          <a:p>
            <a:r>
              <a:rPr lang="en-GB" sz="1200" dirty="0" smtClean="0"/>
              <a:t>Figure 1. The number of reports received by the NHO per annum from 2009 to 2022.</a:t>
            </a:r>
            <a:endParaRPr lang="en-IE" sz="1200" dirty="0"/>
          </a:p>
        </p:txBody>
      </p:sp>
    </p:spTree>
    <p:extLst>
      <p:ext uri="{BB962C8B-B14F-4D97-AF65-F5344CB8AC3E}">
        <p14:creationId xmlns:p14="http://schemas.microsoft.com/office/powerpoint/2010/main" val="3182982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b="1" u="sng" dirty="0" smtClean="0"/>
              <a:t>Ransom-ware attack and adverse transfusion events</a:t>
            </a:r>
            <a:endParaRPr lang="en-IE" b="1" u="sng" dirty="0"/>
          </a:p>
        </p:txBody>
      </p:sp>
      <p:sp>
        <p:nvSpPr>
          <p:cNvPr id="2" name="Content Placeholder 1"/>
          <p:cNvSpPr>
            <a:spLocks noGrp="1"/>
          </p:cNvSpPr>
          <p:nvPr>
            <p:ph sz="half" idx="1"/>
          </p:nvPr>
        </p:nvSpPr>
        <p:spPr>
          <a:xfrm>
            <a:off x="246185" y="1784348"/>
            <a:ext cx="4484076" cy="4351338"/>
          </a:xfrm>
        </p:spPr>
        <p:txBody>
          <a:bodyPr>
            <a:normAutofit/>
          </a:bodyPr>
          <a:lstStyle/>
          <a:p>
            <a:r>
              <a:rPr lang="en-GB" dirty="0">
                <a:solidFill>
                  <a:schemeClr val="bg1">
                    <a:lumMod val="25000"/>
                  </a:schemeClr>
                </a:solidFill>
              </a:rPr>
              <a:t>On </a:t>
            </a:r>
            <a:r>
              <a:rPr lang="en-GB" dirty="0" smtClean="0">
                <a:solidFill>
                  <a:schemeClr val="bg1">
                    <a:lumMod val="25000"/>
                  </a:schemeClr>
                </a:solidFill>
              </a:rPr>
              <a:t>14</a:t>
            </a:r>
            <a:r>
              <a:rPr lang="en-GB" baseline="30000" dirty="0" smtClean="0">
                <a:solidFill>
                  <a:schemeClr val="bg1">
                    <a:lumMod val="25000"/>
                  </a:schemeClr>
                </a:solidFill>
              </a:rPr>
              <a:t>th</a:t>
            </a:r>
            <a:r>
              <a:rPr lang="en-GB" dirty="0" smtClean="0">
                <a:solidFill>
                  <a:schemeClr val="bg1">
                    <a:lumMod val="25000"/>
                  </a:schemeClr>
                </a:solidFill>
              </a:rPr>
              <a:t> </a:t>
            </a:r>
            <a:r>
              <a:rPr lang="en-GB" dirty="0">
                <a:solidFill>
                  <a:schemeClr val="bg1">
                    <a:lumMod val="25000"/>
                  </a:schemeClr>
                </a:solidFill>
              </a:rPr>
              <a:t>of May 2021 t</a:t>
            </a:r>
            <a:r>
              <a:rPr lang="en-IE" dirty="0">
                <a:solidFill>
                  <a:schemeClr val="bg1">
                    <a:lumMod val="25000"/>
                  </a:schemeClr>
                </a:solidFill>
              </a:rPr>
              <a:t>he Health Service Executive (HSE) </a:t>
            </a:r>
            <a:r>
              <a:rPr lang="en-GB" dirty="0">
                <a:solidFill>
                  <a:schemeClr val="bg1">
                    <a:lumMod val="25000"/>
                  </a:schemeClr>
                </a:solidFill>
              </a:rPr>
              <a:t>of Ireland suffered a major ransom-ware </a:t>
            </a:r>
            <a:r>
              <a:rPr lang="en-GB" dirty="0" smtClean="0">
                <a:solidFill>
                  <a:schemeClr val="bg1">
                    <a:lumMod val="25000"/>
                  </a:schemeClr>
                </a:solidFill>
              </a:rPr>
              <a:t>attack.</a:t>
            </a:r>
          </a:p>
          <a:p>
            <a:pPr marL="0" indent="0">
              <a:buNone/>
            </a:pPr>
            <a:r>
              <a:rPr lang="en-GB" dirty="0" smtClean="0">
                <a:solidFill>
                  <a:schemeClr val="bg1">
                    <a:lumMod val="25000"/>
                  </a:schemeClr>
                </a:solidFill>
              </a:rPr>
              <a:t> </a:t>
            </a:r>
            <a:endParaRPr lang="en-GB" dirty="0">
              <a:solidFill>
                <a:schemeClr val="bg1">
                  <a:lumMod val="25000"/>
                </a:schemeClr>
              </a:solidFill>
            </a:endParaRPr>
          </a:p>
          <a:p>
            <a:r>
              <a:rPr lang="en-GB" dirty="0" smtClean="0">
                <a:solidFill>
                  <a:schemeClr val="bg1">
                    <a:lumMod val="25000"/>
                  </a:schemeClr>
                </a:solidFill>
              </a:rPr>
              <a:t>40 hospitals affected.</a:t>
            </a:r>
          </a:p>
          <a:p>
            <a:pPr marL="0" indent="0">
              <a:buNone/>
            </a:pPr>
            <a:endParaRPr lang="en-GB" sz="3000" dirty="0" smtClean="0">
              <a:solidFill>
                <a:schemeClr val="bg1">
                  <a:lumMod val="25000"/>
                </a:schemeClr>
              </a:solidFill>
            </a:endParaRPr>
          </a:p>
          <a:p>
            <a:pPr marL="0" indent="0">
              <a:buNone/>
            </a:pPr>
            <a:endParaRPr lang="en-GB" sz="3000" dirty="0">
              <a:solidFill>
                <a:schemeClr val="bg1">
                  <a:lumMod val="25000"/>
                </a:schemeClr>
              </a:solidFill>
            </a:endParaRPr>
          </a:p>
          <a:p>
            <a:endParaRPr lang="en-GB" sz="3000" dirty="0" smtClean="0">
              <a:solidFill>
                <a:schemeClr val="bg1">
                  <a:lumMod val="25000"/>
                </a:schemeClr>
              </a:solidFill>
            </a:endParaRPr>
          </a:p>
          <a:p>
            <a:endParaRPr lang="en-IE" sz="3000" dirty="0">
              <a:solidFill>
                <a:schemeClr val="bg1">
                  <a:lumMod val="25000"/>
                </a:schemeClr>
              </a:solidFill>
            </a:endParaRPr>
          </a:p>
          <a:p>
            <a:endParaRPr lang="en-IE"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16536" y="1556792"/>
            <a:ext cx="3031499" cy="1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9EC71654-96A5-4280-94F3-931C61A9F92C}" type="slidenum">
              <a:rPr lang="en-US" smtClean="0"/>
              <a:pPr/>
              <a:t>40</a:t>
            </a:fld>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103" y="2852936"/>
            <a:ext cx="2403872" cy="16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985" y="4330700"/>
            <a:ext cx="2591990"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308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u="sng" dirty="0" smtClean="0"/>
              <a:t>Reports associated with Ransom-ware attack</a:t>
            </a:r>
            <a:endParaRPr lang="en-IE" sz="3200" b="1" u="sng" dirty="0"/>
          </a:p>
        </p:txBody>
      </p:sp>
      <p:sp>
        <p:nvSpPr>
          <p:cNvPr id="2" name="Content Placeholder 1"/>
          <p:cNvSpPr>
            <a:spLocks noGrp="1"/>
          </p:cNvSpPr>
          <p:nvPr>
            <p:ph sz="half" idx="1"/>
          </p:nvPr>
        </p:nvSpPr>
        <p:spPr>
          <a:xfrm>
            <a:off x="386953" y="1702193"/>
            <a:ext cx="4127897" cy="4474771"/>
          </a:xfrm>
        </p:spPr>
        <p:txBody>
          <a:bodyPr>
            <a:normAutofit/>
          </a:bodyPr>
          <a:lstStyle/>
          <a:p>
            <a:pPr>
              <a:buFont typeface="Wingdings" panose="05000000000000000000" pitchFamily="2" charset="2"/>
              <a:buChar char="Ø"/>
            </a:pPr>
            <a:r>
              <a:rPr lang="en-GB" sz="2400" dirty="0" smtClean="0">
                <a:solidFill>
                  <a:schemeClr val="bg2">
                    <a:lumMod val="25000"/>
                  </a:schemeClr>
                </a:solidFill>
                <a:cs typeface="Arial" panose="020B0604020202020204" pitchFamily="34" charset="0"/>
              </a:rPr>
              <a:t>182 adverse event reports received by the NHO for events that occurred in 2021.</a:t>
            </a:r>
          </a:p>
          <a:p>
            <a:pPr>
              <a:buFont typeface="Wingdings" panose="05000000000000000000" pitchFamily="2" charset="2"/>
              <a:buChar char="Ø"/>
            </a:pPr>
            <a:r>
              <a:rPr lang="en-GB" sz="2400" dirty="0" smtClean="0">
                <a:solidFill>
                  <a:schemeClr val="bg2">
                    <a:lumMod val="25000"/>
                  </a:schemeClr>
                </a:solidFill>
                <a:cs typeface="Arial" panose="020B0604020202020204" pitchFamily="34" charset="0"/>
              </a:rPr>
              <a:t>20 </a:t>
            </a:r>
            <a:r>
              <a:rPr lang="en-GB" sz="2400" dirty="0">
                <a:solidFill>
                  <a:schemeClr val="bg2">
                    <a:lumMod val="25000"/>
                  </a:schemeClr>
                </a:solidFill>
                <a:cs typeface="Arial" panose="020B0604020202020204" pitchFamily="34" charset="0"/>
              </a:rPr>
              <a:t>adverse events associated with the May 2021 </a:t>
            </a:r>
            <a:r>
              <a:rPr lang="en-GB" sz="2400" dirty="0" smtClean="0">
                <a:solidFill>
                  <a:schemeClr val="bg2">
                    <a:lumMod val="25000"/>
                  </a:schemeClr>
                </a:solidFill>
                <a:cs typeface="Arial" panose="020B0604020202020204" pitchFamily="34" charset="0"/>
              </a:rPr>
              <a:t>ransom-ware </a:t>
            </a:r>
            <a:r>
              <a:rPr lang="en-GB" sz="2400" dirty="0">
                <a:solidFill>
                  <a:schemeClr val="bg2">
                    <a:lumMod val="25000"/>
                  </a:schemeClr>
                </a:solidFill>
                <a:cs typeface="Arial" panose="020B0604020202020204" pitchFamily="34" charset="0"/>
              </a:rPr>
              <a:t>attack. </a:t>
            </a:r>
          </a:p>
          <a:p>
            <a:r>
              <a:rPr lang="en-GB" sz="2400" dirty="0" smtClean="0">
                <a:solidFill>
                  <a:schemeClr val="bg2">
                    <a:lumMod val="25000"/>
                  </a:schemeClr>
                </a:solidFill>
                <a:cs typeface="Arial" panose="020B0604020202020204" pitchFamily="34" charset="0"/>
              </a:rPr>
              <a:t>12 </a:t>
            </a:r>
            <a:r>
              <a:rPr lang="en-GB" sz="2400" dirty="0">
                <a:solidFill>
                  <a:schemeClr val="bg2">
                    <a:lumMod val="25000"/>
                  </a:schemeClr>
                </a:solidFill>
                <a:cs typeface="Arial" panose="020B0604020202020204" pitchFamily="34" charset="0"/>
              </a:rPr>
              <a:t>SAEs reports</a:t>
            </a:r>
          </a:p>
          <a:p>
            <a:r>
              <a:rPr lang="en-GB" sz="2400" dirty="0">
                <a:solidFill>
                  <a:schemeClr val="bg2">
                    <a:lumMod val="25000"/>
                  </a:schemeClr>
                </a:solidFill>
                <a:cs typeface="Arial" panose="020B0604020202020204" pitchFamily="34" charset="0"/>
              </a:rPr>
              <a:t>5 Near Miss reports</a:t>
            </a:r>
          </a:p>
          <a:p>
            <a:r>
              <a:rPr lang="en-GB" sz="2400" dirty="0">
                <a:solidFill>
                  <a:schemeClr val="bg2">
                    <a:lumMod val="25000"/>
                  </a:schemeClr>
                </a:solidFill>
                <a:cs typeface="Arial" panose="020B0604020202020204" pitchFamily="34" charset="0"/>
              </a:rPr>
              <a:t>4 WBIT reports</a:t>
            </a:r>
            <a:endParaRPr lang="en-IE" sz="2400" dirty="0">
              <a:solidFill>
                <a:schemeClr val="bg2">
                  <a:lumMod val="25000"/>
                </a:schemeClr>
              </a:solidFill>
            </a:endParaRPr>
          </a:p>
          <a:p>
            <a:endParaRPr lang="en-IE" dirty="0"/>
          </a:p>
        </p:txBody>
      </p:sp>
      <p:sp>
        <p:nvSpPr>
          <p:cNvPr id="5" name="Slide Number Placeholder 4"/>
          <p:cNvSpPr>
            <a:spLocks noGrp="1"/>
          </p:cNvSpPr>
          <p:nvPr>
            <p:ph type="sldNum" sz="quarter" idx="12"/>
          </p:nvPr>
        </p:nvSpPr>
        <p:spPr/>
        <p:txBody>
          <a:bodyPr/>
          <a:lstStyle/>
          <a:p>
            <a:fld id="{9EC71654-96A5-4280-94F3-931C61A9F92C}" type="slidenum">
              <a:rPr lang="en-US" smtClean="0"/>
              <a:pPr/>
              <a:t>41</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092" y="1702192"/>
            <a:ext cx="3851031" cy="427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95093" y="5978771"/>
            <a:ext cx="3524983" cy="646331"/>
          </a:xfrm>
          <a:prstGeom prst="rect">
            <a:avLst/>
          </a:prstGeom>
          <a:noFill/>
        </p:spPr>
        <p:txBody>
          <a:bodyPr wrap="square" rtlCol="0">
            <a:spAutoFit/>
          </a:bodyPr>
          <a:lstStyle/>
          <a:p>
            <a:r>
              <a:rPr lang="en-IE" sz="1200" dirty="0" smtClean="0">
                <a:solidFill>
                  <a:schemeClr val="bg1">
                    <a:lumMod val="10000"/>
                  </a:schemeClr>
                </a:solidFill>
              </a:rPr>
              <a:t>Figure 15: No. of reports received for events that occurred in 2021 and number of reports associated with the malware attack</a:t>
            </a:r>
            <a:endParaRPr lang="en-IE" sz="1200" dirty="0">
              <a:solidFill>
                <a:schemeClr val="bg1">
                  <a:lumMod val="10000"/>
                </a:schemeClr>
              </a:solidFill>
            </a:endParaRPr>
          </a:p>
        </p:txBody>
      </p:sp>
    </p:spTree>
    <p:extLst>
      <p:ext uri="{BB962C8B-B14F-4D97-AF65-F5344CB8AC3E}">
        <p14:creationId xmlns:p14="http://schemas.microsoft.com/office/powerpoint/2010/main" val="698250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b="1" u="sng" dirty="0" smtClean="0"/>
              <a:t>SAEs and the ransom-ware attack (n=12)</a:t>
            </a:r>
            <a:endParaRPr lang="en-IE" b="1" u="sng" dirty="0"/>
          </a:p>
        </p:txBody>
      </p:sp>
      <p:sp>
        <p:nvSpPr>
          <p:cNvPr id="2" name="Content Placeholder 1"/>
          <p:cNvSpPr>
            <a:spLocks noGrp="1"/>
          </p:cNvSpPr>
          <p:nvPr>
            <p:ph sz="half" idx="1"/>
          </p:nvPr>
        </p:nvSpPr>
        <p:spPr/>
        <p:txBody>
          <a:bodyPr>
            <a:normAutofit fontScale="92500"/>
          </a:bodyPr>
          <a:lstStyle/>
          <a:p>
            <a:pPr marL="0" indent="0">
              <a:buNone/>
            </a:pPr>
            <a:r>
              <a:rPr lang="en-GB" b="1" dirty="0" smtClean="0">
                <a:solidFill>
                  <a:schemeClr val="tx2">
                    <a:lumMod val="60000"/>
                    <a:lumOff val="40000"/>
                  </a:schemeClr>
                </a:solidFill>
              </a:rPr>
              <a:t>What errors occurred?</a:t>
            </a:r>
            <a:endParaRPr lang="en-GB" b="1" dirty="0">
              <a:solidFill>
                <a:schemeClr val="tx2">
                  <a:lumMod val="60000"/>
                  <a:lumOff val="40000"/>
                </a:schemeClr>
              </a:solidFill>
            </a:endParaRPr>
          </a:p>
          <a:p>
            <a:r>
              <a:rPr lang="en-GB" dirty="0">
                <a:solidFill>
                  <a:schemeClr val="bg2">
                    <a:lumMod val="25000"/>
                  </a:schemeClr>
                </a:solidFill>
              </a:rPr>
              <a:t>(n=8) – Transfusion of an incorrectly stored component</a:t>
            </a:r>
          </a:p>
          <a:p>
            <a:r>
              <a:rPr lang="en-GB" dirty="0">
                <a:solidFill>
                  <a:schemeClr val="bg2">
                    <a:lumMod val="25000"/>
                  </a:schemeClr>
                </a:solidFill>
              </a:rPr>
              <a:t>(n=2) – Failure to give an irradiated component</a:t>
            </a:r>
          </a:p>
          <a:p>
            <a:r>
              <a:rPr lang="en-GB" dirty="0">
                <a:solidFill>
                  <a:schemeClr val="bg2">
                    <a:lumMod val="25000"/>
                  </a:schemeClr>
                </a:solidFill>
              </a:rPr>
              <a:t>(n=1) – Transfusion of an expired </a:t>
            </a:r>
            <a:r>
              <a:rPr lang="en-GB" dirty="0" smtClean="0">
                <a:solidFill>
                  <a:schemeClr val="bg2">
                    <a:lumMod val="25000"/>
                  </a:schemeClr>
                </a:solidFill>
              </a:rPr>
              <a:t>component</a:t>
            </a:r>
          </a:p>
          <a:p>
            <a:r>
              <a:rPr lang="en-GB" dirty="0" smtClean="0">
                <a:solidFill>
                  <a:schemeClr val="bg2">
                    <a:lumMod val="25000"/>
                  </a:schemeClr>
                </a:solidFill>
              </a:rPr>
              <a:t>(n=1) – Delay in administering Anti D</a:t>
            </a:r>
            <a:endParaRPr lang="en-IE" dirty="0">
              <a:solidFill>
                <a:schemeClr val="bg2">
                  <a:lumMod val="25000"/>
                </a:schemeClr>
              </a:solidFill>
            </a:endParaRPr>
          </a:p>
        </p:txBody>
      </p:sp>
      <p:sp>
        <p:nvSpPr>
          <p:cNvPr id="5" name="Slide Number Placeholder 4"/>
          <p:cNvSpPr>
            <a:spLocks noGrp="1"/>
          </p:cNvSpPr>
          <p:nvPr>
            <p:ph type="sldNum" sz="quarter" idx="12"/>
          </p:nvPr>
        </p:nvSpPr>
        <p:spPr/>
        <p:txBody>
          <a:bodyPr/>
          <a:lstStyle/>
          <a:p>
            <a:fld id="{9EC71654-96A5-4280-94F3-931C61A9F92C}" type="slidenum">
              <a:rPr lang="en-US" smtClean="0"/>
              <a:pPr/>
              <a:t>42</a:t>
            </a:fld>
            <a:endParaRPr lang="en-US" dirty="0"/>
          </a:p>
        </p:txBody>
      </p:sp>
      <p:sp>
        <p:nvSpPr>
          <p:cNvPr id="3" name="TextBox 2"/>
          <p:cNvSpPr txBox="1"/>
          <p:nvPr/>
        </p:nvSpPr>
        <p:spPr>
          <a:xfrm>
            <a:off x="5076056" y="6033701"/>
            <a:ext cx="3922605" cy="461665"/>
          </a:xfrm>
          <a:prstGeom prst="rect">
            <a:avLst/>
          </a:prstGeom>
          <a:noFill/>
        </p:spPr>
        <p:txBody>
          <a:bodyPr wrap="square" rtlCol="0">
            <a:spAutoFit/>
          </a:bodyPr>
          <a:lstStyle/>
          <a:p>
            <a:r>
              <a:rPr lang="en-IE" sz="1200" dirty="0" smtClean="0">
                <a:solidFill>
                  <a:schemeClr val="bg1">
                    <a:lumMod val="10000"/>
                  </a:schemeClr>
                </a:solidFill>
              </a:rPr>
              <a:t>Figure 16: Type of SAE reports received related to the malware attack</a:t>
            </a:r>
            <a:endParaRPr lang="en-IE" sz="1200" dirty="0">
              <a:solidFill>
                <a:schemeClr val="bg1">
                  <a:lumMod val="10000"/>
                </a:schemeClr>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464548467"/>
              </p:ext>
            </p:extLst>
          </p:nvPr>
        </p:nvGraphicFramePr>
        <p:xfrm>
          <a:off x="4788024" y="1700809"/>
          <a:ext cx="4038600"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390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052736"/>
            <a:ext cx="8363272" cy="864096"/>
          </a:xfrm>
        </p:spPr>
        <p:txBody>
          <a:bodyPr>
            <a:noAutofit/>
          </a:bodyPr>
          <a:lstStyle/>
          <a:p>
            <a:r>
              <a:rPr lang="en-GB" sz="3200" b="1" u="sng" dirty="0" smtClean="0"/>
              <a:t>Near Miss Reports and the ransom-ware attack (n=5)</a:t>
            </a:r>
            <a:endParaRPr lang="en-IE" sz="3200" b="1" u="sng" dirty="0"/>
          </a:p>
        </p:txBody>
      </p:sp>
      <p:sp>
        <p:nvSpPr>
          <p:cNvPr id="2" name="Content Placeholder 1"/>
          <p:cNvSpPr>
            <a:spLocks noGrp="1"/>
          </p:cNvSpPr>
          <p:nvPr>
            <p:ph idx="1"/>
          </p:nvPr>
        </p:nvSpPr>
        <p:spPr>
          <a:xfrm>
            <a:off x="251520" y="2060848"/>
            <a:ext cx="8435280" cy="4065315"/>
          </a:xfrm>
        </p:spPr>
        <p:txBody>
          <a:bodyPr>
            <a:normAutofit/>
          </a:bodyPr>
          <a:lstStyle/>
          <a:p>
            <a:pPr marL="0" indent="0" algn="ctr">
              <a:buNone/>
            </a:pPr>
            <a:r>
              <a:rPr lang="en-GB" sz="2400" b="1" dirty="0" smtClean="0">
                <a:solidFill>
                  <a:schemeClr val="accent1">
                    <a:lumMod val="75000"/>
                  </a:schemeClr>
                </a:solidFill>
                <a:latin typeface="Arial" panose="020B0604020202020204" pitchFamily="34" charset="0"/>
                <a:cs typeface="Arial" panose="020B0604020202020204" pitchFamily="34" charset="0"/>
              </a:rPr>
              <a:t>What errors occurred?</a:t>
            </a:r>
          </a:p>
          <a:p>
            <a:pPr marL="0" indent="0" algn="ctr">
              <a:buNone/>
            </a:pPr>
            <a:endParaRPr lang="en-GB" sz="2400" b="1" dirty="0" smtClean="0">
              <a:solidFill>
                <a:schemeClr val="accent1">
                  <a:lumMod val="75000"/>
                </a:schemeClr>
              </a:solidFill>
              <a:latin typeface="Arial" panose="020B0604020202020204" pitchFamily="34" charset="0"/>
              <a:cs typeface="Arial" panose="020B0604020202020204" pitchFamily="34" charset="0"/>
            </a:endParaRPr>
          </a:p>
          <a:p>
            <a:pPr marL="457200" indent="-457200"/>
            <a:r>
              <a:rPr lang="en-GB" sz="2400" dirty="0" smtClean="0">
                <a:solidFill>
                  <a:schemeClr val="bg1">
                    <a:lumMod val="10000"/>
                  </a:schemeClr>
                </a:solidFill>
                <a:cs typeface="Arial" panose="020B0604020202020204" pitchFamily="34" charset="0"/>
              </a:rPr>
              <a:t>(n=1) - ABO </a:t>
            </a:r>
            <a:r>
              <a:rPr lang="en-GB" sz="2400" dirty="0">
                <a:solidFill>
                  <a:schemeClr val="bg1">
                    <a:lumMod val="10000"/>
                  </a:schemeClr>
                </a:solidFill>
                <a:cs typeface="Arial" panose="020B0604020202020204" pitchFamily="34" charset="0"/>
              </a:rPr>
              <a:t>incompatible group </a:t>
            </a:r>
            <a:r>
              <a:rPr lang="en-GB" sz="2400" dirty="0" smtClean="0">
                <a:solidFill>
                  <a:schemeClr val="bg1">
                    <a:lumMod val="10000"/>
                  </a:schemeClr>
                </a:solidFill>
                <a:cs typeface="Arial" panose="020B0604020202020204" pitchFamily="34" charset="0"/>
              </a:rPr>
              <a:t>released</a:t>
            </a:r>
            <a:endParaRPr lang="en-GB" sz="2400" dirty="0" smtClean="0">
              <a:solidFill>
                <a:schemeClr val="accent1">
                  <a:lumMod val="75000"/>
                </a:schemeClr>
              </a:solidFill>
              <a:latin typeface="Arial" panose="020B0604020202020204" pitchFamily="34" charset="0"/>
              <a:cs typeface="Arial" panose="020B0604020202020204" pitchFamily="34" charset="0"/>
            </a:endParaRPr>
          </a:p>
          <a:p>
            <a:pPr marL="457200" indent="-457200"/>
            <a:r>
              <a:rPr lang="en-GB" sz="2400" dirty="0" smtClean="0">
                <a:solidFill>
                  <a:schemeClr val="bg1">
                    <a:lumMod val="10000"/>
                  </a:schemeClr>
                </a:solidFill>
                <a:cs typeface="Arial" panose="020B0604020202020204" pitchFamily="34" charset="0"/>
              </a:rPr>
              <a:t>(n=1) - Incorrect </a:t>
            </a:r>
            <a:r>
              <a:rPr lang="en-GB" sz="2400" dirty="0">
                <a:solidFill>
                  <a:schemeClr val="bg1">
                    <a:lumMod val="10000"/>
                  </a:schemeClr>
                </a:solidFill>
                <a:cs typeface="Arial" panose="020B0604020202020204" pitchFamily="34" charset="0"/>
              </a:rPr>
              <a:t>unit collected from blood issue </a:t>
            </a:r>
            <a:r>
              <a:rPr lang="en-GB" sz="2400" dirty="0" smtClean="0">
                <a:solidFill>
                  <a:schemeClr val="bg1">
                    <a:lumMod val="10000"/>
                  </a:schemeClr>
                </a:solidFill>
                <a:cs typeface="Arial" panose="020B0604020202020204" pitchFamily="34" charset="0"/>
              </a:rPr>
              <a:t>fridge</a:t>
            </a:r>
            <a:endParaRPr lang="en-GB" sz="2400" dirty="0">
              <a:solidFill>
                <a:schemeClr val="bg1">
                  <a:lumMod val="10000"/>
                </a:schemeClr>
              </a:solidFill>
              <a:cs typeface="Arial" panose="020B0604020202020204" pitchFamily="34" charset="0"/>
            </a:endParaRPr>
          </a:p>
          <a:p>
            <a:pPr marL="457200" indent="-457200"/>
            <a:r>
              <a:rPr lang="en-GB" sz="2400" dirty="0" smtClean="0">
                <a:solidFill>
                  <a:schemeClr val="bg1">
                    <a:lumMod val="10000"/>
                  </a:schemeClr>
                </a:solidFill>
                <a:cs typeface="Arial" panose="020B0604020202020204" pitchFamily="34" charset="0"/>
              </a:rPr>
              <a:t>(n=1) - Patient </a:t>
            </a:r>
            <a:r>
              <a:rPr lang="en-GB" sz="2400" dirty="0">
                <a:solidFill>
                  <a:schemeClr val="bg1">
                    <a:lumMod val="10000"/>
                  </a:schemeClr>
                </a:solidFill>
                <a:cs typeface="Arial" panose="020B0604020202020204" pitchFamily="34" charset="0"/>
              </a:rPr>
              <a:t>details incorrect on </a:t>
            </a:r>
            <a:r>
              <a:rPr lang="en-GB" sz="2400" dirty="0" smtClean="0">
                <a:solidFill>
                  <a:schemeClr val="bg1">
                    <a:lumMod val="10000"/>
                  </a:schemeClr>
                </a:solidFill>
                <a:cs typeface="Arial" panose="020B0604020202020204" pitchFamily="34" charset="0"/>
              </a:rPr>
              <a:t>LIS</a:t>
            </a:r>
            <a:endParaRPr lang="en-GB" sz="2400" dirty="0">
              <a:solidFill>
                <a:schemeClr val="bg1">
                  <a:lumMod val="10000"/>
                </a:schemeClr>
              </a:solidFill>
              <a:cs typeface="Arial" panose="020B0604020202020204" pitchFamily="34" charset="0"/>
            </a:endParaRPr>
          </a:p>
          <a:p>
            <a:pPr marL="457200" indent="-457200"/>
            <a:r>
              <a:rPr lang="en-GB" sz="2400" dirty="0" smtClean="0">
                <a:solidFill>
                  <a:schemeClr val="bg1">
                    <a:lumMod val="10000"/>
                  </a:schemeClr>
                </a:solidFill>
                <a:cs typeface="Arial" panose="020B0604020202020204" pitchFamily="34" charset="0"/>
              </a:rPr>
              <a:t>(n=1) - Expired </a:t>
            </a:r>
            <a:r>
              <a:rPr lang="en-GB" sz="2400" dirty="0">
                <a:solidFill>
                  <a:schemeClr val="bg1">
                    <a:lumMod val="10000"/>
                  </a:schemeClr>
                </a:solidFill>
                <a:cs typeface="Arial" panose="020B0604020202020204" pitchFamily="34" charset="0"/>
              </a:rPr>
              <a:t>component </a:t>
            </a:r>
            <a:r>
              <a:rPr lang="en-GB" sz="2400" dirty="0" smtClean="0">
                <a:solidFill>
                  <a:schemeClr val="bg1">
                    <a:lumMod val="10000"/>
                  </a:schemeClr>
                </a:solidFill>
                <a:cs typeface="Arial" panose="020B0604020202020204" pitchFamily="34" charset="0"/>
              </a:rPr>
              <a:t>collected</a:t>
            </a:r>
            <a:endParaRPr lang="en-GB" sz="2400" dirty="0">
              <a:solidFill>
                <a:schemeClr val="bg1">
                  <a:lumMod val="10000"/>
                </a:schemeClr>
              </a:solidFill>
              <a:cs typeface="Arial" panose="020B0604020202020204" pitchFamily="34" charset="0"/>
            </a:endParaRPr>
          </a:p>
          <a:p>
            <a:pPr marL="457200" indent="-457200"/>
            <a:r>
              <a:rPr lang="en-GB" sz="2400" dirty="0" smtClean="0">
                <a:solidFill>
                  <a:schemeClr val="bg1">
                    <a:lumMod val="10000"/>
                  </a:schemeClr>
                </a:solidFill>
                <a:cs typeface="Arial" panose="020B0604020202020204" pitchFamily="34" charset="0"/>
              </a:rPr>
              <a:t>(n=1) - Incorrectly </a:t>
            </a:r>
            <a:r>
              <a:rPr lang="en-GB" sz="2400" dirty="0">
                <a:solidFill>
                  <a:schemeClr val="bg1">
                    <a:lumMod val="10000"/>
                  </a:schemeClr>
                </a:solidFill>
                <a:cs typeface="Arial" panose="020B0604020202020204" pitchFamily="34" charset="0"/>
              </a:rPr>
              <a:t>stored </a:t>
            </a:r>
            <a:r>
              <a:rPr lang="en-GB" sz="2400" dirty="0" smtClean="0">
                <a:solidFill>
                  <a:schemeClr val="bg1">
                    <a:lumMod val="10000"/>
                  </a:schemeClr>
                </a:solidFill>
                <a:cs typeface="Arial" panose="020B0604020202020204" pitchFamily="34" charset="0"/>
              </a:rPr>
              <a:t>components</a:t>
            </a:r>
            <a:endParaRPr lang="en-IE" sz="2400" dirty="0"/>
          </a:p>
        </p:txBody>
      </p:sp>
      <p:sp>
        <p:nvSpPr>
          <p:cNvPr id="5" name="Slide Number Placeholder 4"/>
          <p:cNvSpPr>
            <a:spLocks noGrp="1"/>
          </p:cNvSpPr>
          <p:nvPr>
            <p:ph type="sldNum" sz="quarter" idx="12"/>
          </p:nvPr>
        </p:nvSpPr>
        <p:spPr/>
        <p:txBody>
          <a:bodyPr/>
          <a:lstStyle/>
          <a:p>
            <a:fld id="{9EC71654-96A5-4280-94F3-931C61A9F92C}" type="slidenum">
              <a:rPr lang="en-US" smtClean="0"/>
              <a:pPr/>
              <a:t>43</a:t>
            </a:fld>
            <a:endParaRPr lang="en-US" dirty="0"/>
          </a:p>
        </p:txBody>
      </p:sp>
    </p:spTree>
    <p:extLst>
      <p:ext uri="{BB962C8B-B14F-4D97-AF65-F5344CB8AC3E}">
        <p14:creationId xmlns:p14="http://schemas.microsoft.com/office/powerpoint/2010/main" val="274120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340768"/>
            <a:ext cx="8784976" cy="432048"/>
          </a:xfrm>
        </p:spPr>
        <p:txBody>
          <a:bodyPr>
            <a:noAutofit/>
          </a:bodyPr>
          <a:lstStyle/>
          <a:p>
            <a:r>
              <a:rPr lang="en-GB" sz="3200" b="1" u="sng" dirty="0"/>
              <a:t>WBIT </a:t>
            </a:r>
            <a:r>
              <a:rPr lang="en-GB" sz="3200" b="1" u="sng" dirty="0" smtClean="0"/>
              <a:t>Reports and </a:t>
            </a:r>
            <a:r>
              <a:rPr lang="en-GB" sz="3200" b="1" u="sng" dirty="0"/>
              <a:t>the </a:t>
            </a:r>
            <a:r>
              <a:rPr lang="en-GB" sz="3200" b="1" u="sng" dirty="0" smtClean="0"/>
              <a:t>Ransom-ware attack (n=4)</a:t>
            </a:r>
            <a:endParaRPr lang="en-IE" sz="3200" b="1" u="sng" dirty="0"/>
          </a:p>
        </p:txBody>
      </p:sp>
      <p:sp>
        <p:nvSpPr>
          <p:cNvPr id="6" name="Content Placeholder 5"/>
          <p:cNvSpPr>
            <a:spLocks noGrp="1"/>
          </p:cNvSpPr>
          <p:nvPr>
            <p:ph idx="1"/>
          </p:nvPr>
        </p:nvSpPr>
        <p:spPr>
          <a:xfrm>
            <a:off x="251520" y="2060848"/>
            <a:ext cx="8435280" cy="4065315"/>
          </a:xfrm>
        </p:spPr>
        <p:txBody>
          <a:bodyPr>
            <a:normAutofit/>
          </a:bodyPr>
          <a:lstStyle/>
          <a:p>
            <a:pPr marL="0" indent="0" algn="ctr">
              <a:buNone/>
            </a:pPr>
            <a:r>
              <a:rPr lang="en-GB" sz="2400" b="1" dirty="0" smtClean="0">
                <a:solidFill>
                  <a:schemeClr val="tx2">
                    <a:lumMod val="60000"/>
                    <a:lumOff val="40000"/>
                  </a:schemeClr>
                </a:solidFill>
              </a:rPr>
              <a:t>What errors occurred?</a:t>
            </a:r>
          </a:p>
          <a:p>
            <a:pPr marL="0" indent="0" algn="ctr">
              <a:buNone/>
            </a:pPr>
            <a:endParaRPr lang="en-GB" sz="2400" b="1" dirty="0" smtClean="0">
              <a:solidFill>
                <a:schemeClr val="tx2">
                  <a:lumMod val="60000"/>
                  <a:lumOff val="40000"/>
                </a:schemeClr>
              </a:solidFill>
            </a:endParaRPr>
          </a:p>
          <a:p>
            <a:r>
              <a:rPr lang="en-GB" sz="2400" dirty="0" smtClean="0">
                <a:solidFill>
                  <a:schemeClr val="bg2">
                    <a:lumMod val="25000"/>
                  </a:schemeClr>
                </a:solidFill>
              </a:rPr>
              <a:t>3 </a:t>
            </a:r>
            <a:r>
              <a:rPr lang="en-GB" sz="2400" dirty="0">
                <a:solidFill>
                  <a:schemeClr val="bg2">
                    <a:lumMod val="25000"/>
                  </a:schemeClr>
                </a:solidFill>
              </a:rPr>
              <a:t>reports accepted by NHO – sample taken from intended patient but labelled with another patient’s details </a:t>
            </a:r>
          </a:p>
          <a:p>
            <a:r>
              <a:rPr lang="en-GB" sz="2400" dirty="0">
                <a:solidFill>
                  <a:schemeClr val="bg2">
                    <a:lumMod val="25000"/>
                  </a:schemeClr>
                </a:solidFill>
              </a:rPr>
              <a:t>1 report not accepted by the NHO</a:t>
            </a:r>
            <a:r>
              <a:rPr lang="en-IE" sz="2400" dirty="0">
                <a:solidFill>
                  <a:schemeClr val="bg2">
                    <a:lumMod val="25000"/>
                  </a:schemeClr>
                </a:solidFill>
              </a:rPr>
              <a:t> </a:t>
            </a:r>
            <a:r>
              <a:rPr lang="en-GB" sz="2400" dirty="0">
                <a:solidFill>
                  <a:schemeClr val="bg2">
                    <a:lumMod val="25000"/>
                  </a:schemeClr>
                </a:solidFill>
              </a:rPr>
              <a:t>- mismatch between sample label and request form</a:t>
            </a:r>
            <a:endParaRPr lang="en-IE" sz="2400" dirty="0">
              <a:solidFill>
                <a:schemeClr val="bg2">
                  <a:lumMod val="25000"/>
                </a:schemeClr>
              </a:solidFill>
            </a:endParaRPr>
          </a:p>
          <a:p>
            <a:pPr marL="0" indent="0">
              <a:buNone/>
            </a:pPr>
            <a:endParaRPr lang="en-IE" sz="2400" dirty="0" smtClean="0"/>
          </a:p>
          <a:p>
            <a:pPr marL="0" indent="0">
              <a:buNone/>
            </a:pPr>
            <a:r>
              <a:rPr lang="en-IE" sz="2400" dirty="0" smtClean="0"/>
              <a:t>Errors were not caused by IT downtime but may have been compounded by unavailability of electronic identification systems</a:t>
            </a:r>
            <a:endParaRPr lang="en-IE" sz="2400" dirty="0"/>
          </a:p>
        </p:txBody>
      </p:sp>
      <p:sp>
        <p:nvSpPr>
          <p:cNvPr id="5" name="Slide Number Placeholder 4"/>
          <p:cNvSpPr>
            <a:spLocks noGrp="1"/>
          </p:cNvSpPr>
          <p:nvPr>
            <p:ph type="sldNum" sz="quarter" idx="12"/>
          </p:nvPr>
        </p:nvSpPr>
        <p:spPr/>
        <p:txBody>
          <a:bodyPr/>
          <a:lstStyle/>
          <a:p>
            <a:fld id="{9EC71654-96A5-4280-94F3-931C61A9F92C}" type="slidenum">
              <a:rPr lang="en-US" smtClean="0"/>
              <a:pPr/>
              <a:t>44</a:t>
            </a:fld>
            <a:endParaRPr lang="en-US" dirty="0"/>
          </a:p>
        </p:txBody>
      </p:sp>
    </p:spTree>
    <p:extLst>
      <p:ext uri="{BB962C8B-B14F-4D97-AF65-F5344CB8AC3E}">
        <p14:creationId xmlns:p14="http://schemas.microsoft.com/office/powerpoint/2010/main" val="987985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E" sz="3200" b="1" u="sng" dirty="0" smtClean="0"/>
              <a:t>Recommendations from Ransom-ware attack data</a:t>
            </a:r>
            <a:endParaRPr lang="en-IE" sz="3200" b="1" u="sng" dirty="0"/>
          </a:p>
        </p:txBody>
      </p:sp>
      <p:sp>
        <p:nvSpPr>
          <p:cNvPr id="2" name="Content Placeholder 1"/>
          <p:cNvSpPr>
            <a:spLocks noGrp="1"/>
          </p:cNvSpPr>
          <p:nvPr>
            <p:ph sz="half" idx="2"/>
          </p:nvPr>
        </p:nvSpPr>
        <p:spPr>
          <a:xfrm>
            <a:off x="457200" y="1700808"/>
            <a:ext cx="4762872" cy="4425355"/>
          </a:xfrm>
        </p:spPr>
        <p:txBody>
          <a:bodyPr>
            <a:normAutofit fontScale="92500" lnSpcReduction="10000"/>
          </a:bodyPr>
          <a:lstStyle/>
          <a:p>
            <a:r>
              <a:rPr lang="en-IE" dirty="0">
                <a:solidFill>
                  <a:schemeClr val="bg2">
                    <a:lumMod val="25000"/>
                  </a:schemeClr>
                </a:solidFill>
              </a:rPr>
              <a:t>H</a:t>
            </a:r>
            <a:r>
              <a:rPr lang="en-IE" dirty="0" smtClean="0">
                <a:solidFill>
                  <a:schemeClr val="bg2">
                    <a:lumMod val="25000"/>
                  </a:schemeClr>
                </a:solidFill>
              </a:rPr>
              <a:t>ospitals </a:t>
            </a:r>
            <a:r>
              <a:rPr lang="en-IE" dirty="0">
                <a:solidFill>
                  <a:schemeClr val="bg2">
                    <a:lumMod val="25000"/>
                  </a:schemeClr>
                </a:solidFill>
              </a:rPr>
              <a:t>should have robust mitigation strategies and policies in </a:t>
            </a:r>
            <a:r>
              <a:rPr lang="en-IE" dirty="0" smtClean="0">
                <a:solidFill>
                  <a:schemeClr val="bg2">
                    <a:lumMod val="25000"/>
                  </a:schemeClr>
                </a:solidFill>
              </a:rPr>
              <a:t>place.</a:t>
            </a:r>
          </a:p>
          <a:p>
            <a:pPr marL="0" indent="0">
              <a:buNone/>
            </a:pPr>
            <a:endParaRPr lang="en-IE" dirty="0">
              <a:solidFill>
                <a:schemeClr val="bg2">
                  <a:lumMod val="25000"/>
                </a:schemeClr>
              </a:solidFill>
            </a:endParaRPr>
          </a:p>
          <a:p>
            <a:r>
              <a:rPr lang="en-IE" dirty="0">
                <a:solidFill>
                  <a:schemeClr val="bg2">
                    <a:lumMod val="25000"/>
                  </a:schemeClr>
                </a:solidFill>
              </a:rPr>
              <a:t>Staff need to ensure a back to basics </a:t>
            </a:r>
            <a:r>
              <a:rPr lang="en-IE" dirty="0" smtClean="0">
                <a:solidFill>
                  <a:schemeClr val="bg2">
                    <a:lumMod val="25000"/>
                  </a:schemeClr>
                </a:solidFill>
              </a:rPr>
              <a:t>approach.</a:t>
            </a:r>
          </a:p>
          <a:p>
            <a:pPr marL="0" indent="0">
              <a:buNone/>
            </a:pPr>
            <a:endParaRPr lang="en-IE" dirty="0" smtClean="0">
              <a:solidFill>
                <a:schemeClr val="bg2">
                  <a:lumMod val="25000"/>
                </a:schemeClr>
              </a:solidFill>
            </a:endParaRPr>
          </a:p>
          <a:p>
            <a:r>
              <a:rPr lang="en-IE" dirty="0" smtClean="0">
                <a:solidFill>
                  <a:schemeClr val="bg2">
                    <a:lumMod val="25000"/>
                  </a:schemeClr>
                </a:solidFill>
              </a:rPr>
              <a:t>Clear </a:t>
            </a:r>
            <a:r>
              <a:rPr lang="en-IE" dirty="0">
                <a:solidFill>
                  <a:schemeClr val="bg2">
                    <a:lumMod val="25000"/>
                  </a:schemeClr>
                </a:solidFill>
              </a:rPr>
              <a:t>written instructions </a:t>
            </a:r>
            <a:r>
              <a:rPr lang="en-IE" dirty="0" smtClean="0">
                <a:solidFill>
                  <a:schemeClr val="bg2">
                    <a:lumMod val="25000"/>
                  </a:schemeClr>
                </a:solidFill>
              </a:rPr>
              <a:t>and </a:t>
            </a:r>
            <a:r>
              <a:rPr lang="en-IE" dirty="0">
                <a:solidFill>
                  <a:schemeClr val="bg2">
                    <a:lumMod val="25000"/>
                  </a:schemeClr>
                </a:solidFill>
              </a:rPr>
              <a:t>interdepartmental </a:t>
            </a:r>
            <a:r>
              <a:rPr lang="en-IE" dirty="0" smtClean="0">
                <a:solidFill>
                  <a:schemeClr val="bg2">
                    <a:lumMod val="25000"/>
                  </a:schemeClr>
                </a:solidFill>
              </a:rPr>
              <a:t>communication are key.</a:t>
            </a:r>
          </a:p>
          <a:p>
            <a:pPr marL="0" indent="0">
              <a:buNone/>
            </a:pPr>
            <a:endParaRPr lang="en-IE" dirty="0">
              <a:solidFill>
                <a:schemeClr val="bg2">
                  <a:lumMod val="25000"/>
                </a:schemeClr>
              </a:solidFill>
            </a:endParaRPr>
          </a:p>
          <a:p>
            <a:r>
              <a:rPr lang="en-IE" dirty="0" smtClean="0">
                <a:solidFill>
                  <a:schemeClr val="bg2">
                    <a:lumMod val="25000"/>
                  </a:schemeClr>
                </a:solidFill>
              </a:rPr>
              <a:t>Verification</a:t>
            </a:r>
            <a:r>
              <a:rPr lang="en-IE" dirty="0">
                <a:solidFill>
                  <a:schemeClr val="bg2">
                    <a:lumMod val="25000"/>
                  </a:schemeClr>
                </a:solidFill>
              </a:rPr>
              <a:t> </a:t>
            </a:r>
            <a:r>
              <a:rPr lang="en-IE" dirty="0" smtClean="0">
                <a:solidFill>
                  <a:schemeClr val="bg2">
                    <a:lumMod val="25000"/>
                  </a:schemeClr>
                </a:solidFill>
              </a:rPr>
              <a:t>is essential at all stages of transfusion process!</a:t>
            </a:r>
            <a:endParaRPr lang="en-IE" dirty="0">
              <a:solidFill>
                <a:schemeClr val="bg2">
                  <a:lumMod val="25000"/>
                </a:schemeClr>
              </a:solidFill>
            </a:endParaRPr>
          </a:p>
          <a:p>
            <a:pPr marL="0" indent="0">
              <a:buNone/>
            </a:pPr>
            <a:endParaRPr lang="en-IE" dirty="0"/>
          </a:p>
        </p:txBody>
      </p:sp>
      <p:pic>
        <p:nvPicPr>
          <p:cNvPr id="9" name="Picture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36096" y="1628800"/>
            <a:ext cx="3528392" cy="4527352"/>
          </a:xfrm>
        </p:spPr>
      </p:pic>
      <p:sp>
        <p:nvSpPr>
          <p:cNvPr id="3" name="Slide Number Placeholder 2"/>
          <p:cNvSpPr>
            <a:spLocks noGrp="1"/>
          </p:cNvSpPr>
          <p:nvPr>
            <p:ph type="sldNum" sz="quarter" idx="12"/>
          </p:nvPr>
        </p:nvSpPr>
        <p:spPr/>
        <p:txBody>
          <a:bodyPr/>
          <a:lstStyle/>
          <a:p>
            <a:fld id="{9EC71654-96A5-4280-94F3-931C61A9F92C}" type="slidenum">
              <a:rPr lang="en-US" noProof="0" smtClean="0"/>
              <a:pPr/>
              <a:t>45</a:t>
            </a:fld>
            <a:endParaRPr lang="en-US" noProof="0" dirty="0"/>
          </a:p>
        </p:txBody>
      </p:sp>
    </p:spTree>
    <p:extLst>
      <p:ext uri="{BB962C8B-B14F-4D97-AF65-F5344CB8AC3E}">
        <p14:creationId xmlns:p14="http://schemas.microsoft.com/office/powerpoint/2010/main" val="3997391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mous Quote Cards | quote by Zen proverb - To learn from others | Quote  cards, Experience quotes, Famous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361"/>
            <a:ext cx="6984776" cy="604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95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     Acknowledgements</a:t>
            </a:r>
            <a:endParaRPr lang="en-IE" dirty="0"/>
          </a:p>
        </p:txBody>
      </p:sp>
      <p:sp>
        <p:nvSpPr>
          <p:cNvPr id="4" name="Content Placeholder 3"/>
          <p:cNvSpPr>
            <a:spLocks noGrp="1"/>
          </p:cNvSpPr>
          <p:nvPr>
            <p:ph idx="1"/>
          </p:nvPr>
        </p:nvSpPr>
        <p:spPr/>
        <p:txBody>
          <a:bodyPr/>
          <a:lstStyle/>
          <a:p>
            <a:r>
              <a:rPr lang="en-GB" dirty="0" smtClean="0"/>
              <a:t>NHO team</a:t>
            </a:r>
          </a:p>
          <a:p>
            <a:r>
              <a:rPr lang="en-GB" dirty="0" smtClean="0"/>
              <a:t>Haemovigilance officers countrywide</a:t>
            </a:r>
          </a:p>
          <a:p>
            <a:r>
              <a:rPr lang="en-GB" dirty="0" smtClean="0"/>
              <a:t>All staff who diligently report errors</a:t>
            </a:r>
          </a:p>
          <a:p>
            <a:r>
              <a:rPr lang="en-GB" dirty="0" smtClean="0"/>
              <a:t>HV sig team</a:t>
            </a:r>
          </a:p>
          <a:p>
            <a:r>
              <a:rPr lang="en-GB" dirty="0" err="1" smtClean="0"/>
              <a:t>Croke</a:t>
            </a:r>
            <a:r>
              <a:rPr lang="en-GB" dirty="0" smtClean="0"/>
              <a:t> park team</a:t>
            </a:r>
            <a:endParaRPr lang="en-IE" dirty="0"/>
          </a:p>
        </p:txBody>
      </p:sp>
    </p:spTree>
    <p:extLst>
      <p:ext uri="{BB962C8B-B14F-4D97-AF65-F5344CB8AC3E}">
        <p14:creationId xmlns:p14="http://schemas.microsoft.com/office/powerpoint/2010/main" val="3259622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BD3E9F74-559D-EA62-FDC2-57D44C97AD2F}"/>
              </a:ext>
            </a:extLst>
          </p:cNvPr>
          <p:cNvPicPr>
            <a:picLocks noGrp="1" noChangeAspect="1"/>
          </p:cNvPicPr>
          <p:nvPr>
            <p:ph type="pic" sz="quarter" idx="10"/>
          </p:nvPr>
        </p:nvPicPr>
        <p:blipFill rotWithShape="1">
          <a:blip r:embed="rId3"/>
          <a:srcRect t="16667" b="16667"/>
          <a:stretch/>
        </p:blipFill>
        <p:spPr/>
      </p:pic>
      <p:sp>
        <p:nvSpPr>
          <p:cNvPr id="10" name="Text Placeholder 9">
            <a:extLst>
              <a:ext uri="{FF2B5EF4-FFF2-40B4-BE49-F238E27FC236}">
                <a16:creationId xmlns="" xmlns:a16="http://schemas.microsoft.com/office/drawing/2014/main" id="{1750FB7B-0E5D-B30E-4D5A-9807A31A8540}"/>
              </a:ext>
            </a:extLst>
          </p:cNvPr>
          <p:cNvSpPr>
            <a:spLocks noGrp="1"/>
          </p:cNvSpPr>
          <p:nvPr>
            <p:ph type="body" sz="quarter" idx="11"/>
          </p:nvPr>
        </p:nvSpPr>
        <p:spPr/>
        <p:txBody>
          <a:bodyPr/>
          <a:lstStyle/>
          <a:p>
            <a:endParaRPr lang="en-IE" dirty="0"/>
          </a:p>
        </p:txBody>
      </p:sp>
      <p:sp>
        <p:nvSpPr>
          <p:cNvPr id="2" name="Title 1">
            <a:extLst>
              <a:ext uri="{FF2B5EF4-FFF2-40B4-BE49-F238E27FC236}">
                <a16:creationId xmlns="" xmlns:a16="http://schemas.microsoft.com/office/drawing/2014/main" id="{8BC9E08A-6C0B-FB03-8D94-285D46257076}"/>
              </a:ext>
            </a:extLst>
          </p:cNvPr>
          <p:cNvSpPr>
            <a:spLocks noGrp="1"/>
          </p:cNvSpPr>
          <p:nvPr>
            <p:ph type="title"/>
          </p:nvPr>
        </p:nvSpPr>
        <p:spPr/>
        <p:txBody>
          <a:bodyPr/>
          <a:lstStyle/>
          <a:p>
            <a:r>
              <a:rPr lang="en-IE" dirty="0"/>
              <a:t>Thank you</a:t>
            </a:r>
          </a:p>
        </p:txBody>
      </p:sp>
      <p:sp>
        <p:nvSpPr>
          <p:cNvPr id="4" name="Slide Number Placeholder 3">
            <a:extLst>
              <a:ext uri="{FF2B5EF4-FFF2-40B4-BE49-F238E27FC236}">
                <a16:creationId xmlns="" xmlns:a16="http://schemas.microsoft.com/office/drawing/2014/main" id="{61471048-0423-0576-8ACF-736C8A70185B}"/>
              </a:ext>
            </a:extLst>
          </p:cNvPr>
          <p:cNvSpPr>
            <a:spLocks noGrp="1"/>
          </p:cNvSpPr>
          <p:nvPr>
            <p:ph type="sldNum" sz="quarter" idx="4294967295"/>
          </p:nvPr>
        </p:nvSpPr>
        <p:spPr>
          <a:xfrm>
            <a:off x="8922544" y="6456364"/>
            <a:ext cx="221456" cy="187325"/>
          </a:xfrm>
        </p:spPr>
        <p:txBody>
          <a:bodyPr/>
          <a:lstStyle/>
          <a:p>
            <a:fld id="{9EC71654-96A5-4280-94F3-931C61A9F92C}" type="slidenum">
              <a:rPr lang="en-US" noProof="0" smtClean="0"/>
              <a:pPr/>
              <a:t>48</a:t>
            </a:fld>
            <a:endParaRPr lang="en-US" noProof="0" dirty="0"/>
          </a:p>
        </p:txBody>
      </p:sp>
    </p:spTree>
    <p:extLst>
      <p:ext uri="{BB962C8B-B14F-4D97-AF65-F5344CB8AC3E}">
        <p14:creationId xmlns:p14="http://schemas.microsoft.com/office/powerpoint/2010/main" val="410747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t>SAEs</a:t>
            </a:r>
            <a:endParaRPr lang="en-IE" sz="4000" b="1"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47540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97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7643192" cy="576064"/>
          </a:xfrm>
        </p:spPr>
        <p:txBody>
          <a:bodyPr>
            <a:noAutofit/>
          </a:bodyPr>
          <a:lstStyle/>
          <a:p>
            <a:r>
              <a:rPr lang="en-GB" sz="3600" b="1" u="sng" dirty="0" smtClean="0"/>
              <a:t>SAE reports what happened?</a:t>
            </a:r>
            <a:endParaRPr lang="en-IE" sz="36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4912042"/>
              </p:ext>
            </p:extLst>
          </p:nvPr>
        </p:nvGraphicFramePr>
        <p:xfrm>
          <a:off x="539552" y="1531531"/>
          <a:ext cx="777686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635019" y="5868666"/>
            <a:ext cx="4095288" cy="276999"/>
          </a:xfrm>
          <a:prstGeom prst="rect">
            <a:avLst/>
          </a:prstGeom>
          <a:noFill/>
        </p:spPr>
        <p:txBody>
          <a:bodyPr wrap="none" rtlCol="0">
            <a:spAutoFit/>
          </a:bodyPr>
          <a:lstStyle/>
          <a:p>
            <a:pPr algn="ctr"/>
            <a:r>
              <a:rPr lang="en-GB" sz="1200" dirty="0" smtClean="0"/>
              <a:t>Figure 2. Types of error that were reported to the NHO in 2022</a:t>
            </a:r>
            <a:endParaRPr lang="en-IE" sz="1200" dirty="0"/>
          </a:p>
        </p:txBody>
      </p:sp>
    </p:spTree>
    <p:extLst>
      <p:ext uri="{BB962C8B-B14F-4D97-AF65-F5344CB8AC3E}">
        <p14:creationId xmlns:p14="http://schemas.microsoft.com/office/powerpoint/2010/main" val="32034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352928" cy="566936"/>
          </a:xfrm>
        </p:spPr>
        <p:txBody>
          <a:bodyPr>
            <a:noAutofit/>
          </a:bodyPr>
          <a:lstStyle/>
          <a:p>
            <a:r>
              <a:rPr lang="en-GB" sz="3600" b="1" u="sng" dirty="0"/>
              <a:t>SAE reports what happened?</a:t>
            </a:r>
            <a:endParaRPr lang="en-IE" sz="36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3757927"/>
              </p:ext>
            </p:extLst>
          </p:nvPr>
        </p:nvGraphicFramePr>
        <p:xfrm>
          <a:off x="323528" y="1412776"/>
          <a:ext cx="8229600" cy="44539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843808" y="5805264"/>
            <a:ext cx="4095288" cy="276999"/>
          </a:xfrm>
          <a:prstGeom prst="rect">
            <a:avLst/>
          </a:prstGeom>
          <a:noFill/>
        </p:spPr>
        <p:txBody>
          <a:bodyPr wrap="none" rtlCol="0">
            <a:spAutoFit/>
          </a:bodyPr>
          <a:lstStyle/>
          <a:p>
            <a:r>
              <a:rPr lang="en-GB" sz="1200" dirty="0" smtClean="0"/>
              <a:t>Figure 3. Types of error that were reported to the NHO in 2022</a:t>
            </a:r>
            <a:endParaRPr lang="en-IE" sz="1200" dirty="0"/>
          </a:p>
        </p:txBody>
      </p:sp>
    </p:spTree>
    <p:extLst>
      <p:ext uri="{BB962C8B-B14F-4D97-AF65-F5344CB8AC3E}">
        <p14:creationId xmlns:p14="http://schemas.microsoft.com/office/powerpoint/2010/main" val="2287738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268760"/>
            <a:ext cx="7632848" cy="144016"/>
          </a:xfrm>
        </p:spPr>
        <p:txBody>
          <a:bodyPr>
            <a:noAutofit/>
          </a:bodyPr>
          <a:lstStyle/>
          <a:p>
            <a:r>
              <a:rPr lang="en-GB" sz="3200" b="1" u="sng" dirty="0" smtClean="0"/>
              <a:t>ABO incompatible transfusion reports (2007-2022)</a:t>
            </a:r>
            <a:endParaRPr lang="en-IE" sz="32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9829894"/>
              </p:ext>
            </p:extLst>
          </p:nvPr>
        </p:nvGraphicFramePr>
        <p:xfrm>
          <a:off x="457200" y="1988840"/>
          <a:ext cx="822960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19672" y="5643625"/>
            <a:ext cx="6583212" cy="276999"/>
          </a:xfrm>
          <a:prstGeom prst="rect">
            <a:avLst/>
          </a:prstGeom>
          <a:noFill/>
        </p:spPr>
        <p:txBody>
          <a:bodyPr wrap="none" rtlCol="0">
            <a:spAutoFit/>
          </a:bodyPr>
          <a:lstStyle/>
          <a:p>
            <a:r>
              <a:rPr lang="en-GB" sz="1200" dirty="0" smtClean="0"/>
              <a:t>Figure 4. The number of ABO incompatible reports received by the NHO per annum from 2007 to 2022.</a:t>
            </a:r>
            <a:endParaRPr lang="en-IE" sz="1200" dirty="0"/>
          </a:p>
        </p:txBody>
      </p:sp>
    </p:spTree>
    <p:extLst>
      <p:ext uri="{BB962C8B-B14F-4D97-AF65-F5344CB8AC3E}">
        <p14:creationId xmlns:p14="http://schemas.microsoft.com/office/powerpoint/2010/main" val="152592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980728"/>
            <a:ext cx="6995120" cy="648072"/>
          </a:xfrm>
        </p:spPr>
        <p:txBody>
          <a:bodyPr>
            <a:noAutofit/>
          </a:bodyPr>
          <a:lstStyle/>
          <a:p>
            <a:r>
              <a:rPr lang="en-GB" sz="3600" b="1" u="sng" dirty="0" smtClean="0"/>
              <a:t>ABO incompatible transfusions what happened in 2022?</a:t>
            </a:r>
            <a:endParaRPr lang="en-IE" sz="3600" b="1" u="sng" dirty="0"/>
          </a:p>
        </p:txBody>
      </p:sp>
      <p:sp>
        <p:nvSpPr>
          <p:cNvPr id="3" name="Content Placeholder 2"/>
          <p:cNvSpPr>
            <a:spLocks noGrp="1"/>
          </p:cNvSpPr>
          <p:nvPr>
            <p:ph idx="1"/>
          </p:nvPr>
        </p:nvSpPr>
        <p:spPr>
          <a:xfrm>
            <a:off x="467544" y="2204864"/>
            <a:ext cx="8219256" cy="3921299"/>
          </a:xfrm>
        </p:spPr>
        <p:txBody>
          <a:bodyPr>
            <a:normAutofit/>
          </a:bodyPr>
          <a:lstStyle/>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r>
              <a:rPr lang="en-GB" sz="2400" dirty="0" smtClean="0">
                <a:solidFill>
                  <a:srgbClr val="FF0000"/>
                </a:solidFill>
              </a:rPr>
              <a:t>Not following policies and procedures.</a:t>
            </a:r>
          </a:p>
          <a:p>
            <a:pPr algn="ctr"/>
            <a:r>
              <a:rPr lang="en-GB" sz="2400" dirty="0" smtClean="0"/>
              <a:t>4 incorrect component issued</a:t>
            </a:r>
          </a:p>
          <a:p>
            <a:pPr algn="ctr"/>
            <a:r>
              <a:rPr lang="en-GB" sz="2400" dirty="0" smtClean="0"/>
              <a:t>1 historical records not checked</a:t>
            </a:r>
          </a:p>
          <a:p>
            <a:pPr marL="0" indent="0" algn="ctr">
              <a:buNone/>
            </a:pPr>
            <a:endParaRPr lang="en-GB" dirty="0" smtClean="0">
              <a:solidFill>
                <a:srgbClr val="FF0000"/>
              </a:solidFill>
            </a:endParaRPr>
          </a:p>
          <a:p>
            <a:pPr marL="0" indent="0" algn="ctr">
              <a:buNone/>
            </a:pPr>
            <a:endParaRPr lang="en-GB" dirty="0"/>
          </a:p>
          <a:p>
            <a:pPr marL="0" indent="0">
              <a:buNone/>
            </a:pPr>
            <a:endParaRPr lang="en-GB" dirty="0" smtClean="0"/>
          </a:p>
          <a:p>
            <a:endParaRPr lang="en-I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060848"/>
            <a:ext cx="151216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44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2448</TotalTime>
  <Words>3778</Words>
  <Application>Microsoft Office PowerPoint</Application>
  <PresentationFormat>On-screen Show (4:3)</PresentationFormat>
  <Paragraphs>591</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SERIOUS Adverse Events  2022 </vt:lpstr>
      <vt:lpstr>Breakdown of reports received by the NHO (2019-2022)</vt:lpstr>
      <vt:lpstr>Components issued from 2019 - 2022</vt:lpstr>
      <vt:lpstr>PowerPoint Presentation</vt:lpstr>
      <vt:lpstr>SAEs</vt:lpstr>
      <vt:lpstr>SAE reports what happened?</vt:lpstr>
      <vt:lpstr>SAE reports what happened?</vt:lpstr>
      <vt:lpstr>ABO incompatible transfusion reports (2007-2022)</vt:lpstr>
      <vt:lpstr>ABO incompatible transfusions what happened in 2022?</vt:lpstr>
      <vt:lpstr>                                 ABO incompatible transfusions what happened?</vt:lpstr>
      <vt:lpstr>Inappropriate Transfusions</vt:lpstr>
      <vt:lpstr>Inappropriate transfusion case </vt:lpstr>
      <vt:lpstr>Failure to give an irradiated component</vt:lpstr>
      <vt:lpstr>Failure to give an irradiated component case</vt:lpstr>
      <vt:lpstr>Transfusion of other antigen incompatible RCC (if no reaction)</vt:lpstr>
      <vt:lpstr>Transfusion of other antigen incompatible RCC   (if no reaction) case</vt:lpstr>
      <vt:lpstr>Paediatric reports</vt:lpstr>
      <vt:lpstr>         SAE reports and Anti D</vt:lpstr>
      <vt:lpstr>     Anti D why failure to give?</vt:lpstr>
      <vt:lpstr>         Anti D why the delay?</vt:lpstr>
      <vt:lpstr>Who was involved in the errors?</vt:lpstr>
      <vt:lpstr>Locations where SAEs occurred 2022</vt:lpstr>
      <vt:lpstr>Locations where SAEs occurred 2022</vt:lpstr>
      <vt:lpstr>Locations where SAEs occurred 2022</vt:lpstr>
      <vt:lpstr>Locations where SAEs occurred 2022</vt:lpstr>
      <vt:lpstr>Why are these errors occurring?</vt:lpstr>
      <vt:lpstr>Key recommendations from 2022</vt:lpstr>
      <vt:lpstr>Near Miss Reports 2022</vt:lpstr>
      <vt:lpstr>Why did the error occur?</vt:lpstr>
      <vt:lpstr>Near Miss case</vt:lpstr>
      <vt:lpstr>Near Miss case ctd.</vt:lpstr>
      <vt:lpstr>Key Recommendations from Near Miss Data (2022)</vt:lpstr>
      <vt:lpstr>Wrong Blood in Tube (WBIT)</vt:lpstr>
      <vt:lpstr>          WBIT what happened?</vt:lpstr>
      <vt:lpstr>WBIT and Electronic Identification Systems 2022</vt:lpstr>
      <vt:lpstr>Why did error occur with EBTS</vt:lpstr>
      <vt:lpstr>   Why did the error occur with MNCMS?</vt:lpstr>
      <vt:lpstr> Why did error occur with MNCMS</vt:lpstr>
      <vt:lpstr>Key Recommendations from WBIT data 2022</vt:lpstr>
      <vt:lpstr>Ransom-ware attack and adverse transfusion events</vt:lpstr>
      <vt:lpstr>Reports associated with Ransom-ware attack</vt:lpstr>
      <vt:lpstr>SAEs and the ransom-ware attack (n=12)</vt:lpstr>
      <vt:lpstr>Near Miss Reports and the ransom-ware attack (n=5)</vt:lpstr>
      <vt:lpstr>WBIT Reports and the Ransom-ware attack (n=4)</vt:lpstr>
      <vt:lpstr>Recommendations from Ransom-ware attack data</vt:lpstr>
      <vt:lpstr>PowerPoint Presentation</vt:lpstr>
      <vt:lpstr>     Acknowledgements</vt:lpstr>
      <vt:lpstr>Thank you</vt:lpstr>
    </vt:vector>
  </TitlesOfParts>
  <Company>Irish Blood Transfusion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Adverse Events 2023</dc:title>
  <dc:creator>Casey, Caroline</dc:creator>
  <cp:lastModifiedBy>Casey, Caroline</cp:lastModifiedBy>
  <cp:revision>295</cp:revision>
  <cp:lastPrinted>2023-09-26T15:16:20Z</cp:lastPrinted>
  <dcterms:created xsi:type="dcterms:W3CDTF">2023-07-06T13:43:27Z</dcterms:created>
  <dcterms:modified xsi:type="dcterms:W3CDTF">2023-11-07T13:50:29Z</dcterms:modified>
</cp:coreProperties>
</file>