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5"/>
  </p:sldMasterIdLst>
  <p:notesMasterIdLst>
    <p:notesMasterId r:id="rId50"/>
  </p:notesMasterIdLst>
  <p:sldIdLst>
    <p:sldId id="1944" r:id="rId6"/>
    <p:sldId id="6258" r:id="rId7"/>
    <p:sldId id="6211" r:id="rId8"/>
    <p:sldId id="6209" r:id="rId9"/>
    <p:sldId id="6210" r:id="rId10"/>
    <p:sldId id="2147197953" r:id="rId11"/>
    <p:sldId id="6260" r:id="rId12"/>
    <p:sldId id="2147197946" r:id="rId13"/>
    <p:sldId id="291" r:id="rId14"/>
    <p:sldId id="259" r:id="rId15"/>
    <p:sldId id="260" r:id="rId16"/>
    <p:sldId id="2147197962" r:id="rId17"/>
    <p:sldId id="258" r:id="rId18"/>
    <p:sldId id="294" r:id="rId19"/>
    <p:sldId id="6584" r:id="rId20"/>
    <p:sldId id="2147197950" r:id="rId21"/>
    <p:sldId id="6615" r:id="rId22"/>
    <p:sldId id="2147197951" r:id="rId23"/>
    <p:sldId id="257" r:id="rId24"/>
    <p:sldId id="313" r:id="rId25"/>
    <p:sldId id="2147197952" r:id="rId26"/>
    <p:sldId id="2147197955" r:id="rId27"/>
    <p:sldId id="1989" r:id="rId28"/>
    <p:sldId id="6523" r:id="rId29"/>
    <p:sldId id="6665" r:id="rId30"/>
    <p:sldId id="2147197956" r:id="rId31"/>
    <p:sldId id="6662" r:id="rId32"/>
    <p:sldId id="6663" r:id="rId33"/>
    <p:sldId id="1996" r:id="rId34"/>
    <p:sldId id="1945" r:id="rId35"/>
    <p:sldId id="2147197959" r:id="rId36"/>
    <p:sldId id="1992" r:id="rId37"/>
    <p:sldId id="1994" r:id="rId38"/>
    <p:sldId id="1960" r:id="rId39"/>
    <p:sldId id="2147197954" r:id="rId40"/>
    <p:sldId id="6216" r:id="rId41"/>
    <p:sldId id="2147197963" r:id="rId42"/>
    <p:sldId id="1136" r:id="rId43"/>
    <p:sldId id="2147197964" r:id="rId44"/>
    <p:sldId id="290" r:id="rId45"/>
    <p:sldId id="1937" r:id="rId46"/>
    <p:sldId id="1999" r:id="rId47"/>
    <p:sldId id="2147197957" r:id="rId48"/>
    <p:sldId id="6252" r:id="rId49"/>
  </p:sldIdLst>
  <p:sldSz cx="12192000" cy="6858000"/>
  <p:notesSz cx="6797675" cy="9929813"/>
  <p:embeddedFontLst>
    <p:embeddedFont>
      <p:font typeface="Trebuchet MS" panose="020B0603020202020204" pitchFamily="34" charset="0"/>
      <p:regular r:id="rId51"/>
      <p:bold r:id="rId52"/>
      <p:italic r:id="rId53"/>
      <p:boldItalic r:id="rId54"/>
    </p:embeddedFont>
    <p:embeddedFont>
      <p:font typeface="Myriad Pro" panose="020B0503030403020204" charset="0"/>
      <p:regular r:id="rId55"/>
      <p:bold r:id="rId56"/>
      <p:italic r:id="rId57"/>
      <p:boldItalic r:id="rId58"/>
    </p:embeddedFont>
    <p:embeddedFont>
      <p:font typeface="Arial Nova" panose="020B0604020202020204" charset="0"/>
      <p:regular r:id="rId59"/>
      <p:bold r:id="rId60"/>
      <p:italic r:id="rId61"/>
      <p:boldItalic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  <p:embeddedFont>
      <p:font typeface="Century Gothic" panose="020B0502020202020204" pitchFamily="3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Ebrima" panose="02000000000000000000" pitchFamily="2" charset="0"/>
      <p:regular r:id="rId75"/>
      <p:bold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986D64-7A73-4C2F-6753-854C13262ACE}" name="Declan Noone" initials="DN" userId="85c31002577ce77b" providerId="Windows Live"/>
  <p188:author id="{D0250EF5-0D6D-ECE1-7DE1-A36027C99498}" name="Elaine Tucker" initials="ET" userId="S::elaine.tucker@pharmagenesis.com::27737de2-29e6-4618-a624-d09f7f6ef48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Nancy Griffith" initials="NG" lastIdx="12" clrIdx="6">
    <p:extLst/>
  </p:cmAuthor>
  <p:cmAuthor id="1" name="Donald Yee" initials="DY" lastIdx="12" clrIdx="0">
    <p:extLst/>
  </p:cmAuthor>
  <p:cmAuthor id="8" name="Brian O'Mahony" initials="BO [2]" lastIdx="1" clrIdx="7">
    <p:extLst/>
  </p:cmAuthor>
  <p:cmAuthor id="2" name="Daniel Franks" initials="DF" lastIdx="40" clrIdx="1">
    <p:extLst/>
  </p:cmAuthor>
  <p:cmAuthor id="3" name="Sharmila Kar" initials="SK" lastIdx="30" clrIdx="2">
    <p:extLst/>
  </p:cmAuthor>
  <p:cmAuthor id="4" name="Brian O'Mahony" initials="BO" lastIdx="2" clrIdx="3">
    <p:extLst/>
  </p:cmAuthor>
  <p:cmAuthor id="5" name="Brian Robinson" initials="BR" lastIdx="35" clrIdx="4">
    <p:extLst/>
  </p:cmAuthor>
  <p:cmAuthor id="6" name="Elaine Tucker" initials="ET" lastIdx="17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182F"/>
    <a:srgbClr val="FFFFFF"/>
    <a:srgbClr val="F0E8D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AF311-1137-4B97-9229-FD1E995AE55F}" v="1" dt="2023-05-30T09:42:16.283"/>
  </p1510:revLst>
</p1510:revInfo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8" autoAdjust="0"/>
    <p:restoredTop sz="94635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6" Type="http://schemas.openxmlformats.org/officeDocument/2006/relationships/font" Target="fonts/font26.fntdata"/><Relationship Id="rId7" Type="http://schemas.openxmlformats.org/officeDocument/2006/relationships/slide" Target="slides/slide2.xml"/><Relationship Id="rId71" Type="http://schemas.openxmlformats.org/officeDocument/2006/relationships/font" Target="fonts/font2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font" Target="fonts/font24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1" Type="http://schemas.openxmlformats.org/officeDocument/2006/relationships/font" Target="fonts/font11.fntdata"/><Relationship Id="rId82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5C3B7-6F08-4083-972B-1F6857F270D4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436444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965A4-7249-4D9A-BF4C-26030CF18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534988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712788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903288" indent="92551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9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0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7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62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24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28B78-ACAB-4736-8665-AB9BF3AF2F2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646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28B78-ACAB-4736-8665-AB9BF3AF2F2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73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1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3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/>
              <a:t>Slide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Haemophilia A &amp;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Cryoprecipitates – FFP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pdFIX concentrates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rFIX concentrates – BeneFix, Alprolix, Idelvion, Refixia, Ixinity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EHL rFIX concentrates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Emicizumab - 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Desmopressin - HA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1E774-5A71-4E23-BE14-21B2C392A310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7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866CE0A-6D0F-3508-E5F6-8A48CB4A0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FF48E48-21EB-18B7-EB1C-2EE9DC9008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C670B3-A016-38D6-BDF6-F985F8CA0E0F}"/>
              </a:ext>
            </a:extLst>
          </p:cNvPr>
          <p:cNvSpPr txBox="1"/>
          <p:nvPr/>
        </p:nvSpPr>
        <p:spPr>
          <a:xfrm>
            <a:off x="3884608" y="8687986"/>
            <a:ext cx="2971800" cy="4589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C68CFE6-8C56-47C6-A573-3DA0F70C789B}" type="slidenum">
              <a:t>4</a:t>
            </a:fld>
            <a:endParaRPr lang="en-I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CE872FA-5FA4-57AD-15F7-192EE8741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0ECD19E-AB40-6AC8-859E-4A79DB04C1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FBE2C1B-B0A5-996E-0DAA-64FEB157E373}"/>
              </a:ext>
            </a:extLst>
          </p:cNvPr>
          <p:cNvSpPr txBox="1"/>
          <p:nvPr/>
        </p:nvSpPr>
        <p:spPr>
          <a:xfrm>
            <a:off x="3884608" y="8687986"/>
            <a:ext cx="2971800" cy="4589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FD84BC-3A97-4809-8993-A88DB391BF6A}" type="slidenum">
              <a:t>5</a:t>
            </a:fld>
            <a:endParaRPr lang="en-I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1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8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C37F7-CAAD-4A61-B52A-8E0063CEF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9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2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965A4-7249-4D9A-BF4C-26030CF1858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5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654950-1838-2C4E-B71F-A677FA94D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7315200" cy="2387600"/>
          </a:xfrm>
        </p:spPr>
        <p:txBody>
          <a:bodyPr anchor="b">
            <a:normAutofit/>
          </a:bodyPr>
          <a:lstStyle>
            <a:lvl1pPr algn="l">
              <a:defRPr sz="5200" b="1">
                <a:solidFill>
                  <a:schemeClr val="accent4"/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358653-BB87-944F-B84F-6801A7F24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3152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latin typeface="Myriad Pro" panose="020B05030304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A7B0C5-9F6E-9242-807A-ABF341FB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74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5D1710-AE92-584B-B47B-8FD63069F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7BBB20-CFC5-D744-855E-8647CE7D2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5A3E47-F593-674B-A3F8-56F747B46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47F551-CED9-354D-8E48-0A3B935B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18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1AA36D-F866-4043-9D3D-271D5CCE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5C2E57-5512-EF45-B0D2-BBFB962C7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3419DF-1506-5843-BE64-8E897ADC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23D2E-B88F-2044-8293-BB0C32BB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02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7000B3-1FE9-4D46-817C-D2ED5164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B9C702-ADBF-EA4B-84E7-6E7009425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2A509C-55D9-5441-8EE3-EFCB514E0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300BC2-C0C2-8241-B24E-707995E9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42239C-D5F2-474E-8A5E-CEAEA77E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29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09BE-E34B-C44F-A748-9CDF53E2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760C69-A984-BC4B-83E6-CB6856B90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B3A7FF-118A-704F-B5AC-48837F243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7A8726-0751-6249-931D-08FA3FFBC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EDC9CA-163D-0F47-BDAE-DEF90223DC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97BCAE-CC25-DC47-8C31-2A063DF3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E37BC2-842D-D44F-B8DF-1EB228DB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0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ED642F-3DE3-C242-B921-69FEEAA0D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C07FCC-E6E5-D94D-A672-A73C1D68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7959F7-9BD2-5740-BB07-5AB525C8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30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79FD8D-1AFD-D548-B140-A86E1CAB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3630D0-4B01-5D44-9835-6CE5FA2B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29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A20EE-D7DA-7146-A87D-090C1CDF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BF1203-C37D-C340-A12E-CE3E69485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4577B63-C97A-4476-BAF4-8FC122F12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7387" y="6590210"/>
            <a:ext cx="1689565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Source Note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1FF9E6A9-9A9B-492E-AE5F-D539FB8A0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880" y="6590210"/>
            <a:ext cx="1442703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en-US"/>
              <a:t>Click to edit Footnote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93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6C09DF8-E9EA-7441-9FA3-539C24BE0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9A9E1F-D638-B849-81D6-23834C72C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94AE6-C512-FE48-A8D3-ECBBF3A7F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859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19C7A5-62B9-FC4A-BE41-0705FA73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85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fld id="{3E16432D-1E2A-0543-B9DD-E68A237BEDD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6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Myriad Pro" panose="020B0503030403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SzPct val="120000"/>
        <a:buFont typeface="Wingdings" pitchFamily="2" charset="2"/>
        <a:buChar char="§"/>
        <a:defRPr sz="24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1pPr>
      <a:lvl2pPr marL="447675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20000"/>
        <a:buFont typeface="System Font Regular"/>
        <a:buChar char="-"/>
        <a:defRPr sz="22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2pPr>
      <a:lvl3pPr marL="628650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20000"/>
        <a:buFont typeface="System Font Regular"/>
        <a:buChar char="-"/>
        <a:defRPr sz="20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3pPr>
      <a:lvl4pPr marL="809625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20000"/>
        <a:buFont typeface="System Font Regular"/>
        <a:buChar char="-"/>
        <a:defRPr sz="18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4pPr>
      <a:lvl5pPr marL="990600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20000"/>
        <a:buFont typeface="System Font Regular"/>
        <a:buChar char="-"/>
        <a:defRPr sz="1800" kern="1200">
          <a:solidFill>
            <a:schemeClr val="tx2"/>
          </a:solidFill>
          <a:latin typeface="Myriad Pro" panose="020B0503030403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4.png"/><Relationship Id="rId4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lbehring.com/products/global-products-lis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da.gov/drugs/resources-information-approved-drugs/fda-approves-emicizumab-kxwh-prevention-and-reduction-bleeding-patients-hemophilia-factor-vii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microsoft.com/office/2007/relationships/hdphoto" Target="../media/hdphoto1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JPG"/><Relationship Id="rId4" Type="http://schemas.openxmlformats.org/officeDocument/2006/relationships/image" Target="../media/image70.png"/><Relationship Id="rId9" Type="http://schemas.openxmlformats.org/officeDocument/2006/relationships/image" Target="../media/image7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9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haemophilia.org.au/HFA/media/Documents/Haemophilia/Gene-Therapy-for-Haemophilia-for-Web.pdf" TargetMode="External"/><Relationship Id="rId11" Type="http://schemas.openxmlformats.org/officeDocument/2006/relationships/image" Target="../media/image97.png"/><Relationship Id="rId5" Type="http://schemas.openxmlformats.org/officeDocument/2006/relationships/hyperlink" Target="http://www.dovepress.com/get_supplementary_file.php?f=355627.pdf" TargetMode="External"/><Relationship Id="rId10" Type="http://schemas.openxmlformats.org/officeDocument/2006/relationships/image" Target="../media/image94.wmf"/><Relationship Id="rId4" Type="http://schemas.openxmlformats.org/officeDocument/2006/relationships/image" Target="../media/image96.png"/><Relationship Id="rId9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D3F1715-F1C3-4810-9970-9EA916297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7315200" cy="2387600"/>
          </a:xfrm>
        </p:spPr>
        <p:txBody>
          <a:bodyPr/>
          <a:lstStyle/>
          <a:p>
            <a:r>
              <a:rPr lang="en-GB" dirty="0"/>
              <a:t>Haemophilia gene therapy – a personal perspective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9D163736-3955-47A4-A9B1-547658106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7"/>
            <a:ext cx="7315200" cy="2525385"/>
          </a:xfrm>
        </p:spPr>
        <p:txBody>
          <a:bodyPr>
            <a:normAutofit fontScale="85000" lnSpcReduction="20000"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sz="3400" dirty="0"/>
              <a:t>Brian O Mahony  FACSLM</a:t>
            </a:r>
          </a:p>
          <a:p>
            <a:r>
              <a:rPr lang="en-GB" sz="3400" dirty="0"/>
              <a:t>Chief Executive, Irish Haemophilia Society</a:t>
            </a:r>
          </a:p>
          <a:p>
            <a:r>
              <a:rPr lang="en-GB" sz="3400" dirty="0"/>
              <a:t>Board member, IBTS</a:t>
            </a:r>
          </a:p>
          <a:p>
            <a:r>
              <a:rPr lang="en-GB" sz="3400" dirty="0"/>
              <a:t>IBTS, May 2023</a:t>
            </a:r>
          </a:p>
          <a:p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155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2A7D8C-1F5D-6997-A9AB-839773F42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t="2525" r="-1913"/>
          <a:stretch/>
        </p:blipFill>
        <p:spPr>
          <a:xfrm>
            <a:off x="297402" y="-19576"/>
            <a:ext cx="7113181" cy="6897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82FE7C-E839-CB78-A8EE-9C9DE9AE5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924" y="161925"/>
            <a:ext cx="46767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7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xmlns="" id="{BEA37836-1F30-5196-AABB-A596086CB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1843"/>
          <a:stretch/>
        </p:blipFill>
        <p:spPr>
          <a:xfrm>
            <a:off x="1147864" y="81688"/>
            <a:ext cx="9027268" cy="1780163"/>
          </a:xfrm>
          <a:prstGeom prst="rect">
            <a:avLst/>
          </a:prstGeom>
        </p:spPr>
      </p:pic>
      <p:pic>
        <p:nvPicPr>
          <p:cNvPr id="3" name="Picture 2" descr="A picture containing text, screenshot, parallel, number&#10;&#10;Description automatically generated">
            <a:extLst>
              <a:ext uri="{FF2B5EF4-FFF2-40B4-BE49-F238E27FC236}">
                <a16:creationId xmlns:a16="http://schemas.microsoft.com/office/drawing/2014/main" xmlns="" id="{0B54E6FD-616A-A707-8462-57F3E260C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3227" r="1303"/>
          <a:stretch/>
        </p:blipFill>
        <p:spPr>
          <a:xfrm>
            <a:off x="1147864" y="1690373"/>
            <a:ext cx="9027268" cy="50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xmlns="" id="{E2E400D4-C44B-D38A-7358-6F5FC9984B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927"/>
          <a:stretch/>
        </p:blipFill>
        <p:spPr>
          <a:xfrm>
            <a:off x="223284" y="509180"/>
            <a:ext cx="11748976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7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arallel, number&#10;&#10;Description automatically generated">
            <a:extLst>
              <a:ext uri="{FF2B5EF4-FFF2-40B4-BE49-F238E27FC236}">
                <a16:creationId xmlns:a16="http://schemas.microsoft.com/office/drawing/2014/main" xmlns="" id="{9FFD191C-4DFA-2408-5736-30EA9E3C8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"/>
          <a:stretch/>
        </p:blipFill>
        <p:spPr>
          <a:xfrm>
            <a:off x="671209" y="31899"/>
            <a:ext cx="11177080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1449805"/>
            <a:ext cx="6691313" cy="4827221"/>
            <a:chOff x="70794" y="130237"/>
            <a:chExt cx="6691313" cy="48272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582" y="644587"/>
              <a:ext cx="6486525" cy="1704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582" y="130237"/>
              <a:ext cx="2581275" cy="5143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94" y="2349562"/>
              <a:ext cx="6691313" cy="26078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762107" y="130237"/>
            <a:ext cx="5346676" cy="6544076"/>
            <a:chOff x="6762107" y="130237"/>
            <a:chExt cx="5346676" cy="6544076"/>
          </a:xfrm>
        </p:grpSpPr>
        <p:grpSp>
          <p:nvGrpSpPr>
            <p:cNvPr id="19" name="Group 18"/>
            <p:cNvGrpSpPr/>
            <p:nvPr/>
          </p:nvGrpSpPr>
          <p:grpSpPr>
            <a:xfrm>
              <a:off x="6762107" y="130237"/>
              <a:ext cx="5346676" cy="2909736"/>
              <a:chOff x="6762107" y="130237"/>
              <a:chExt cx="5346676" cy="290973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40487" y="130237"/>
                <a:ext cx="2581275" cy="51435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2107" y="1091683"/>
                <a:ext cx="5346676" cy="194829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49457" y="720497"/>
                <a:ext cx="4371975" cy="295275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0286" y="3039973"/>
              <a:ext cx="3441676" cy="36343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01A4B1-31CF-AB3F-E2C8-1E2570C2A962}"/>
              </a:ext>
            </a:extLst>
          </p:cNvPr>
          <p:cNvSpPr txBox="1"/>
          <p:nvPr/>
        </p:nvSpPr>
        <p:spPr>
          <a:xfrm>
            <a:off x="204788" y="249733"/>
            <a:ext cx="7646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FIX Padua Works (sometimes too well)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1B0016-599F-9E57-A0FC-D19A969B62AA}"/>
              </a:ext>
            </a:extLst>
          </p:cNvPr>
          <p:cNvSpPr txBox="1"/>
          <p:nvPr/>
        </p:nvSpPr>
        <p:spPr>
          <a:xfrm>
            <a:off x="3173099" y="1242186"/>
            <a:ext cx="31311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6-8x increase in specific activity</a:t>
            </a:r>
          </a:p>
        </p:txBody>
      </p:sp>
    </p:spTree>
    <p:extLst>
      <p:ext uri="{BB962C8B-B14F-4D97-AF65-F5344CB8AC3E}">
        <p14:creationId xmlns:p14="http://schemas.microsoft.com/office/powerpoint/2010/main" val="20836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5"/>
    </mc:Choice>
    <mc:Fallback xmlns="">
      <p:transition spd="slow" advTm="1192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xmlns="" id="{C52236E7-156A-8FA7-FECC-968D4D0B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48" y="3558972"/>
            <a:ext cx="8719794" cy="26061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453142CA-AF8D-B62A-22B6-9562D5FD6D3A}"/>
              </a:ext>
            </a:extLst>
          </p:cNvPr>
          <p:cNvSpPr txBox="1"/>
          <p:nvPr/>
        </p:nvSpPr>
        <p:spPr>
          <a:xfrm>
            <a:off x="-20144" y="335560"/>
            <a:ext cx="12191996" cy="941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First completed FIX Phase 3 trial</a:t>
            </a: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FIX: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Etranacogene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Dezaparvovec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(AMT-061)</a:t>
            </a: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xmlns="" id="{C33E68CC-2029-BD36-35FE-FF3A0C53D2C5}"/>
              </a:ext>
            </a:extLst>
          </p:cNvPr>
          <p:cNvSpPr txBox="1"/>
          <p:nvPr/>
        </p:nvSpPr>
        <p:spPr>
          <a:xfrm>
            <a:off x="948909" y="1346399"/>
            <a:ext cx="10437958" cy="16004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just" defTabSz="54864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54 patients 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received a single dose of </a:t>
            </a:r>
            <a:r>
              <a:rPr lang="en-GB" sz="2200" b="0" i="0" u="none" strike="noStrike" kern="1200" cap="none" spc="0" baseline="0" dirty="0" err="1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etranacogene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GB" sz="2200" b="0" i="0" u="none" strike="noStrike" kern="1200" cap="none" spc="0" baseline="0" dirty="0" err="1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dezaparvovec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 (AMT-061) at the 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2x10</a:t>
            </a:r>
            <a:r>
              <a:rPr lang="en-GB" sz="2200" b="1" i="0" u="none" strike="noStrike" kern="1200" cap="none" spc="0" baseline="3000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13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gc/kg  ( </a:t>
            </a:r>
            <a:r>
              <a:rPr lang="en-GB" sz="220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3/54 from Ireland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)</a:t>
            </a:r>
          </a:p>
          <a:p>
            <a:pPr marL="342900" marR="0" lvl="0" indent="-342900" algn="just" defTabSz="54864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Mean 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FIX activity 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level was 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36.9% 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(±21.4; 4.5–122.9) at </a:t>
            </a:r>
            <a:r>
              <a:rPr lang="en-GB" sz="2200" b="1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18 months </a:t>
            </a:r>
            <a:r>
              <a:rPr lang="en-GB" sz="2200" b="0" i="0" u="none" strike="noStrike" kern="1200" cap="none" spc="0" baseline="0" dirty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post-infusion measured by one-stage clotting assay</a:t>
            </a:r>
            <a:endParaRPr lang="en-GB" sz="2200" b="1" i="0" u="none" strike="noStrike" kern="1200" cap="none" spc="0" baseline="0" dirty="0">
              <a:solidFill>
                <a:srgbClr val="0000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xmlns="" id="{F7724D76-D6CF-91EB-79DF-FBD1B3554E69}"/>
              </a:ext>
            </a:extLst>
          </p:cNvPr>
          <p:cNvSpPr txBox="1"/>
          <p:nvPr/>
        </p:nvSpPr>
        <p:spPr>
          <a:xfrm>
            <a:off x="9756648" y="6626126"/>
            <a:ext cx="2415204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38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1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Miesbach W et al EAHAD Congress 2022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xmlns="" id="{DCB121CE-5415-30B4-19CE-07E43D6A2596}"/>
              </a:ext>
            </a:extLst>
          </p:cNvPr>
          <p:cNvSpPr txBox="1"/>
          <p:nvPr/>
        </p:nvSpPr>
        <p:spPr>
          <a:xfrm>
            <a:off x="11499274" y="3754581"/>
            <a:ext cx="18472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82B54-2388-A064-3DEB-107DF9BD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3 : HOPE-B trial: </a:t>
            </a:r>
            <a:r>
              <a:rPr lang="en-GB" dirty="0" err="1"/>
              <a:t>Etranacogene</a:t>
            </a:r>
            <a:r>
              <a:rPr lang="en-GB" dirty="0"/>
              <a:t> </a:t>
            </a:r>
            <a:r>
              <a:rPr lang="en-GB" dirty="0" err="1"/>
              <a:t>Dezaparvovec</a:t>
            </a:r>
            <a:endParaRPr lang="en-I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D3C482F-0A64-A131-3342-99F86AB6D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5369" y="1395724"/>
            <a:ext cx="10943617" cy="1155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EF9272-0EA3-2709-ABDC-6D12DDE8A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731" y="2721287"/>
            <a:ext cx="8143193" cy="2893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5B3F91-4FFB-0959-3E54-CB878C9D8261}"/>
              </a:ext>
            </a:extLst>
          </p:cNvPr>
          <p:cNvSpPr txBox="1"/>
          <p:nvPr/>
        </p:nvSpPr>
        <p:spPr>
          <a:xfrm>
            <a:off x="5515582" y="6162574"/>
            <a:ext cx="56906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OpenSans"/>
              </a:rPr>
              <a:t>J  Shah et al (2023) Comprehensive analysis and prediction of long-term durability of factor IX activity following </a:t>
            </a:r>
            <a:r>
              <a:rPr lang="en-US" sz="1100" dirty="0" err="1">
                <a:effectLst/>
                <a:latin typeface="OpenSans"/>
              </a:rPr>
              <a:t>etranacogene</a:t>
            </a:r>
            <a:r>
              <a:rPr lang="en-US" sz="1100" dirty="0">
                <a:effectLst/>
                <a:latin typeface="OpenSans"/>
              </a:rPr>
              <a:t> </a:t>
            </a:r>
            <a:r>
              <a:rPr lang="en-US" sz="1100" dirty="0" err="1">
                <a:effectLst/>
                <a:latin typeface="OpenSans"/>
              </a:rPr>
              <a:t>dezaparvovec</a:t>
            </a:r>
            <a:r>
              <a:rPr lang="en-US" sz="1100" dirty="0">
                <a:effectLst/>
                <a:latin typeface="OpenSans"/>
              </a:rPr>
              <a:t> gene therapy in the treatment of hemophilia B, Current Medical Research and Opinion, 39:2, 227-237, DOI: 10.1080/03007995.2022.2133492 </a:t>
            </a:r>
            <a:endParaRPr lang="en-US" sz="11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559B643-B073-929F-9BDC-0ACEC1A1D1B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65369" y="5614596"/>
            <a:ext cx="4941652" cy="885371"/>
          </a:xfrm>
          <a:prstGeom prst="rect">
            <a:avLst/>
          </a:prstGeom>
          <a:solidFill>
            <a:srgbClr val="FFC000">
              <a:alpha val="55000"/>
            </a:srgbClr>
          </a:solidFill>
          <a:ln w="190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Variable responses</a:t>
            </a:r>
          </a:p>
          <a:p>
            <a:r>
              <a:rPr lang="en-US" dirty="0"/>
              <a:t>Projected to last at least 25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D8E66C-1DE3-DDFC-88F8-2DA726F5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01" y="3224966"/>
            <a:ext cx="12096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DC66D2-DDCA-B83B-885E-796B7082D416}"/>
              </a:ext>
            </a:extLst>
          </p:cNvPr>
          <p:cNvSpPr txBox="1"/>
          <p:nvPr/>
        </p:nvSpPr>
        <p:spPr>
          <a:xfrm>
            <a:off x="0" y="110166"/>
            <a:ext cx="12191996" cy="122976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First completed FVIII Phase 3 trial:</a:t>
            </a: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Valoctocogene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itchFamily="34"/>
                <a:cs typeface="Arial" pitchFamily="34"/>
              </a:rPr>
              <a:t>R</a:t>
            </a:r>
            <a:r>
              <a:rPr lang="en-US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oxaparvovec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(BMN-270)</a:t>
            </a:r>
          </a:p>
          <a:p>
            <a:pPr marL="0" marR="0" lvl="0" indent="0" algn="ctr" defTabSz="91437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xmlns="" id="{B5D17049-A108-D438-0AC8-BBC8951E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26" y="1788712"/>
            <a:ext cx="10225085" cy="35942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asellaDiTesto 8">
            <a:extLst>
              <a:ext uri="{FF2B5EF4-FFF2-40B4-BE49-F238E27FC236}">
                <a16:creationId xmlns:a16="http://schemas.microsoft.com/office/drawing/2014/main" xmlns="" id="{B505BE01-ABB1-7A5F-3F89-45C658D3ED4F}"/>
              </a:ext>
            </a:extLst>
          </p:cNvPr>
          <p:cNvSpPr txBox="1"/>
          <p:nvPr/>
        </p:nvSpPr>
        <p:spPr>
          <a:xfrm rot="16200004">
            <a:off x="-532483" y="3262680"/>
            <a:ext cx="2920300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Mean (+/-) FVIII activity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IU/dL</a:t>
            </a:r>
          </a:p>
        </p:txBody>
      </p:sp>
      <p:sp>
        <p:nvSpPr>
          <p:cNvPr id="5" name="CasellaDiTesto 10">
            <a:extLst>
              <a:ext uri="{FF2B5EF4-FFF2-40B4-BE49-F238E27FC236}">
                <a16:creationId xmlns:a16="http://schemas.microsoft.com/office/drawing/2014/main" xmlns="" id="{1B1C8CA5-E600-410C-77A9-4BF574F48716}"/>
              </a:ext>
            </a:extLst>
          </p:cNvPr>
          <p:cNvSpPr txBox="1"/>
          <p:nvPr/>
        </p:nvSpPr>
        <p:spPr>
          <a:xfrm>
            <a:off x="6607838" y="6418054"/>
            <a:ext cx="5564023" cy="4130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38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1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CSA: Chromogenic substrate assay</a:t>
            </a:r>
          </a:p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38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0" i="1" u="none" strike="noStrike" kern="0" cap="none" spc="0" baseline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Mahlangu J et al. EAHAD Congress 2022; https://www.fiercebiotech.com/biotech/biomarin-s-hemophilia-b-gene-therapy-hits-goal-phase-3-teeing-up-fda-filing-despite</a:t>
            </a:r>
          </a:p>
        </p:txBody>
      </p:sp>
      <p:sp>
        <p:nvSpPr>
          <p:cNvPr id="6" name="CasellaDiTesto 14">
            <a:extLst>
              <a:ext uri="{FF2B5EF4-FFF2-40B4-BE49-F238E27FC236}">
                <a16:creationId xmlns:a16="http://schemas.microsoft.com/office/drawing/2014/main" xmlns="" id="{70B6C5B7-443B-DC56-670E-BB61B33E832C}"/>
              </a:ext>
            </a:extLst>
          </p:cNvPr>
          <p:cNvSpPr txBox="1"/>
          <p:nvPr/>
        </p:nvSpPr>
        <p:spPr>
          <a:xfrm>
            <a:off x="8254773" y="2070384"/>
            <a:ext cx="15613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132 patients</a:t>
            </a:r>
          </a:p>
        </p:txBody>
      </p:sp>
      <p:sp>
        <p:nvSpPr>
          <p:cNvPr id="7" name="Rettangolo 16">
            <a:extLst>
              <a:ext uri="{FF2B5EF4-FFF2-40B4-BE49-F238E27FC236}">
                <a16:creationId xmlns:a16="http://schemas.microsoft.com/office/drawing/2014/main" xmlns="" id="{7AAD231F-F64F-27B6-837D-C36A38D8F672}"/>
              </a:ext>
            </a:extLst>
          </p:cNvPr>
          <p:cNvSpPr/>
          <p:nvPr/>
        </p:nvSpPr>
        <p:spPr>
          <a:xfrm>
            <a:off x="8124233" y="2149114"/>
            <a:ext cx="172528" cy="181096"/>
          </a:xfrm>
          <a:prstGeom prst="rect">
            <a:avLst/>
          </a:prstGeom>
          <a:solidFill>
            <a:srgbClr val="0000FF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xmlns="" id="{55C4C6B4-7B5D-053A-C0FA-572441288567}"/>
              </a:ext>
            </a:extLst>
          </p:cNvPr>
          <p:cNvSpPr txBox="1"/>
          <p:nvPr/>
        </p:nvSpPr>
        <p:spPr>
          <a:xfrm>
            <a:off x="9914537" y="2070384"/>
            <a:ext cx="1561383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002060"/>
                </a:solidFill>
                <a:uFillTx/>
                <a:latin typeface="Arial" pitchFamily="34"/>
                <a:cs typeface="Arial" pitchFamily="34"/>
              </a:rPr>
              <a:t>17 patients</a:t>
            </a:r>
          </a:p>
        </p:txBody>
      </p:sp>
      <p:sp>
        <p:nvSpPr>
          <p:cNvPr id="9" name="Rettangolo 18">
            <a:extLst>
              <a:ext uri="{FF2B5EF4-FFF2-40B4-BE49-F238E27FC236}">
                <a16:creationId xmlns:a16="http://schemas.microsoft.com/office/drawing/2014/main" xmlns="" id="{C354215F-450A-2372-A3F1-A367B89BBD62}"/>
              </a:ext>
            </a:extLst>
          </p:cNvPr>
          <p:cNvSpPr/>
          <p:nvPr/>
        </p:nvSpPr>
        <p:spPr>
          <a:xfrm>
            <a:off x="9783988" y="2149114"/>
            <a:ext cx="172528" cy="181096"/>
          </a:xfrm>
          <a:prstGeom prst="rect">
            <a:avLst/>
          </a:prstGeom>
          <a:solidFill>
            <a:srgbClr val="32CCFF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xmlns="" id="{308470E2-EA2C-D084-2958-3B2147826F07}"/>
              </a:ext>
            </a:extLst>
          </p:cNvPr>
          <p:cNvSpPr txBox="1"/>
          <p:nvPr/>
        </p:nvSpPr>
        <p:spPr>
          <a:xfrm>
            <a:off x="9402089" y="3060661"/>
            <a:ext cx="2415204" cy="923333"/>
          </a:xfrm>
          <a:prstGeom prst="rect">
            <a:avLst/>
          </a:prstGeom>
          <a:solidFill>
            <a:srgbClr val="E7E6E6"/>
          </a:solidFill>
          <a:ln w="9528" cap="flat">
            <a:solidFill>
              <a:srgbClr val="33CC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FVIII activity (CSA)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Mean 16.8 IU/dL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F5597"/>
                </a:solidFill>
                <a:uFillTx/>
                <a:latin typeface="Arial" pitchFamily="34"/>
                <a:cs typeface="Arial" pitchFamily="34"/>
              </a:rPr>
              <a:t>Median 9.3 IU/dL</a:t>
            </a:r>
          </a:p>
        </p:txBody>
      </p:sp>
      <p:cxnSp>
        <p:nvCxnSpPr>
          <p:cNvPr id="11" name="Connettore 2 11">
            <a:extLst>
              <a:ext uri="{FF2B5EF4-FFF2-40B4-BE49-F238E27FC236}">
                <a16:creationId xmlns:a16="http://schemas.microsoft.com/office/drawing/2014/main" xmlns="" id="{F722399F-DC20-00AC-B244-B4D720D9F30B}"/>
              </a:ext>
            </a:extLst>
          </p:cNvPr>
          <p:cNvCxnSpPr/>
          <p:nvPr/>
        </p:nvCxnSpPr>
        <p:spPr>
          <a:xfrm>
            <a:off x="10695224" y="3983985"/>
            <a:ext cx="536369" cy="467241"/>
          </a:xfrm>
          <a:prstGeom prst="straightConnector1">
            <a:avLst/>
          </a:prstGeom>
          <a:noFill/>
          <a:ln w="28575" cap="flat">
            <a:solidFill>
              <a:srgbClr val="66D8FE"/>
            </a:solidFill>
            <a:prstDash val="solid"/>
            <a:miter/>
            <a:tailEnd type="arrow"/>
          </a:ln>
        </p:spPr>
      </p:cxnSp>
      <p:sp>
        <p:nvSpPr>
          <p:cNvPr id="12" name="CasellaDiTesto 12">
            <a:extLst>
              <a:ext uri="{FF2B5EF4-FFF2-40B4-BE49-F238E27FC236}">
                <a16:creationId xmlns:a16="http://schemas.microsoft.com/office/drawing/2014/main" xmlns="" id="{F7B3F689-2EEE-DD38-76B8-BC83249CB9E6}"/>
              </a:ext>
            </a:extLst>
          </p:cNvPr>
          <p:cNvSpPr txBox="1"/>
          <p:nvPr/>
        </p:nvSpPr>
        <p:spPr>
          <a:xfrm>
            <a:off x="6425845" y="2751393"/>
            <a:ext cx="2415204" cy="923333"/>
          </a:xfrm>
          <a:prstGeom prst="rect">
            <a:avLst/>
          </a:prstGeom>
          <a:solidFill>
            <a:srgbClr val="E7E6E6"/>
          </a:solidFill>
          <a:ln w="9528" cap="flat">
            <a:solidFill>
              <a:srgbClr val="2222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FVIII activity (CSA)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66"/>
                </a:solidFill>
                <a:uFillTx/>
                <a:latin typeface="Arial" pitchFamily="34"/>
                <a:cs typeface="Arial" pitchFamily="34"/>
              </a:rPr>
              <a:t>Mean 23 IU/dL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>
                <a:solidFill>
                  <a:srgbClr val="2F5597"/>
                </a:solidFill>
                <a:uFillTx/>
                <a:latin typeface="Arial" pitchFamily="34"/>
                <a:cs typeface="Arial" pitchFamily="34"/>
              </a:rPr>
              <a:t>Median 11.8 IU/dL</a:t>
            </a:r>
          </a:p>
        </p:txBody>
      </p:sp>
      <p:cxnSp>
        <p:nvCxnSpPr>
          <p:cNvPr id="13" name="Connettore 2 13">
            <a:extLst>
              <a:ext uri="{FF2B5EF4-FFF2-40B4-BE49-F238E27FC236}">
                <a16:creationId xmlns:a16="http://schemas.microsoft.com/office/drawing/2014/main" xmlns="" id="{4D6D60B7-51C9-6128-2460-43DB47BAE470}"/>
              </a:ext>
            </a:extLst>
          </p:cNvPr>
          <p:cNvCxnSpPr/>
          <p:nvPr/>
        </p:nvCxnSpPr>
        <p:spPr>
          <a:xfrm>
            <a:off x="7718980" y="3674726"/>
            <a:ext cx="405253" cy="467240"/>
          </a:xfrm>
          <a:prstGeom prst="straightConnector1">
            <a:avLst/>
          </a:prstGeom>
          <a:noFill/>
          <a:ln w="28575" cap="flat">
            <a:solidFill>
              <a:srgbClr val="2222FF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20" y="3344142"/>
            <a:ext cx="10645001" cy="3428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8E1958-2767-38B1-972D-00B7450FF4D5}"/>
              </a:ext>
            </a:extLst>
          </p:cNvPr>
          <p:cNvSpPr txBox="1"/>
          <p:nvPr/>
        </p:nvSpPr>
        <p:spPr>
          <a:xfrm>
            <a:off x="5464634" y="8505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34020576-E3D4-64AC-4FF7-87569860E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15" y="0"/>
            <a:ext cx="11170763" cy="30289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5788AAD5-91EE-A94F-8AB5-14AC38A5B188}"/>
              </a:ext>
            </a:extLst>
          </p:cNvPr>
          <p:cNvSpPr/>
          <p:nvPr/>
        </p:nvSpPr>
        <p:spPr>
          <a:xfrm>
            <a:off x="5279010" y="1574276"/>
            <a:ext cx="2064470" cy="329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54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6"/>
    </mc:Choice>
    <mc:Fallback xmlns="">
      <p:transition spd="slow" advTm="2121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EC51A-1BF7-9EBD-FB8A-76A0C795F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Valoctocogene</a:t>
            </a:r>
            <a:r>
              <a:rPr lang="en-IE" dirty="0"/>
              <a:t> </a:t>
            </a:r>
            <a:r>
              <a:rPr lang="en-IE" dirty="0" err="1"/>
              <a:t>Roxaparvoves</a:t>
            </a:r>
            <a:r>
              <a:rPr lang="en-IE" dirty="0"/>
              <a:t> Phase 3 FVIII Gene Therapy data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D6690AA-D035-D36F-748D-0930F3BB82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43" y="1857983"/>
            <a:ext cx="8579795" cy="41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55A3442-A7F3-852E-B5E5-24F2EED8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21B59D55-036B-59E8-E53C-B86D3D725BB2}"/>
              </a:ext>
            </a:extLst>
          </p:cNvPr>
          <p:cNvSpPr txBox="1"/>
          <p:nvPr/>
        </p:nvSpPr>
        <p:spPr>
          <a:xfrm>
            <a:off x="10051670" y="6418054"/>
            <a:ext cx="2140326" cy="4226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1" u="none" strike="noStrike" kern="0" cap="none" spc="0" baseline="0" dirty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CSA: Chromogenic substrate assay </a:t>
            </a:r>
          </a:p>
          <a:p>
            <a:pPr marL="0" marR="0" lvl="0" indent="0" algn="r" defTabSz="115678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1" u="none" strike="noStrike" kern="0" cap="none" spc="0" baseline="0" dirty="0">
                <a:solidFill>
                  <a:srgbClr val="00206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Mahlangu J et al EAHAD Congress 2022</a:t>
            </a:r>
          </a:p>
        </p:txBody>
      </p:sp>
    </p:spTree>
    <p:extLst>
      <p:ext uri="{BB962C8B-B14F-4D97-AF65-F5344CB8AC3E}">
        <p14:creationId xmlns:p14="http://schemas.microsoft.com/office/powerpoint/2010/main" val="99039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690994-C0F8-D30C-99F4-AA127A3F4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Haemophilia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38864E-B189-E691-5FDE-E6D9CAFDD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Inherited deficiency in FVIII (Haemophilia A) or FIX ( Haemophilia B)</a:t>
            </a:r>
          </a:p>
          <a:p>
            <a:r>
              <a:rPr lang="en-GB" dirty="0"/>
              <a:t>863 in Ireland- 279 severe</a:t>
            </a:r>
          </a:p>
          <a:p>
            <a:r>
              <a:rPr lang="en-GB" dirty="0"/>
              <a:t>Bleeding into joints , muscles, life threatening bleeds</a:t>
            </a:r>
          </a:p>
          <a:p>
            <a:r>
              <a:rPr lang="en-GB" dirty="0"/>
              <a:t>Standard treatment since 1970’s: intravenous injections of the missing clotting factor- when a bleed occurs ( on-demand) or regularly to prevent bleeds</a:t>
            </a:r>
          </a:p>
          <a:p>
            <a:r>
              <a:rPr lang="en-GB" dirty="0"/>
              <a:t>Prophylaxis: infusion three times weekly for FVIII</a:t>
            </a:r>
          </a:p>
          <a:p>
            <a:pPr marL="0" indent="0">
              <a:buNone/>
            </a:pPr>
            <a:r>
              <a:rPr lang="en-GB" dirty="0"/>
              <a:t>                          : twice weekly for FIX</a:t>
            </a:r>
          </a:p>
          <a:p>
            <a:r>
              <a:rPr lang="en-GB" dirty="0"/>
              <a:t>New extended half life FVIII/ FIX since 2015- less frequent infusion</a:t>
            </a:r>
          </a:p>
          <a:p>
            <a:r>
              <a:rPr lang="en-GB" dirty="0"/>
              <a:t>New subcutaneous FVIII mimetic since 2019- weekly or every 2 weeks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4161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20205" y="195303"/>
            <a:ext cx="8942387" cy="106203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+mn-lt"/>
              </a:rPr>
              <a:t>Unique challenges facing FVIII gene therapy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2178" y="1460665"/>
            <a:ext cx="5758622" cy="4309952"/>
            <a:chOff x="3659005" y="916641"/>
            <a:chExt cx="5303401" cy="40120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173863D-6B4F-4841-9F04-C7A1EDE762F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64224" y="2532969"/>
              <a:ext cx="2681181" cy="2363351"/>
              <a:chOff x="730" y="702"/>
              <a:chExt cx="1729" cy="1524"/>
            </a:xfrm>
          </p:grpSpPr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xmlns="" id="{D14AFE6F-3F2E-4DC5-A864-607E45AA840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0" y="702"/>
                <a:ext cx="1729" cy="1524"/>
              </a:xfrm>
              <a:custGeom>
                <a:avLst/>
                <a:gdLst>
                  <a:gd name="T0" fmla="*/ 301 w 732"/>
                  <a:gd name="T1" fmla="*/ 0 h 645"/>
                  <a:gd name="T2" fmla="*/ 270 w 732"/>
                  <a:gd name="T3" fmla="*/ 38 h 645"/>
                  <a:gd name="T4" fmla="*/ 140 w 732"/>
                  <a:gd name="T5" fmla="*/ 93 h 645"/>
                  <a:gd name="T6" fmla="*/ 85 w 732"/>
                  <a:gd name="T7" fmla="*/ 119 h 645"/>
                  <a:gd name="T8" fmla="*/ 49 w 732"/>
                  <a:gd name="T9" fmla="*/ 331 h 645"/>
                  <a:gd name="T10" fmla="*/ 34 w 732"/>
                  <a:gd name="T11" fmla="*/ 418 h 645"/>
                  <a:gd name="T12" fmla="*/ 32 w 732"/>
                  <a:gd name="T13" fmla="*/ 510 h 645"/>
                  <a:gd name="T14" fmla="*/ 4 w 732"/>
                  <a:gd name="T15" fmla="*/ 615 h 645"/>
                  <a:gd name="T16" fmla="*/ 0 w 732"/>
                  <a:gd name="T17" fmla="*/ 645 h 645"/>
                  <a:gd name="T18" fmla="*/ 120 w 732"/>
                  <a:gd name="T19" fmla="*/ 645 h 645"/>
                  <a:gd name="T20" fmla="*/ 130 w 732"/>
                  <a:gd name="T21" fmla="*/ 566 h 645"/>
                  <a:gd name="T22" fmla="*/ 160 w 732"/>
                  <a:gd name="T23" fmla="*/ 446 h 645"/>
                  <a:gd name="T24" fmla="*/ 160 w 732"/>
                  <a:gd name="T25" fmla="*/ 587 h 645"/>
                  <a:gd name="T26" fmla="*/ 152 w 732"/>
                  <a:gd name="T27" fmla="*/ 645 h 645"/>
                  <a:gd name="T28" fmla="*/ 579 w 732"/>
                  <a:gd name="T29" fmla="*/ 645 h 645"/>
                  <a:gd name="T30" fmla="*/ 570 w 732"/>
                  <a:gd name="T31" fmla="*/ 587 h 645"/>
                  <a:gd name="T32" fmla="*/ 570 w 732"/>
                  <a:gd name="T33" fmla="*/ 446 h 645"/>
                  <a:gd name="T34" fmla="*/ 605 w 732"/>
                  <a:gd name="T35" fmla="*/ 566 h 645"/>
                  <a:gd name="T36" fmla="*/ 613 w 732"/>
                  <a:gd name="T37" fmla="*/ 645 h 645"/>
                  <a:gd name="T38" fmla="*/ 732 w 732"/>
                  <a:gd name="T39" fmla="*/ 645 h 645"/>
                  <a:gd name="T40" fmla="*/ 729 w 732"/>
                  <a:gd name="T41" fmla="*/ 615 h 645"/>
                  <a:gd name="T42" fmla="*/ 701 w 732"/>
                  <a:gd name="T43" fmla="*/ 510 h 645"/>
                  <a:gd name="T44" fmla="*/ 699 w 732"/>
                  <a:gd name="T45" fmla="*/ 418 h 645"/>
                  <a:gd name="T46" fmla="*/ 684 w 732"/>
                  <a:gd name="T47" fmla="*/ 331 h 645"/>
                  <a:gd name="T48" fmla="*/ 648 w 732"/>
                  <a:gd name="T49" fmla="*/ 119 h 645"/>
                  <a:gd name="T50" fmla="*/ 592 w 732"/>
                  <a:gd name="T51" fmla="*/ 93 h 645"/>
                  <a:gd name="T52" fmla="*/ 494 w 732"/>
                  <a:gd name="T53" fmla="*/ 38 h 645"/>
                  <a:gd name="T54" fmla="*/ 475 w 732"/>
                  <a:gd name="T55" fmla="*/ 0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2" h="645">
                    <a:moveTo>
                      <a:pt x="301" y="0"/>
                    </a:moveTo>
                    <a:cubicBezTo>
                      <a:pt x="299" y="14"/>
                      <a:pt x="296" y="30"/>
                      <a:pt x="270" y="38"/>
                    </a:cubicBezTo>
                    <a:cubicBezTo>
                      <a:pt x="260" y="40"/>
                      <a:pt x="172" y="74"/>
                      <a:pt x="140" y="93"/>
                    </a:cubicBezTo>
                    <a:cubicBezTo>
                      <a:pt x="124" y="104"/>
                      <a:pt x="96" y="109"/>
                      <a:pt x="85" y="119"/>
                    </a:cubicBezTo>
                    <a:cubicBezTo>
                      <a:pt x="7" y="191"/>
                      <a:pt x="53" y="299"/>
                      <a:pt x="49" y="331"/>
                    </a:cubicBezTo>
                    <a:cubicBezTo>
                      <a:pt x="45" y="365"/>
                      <a:pt x="36" y="388"/>
                      <a:pt x="34" y="418"/>
                    </a:cubicBezTo>
                    <a:cubicBezTo>
                      <a:pt x="32" y="440"/>
                      <a:pt x="34" y="480"/>
                      <a:pt x="32" y="510"/>
                    </a:cubicBezTo>
                    <a:cubicBezTo>
                      <a:pt x="25" y="557"/>
                      <a:pt x="7" y="587"/>
                      <a:pt x="4" y="615"/>
                    </a:cubicBezTo>
                    <a:cubicBezTo>
                      <a:pt x="3" y="625"/>
                      <a:pt x="2" y="635"/>
                      <a:pt x="0" y="645"/>
                    </a:cubicBezTo>
                    <a:cubicBezTo>
                      <a:pt x="120" y="645"/>
                      <a:pt x="120" y="645"/>
                      <a:pt x="120" y="645"/>
                    </a:cubicBezTo>
                    <a:cubicBezTo>
                      <a:pt x="123" y="623"/>
                      <a:pt x="128" y="605"/>
                      <a:pt x="130" y="566"/>
                    </a:cubicBezTo>
                    <a:cubicBezTo>
                      <a:pt x="146" y="521"/>
                      <a:pt x="154" y="478"/>
                      <a:pt x="160" y="446"/>
                    </a:cubicBezTo>
                    <a:cubicBezTo>
                      <a:pt x="164" y="464"/>
                      <a:pt x="166" y="542"/>
                      <a:pt x="160" y="587"/>
                    </a:cubicBezTo>
                    <a:cubicBezTo>
                      <a:pt x="157" y="607"/>
                      <a:pt x="154" y="619"/>
                      <a:pt x="152" y="645"/>
                    </a:cubicBezTo>
                    <a:cubicBezTo>
                      <a:pt x="579" y="645"/>
                      <a:pt x="579" y="645"/>
                      <a:pt x="579" y="645"/>
                    </a:cubicBezTo>
                    <a:cubicBezTo>
                      <a:pt x="576" y="620"/>
                      <a:pt x="573" y="607"/>
                      <a:pt x="570" y="587"/>
                    </a:cubicBezTo>
                    <a:cubicBezTo>
                      <a:pt x="564" y="542"/>
                      <a:pt x="568" y="464"/>
                      <a:pt x="570" y="446"/>
                    </a:cubicBezTo>
                    <a:cubicBezTo>
                      <a:pt x="578" y="478"/>
                      <a:pt x="584" y="521"/>
                      <a:pt x="605" y="566"/>
                    </a:cubicBezTo>
                    <a:cubicBezTo>
                      <a:pt x="606" y="605"/>
                      <a:pt x="609" y="623"/>
                      <a:pt x="613" y="645"/>
                    </a:cubicBezTo>
                    <a:cubicBezTo>
                      <a:pt x="732" y="645"/>
                      <a:pt x="732" y="645"/>
                      <a:pt x="732" y="645"/>
                    </a:cubicBezTo>
                    <a:cubicBezTo>
                      <a:pt x="731" y="635"/>
                      <a:pt x="730" y="626"/>
                      <a:pt x="729" y="615"/>
                    </a:cubicBezTo>
                    <a:cubicBezTo>
                      <a:pt x="727" y="587"/>
                      <a:pt x="705" y="557"/>
                      <a:pt x="701" y="510"/>
                    </a:cubicBezTo>
                    <a:cubicBezTo>
                      <a:pt x="697" y="480"/>
                      <a:pt x="699" y="440"/>
                      <a:pt x="699" y="418"/>
                    </a:cubicBezTo>
                    <a:cubicBezTo>
                      <a:pt x="697" y="388"/>
                      <a:pt x="688" y="365"/>
                      <a:pt x="684" y="331"/>
                    </a:cubicBezTo>
                    <a:cubicBezTo>
                      <a:pt x="679" y="299"/>
                      <a:pt x="729" y="191"/>
                      <a:pt x="648" y="119"/>
                    </a:cubicBezTo>
                    <a:cubicBezTo>
                      <a:pt x="635" y="109"/>
                      <a:pt x="612" y="104"/>
                      <a:pt x="592" y="93"/>
                    </a:cubicBezTo>
                    <a:cubicBezTo>
                      <a:pt x="558" y="74"/>
                      <a:pt x="516" y="57"/>
                      <a:pt x="494" y="38"/>
                    </a:cubicBezTo>
                    <a:cubicBezTo>
                      <a:pt x="485" y="29"/>
                      <a:pt x="478" y="15"/>
                      <a:pt x="475" y="0"/>
                    </a:cubicBezTo>
                  </a:path>
                </a:pathLst>
              </a:custGeom>
              <a:solidFill>
                <a:srgbClr val="FFF5EE"/>
              </a:solidFill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xmlns="" id="{E889B3C1-9DED-4BA9-826B-3F1745463F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67" y="1555"/>
                <a:ext cx="16" cy="201"/>
              </a:xfrm>
              <a:custGeom>
                <a:avLst/>
                <a:gdLst>
                  <a:gd name="T0" fmla="*/ 4 w 7"/>
                  <a:gd name="T1" fmla="*/ 85 h 85"/>
                  <a:gd name="T2" fmla="*/ 7 w 7"/>
                  <a:gd name="T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85">
                    <a:moveTo>
                      <a:pt x="4" y="85"/>
                    </a:moveTo>
                    <a:cubicBezTo>
                      <a:pt x="0" y="51"/>
                      <a:pt x="7" y="7"/>
                      <a:pt x="7" y="0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xmlns="" id="{D98D5802-8C02-444E-83F8-A7B8AC34B45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80" y="1461"/>
                <a:ext cx="229" cy="170"/>
              </a:xfrm>
              <a:custGeom>
                <a:avLst/>
                <a:gdLst>
                  <a:gd name="T0" fmla="*/ 97 w 97"/>
                  <a:gd name="T1" fmla="*/ 0 h 72"/>
                  <a:gd name="T2" fmla="*/ 0 w 97"/>
                  <a:gd name="T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7" h="72">
                    <a:moveTo>
                      <a:pt x="97" y="0"/>
                    </a:moveTo>
                    <a:cubicBezTo>
                      <a:pt x="90" y="70"/>
                      <a:pt x="39" y="68"/>
                      <a:pt x="0" y="72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xmlns="" id="{3E9607E7-029C-4874-A39A-E72AEC933F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98" y="1555"/>
                <a:ext cx="10" cy="201"/>
              </a:xfrm>
              <a:custGeom>
                <a:avLst/>
                <a:gdLst>
                  <a:gd name="T0" fmla="*/ 4 w 4"/>
                  <a:gd name="T1" fmla="*/ 85 h 85"/>
                  <a:gd name="T2" fmla="*/ 3 w 4"/>
                  <a:gd name="T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85">
                    <a:moveTo>
                      <a:pt x="4" y="85"/>
                    </a:moveTo>
                    <a:cubicBezTo>
                      <a:pt x="0" y="51"/>
                      <a:pt x="3" y="9"/>
                      <a:pt x="3" y="0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xmlns="" id="{06ED2BD5-FF05-404D-B66F-F6B203AE76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82" y="1461"/>
                <a:ext cx="224" cy="170"/>
              </a:xfrm>
              <a:custGeom>
                <a:avLst/>
                <a:gdLst>
                  <a:gd name="T0" fmla="*/ 0 w 95"/>
                  <a:gd name="T1" fmla="*/ 0 h 72"/>
                  <a:gd name="T2" fmla="*/ 95 w 95"/>
                  <a:gd name="T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" h="72">
                    <a:moveTo>
                      <a:pt x="0" y="0"/>
                    </a:moveTo>
                    <a:cubicBezTo>
                      <a:pt x="4" y="70"/>
                      <a:pt x="57" y="68"/>
                      <a:pt x="95" y="72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909F28F-36B2-4DBE-9898-74D3C7CF0DF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8520033" flipH="1">
              <a:off x="5320095" y="3409514"/>
              <a:ext cx="170057" cy="1393627"/>
              <a:chOff x="2739" y="1001"/>
              <a:chExt cx="282" cy="2311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xmlns="" id="{F5F88FCB-D17A-4115-A84A-3635D6E0D3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39" y="1484"/>
                <a:ext cx="282" cy="1266"/>
              </a:xfrm>
              <a:custGeom>
                <a:avLst/>
                <a:gdLst>
                  <a:gd name="T0" fmla="*/ 447675 w 176"/>
                  <a:gd name="T1" fmla="*/ 76417 h 789"/>
                  <a:gd name="T2" fmla="*/ 223838 w 176"/>
                  <a:gd name="T3" fmla="*/ 0 h 789"/>
                  <a:gd name="T4" fmla="*/ 0 w 176"/>
                  <a:gd name="T5" fmla="*/ 76417 h 789"/>
                  <a:gd name="T6" fmla="*/ 96657 w 176"/>
                  <a:gd name="T7" fmla="*/ 140098 h 789"/>
                  <a:gd name="T8" fmla="*/ 96657 w 176"/>
                  <a:gd name="T9" fmla="*/ 2004681 h 789"/>
                  <a:gd name="T10" fmla="*/ 218750 w 176"/>
                  <a:gd name="T11" fmla="*/ 2009775 h 789"/>
                  <a:gd name="T12" fmla="*/ 340844 w 176"/>
                  <a:gd name="T13" fmla="*/ 2004681 h 789"/>
                  <a:gd name="T14" fmla="*/ 340844 w 176"/>
                  <a:gd name="T15" fmla="*/ 142646 h 789"/>
                  <a:gd name="T16" fmla="*/ 447675 w 176"/>
                  <a:gd name="T17" fmla="*/ 76417 h 7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6"/>
                  <a:gd name="T28" fmla="*/ 0 h 789"/>
                  <a:gd name="T29" fmla="*/ 176 w 176"/>
                  <a:gd name="T30" fmla="*/ 789 h 78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6" h="789">
                    <a:moveTo>
                      <a:pt x="176" y="30"/>
                    </a:moveTo>
                    <a:cubicBezTo>
                      <a:pt x="176" y="13"/>
                      <a:pt x="137" y="0"/>
                      <a:pt x="88" y="0"/>
                    </a:cubicBezTo>
                    <a:cubicBezTo>
                      <a:pt x="39" y="0"/>
                      <a:pt x="0" y="13"/>
                      <a:pt x="0" y="30"/>
                    </a:cubicBezTo>
                    <a:cubicBezTo>
                      <a:pt x="0" y="40"/>
                      <a:pt x="15" y="49"/>
                      <a:pt x="38" y="55"/>
                    </a:cubicBezTo>
                    <a:cubicBezTo>
                      <a:pt x="38" y="787"/>
                      <a:pt x="38" y="787"/>
                      <a:pt x="38" y="787"/>
                    </a:cubicBezTo>
                    <a:cubicBezTo>
                      <a:pt x="38" y="788"/>
                      <a:pt x="59" y="789"/>
                      <a:pt x="86" y="789"/>
                    </a:cubicBezTo>
                    <a:cubicBezTo>
                      <a:pt x="112" y="789"/>
                      <a:pt x="134" y="788"/>
                      <a:pt x="134" y="787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59" y="50"/>
                      <a:pt x="176" y="41"/>
                      <a:pt x="176" y="30"/>
                    </a:cubicBezTo>
                  </a:path>
                </a:pathLst>
              </a:custGeom>
              <a:solidFill>
                <a:srgbClr val="FFF5EE"/>
              </a:solidFill>
              <a:ln w="12700" cap="rnd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6C32954C-1135-409F-A440-548060E1B9C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56" y="2455"/>
                <a:ext cx="43" cy="289"/>
                <a:chOff x="2863" y="2344"/>
                <a:chExt cx="27" cy="180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xmlns="" id="{27A4EAF9-5D8B-4678-A6E9-50153483A9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63" y="2344"/>
                  <a:ext cx="27" cy="180"/>
                </a:xfrm>
                <a:custGeom>
                  <a:avLst/>
                  <a:gdLst>
                    <a:gd name="T0" fmla="*/ 13 w 441"/>
                    <a:gd name="T1" fmla="*/ 0 h 2917"/>
                    <a:gd name="T2" fmla="*/ 0 w 441"/>
                    <a:gd name="T3" fmla="*/ 1 h 2917"/>
                    <a:gd name="T4" fmla="*/ 0 w 441"/>
                    <a:gd name="T5" fmla="*/ 179 h 2917"/>
                    <a:gd name="T6" fmla="*/ 13 w 441"/>
                    <a:gd name="T7" fmla="*/ 180 h 2917"/>
                    <a:gd name="T8" fmla="*/ 27 w 441"/>
                    <a:gd name="T9" fmla="*/ 179 h 2917"/>
                    <a:gd name="T10" fmla="*/ 27 w 441"/>
                    <a:gd name="T11" fmla="*/ 1 h 2917"/>
                    <a:gd name="T12" fmla="*/ 13 w 441"/>
                    <a:gd name="T13" fmla="*/ 0 h 29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1"/>
                    <a:gd name="T22" fmla="*/ 0 h 2917"/>
                    <a:gd name="T23" fmla="*/ 441 w 441"/>
                    <a:gd name="T24" fmla="*/ 2917 h 29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1" h="2917">
                      <a:moveTo>
                        <a:pt x="212" y="0"/>
                      </a:moveTo>
                      <a:cubicBezTo>
                        <a:pt x="98" y="0"/>
                        <a:pt x="0" y="17"/>
                        <a:pt x="0" y="17"/>
                      </a:cubicBezTo>
                      <a:cubicBezTo>
                        <a:pt x="0" y="2901"/>
                        <a:pt x="0" y="2901"/>
                        <a:pt x="0" y="2901"/>
                      </a:cubicBezTo>
                      <a:cubicBezTo>
                        <a:pt x="0" y="2901"/>
                        <a:pt x="98" y="2917"/>
                        <a:pt x="212" y="2917"/>
                      </a:cubicBezTo>
                      <a:cubicBezTo>
                        <a:pt x="343" y="2917"/>
                        <a:pt x="441" y="2901"/>
                        <a:pt x="441" y="2901"/>
                      </a:cubicBezTo>
                      <a:cubicBezTo>
                        <a:pt x="441" y="17"/>
                        <a:pt x="441" y="17"/>
                        <a:pt x="441" y="17"/>
                      </a:cubicBezTo>
                      <a:cubicBezTo>
                        <a:pt x="441" y="17"/>
                        <a:pt x="343" y="0"/>
                        <a:pt x="212" y="0"/>
                      </a:cubicBezTo>
                    </a:path>
                  </a:pathLst>
                </a:custGeom>
                <a:solidFill>
                  <a:srgbClr val="FF6600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xmlns="" id="{EB6F192C-3DE9-42D8-A57A-C7DA6D58D7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63" y="2344"/>
                  <a:ext cx="27" cy="180"/>
                </a:xfrm>
                <a:custGeom>
                  <a:avLst/>
                  <a:gdLst>
                    <a:gd name="T0" fmla="*/ 13 w 27"/>
                    <a:gd name="T1" fmla="*/ 0 h 180"/>
                    <a:gd name="T2" fmla="*/ 0 w 27"/>
                    <a:gd name="T3" fmla="*/ 2 h 180"/>
                    <a:gd name="T4" fmla="*/ 0 w 27"/>
                    <a:gd name="T5" fmla="*/ 179 h 180"/>
                    <a:gd name="T6" fmla="*/ 13 w 27"/>
                    <a:gd name="T7" fmla="*/ 180 h 180"/>
                    <a:gd name="T8" fmla="*/ 27 w 27"/>
                    <a:gd name="T9" fmla="*/ 179 h 180"/>
                    <a:gd name="T10" fmla="*/ 27 w 27"/>
                    <a:gd name="T11" fmla="*/ 2 h 180"/>
                    <a:gd name="T12" fmla="*/ 13 w 27"/>
                    <a:gd name="T13" fmla="*/ 0 h 1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"/>
                    <a:gd name="T22" fmla="*/ 0 h 180"/>
                    <a:gd name="T23" fmla="*/ 27 w 27"/>
                    <a:gd name="T24" fmla="*/ 180 h 1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" h="180">
                      <a:moveTo>
                        <a:pt x="13" y="0"/>
                      </a:moveTo>
                      <a:cubicBezTo>
                        <a:pt x="6" y="0"/>
                        <a:pt x="0" y="2"/>
                        <a:pt x="0" y="2"/>
                      </a:cubicBezTo>
                      <a:cubicBezTo>
                        <a:pt x="0" y="179"/>
                        <a:pt x="0" y="179"/>
                        <a:pt x="0" y="179"/>
                      </a:cubicBezTo>
                      <a:cubicBezTo>
                        <a:pt x="0" y="179"/>
                        <a:pt x="6" y="180"/>
                        <a:pt x="13" y="180"/>
                      </a:cubicBezTo>
                      <a:cubicBezTo>
                        <a:pt x="21" y="180"/>
                        <a:pt x="27" y="179"/>
                        <a:pt x="27" y="179"/>
                      </a:cubicBezTo>
                      <a:cubicBezTo>
                        <a:pt x="27" y="2"/>
                        <a:pt x="27" y="2"/>
                        <a:pt x="27" y="2"/>
                      </a:cubicBezTo>
                      <a:cubicBezTo>
                        <a:pt x="27" y="2"/>
                        <a:pt x="21" y="0"/>
                        <a:pt x="13" y="0"/>
                      </a:cubicBezTo>
                    </a:path>
                  </a:pathLst>
                </a:custGeom>
                <a:noFill/>
                <a:ln w="1270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E5DEE73B-6163-4C44-986E-C3DD504BDD6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56" y="2455"/>
                <a:ext cx="43" cy="5"/>
                <a:chOff x="2863" y="2344"/>
                <a:chExt cx="27" cy="3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xmlns="" id="{7F501194-4494-4BD2-8E7C-1B467F6F840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63" y="2344"/>
                  <a:ext cx="27" cy="3"/>
                </a:xfrm>
                <a:prstGeom prst="ellipse">
                  <a:avLst/>
                </a:prstGeom>
                <a:solidFill>
                  <a:srgbClr val="FF8432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xmlns="" id="{3C442FD5-4960-4591-B227-DF178053E2F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63" y="2344"/>
                  <a:ext cx="27" cy="3"/>
                </a:xfrm>
                <a:prstGeom prst="ellipse">
                  <a:avLst/>
                </a:prstGeom>
                <a:noFill/>
                <a:ln w="12700" cap="rnd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D354986D-53E0-4DB0-8EA9-73C6D2D61C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56" y="2455"/>
                <a:ext cx="43" cy="5"/>
              </a:xfrm>
              <a:prstGeom prst="ellips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0861F804-D96A-4A25-AFC0-95D3BC7D85B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19" y="2739"/>
                <a:ext cx="115" cy="154"/>
                <a:chOff x="2840" y="2521"/>
                <a:chExt cx="72" cy="9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xmlns="" id="{6BAF0B1F-C270-4D69-BC20-4ED689C747B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40" y="2521"/>
                  <a:ext cx="72" cy="96"/>
                </a:xfrm>
                <a:custGeom>
                  <a:avLst/>
                  <a:gdLst>
                    <a:gd name="T0" fmla="*/ 36 w 1175"/>
                    <a:gd name="T1" fmla="*/ 96 h 1558"/>
                    <a:gd name="T2" fmla="*/ 72 w 1175"/>
                    <a:gd name="T3" fmla="*/ 89 h 1558"/>
                    <a:gd name="T4" fmla="*/ 72 w 1175"/>
                    <a:gd name="T5" fmla="*/ 8 h 1558"/>
                    <a:gd name="T6" fmla="*/ 36 w 1175"/>
                    <a:gd name="T7" fmla="*/ 0 h 1558"/>
                    <a:gd name="T8" fmla="*/ 0 w 1175"/>
                    <a:gd name="T9" fmla="*/ 8 h 1558"/>
                    <a:gd name="T10" fmla="*/ 0 w 1175"/>
                    <a:gd name="T11" fmla="*/ 89 h 1558"/>
                    <a:gd name="T12" fmla="*/ 36 w 1175"/>
                    <a:gd name="T13" fmla="*/ 96 h 15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75"/>
                    <a:gd name="T22" fmla="*/ 0 h 1558"/>
                    <a:gd name="T23" fmla="*/ 1175 w 1175"/>
                    <a:gd name="T24" fmla="*/ 1558 h 155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75" h="1558">
                      <a:moveTo>
                        <a:pt x="587" y="1558"/>
                      </a:moveTo>
                      <a:cubicBezTo>
                        <a:pt x="914" y="1558"/>
                        <a:pt x="1175" y="1510"/>
                        <a:pt x="1175" y="1445"/>
                      </a:cubicBezTo>
                      <a:cubicBezTo>
                        <a:pt x="1175" y="130"/>
                        <a:pt x="1175" y="130"/>
                        <a:pt x="1175" y="130"/>
                      </a:cubicBezTo>
                      <a:cubicBezTo>
                        <a:pt x="1175" y="65"/>
                        <a:pt x="914" y="0"/>
                        <a:pt x="587" y="0"/>
                      </a:cubicBezTo>
                      <a:cubicBezTo>
                        <a:pt x="261" y="0"/>
                        <a:pt x="0" y="65"/>
                        <a:pt x="0" y="130"/>
                      </a:cubicBezTo>
                      <a:cubicBezTo>
                        <a:pt x="0" y="1445"/>
                        <a:pt x="0" y="1445"/>
                        <a:pt x="0" y="1445"/>
                      </a:cubicBezTo>
                      <a:cubicBezTo>
                        <a:pt x="0" y="1510"/>
                        <a:pt x="261" y="1558"/>
                        <a:pt x="587" y="1558"/>
                      </a:cubicBezTo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xmlns="" id="{0AEDFB42-DCC8-4B0D-933B-A96E618F687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40" y="2521"/>
                  <a:ext cx="72" cy="96"/>
                </a:xfrm>
                <a:custGeom>
                  <a:avLst/>
                  <a:gdLst>
                    <a:gd name="T0" fmla="*/ 36 w 72"/>
                    <a:gd name="T1" fmla="*/ 96 h 96"/>
                    <a:gd name="T2" fmla="*/ 72 w 72"/>
                    <a:gd name="T3" fmla="*/ 89 h 96"/>
                    <a:gd name="T4" fmla="*/ 72 w 72"/>
                    <a:gd name="T5" fmla="*/ 8 h 96"/>
                    <a:gd name="T6" fmla="*/ 36 w 72"/>
                    <a:gd name="T7" fmla="*/ 0 h 96"/>
                    <a:gd name="T8" fmla="*/ 0 w 72"/>
                    <a:gd name="T9" fmla="*/ 8 h 96"/>
                    <a:gd name="T10" fmla="*/ 0 w 72"/>
                    <a:gd name="T11" fmla="*/ 89 h 96"/>
                    <a:gd name="T12" fmla="*/ 36 w 72"/>
                    <a:gd name="T13" fmla="*/ 96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96"/>
                    <a:gd name="T23" fmla="*/ 72 w 72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96">
                      <a:moveTo>
                        <a:pt x="36" y="96"/>
                      </a:moveTo>
                      <a:cubicBezTo>
                        <a:pt x="56" y="96"/>
                        <a:pt x="72" y="93"/>
                        <a:pt x="72" y="89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72" y="4"/>
                        <a:pt x="56" y="0"/>
                        <a:pt x="36" y="0"/>
                      </a:cubicBezTo>
                      <a:cubicBezTo>
                        <a:pt x="16" y="0"/>
                        <a:pt x="0" y="4"/>
                        <a:pt x="0" y="8"/>
                      </a:cubicBezTo>
                      <a:cubicBezTo>
                        <a:pt x="0" y="89"/>
                        <a:pt x="0" y="89"/>
                        <a:pt x="0" y="89"/>
                      </a:cubicBezTo>
                      <a:cubicBezTo>
                        <a:pt x="0" y="93"/>
                        <a:pt x="16" y="96"/>
                        <a:pt x="36" y="96"/>
                      </a:cubicBezTo>
                    </a:path>
                  </a:pathLst>
                </a:custGeom>
                <a:noFill/>
                <a:ln w="1270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14788178-3559-40FE-A870-24C83B87800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50" y="2739"/>
                <a:ext cx="56" cy="72"/>
                <a:chOff x="2859" y="2521"/>
                <a:chExt cx="35" cy="45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xmlns="" id="{CBB4B93F-C311-4F61-B8EC-2E3E1F313C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59" y="2521"/>
                  <a:ext cx="35" cy="45"/>
                </a:xfrm>
                <a:custGeom>
                  <a:avLst/>
                  <a:gdLst>
                    <a:gd name="T0" fmla="*/ 17 w 575"/>
                    <a:gd name="T1" fmla="*/ 45 h 733"/>
                    <a:gd name="T2" fmla="*/ 35 w 575"/>
                    <a:gd name="T3" fmla="*/ 40 h 733"/>
                    <a:gd name="T4" fmla="*/ 35 w 575"/>
                    <a:gd name="T5" fmla="*/ 6 h 733"/>
                    <a:gd name="T6" fmla="*/ 17 w 575"/>
                    <a:gd name="T7" fmla="*/ 0 h 733"/>
                    <a:gd name="T8" fmla="*/ 0 w 575"/>
                    <a:gd name="T9" fmla="*/ 6 h 733"/>
                    <a:gd name="T10" fmla="*/ 0 w 575"/>
                    <a:gd name="T11" fmla="*/ 40 h 733"/>
                    <a:gd name="T12" fmla="*/ 17 w 575"/>
                    <a:gd name="T13" fmla="*/ 45 h 7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75"/>
                    <a:gd name="T22" fmla="*/ 0 h 733"/>
                    <a:gd name="T23" fmla="*/ 575 w 575"/>
                    <a:gd name="T24" fmla="*/ 733 h 7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75" h="733">
                      <a:moveTo>
                        <a:pt x="279" y="733"/>
                      </a:moveTo>
                      <a:cubicBezTo>
                        <a:pt x="444" y="733"/>
                        <a:pt x="575" y="701"/>
                        <a:pt x="575" y="652"/>
                      </a:cubicBezTo>
                      <a:cubicBezTo>
                        <a:pt x="575" y="98"/>
                        <a:pt x="575" y="98"/>
                        <a:pt x="575" y="98"/>
                      </a:cubicBezTo>
                      <a:cubicBezTo>
                        <a:pt x="575" y="49"/>
                        <a:pt x="444" y="0"/>
                        <a:pt x="279" y="0"/>
                      </a:cubicBezTo>
                      <a:cubicBezTo>
                        <a:pt x="132" y="0"/>
                        <a:pt x="0" y="49"/>
                        <a:pt x="0" y="98"/>
                      </a:cubicBezTo>
                      <a:cubicBezTo>
                        <a:pt x="0" y="652"/>
                        <a:pt x="0" y="652"/>
                        <a:pt x="0" y="652"/>
                      </a:cubicBezTo>
                      <a:cubicBezTo>
                        <a:pt x="0" y="701"/>
                        <a:pt x="132" y="733"/>
                        <a:pt x="279" y="733"/>
                      </a:cubicBezTo>
                    </a:path>
                  </a:pathLst>
                </a:custGeom>
                <a:solidFill>
                  <a:srgbClr val="333333"/>
                </a:solidFill>
                <a:ln w="127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xmlns="" id="{4DFA78DF-49C3-402C-AB0F-2D74E155E5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59" y="2521"/>
                  <a:ext cx="35" cy="45"/>
                </a:xfrm>
                <a:custGeom>
                  <a:avLst/>
                  <a:gdLst>
                    <a:gd name="T0" fmla="*/ 17 w 35"/>
                    <a:gd name="T1" fmla="*/ 45 h 45"/>
                    <a:gd name="T2" fmla="*/ 35 w 35"/>
                    <a:gd name="T3" fmla="*/ 40 h 45"/>
                    <a:gd name="T4" fmla="*/ 35 w 35"/>
                    <a:gd name="T5" fmla="*/ 6 h 45"/>
                    <a:gd name="T6" fmla="*/ 17 w 35"/>
                    <a:gd name="T7" fmla="*/ 0 h 45"/>
                    <a:gd name="T8" fmla="*/ 0 w 35"/>
                    <a:gd name="T9" fmla="*/ 6 h 45"/>
                    <a:gd name="T10" fmla="*/ 0 w 35"/>
                    <a:gd name="T11" fmla="*/ 40 h 45"/>
                    <a:gd name="T12" fmla="*/ 17 w 35"/>
                    <a:gd name="T13" fmla="*/ 45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"/>
                    <a:gd name="T22" fmla="*/ 0 h 45"/>
                    <a:gd name="T23" fmla="*/ 35 w 35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" h="45">
                      <a:moveTo>
                        <a:pt x="17" y="45"/>
                      </a:moveTo>
                      <a:cubicBezTo>
                        <a:pt x="27" y="45"/>
                        <a:pt x="35" y="43"/>
                        <a:pt x="35" y="40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3"/>
                        <a:pt x="27" y="0"/>
                        <a:pt x="17" y="0"/>
                      </a:cubicBezTo>
                      <a:cubicBezTo>
                        <a:pt x="8" y="0"/>
                        <a:pt x="0" y="3"/>
                        <a:pt x="0" y="6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43"/>
                        <a:pt x="8" y="45"/>
                        <a:pt x="17" y="45"/>
                      </a:cubicBezTo>
                    </a:path>
                  </a:pathLst>
                </a:custGeom>
                <a:noFill/>
                <a:ln w="12700" cap="rnd">
                  <a:solidFill>
                    <a:srgbClr val="FF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1100"/>
                </a:p>
              </p:txBody>
            </p:sp>
          </p:grpSp>
          <p:sp>
            <p:nvSpPr>
              <p:cNvPr id="49" name="Line 20">
                <a:extLst>
                  <a:ext uri="{FF2B5EF4-FFF2-40B4-BE49-F238E27FC236}">
                    <a16:creationId xmlns:a16="http://schemas.microsoft.com/office/drawing/2014/main" xmlns="" id="{69124CA6-42A4-4B27-AC35-3DD94F36CA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7" y="2811"/>
                <a:ext cx="0" cy="501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0" name="Line 21">
                <a:extLst>
                  <a:ext uri="{FF2B5EF4-FFF2-40B4-BE49-F238E27FC236}">
                    <a16:creationId xmlns:a16="http://schemas.microsoft.com/office/drawing/2014/main" xmlns="" id="{27163786-0B46-4517-B66D-E1FCA2C65BB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51" y="2648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1" name="Line 22">
                <a:extLst>
                  <a:ext uri="{FF2B5EF4-FFF2-40B4-BE49-F238E27FC236}">
                    <a16:creationId xmlns:a16="http://schemas.microsoft.com/office/drawing/2014/main" xmlns="" id="{57750272-BD26-4ECF-84DF-966A3B1506C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0" y="2667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2" name="Line 23">
                <a:extLst>
                  <a:ext uri="{FF2B5EF4-FFF2-40B4-BE49-F238E27FC236}">
                    <a16:creationId xmlns:a16="http://schemas.microsoft.com/office/drawing/2014/main" xmlns="" id="{0D9E12AE-0921-4CC2-90E2-D7DA6F5055D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0" y="2686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3" name="Line 24">
                <a:extLst>
                  <a:ext uri="{FF2B5EF4-FFF2-40B4-BE49-F238E27FC236}">
                    <a16:creationId xmlns:a16="http://schemas.microsoft.com/office/drawing/2014/main" xmlns="" id="{DFC5F39E-73B6-48E6-82B8-50FA6015834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0" y="270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4" name="Line 25">
                <a:extLst>
                  <a:ext uri="{FF2B5EF4-FFF2-40B4-BE49-F238E27FC236}">
                    <a16:creationId xmlns:a16="http://schemas.microsoft.com/office/drawing/2014/main" xmlns="" id="{05715150-8E25-4C00-A28C-0A44282432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70" y="272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5" name="Line 26">
                <a:extLst>
                  <a:ext uri="{FF2B5EF4-FFF2-40B4-BE49-F238E27FC236}">
                    <a16:creationId xmlns:a16="http://schemas.microsoft.com/office/drawing/2014/main" xmlns="" id="{6BE2D9B7-7C07-4649-A2CD-DCCE96ED5B1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50" y="2553"/>
                <a:ext cx="76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6" name="Line 27">
                <a:extLst>
                  <a:ext uri="{FF2B5EF4-FFF2-40B4-BE49-F238E27FC236}">
                    <a16:creationId xmlns:a16="http://schemas.microsoft.com/office/drawing/2014/main" xmlns="" id="{A5E75F1B-B2EC-4E60-AF13-A14083ADD4D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9" y="2572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7" name="Line 28">
                <a:extLst>
                  <a:ext uri="{FF2B5EF4-FFF2-40B4-BE49-F238E27FC236}">
                    <a16:creationId xmlns:a16="http://schemas.microsoft.com/office/drawing/2014/main" xmlns="" id="{E1F5A404-2EA5-4C49-84F9-0FA8CF7BC26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9" y="2591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8" name="Line 29">
                <a:extLst>
                  <a:ext uri="{FF2B5EF4-FFF2-40B4-BE49-F238E27FC236}">
                    <a16:creationId xmlns:a16="http://schemas.microsoft.com/office/drawing/2014/main" xmlns="" id="{49A6D93A-8AA4-4B36-A421-92044AC447D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9" y="2611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59" name="Line 30">
                <a:extLst>
                  <a:ext uri="{FF2B5EF4-FFF2-40B4-BE49-F238E27FC236}">
                    <a16:creationId xmlns:a16="http://schemas.microsoft.com/office/drawing/2014/main" xmlns="" id="{21FD67BB-FABD-4F11-A06B-6D1786C2FE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9" y="2630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0" name="Line 31">
                <a:extLst>
                  <a:ext uri="{FF2B5EF4-FFF2-40B4-BE49-F238E27FC236}">
                    <a16:creationId xmlns:a16="http://schemas.microsoft.com/office/drawing/2014/main" xmlns="" id="{A2C4D82A-C372-4D90-BB16-6F1FFBAA6A5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6" y="2458"/>
                <a:ext cx="79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1" name="Line 32">
                <a:extLst>
                  <a:ext uri="{FF2B5EF4-FFF2-40B4-BE49-F238E27FC236}">
                    <a16:creationId xmlns:a16="http://schemas.microsoft.com/office/drawing/2014/main" xmlns="" id="{3C1CDBB4-A638-4EB6-BE6B-090EE4BDA20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77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2" name="Line 33">
                <a:extLst>
                  <a:ext uri="{FF2B5EF4-FFF2-40B4-BE49-F238E27FC236}">
                    <a16:creationId xmlns:a16="http://schemas.microsoft.com/office/drawing/2014/main" xmlns="" id="{E259205B-D797-4904-9B1F-12AC6DAD049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97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3" name="Line 34">
                <a:extLst>
                  <a:ext uri="{FF2B5EF4-FFF2-40B4-BE49-F238E27FC236}">
                    <a16:creationId xmlns:a16="http://schemas.microsoft.com/office/drawing/2014/main" xmlns="" id="{E8506BE2-C52F-4766-8581-B0D47C9B8FB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516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4" name="Line 35">
                <a:extLst>
                  <a:ext uri="{FF2B5EF4-FFF2-40B4-BE49-F238E27FC236}">
                    <a16:creationId xmlns:a16="http://schemas.microsoft.com/office/drawing/2014/main" xmlns="" id="{DC59A2BC-5D23-4260-B0F2-90F84F8A32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53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5" name="Line 36">
                <a:extLst>
                  <a:ext uri="{FF2B5EF4-FFF2-40B4-BE49-F238E27FC236}">
                    <a16:creationId xmlns:a16="http://schemas.microsoft.com/office/drawing/2014/main" xmlns="" id="{2F6CA131-56A6-4B5C-B093-ABEDAAB1DBB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6" y="2360"/>
                <a:ext cx="79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6" name="Line 37">
                <a:extLst>
                  <a:ext uri="{FF2B5EF4-FFF2-40B4-BE49-F238E27FC236}">
                    <a16:creationId xmlns:a16="http://schemas.microsoft.com/office/drawing/2014/main" xmlns="" id="{9DD0E581-E255-4A5D-A672-96D3F5C5DBF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38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7" name="Line 38">
                <a:extLst>
                  <a:ext uri="{FF2B5EF4-FFF2-40B4-BE49-F238E27FC236}">
                    <a16:creationId xmlns:a16="http://schemas.microsoft.com/office/drawing/2014/main" xmlns="" id="{707B1080-BC21-47CE-9CE4-34B53C848EA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0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8" name="Line 39">
                <a:extLst>
                  <a:ext uri="{FF2B5EF4-FFF2-40B4-BE49-F238E27FC236}">
                    <a16:creationId xmlns:a16="http://schemas.microsoft.com/office/drawing/2014/main" xmlns="" id="{E1480207-5B6C-43A3-99CE-7BDAF2214F1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2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69" name="Line 40">
                <a:extLst>
                  <a:ext uri="{FF2B5EF4-FFF2-40B4-BE49-F238E27FC236}">
                    <a16:creationId xmlns:a16="http://schemas.microsoft.com/office/drawing/2014/main" xmlns="" id="{B3E89085-B5D5-4F6B-A715-5C0C8EC90B3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439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0" name="Line 41">
                <a:extLst>
                  <a:ext uri="{FF2B5EF4-FFF2-40B4-BE49-F238E27FC236}">
                    <a16:creationId xmlns:a16="http://schemas.microsoft.com/office/drawing/2014/main" xmlns="" id="{B8D7F5CF-B5C0-49A9-8474-BE19D55B8F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6" y="2266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1" name="Line 42">
                <a:extLst>
                  <a:ext uri="{FF2B5EF4-FFF2-40B4-BE49-F238E27FC236}">
                    <a16:creationId xmlns:a16="http://schemas.microsoft.com/office/drawing/2014/main" xmlns="" id="{C7D1D3AE-A986-4B4F-BCA8-011F1792E6E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286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2" name="Line 43">
                <a:extLst>
                  <a:ext uri="{FF2B5EF4-FFF2-40B4-BE49-F238E27FC236}">
                    <a16:creationId xmlns:a16="http://schemas.microsoft.com/office/drawing/2014/main" xmlns="" id="{C537D0BD-F47C-4145-ACAF-2E0D5E2C46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306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3" name="Line 44">
                <a:extLst>
                  <a:ext uri="{FF2B5EF4-FFF2-40B4-BE49-F238E27FC236}">
                    <a16:creationId xmlns:a16="http://schemas.microsoft.com/office/drawing/2014/main" xmlns="" id="{C7A58471-BE5F-4117-9FB2-A5F9A60F4DB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323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4" name="Line 45">
                <a:extLst>
                  <a:ext uri="{FF2B5EF4-FFF2-40B4-BE49-F238E27FC236}">
                    <a16:creationId xmlns:a16="http://schemas.microsoft.com/office/drawing/2014/main" xmlns="" id="{CC054AB5-E98A-4AA5-BC0A-875BB7BF09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344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5" name="Line 46">
                <a:extLst>
                  <a:ext uri="{FF2B5EF4-FFF2-40B4-BE49-F238E27FC236}">
                    <a16:creationId xmlns:a16="http://schemas.microsoft.com/office/drawing/2014/main" xmlns="" id="{F02B430C-09E9-4B60-A7F3-24D7500457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6" y="2173"/>
                <a:ext cx="79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6" name="Line 47">
                <a:extLst>
                  <a:ext uri="{FF2B5EF4-FFF2-40B4-BE49-F238E27FC236}">
                    <a16:creationId xmlns:a16="http://schemas.microsoft.com/office/drawing/2014/main" xmlns="" id="{E7C18561-8E18-4F64-89DE-3B83E5F9915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192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7" name="Line 48">
                <a:extLst>
                  <a:ext uri="{FF2B5EF4-FFF2-40B4-BE49-F238E27FC236}">
                    <a16:creationId xmlns:a16="http://schemas.microsoft.com/office/drawing/2014/main" xmlns="" id="{FBD7EB98-4FED-45E2-BA7E-7A089C61E2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213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8" name="Line 49">
                <a:extLst>
                  <a:ext uri="{FF2B5EF4-FFF2-40B4-BE49-F238E27FC236}">
                    <a16:creationId xmlns:a16="http://schemas.microsoft.com/office/drawing/2014/main" xmlns="" id="{62EEDFD5-EDB0-4CEE-9C1F-BA7C0A96C64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23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79" name="Line 50">
                <a:extLst>
                  <a:ext uri="{FF2B5EF4-FFF2-40B4-BE49-F238E27FC236}">
                    <a16:creationId xmlns:a16="http://schemas.microsoft.com/office/drawing/2014/main" xmlns="" id="{D32C8CAF-2A0D-494E-9CCF-D8AE0C9768E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7" y="225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0" name="Line 51">
                <a:extLst>
                  <a:ext uri="{FF2B5EF4-FFF2-40B4-BE49-F238E27FC236}">
                    <a16:creationId xmlns:a16="http://schemas.microsoft.com/office/drawing/2014/main" xmlns="" id="{4115913D-4761-4772-9F25-B27E5B74EB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5" y="2078"/>
                <a:ext cx="7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1" name="Line 52">
                <a:extLst>
                  <a:ext uri="{FF2B5EF4-FFF2-40B4-BE49-F238E27FC236}">
                    <a16:creationId xmlns:a16="http://schemas.microsoft.com/office/drawing/2014/main" xmlns="" id="{B414C674-3043-4EB2-B24C-095E5B5A197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097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2" name="Line 53">
                <a:extLst>
                  <a:ext uri="{FF2B5EF4-FFF2-40B4-BE49-F238E27FC236}">
                    <a16:creationId xmlns:a16="http://schemas.microsoft.com/office/drawing/2014/main" xmlns="" id="{926A3697-7EF2-4EC8-A3D4-271B763270E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116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3" name="Line 54">
                <a:extLst>
                  <a:ext uri="{FF2B5EF4-FFF2-40B4-BE49-F238E27FC236}">
                    <a16:creationId xmlns:a16="http://schemas.microsoft.com/office/drawing/2014/main" xmlns="" id="{20FE0F14-736B-4C41-A6BA-A8D757F1A50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136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4" name="Line 55">
                <a:extLst>
                  <a:ext uri="{FF2B5EF4-FFF2-40B4-BE49-F238E27FC236}">
                    <a16:creationId xmlns:a16="http://schemas.microsoft.com/office/drawing/2014/main" xmlns="" id="{B9F493E1-BAB6-4D94-AB7D-4C153281E8F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6" y="2155"/>
                <a:ext cx="5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5" name="Line 56">
                <a:extLst>
                  <a:ext uri="{FF2B5EF4-FFF2-40B4-BE49-F238E27FC236}">
                    <a16:creationId xmlns:a16="http://schemas.microsoft.com/office/drawing/2014/main" xmlns="" id="{61DF1ED7-8948-4B64-9E8C-34A69C4269E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5" y="1983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6" name="Line 57">
                <a:extLst>
                  <a:ext uri="{FF2B5EF4-FFF2-40B4-BE49-F238E27FC236}">
                    <a16:creationId xmlns:a16="http://schemas.microsoft.com/office/drawing/2014/main" xmlns="" id="{197069CF-75CD-4888-9B62-B4F8B4100D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2002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7" name="Line 58">
                <a:extLst>
                  <a:ext uri="{FF2B5EF4-FFF2-40B4-BE49-F238E27FC236}">
                    <a16:creationId xmlns:a16="http://schemas.microsoft.com/office/drawing/2014/main" xmlns="" id="{180C0158-CE19-4656-ADB8-FD492138C33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2022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8" name="Line 59">
                <a:extLst>
                  <a:ext uri="{FF2B5EF4-FFF2-40B4-BE49-F238E27FC236}">
                    <a16:creationId xmlns:a16="http://schemas.microsoft.com/office/drawing/2014/main" xmlns="" id="{AB61B1BE-6573-432C-AE4F-860BDD23F3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204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89" name="Line 60">
                <a:extLst>
                  <a:ext uri="{FF2B5EF4-FFF2-40B4-BE49-F238E27FC236}">
                    <a16:creationId xmlns:a16="http://schemas.microsoft.com/office/drawing/2014/main" xmlns="" id="{16D99845-F22E-4139-BB95-B312938CDD3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206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0" name="Line 61">
                <a:extLst>
                  <a:ext uri="{FF2B5EF4-FFF2-40B4-BE49-F238E27FC236}">
                    <a16:creationId xmlns:a16="http://schemas.microsoft.com/office/drawing/2014/main" xmlns="" id="{6749265F-5CAD-40A3-861F-664DE9702C2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5" y="1887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1" name="Line 62">
                <a:extLst>
                  <a:ext uri="{FF2B5EF4-FFF2-40B4-BE49-F238E27FC236}">
                    <a16:creationId xmlns:a16="http://schemas.microsoft.com/office/drawing/2014/main" xmlns="" id="{D444D630-56E9-4C6E-9668-83B3C3EF660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1906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2" name="Line 63">
                <a:extLst>
                  <a:ext uri="{FF2B5EF4-FFF2-40B4-BE49-F238E27FC236}">
                    <a16:creationId xmlns:a16="http://schemas.microsoft.com/office/drawing/2014/main" xmlns="" id="{44FCA2B9-4C1C-4EA4-A106-76112971538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192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3" name="Line 64">
                <a:extLst>
                  <a:ext uri="{FF2B5EF4-FFF2-40B4-BE49-F238E27FC236}">
                    <a16:creationId xmlns:a16="http://schemas.microsoft.com/office/drawing/2014/main" xmlns="" id="{122DC57F-4233-476E-B6A1-57471A387A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1945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4" name="Line 65">
                <a:extLst>
                  <a:ext uri="{FF2B5EF4-FFF2-40B4-BE49-F238E27FC236}">
                    <a16:creationId xmlns:a16="http://schemas.microsoft.com/office/drawing/2014/main" xmlns="" id="{15CE5FF3-E4B3-4BEE-8C60-087069C9785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4" y="1964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5" name="Line 66">
                <a:extLst>
                  <a:ext uri="{FF2B5EF4-FFF2-40B4-BE49-F238E27FC236}">
                    <a16:creationId xmlns:a16="http://schemas.microsoft.com/office/drawing/2014/main" xmlns="" id="{C838E801-AFC6-4941-8713-B9C3DADD9D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43" y="1792"/>
                <a:ext cx="77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6" name="Line 67">
                <a:extLst>
                  <a:ext uri="{FF2B5EF4-FFF2-40B4-BE49-F238E27FC236}">
                    <a16:creationId xmlns:a16="http://schemas.microsoft.com/office/drawing/2014/main" xmlns="" id="{285A4CA9-15E2-434A-BF73-DBC6F54827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2" y="181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7" name="Line 68">
                <a:extLst>
                  <a:ext uri="{FF2B5EF4-FFF2-40B4-BE49-F238E27FC236}">
                    <a16:creationId xmlns:a16="http://schemas.microsoft.com/office/drawing/2014/main" xmlns="" id="{27C3F9E9-04FB-49A4-A58F-15405BDC546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2" y="1831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8" name="Line 69">
                <a:extLst>
                  <a:ext uri="{FF2B5EF4-FFF2-40B4-BE49-F238E27FC236}">
                    <a16:creationId xmlns:a16="http://schemas.microsoft.com/office/drawing/2014/main" xmlns="" id="{8463D045-8E5D-4233-947E-3FF78B59761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2" y="1850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99" name="Line 70">
                <a:extLst>
                  <a:ext uri="{FF2B5EF4-FFF2-40B4-BE49-F238E27FC236}">
                    <a16:creationId xmlns:a16="http://schemas.microsoft.com/office/drawing/2014/main" xmlns="" id="{9A4F2650-23FC-4061-A654-E63C7538FA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62" y="1869"/>
                <a:ext cx="5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100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xmlns="" id="{523ECD3D-6BAE-4B74-AD7A-F675F1DB6D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4" y="1001"/>
                <a:ext cx="205" cy="1449"/>
              </a:xfrm>
              <a:custGeom>
                <a:avLst/>
                <a:gdLst>
                  <a:gd name="T0" fmla="*/ 325438 w 128"/>
                  <a:gd name="T1" fmla="*/ 76421 h 903"/>
                  <a:gd name="T2" fmla="*/ 162719 w 128"/>
                  <a:gd name="T3" fmla="*/ 0 h 903"/>
                  <a:gd name="T4" fmla="*/ 0 w 128"/>
                  <a:gd name="T5" fmla="*/ 76421 h 903"/>
                  <a:gd name="T6" fmla="*/ 132209 w 128"/>
                  <a:gd name="T7" fmla="*/ 150296 h 903"/>
                  <a:gd name="T8" fmla="*/ 132209 w 128"/>
                  <a:gd name="T9" fmla="*/ 2300287 h 903"/>
                  <a:gd name="T10" fmla="*/ 162719 w 128"/>
                  <a:gd name="T11" fmla="*/ 2300287 h 903"/>
                  <a:gd name="T12" fmla="*/ 195771 w 128"/>
                  <a:gd name="T13" fmla="*/ 2300287 h 903"/>
                  <a:gd name="T14" fmla="*/ 195771 w 128"/>
                  <a:gd name="T15" fmla="*/ 150296 h 903"/>
                  <a:gd name="T16" fmla="*/ 325438 w 128"/>
                  <a:gd name="T17" fmla="*/ 76421 h 9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8"/>
                  <a:gd name="T28" fmla="*/ 0 h 903"/>
                  <a:gd name="T29" fmla="*/ 128 w 128"/>
                  <a:gd name="T30" fmla="*/ 903 h 90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8" h="903">
                    <a:moveTo>
                      <a:pt x="128" y="30"/>
                    </a:moveTo>
                    <a:cubicBezTo>
                      <a:pt x="128" y="13"/>
                      <a:pt x="100" y="0"/>
                      <a:pt x="64" y="0"/>
                    </a:cubicBezTo>
                    <a:cubicBezTo>
                      <a:pt x="29" y="0"/>
                      <a:pt x="0" y="13"/>
                      <a:pt x="0" y="30"/>
                    </a:cubicBezTo>
                    <a:cubicBezTo>
                      <a:pt x="0" y="45"/>
                      <a:pt x="22" y="57"/>
                      <a:pt x="52" y="59"/>
                    </a:cubicBezTo>
                    <a:cubicBezTo>
                      <a:pt x="52" y="903"/>
                      <a:pt x="52" y="903"/>
                      <a:pt x="52" y="903"/>
                    </a:cubicBezTo>
                    <a:cubicBezTo>
                      <a:pt x="52" y="903"/>
                      <a:pt x="57" y="903"/>
                      <a:pt x="64" y="903"/>
                    </a:cubicBezTo>
                    <a:cubicBezTo>
                      <a:pt x="71" y="903"/>
                      <a:pt x="77" y="903"/>
                      <a:pt x="77" y="903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106" y="57"/>
                      <a:pt x="128" y="45"/>
                      <a:pt x="128" y="30"/>
                    </a:cubicBezTo>
                  </a:path>
                </a:pathLst>
              </a:custGeom>
              <a:solidFill>
                <a:srgbClr val="FFF5EE"/>
              </a:solidFill>
              <a:ln w="12700" cap="rnd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xmlns="" id="{1FC69CFB-C876-4A68-84AC-E91988C4B49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0" y="1516"/>
                <a:ext cx="90" cy="40"/>
              </a:xfrm>
              <a:prstGeom prst="ellipse">
                <a:avLst/>
              </a:prstGeom>
              <a:noFill/>
              <a:ln w="12700" cap="rnd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1100"/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DFE839D-F4D3-481B-8639-A4451266DEDF}"/>
                </a:ext>
              </a:extLst>
            </p:cNvPr>
            <p:cNvSpPr>
              <a:spLocks noChangeAspect="1"/>
            </p:cNvSpPr>
            <p:nvPr/>
          </p:nvSpPr>
          <p:spPr bwMode="auto">
            <a:xfrm rot="21150622">
              <a:off x="7056514" y="3811458"/>
              <a:ext cx="167563" cy="481597"/>
            </a:xfrm>
            <a:custGeom>
              <a:avLst/>
              <a:gdLst>
                <a:gd name="T0" fmla="*/ 49 w 72"/>
                <a:gd name="T1" fmla="*/ 34 h 230"/>
                <a:gd name="T2" fmla="*/ 72 w 72"/>
                <a:gd name="T3" fmla="*/ 23 h 230"/>
                <a:gd name="T4" fmla="*/ 30 w 72"/>
                <a:gd name="T5" fmla="*/ 13 h 230"/>
                <a:gd name="T6" fmla="*/ 0 w 72"/>
                <a:gd name="T7" fmla="*/ 0 h 230"/>
                <a:gd name="T8" fmla="*/ 1 w 72"/>
                <a:gd name="T9" fmla="*/ 2 h 230"/>
                <a:gd name="T10" fmla="*/ 21 w 72"/>
                <a:gd name="T11" fmla="*/ 51 h 230"/>
                <a:gd name="T12" fmla="*/ 15 w 72"/>
                <a:gd name="T13" fmla="*/ 138 h 230"/>
                <a:gd name="T14" fmla="*/ 18 w 72"/>
                <a:gd name="T15" fmla="*/ 185 h 230"/>
                <a:gd name="T16" fmla="*/ 13 w 72"/>
                <a:gd name="T17" fmla="*/ 226 h 230"/>
                <a:gd name="T18" fmla="*/ 9 w 72"/>
                <a:gd name="T19" fmla="*/ 230 h 230"/>
                <a:gd name="T20" fmla="*/ 27 w 72"/>
                <a:gd name="T21" fmla="*/ 223 h 230"/>
                <a:gd name="T22" fmla="*/ 40 w 72"/>
                <a:gd name="T23" fmla="*/ 225 h 230"/>
                <a:gd name="T24" fmla="*/ 33 w 72"/>
                <a:gd name="T25" fmla="*/ 207 h 230"/>
                <a:gd name="T26" fmla="*/ 29 w 72"/>
                <a:gd name="T27" fmla="*/ 165 h 230"/>
                <a:gd name="T28" fmla="*/ 32 w 72"/>
                <a:gd name="T29" fmla="*/ 72 h 230"/>
                <a:gd name="T30" fmla="*/ 49 w 72"/>
                <a:gd name="T31" fmla="*/ 3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230">
                  <a:moveTo>
                    <a:pt x="49" y="34"/>
                  </a:moveTo>
                  <a:cubicBezTo>
                    <a:pt x="55" y="28"/>
                    <a:pt x="63" y="25"/>
                    <a:pt x="72" y="23"/>
                  </a:cubicBezTo>
                  <a:cubicBezTo>
                    <a:pt x="58" y="21"/>
                    <a:pt x="43" y="18"/>
                    <a:pt x="30" y="13"/>
                  </a:cubicBezTo>
                  <a:cubicBezTo>
                    <a:pt x="16" y="8"/>
                    <a:pt x="7" y="4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1" y="15"/>
                    <a:pt x="19" y="29"/>
                    <a:pt x="21" y="51"/>
                  </a:cubicBezTo>
                  <a:cubicBezTo>
                    <a:pt x="23" y="74"/>
                    <a:pt x="16" y="116"/>
                    <a:pt x="15" y="138"/>
                  </a:cubicBezTo>
                  <a:cubicBezTo>
                    <a:pt x="15" y="161"/>
                    <a:pt x="18" y="170"/>
                    <a:pt x="18" y="185"/>
                  </a:cubicBezTo>
                  <a:cubicBezTo>
                    <a:pt x="17" y="199"/>
                    <a:pt x="25" y="214"/>
                    <a:pt x="13" y="226"/>
                  </a:cubicBezTo>
                  <a:cubicBezTo>
                    <a:pt x="12" y="227"/>
                    <a:pt x="10" y="229"/>
                    <a:pt x="9" y="230"/>
                  </a:cubicBezTo>
                  <a:cubicBezTo>
                    <a:pt x="16" y="226"/>
                    <a:pt x="22" y="223"/>
                    <a:pt x="27" y="223"/>
                  </a:cubicBezTo>
                  <a:cubicBezTo>
                    <a:pt x="30" y="223"/>
                    <a:pt x="35" y="224"/>
                    <a:pt x="40" y="225"/>
                  </a:cubicBezTo>
                  <a:cubicBezTo>
                    <a:pt x="35" y="220"/>
                    <a:pt x="35" y="214"/>
                    <a:pt x="33" y="207"/>
                  </a:cubicBezTo>
                  <a:cubicBezTo>
                    <a:pt x="29" y="196"/>
                    <a:pt x="29" y="188"/>
                    <a:pt x="29" y="165"/>
                  </a:cubicBezTo>
                  <a:cubicBezTo>
                    <a:pt x="29" y="143"/>
                    <a:pt x="29" y="94"/>
                    <a:pt x="32" y="72"/>
                  </a:cubicBezTo>
                  <a:cubicBezTo>
                    <a:pt x="35" y="50"/>
                    <a:pt x="40" y="43"/>
                    <a:pt x="49" y="3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5713128E-C968-4473-9F17-E40F66165C7E}"/>
                </a:ext>
              </a:extLst>
            </p:cNvPr>
            <p:cNvSpPr>
              <a:spLocks noChangeAspect="1"/>
            </p:cNvSpPr>
            <p:nvPr/>
          </p:nvSpPr>
          <p:spPr bwMode="auto">
            <a:xfrm rot="21150622">
              <a:off x="6269784" y="3788531"/>
              <a:ext cx="864461" cy="881171"/>
            </a:xfrm>
            <a:custGeom>
              <a:avLst/>
              <a:gdLst>
                <a:gd name="T0" fmla="*/ 309 w 369"/>
                <a:gd name="T1" fmla="*/ 17 h 421"/>
                <a:gd name="T2" fmla="*/ 226 w 369"/>
                <a:gd name="T3" fmla="*/ 2 h 421"/>
                <a:gd name="T4" fmla="*/ 138 w 369"/>
                <a:gd name="T5" fmla="*/ 27 h 421"/>
                <a:gd name="T6" fmla="*/ 80 w 369"/>
                <a:gd name="T7" fmla="*/ 72 h 421"/>
                <a:gd name="T8" fmla="*/ 31 w 369"/>
                <a:gd name="T9" fmla="*/ 147 h 421"/>
                <a:gd name="T10" fmla="*/ 7 w 369"/>
                <a:gd name="T11" fmla="*/ 238 h 421"/>
                <a:gd name="T12" fmla="*/ 5 w 369"/>
                <a:gd name="T13" fmla="*/ 365 h 421"/>
                <a:gd name="T14" fmla="*/ 4 w 369"/>
                <a:gd name="T15" fmla="*/ 407 h 421"/>
                <a:gd name="T16" fmla="*/ 28 w 369"/>
                <a:gd name="T17" fmla="*/ 421 h 421"/>
                <a:gd name="T18" fmla="*/ 79 w 369"/>
                <a:gd name="T19" fmla="*/ 407 h 421"/>
                <a:gd name="T20" fmla="*/ 138 w 369"/>
                <a:gd name="T21" fmla="*/ 365 h 421"/>
                <a:gd name="T22" fmla="*/ 211 w 369"/>
                <a:gd name="T23" fmla="*/ 324 h 421"/>
                <a:gd name="T24" fmla="*/ 290 w 369"/>
                <a:gd name="T25" fmla="*/ 298 h 421"/>
                <a:gd name="T26" fmla="*/ 357 w 369"/>
                <a:gd name="T27" fmla="*/ 265 h 421"/>
                <a:gd name="T28" fmla="*/ 362 w 369"/>
                <a:gd name="T29" fmla="*/ 224 h 421"/>
                <a:gd name="T30" fmla="*/ 359 w 369"/>
                <a:gd name="T31" fmla="*/ 177 h 421"/>
                <a:gd name="T32" fmla="*/ 365 w 369"/>
                <a:gd name="T33" fmla="*/ 90 h 421"/>
                <a:gd name="T34" fmla="*/ 345 w 369"/>
                <a:gd name="T35" fmla="*/ 41 h 421"/>
                <a:gd name="T36" fmla="*/ 309 w 369"/>
                <a:gd name="T37" fmla="*/ 1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9" h="421">
                  <a:moveTo>
                    <a:pt x="309" y="17"/>
                  </a:moveTo>
                  <a:cubicBezTo>
                    <a:pt x="289" y="11"/>
                    <a:pt x="254" y="0"/>
                    <a:pt x="226" y="2"/>
                  </a:cubicBezTo>
                  <a:cubicBezTo>
                    <a:pt x="198" y="3"/>
                    <a:pt x="163" y="15"/>
                    <a:pt x="138" y="27"/>
                  </a:cubicBezTo>
                  <a:cubicBezTo>
                    <a:pt x="114" y="39"/>
                    <a:pt x="98" y="52"/>
                    <a:pt x="80" y="72"/>
                  </a:cubicBezTo>
                  <a:cubicBezTo>
                    <a:pt x="61" y="92"/>
                    <a:pt x="43" y="120"/>
                    <a:pt x="31" y="147"/>
                  </a:cubicBezTo>
                  <a:cubicBezTo>
                    <a:pt x="18" y="175"/>
                    <a:pt x="11" y="202"/>
                    <a:pt x="7" y="238"/>
                  </a:cubicBezTo>
                  <a:cubicBezTo>
                    <a:pt x="3" y="274"/>
                    <a:pt x="6" y="336"/>
                    <a:pt x="5" y="365"/>
                  </a:cubicBezTo>
                  <a:cubicBezTo>
                    <a:pt x="5" y="393"/>
                    <a:pt x="0" y="397"/>
                    <a:pt x="4" y="407"/>
                  </a:cubicBezTo>
                  <a:cubicBezTo>
                    <a:pt x="7" y="416"/>
                    <a:pt x="16" y="421"/>
                    <a:pt x="28" y="421"/>
                  </a:cubicBezTo>
                  <a:cubicBezTo>
                    <a:pt x="40" y="421"/>
                    <a:pt x="61" y="416"/>
                    <a:pt x="79" y="407"/>
                  </a:cubicBezTo>
                  <a:cubicBezTo>
                    <a:pt x="97" y="398"/>
                    <a:pt x="116" y="379"/>
                    <a:pt x="138" y="365"/>
                  </a:cubicBezTo>
                  <a:cubicBezTo>
                    <a:pt x="160" y="352"/>
                    <a:pt x="186" y="335"/>
                    <a:pt x="211" y="324"/>
                  </a:cubicBezTo>
                  <a:cubicBezTo>
                    <a:pt x="237" y="312"/>
                    <a:pt x="266" y="307"/>
                    <a:pt x="290" y="298"/>
                  </a:cubicBezTo>
                  <a:cubicBezTo>
                    <a:pt x="314" y="288"/>
                    <a:pt x="345" y="278"/>
                    <a:pt x="357" y="265"/>
                  </a:cubicBezTo>
                  <a:cubicBezTo>
                    <a:pt x="369" y="253"/>
                    <a:pt x="361" y="238"/>
                    <a:pt x="362" y="224"/>
                  </a:cubicBezTo>
                  <a:cubicBezTo>
                    <a:pt x="362" y="209"/>
                    <a:pt x="359" y="200"/>
                    <a:pt x="359" y="177"/>
                  </a:cubicBezTo>
                  <a:cubicBezTo>
                    <a:pt x="360" y="155"/>
                    <a:pt x="367" y="113"/>
                    <a:pt x="365" y="90"/>
                  </a:cubicBezTo>
                  <a:cubicBezTo>
                    <a:pt x="363" y="68"/>
                    <a:pt x="355" y="54"/>
                    <a:pt x="345" y="41"/>
                  </a:cubicBezTo>
                  <a:cubicBezTo>
                    <a:pt x="336" y="29"/>
                    <a:pt x="317" y="22"/>
                    <a:pt x="309" y="17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887DFD70-D116-49E2-A6A0-B0558B4EE035}"/>
                </a:ext>
              </a:extLst>
            </p:cNvPr>
            <p:cNvSpPr>
              <a:spLocks noChangeAspect="1"/>
            </p:cNvSpPr>
            <p:nvPr/>
          </p:nvSpPr>
          <p:spPr bwMode="auto">
            <a:xfrm rot="21150622">
              <a:off x="7124802" y="3815393"/>
              <a:ext cx="601587" cy="446313"/>
            </a:xfrm>
            <a:custGeom>
              <a:avLst/>
              <a:gdLst>
                <a:gd name="T0" fmla="*/ 20 w 257"/>
                <a:gd name="T1" fmla="*/ 14 h 213"/>
                <a:gd name="T2" fmla="*/ 3 w 257"/>
                <a:gd name="T3" fmla="*/ 52 h 213"/>
                <a:gd name="T4" fmla="*/ 0 w 257"/>
                <a:gd name="T5" fmla="*/ 145 h 213"/>
                <a:gd name="T6" fmla="*/ 4 w 257"/>
                <a:gd name="T7" fmla="*/ 187 h 213"/>
                <a:gd name="T8" fmla="*/ 22 w 257"/>
                <a:gd name="T9" fmla="*/ 210 h 213"/>
                <a:gd name="T10" fmla="*/ 98 w 257"/>
                <a:gd name="T11" fmla="*/ 203 h 213"/>
                <a:gd name="T12" fmla="*/ 180 w 257"/>
                <a:gd name="T13" fmla="*/ 149 h 213"/>
                <a:gd name="T14" fmla="*/ 235 w 257"/>
                <a:gd name="T15" fmla="*/ 88 h 213"/>
                <a:gd name="T16" fmla="*/ 257 w 257"/>
                <a:gd name="T17" fmla="*/ 37 h 213"/>
                <a:gd name="T18" fmla="*/ 236 w 257"/>
                <a:gd name="T19" fmla="*/ 17 h 213"/>
                <a:gd name="T20" fmla="*/ 162 w 257"/>
                <a:gd name="T21" fmla="*/ 3 h 213"/>
                <a:gd name="T22" fmla="*/ 110 w 257"/>
                <a:gd name="T23" fmla="*/ 6 h 213"/>
                <a:gd name="T24" fmla="*/ 55 w 257"/>
                <a:gd name="T25" fmla="*/ 1 h 213"/>
                <a:gd name="T26" fmla="*/ 20 w 257"/>
                <a:gd name="T27" fmla="*/ 1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13">
                  <a:moveTo>
                    <a:pt x="20" y="14"/>
                  </a:moveTo>
                  <a:cubicBezTo>
                    <a:pt x="11" y="23"/>
                    <a:pt x="6" y="30"/>
                    <a:pt x="3" y="52"/>
                  </a:cubicBezTo>
                  <a:cubicBezTo>
                    <a:pt x="0" y="74"/>
                    <a:pt x="0" y="123"/>
                    <a:pt x="0" y="145"/>
                  </a:cubicBezTo>
                  <a:cubicBezTo>
                    <a:pt x="0" y="168"/>
                    <a:pt x="0" y="176"/>
                    <a:pt x="4" y="187"/>
                  </a:cubicBezTo>
                  <a:cubicBezTo>
                    <a:pt x="7" y="198"/>
                    <a:pt x="6" y="207"/>
                    <a:pt x="22" y="210"/>
                  </a:cubicBezTo>
                  <a:cubicBezTo>
                    <a:pt x="38" y="212"/>
                    <a:pt x="72" y="213"/>
                    <a:pt x="98" y="203"/>
                  </a:cubicBezTo>
                  <a:cubicBezTo>
                    <a:pt x="125" y="193"/>
                    <a:pt x="157" y="168"/>
                    <a:pt x="180" y="149"/>
                  </a:cubicBezTo>
                  <a:cubicBezTo>
                    <a:pt x="202" y="130"/>
                    <a:pt x="222" y="107"/>
                    <a:pt x="235" y="88"/>
                  </a:cubicBezTo>
                  <a:cubicBezTo>
                    <a:pt x="248" y="69"/>
                    <a:pt x="257" y="49"/>
                    <a:pt x="257" y="37"/>
                  </a:cubicBezTo>
                  <a:cubicBezTo>
                    <a:pt x="257" y="25"/>
                    <a:pt x="252" y="23"/>
                    <a:pt x="236" y="17"/>
                  </a:cubicBezTo>
                  <a:cubicBezTo>
                    <a:pt x="220" y="11"/>
                    <a:pt x="183" y="4"/>
                    <a:pt x="162" y="3"/>
                  </a:cubicBezTo>
                  <a:cubicBezTo>
                    <a:pt x="142" y="1"/>
                    <a:pt x="128" y="6"/>
                    <a:pt x="110" y="6"/>
                  </a:cubicBezTo>
                  <a:cubicBezTo>
                    <a:pt x="92" y="6"/>
                    <a:pt x="70" y="0"/>
                    <a:pt x="55" y="1"/>
                  </a:cubicBezTo>
                  <a:cubicBezTo>
                    <a:pt x="40" y="3"/>
                    <a:pt x="28" y="6"/>
                    <a:pt x="20" y="14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63F44576-6157-49C6-B59A-D20CE71DAFF9}"/>
                </a:ext>
              </a:extLst>
            </p:cNvPr>
            <p:cNvSpPr>
              <a:spLocks noChangeAspect="1"/>
            </p:cNvSpPr>
            <p:nvPr/>
          </p:nvSpPr>
          <p:spPr bwMode="auto">
            <a:xfrm rot="1852658">
              <a:off x="5935630" y="4151825"/>
              <a:ext cx="243941" cy="776914"/>
            </a:xfrm>
            <a:custGeom>
              <a:avLst/>
              <a:gdLst>
                <a:gd name="T0" fmla="*/ 54 w 67"/>
                <a:gd name="T1" fmla="*/ 185 h 311"/>
                <a:gd name="T2" fmla="*/ 33 w 67"/>
                <a:gd name="T3" fmla="*/ 126 h 311"/>
                <a:gd name="T4" fmla="*/ 29 w 67"/>
                <a:gd name="T5" fmla="*/ 75 h 311"/>
                <a:gd name="T6" fmla="*/ 12 w 67"/>
                <a:gd name="T7" fmla="*/ 0 h 311"/>
                <a:gd name="T8" fmla="*/ 0 w 67"/>
                <a:gd name="T9" fmla="*/ 20 h 311"/>
                <a:gd name="T10" fmla="*/ 14 w 67"/>
                <a:gd name="T11" fmla="*/ 84 h 311"/>
                <a:gd name="T12" fmla="*/ 16 w 67"/>
                <a:gd name="T13" fmla="*/ 128 h 311"/>
                <a:gd name="T14" fmla="*/ 16 w 67"/>
                <a:gd name="T15" fmla="*/ 128 h 311"/>
                <a:gd name="T16" fmla="*/ 14 w 67"/>
                <a:gd name="T17" fmla="*/ 180 h 311"/>
                <a:gd name="T18" fmla="*/ 14 w 67"/>
                <a:gd name="T19" fmla="*/ 240 h 311"/>
                <a:gd name="T20" fmla="*/ 21 w 67"/>
                <a:gd name="T21" fmla="*/ 311 h 311"/>
                <a:gd name="T22" fmla="*/ 35 w 67"/>
                <a:gd name="T23" fmla="*/ 311 h 311"/>
                <a:gd name="T24" fmla="*/ 31 w 67"/>
                <a:gd name="T25" fmla="*/ 258 h 311"/>
                <a:gd name="T26" fmla="*/ 29 w 67"/>
                <a:gd name="T27" fmla="*/ 157 h 311"/>
                <a:gd name="T28" fmla="*/ 31 w 67"/>
                <a:gd name="T29" fmla="*/ 141 h 311"/>
                <a:gd name="T30" fmla="*/ 36 w 67"/>
                <a:gd name="T31" fmla="*/ 154 h 311"/>
                <a:gd name="T32" fmla="*/ 46 w 67"/>
                <a:gd name="T33" fmla="*/ 188 h 311"/>
                <a:gd name="T34" fmla="*/ 60 w 67"/>
                <a:gd name="T35" fmla="*/ 248 h 311"/>
                <a:gd name="T36" fmla="*/ 67 w 67"/>
                <a:gd name="T37" fmla="*/ 249 h 311"/>
                <a:gd name="T38" fmla="*/ 54 w 67"/>
                <a:gd name="T39" fmla="*/ 18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311">
                  <a:moveTo>
                    <a:pt x="54" y="185"/>
                  </a:moveTo>
                  <a:cubicBezTo>
                    <a:pt x="48" y="165"/>
                    <a:pt x="39" y="138"/>
                    <a:pt x="33" y="126"/>
                  </a:cubicBezTo>
                  <a:cubicBezTo>
                    <a:pt x="34" y="115"/>
                    <a:pt x="32" y="93"/>
                    <a:pt x="29" y="75"/>
                  </a:cubicBezTo>
                  <a:cubicBezTo>
                    <a:pt x="26" y="55"/>
                    <a:pt x="17" y="9"/>
                    <a:pt x="12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34"/>
                    <a:pt x="11" y="66"/>
                    <a:pt x="14" y="84"/>
                  </a:cubicBezTo>
                  <a:cubicBezTo>
                    <a:pt x="16" y="97"/>
                    <a:pt x="16" y="116"/>
                    <a:pt x="16" y="12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139"/>
                    <a:pt x="14" y="162"/>
                    <a:pt x="14" y="180"/>
                  </a:cubicBezTo>
                  <a:cubicBezTo>
                    <a:pt x="14" y="198"/>
                    <a:pt x="13" y="219"/>
                    <a:pt x="14" y="240"/>
                  </a:cubicBezTo>
                  <a:cubicBezTo>
                    <a:pt x="15" y="262"/>
                    <a:pt x="17" y="299"/>
                    <a:pt x="21" y="311"/>
                  </a:cubicBezTo>
                  <a:cubicBezTo>
                    <a:pt x="35" y="311"/>
                    <a:pt x="35" y="311"/>
                    <a:pt x="35" y="311"/>
                  </a:cubicBezTo>
                  <a:cubicBezTo>
                    <a:pt x="36" y="303"/>
                    <a:pt x="32" y="284"/>
                    <a:pt x="31" y="258"/>
                  </a:cubicBezTo>
                  <a:cubicBezTo>
                    <a:pt x="30" y="233"/>
                    <a:pt x="29" y="177"/>
                    <a:pt x="29" y="157"/>
                  </a:cubicBezTo>
                  <a:cubicBezTo>
                    <a:pt x="29" y="138"/>
                    <a:pt x="30" y="142"/>
                    <a:pt x="31" y="141"/>
                  </a:cubicBezTo>
                  <a:cubicBezTo>
                    <a:pt x="32" y="141"/>
                    <a:pt x="33" y="147"/>
                    <a:pt x="36" y="154"/>
                  </a:cubicBezTo>
                  <a:cubicBezTo>
                    <a:pt x="38" y="162"/>
                    <a:pt x="42" y="172"/>
                    <a:pt x="46" y="188"/>
                  </a:cubicBezTo>
                  <a:cubicBezTo>
                    <a:pt x="50" y="203"/>
                    <a:pt x="56" y="238"/>
                    <a:pt x="60" y="248"/>
                  </a:cubicBezTo>
                  <a:cubicBezTo>
                    <a:pt x="67" y="249"/>
                    <a:pt x="67" y="249"/>
                    <a:pt x="67" y="249"/>
                  </a:cubicBezTo>
                  <a:cubicBezTo>
                    <a:pt x="66" y="238"/>
                    <a:pt x="59" y="206"/>
                    <a:pt x="54" y="185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10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8A65A84E-078D-4F8C-8C43-1E510A6220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7116" y="4270126"/>
              <a:ext cx="554898" cy="1405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8A65A84E-078D-4F8C-8C43-1E510A622080}"/>
                </a:ext>
              </a:extLst>
            </p:cNvPr>
            <p:cNvCxnSpPr>
              <a:cxnSpLocks/>
            </p:cNvCxnSpPr>
            <p:nvPr/>
          </p:nvCxnSpPr>
          <p:spPr>
            <a:xfrm>
              <a:off x="5121475" y="3286569"/>
              <a:ext cx="230485" cy="5569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3659005" y="916641"/>
              <a:ext cx="2102627" cy="2512855"/>
              <a:chOff x="2112797" y="1657244"/>
              <a:chExt cx="2102627" cy="251285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64745" y="2717013"/>
                <a:ext cx="1817259" cy="541426"/>
                <a:chOff x="8732520" y="1264920"/>
                <a:chExt cx="981776" cy="292506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8908715" y="1323417"/>
                  <a:ext cx="638152" cy="166275"/>
                </a:xfrm>
                <a:prstGeom prst="rect">
                  <a:avLst/>
                </a:prstGeom>
                <a:solidFill>
                  <a:srgbClr val="FFFF00"/>
                </a:solidFill>
                <a:ln w="25400" cap="flat">
                  <a:solidFill>
                    <a:schemeClr val="tx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ctr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1" i="1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  <a:sym typeface="Calibri"/>
                    </a:rPr>
                    <a:t>F8</a:t>
                  </a:r>
                  <a:r>
                    <a:rPr kumimoji="0" lang="en-US" sz="1400" b="1" i="1" u="none" strike="noStrike" cap="none" spc="0" normalizeH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Ebrima" panose="02000000000000000000" pitchFamily="2" charset="0"/>
                      <a:ea typeface="Ebrima" panose="02000000000000000000" pitchFamily="2" charset="0"/>
                      <a:cs typeface="Ebrima" panose="02000000000000000000" pitchFamily="2" charset="0"/>
                      <a:sym typeface="Calibri"/>
                    </a:rPr>
                    <a:t> or F9</a:t>
                  </a:r>
                  <a:endParaRPr kumimoji="0" lang="en-US" sz="1400" b="1" i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endParaRPr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 flipH="1">
                  <a:off x="8732520" y="1264920"/>
                  <a:ext cx="176194" cy="292506"/>
                </a:xfrm>
                <a:custGeom>
                  <a:avLst/>
                  <a:gdLst>
                    <a:gd name="connsiteX0" fmla="*/ 0 w 1071758"/>
                    <a:gd name="connsiteY0" fmla="*/ 623551 h 1429342"/>
                    <a:gd name="connsiteX1" fmla="*/ 704088 w 1071758"/>
                    <a:gd name="connsiteY1" fmla="*/ 614407 h 1429342"/>
                    <a:gd name="connsiteX2" fmla="*/ 859536 w 1071758"/>
                    <a:gd name="connsiteY2" fmla="*/ 74911 h 1429342"/>
                    <a:gd name="connsiteX3" fmla="*/ 1051560 w 1071758"/>
                    <a:gd name="connsiteY3" fmla="*/ 102343 h 1429342"/>
                    <a:gd name="connsiteX4" fmla="*/ 1051560 w 1071758"/>
                    <a:gd name="connsiteY4" fmla="*/ 980167 h 1429342"/>
                    <a:gd name="connsiteX5" fmla="*/ 923544 w 1071758"/>
                    <a:gd name="connsiteY5" fmla="*/ 1428223 h 1429342"/>
                    <a:gd name="connsiteX6" fmla="*/ 777240 w 1071758"/>
                    <a:gd name="connsiteY6" fmla="*/ 861295 h 1429342"/>
                    <a:gd name="connsiteX7" fmla="*/ 667512 w 1071758"/>
                    <a:gd name="connsiteY7" fmla="*/ 934447 h 1429342"/>
                    <a:gd name="connsiteX8" fmla="*/ 192024 w 1071758"/>
                    <a:gd name="connsiteY8" fmla="*/ 925303 h 1429342"/>
                    <a:gd name="connsiteX9" fmla="*/ 274320 w 1071758"/>
                    <a:gd name="connsiteY9" fmla="*/ 998455 h 1429342"/>
                    <a:gd name="connsiteX0" fmla="*/ 0 w 1071758"/>
                    <a:gd name="connsiteY0" fmla="*/ 623551 h 1517347"/>
                    <a:gd name="connsiteX1" fmla="*/ 704088 w 1071758"/>
                    <a:gd name="connsiteY1" fmla="*/ 614407 h 1517347"/>
                    <a:gd name="connsiteX2" fmla="*/ 859536 w 1071758"/>
                    <a:gd name="connsiteY2" fmla="*/ 74911 h 1517347"/>
                    <a:gd name="connsiteX3" fmla="*/ 1051560 w 1071758"/>
                    <a:gd name="connsiteY3" fmla="*/ 102343 h 1517347"/>
                    <a:gd name="connsiteX4" fmla="*/ 1051560 w 1071758"/>
                    <a:gd name="connsiteY4" fmla="*/ 980167 h 1517347"/>
                    <a:gd name="connsiteX5" fmla="*/ 923544 w 1071758"/>
                    <a:gd name="connsiteY5" fmla="*/ 1428223 h 1517347"/>
                    <a:gd name="connsiteX6" fmla="*/ 804672 w 1071758"/>
                    <a:gd name="connsiteY6" fmla="*/ 1473943 h 1517347"/>
                    <a:gd name="connsiteX7" fmla="*/ 667512 w 1071758"/>
                    <a:gd name="connsiteY7" fmla="*/ 934447 h 1517347"/>
                    <a:gd name="connsiteX8" fmla="*/ 192024 w 1071758"/>
                    <a:gd name="connsiteY8" fmla="*/ 925303 h 1517347"/>
                    <a:gd name="connsiteX9" fmla="*/ 274320 w 1071758"/>
                    <a:gd name="connsiteY9" fmla="*/ 998455 h 1517347"/>
                    <a:gd name="connsiteX0" fmla="*/ 0 w 1067238"/>
                    <a:gd name="connsiteY0" fmla="*/ 623551 h 1567214"/>
                    <a:gd name="connsiteX1" fmla="*/ 704088 w 1067238"/>
                    <a:gd name="connsiteY1" fmla="*/ 614407 h 1567214"/>
                    <a:gd name="connsiteX2" fmla="*/ 859536 w 1067238"/>
                    <a:gd name="connsiteY2" fmla="*/ 74911 h 1567214"/>
                    <a:gd name="connsiteX3" fmla="*/ 1051560 w 1067238"/>
                    <a:gd name="connsiteY3" fmla="*/ 102343 h 1567214"/>
                    <a:gd name="connsiteX4" fmla="*/ 1051560 w 1067238"/>
                    <a:gd name="connsiteY4" fmla="*/ 980167 h 1567214"/>
                    <a:gd name="connsiteX5" fmla="*/ 1014984 w 1067238"/>
                    <a:gd name="connsiteY5" fmla="*/ 1519663 h 1567214"/>
                    <a:gd name="connsiteX6" fmla="*/ 804672 w 1067238"/>
                    <a:gd name="connsiteY6" fmla="*/ 1473943 h 1567214"/>
                    <a:gd name="connsiteX7" fmla="*/ 667512 w 1067238"/>
                    <a:gd name="connsiteY7" fmla="*/ 934447 h 1567214"/>
                    <a:gd name="connsiteX8" fmla="*/ 192024 w 1067238"/>
                    <a:gd name="connsiteY8" fmla="*/ 925303 h 1567214"/>
                    <a:gd name="connsiteX9" fmla="*/ 274320 w 1067238"/>
                    <a:gd name="connsiteY9" fmla="*/ 998455 h 1567214"/>
                    <a:gd name="connsiteX0" fmla="*/ 0 w 1092723"/>
                    <a:gd name="connsiteY0" fmla="*/ 623551 h 1529162"/>
                    <a:gd name="connsiteX1" fmla="*/ 704088 w 1092723"/>
                    <a:gd name="connsiteY1" fmla="*/ 614407 h 1529162"/>
                    <a:gd name="connsiteX2" fmla="*/ 859536 w 1092723"/>
                    <a:gd name="connsiteY2" fmla="*/ 74911 h 1529162"/>
                    <a:gd name="connsiteX3" fmla="*/ 1051560 w 1092723"/>
                    <a:gd name="connsiteY3" fmla="*/ 102343 h 1529162"/>
                    <a:gd name="connsiteX4" fmla="*/ 1051560 w 1092723"/>
                    <a:gd name="connsiteY4" fmla="*/ 980167 h 1529162"/>
                    <a:gd name="connsiteX5" fmla="*/ 1078992 w 1092723"/>
                    <a:gd name="connsiteY5" fmla="*/ 1455655 h 1529162"/>
                    <a:gd name="connsiteX6" fmla="*/ 804672 w 1092723"/>
                    <a:gd name="connsiteY6" fmla="*/ 1473943 h 1529162"/>
                    <a:gd name="connsiteX7" fmla="*/ 667512 w 1092723"/>
                    <a:gd name="connsiteY7" fmla="*/ 934447 h 1529162"/>
                    <a:gd name="connsiteX8" fmla="*/ 192024 w 1092723"/>
                    <a:gd name="connsiteY8" fmla="*/ 925303 h 1529162"/>
                    <a:gd name="connsiteX9" fmla="*/ 274320 w 1092723"/>
                    <a:gd name="connsiteY9" fmla="*/ 998455 h 1529162"/>
                    <a:gd name="connsiteX0" fmla="*/ 0 w 1113431"/>
                    <a:gd name="connsiteY0" fmla="*/ 610107 h 1528517"/>
                    <a:gd name="connsiteX1" fmla="*/ 704088 w 1113431"/>
                    <a:gd name="connsiteY1" fmla="*/ 600963 h 1528517"/>
                    <a:gd name="connsiteX2" fmla="*/ 859536 w 1113431"/>
                    <a:gd name="connsiteY2" fmla="*/ 61467 h 1528517"/>
                    <a:gd name="connsiteX3" fmla="*/ 1051560 w 1113431"/>
                    <a:gd name="connsiteY3" fmla="*/ 88899 h 1528517"/>
                    <a:gd name="connsiteX4" fmla="*/ 1106424 w 1113431"/>
                    <a:gd name="connsiteY4" fmla="*/ 747267 h 1528517"/>
                    <a:gd name="connsiteX5" fmla="*/ 1078992 w 1113431"/>
                    <a:gd name="connsiteY5" fmla="*/ 1442211 h 1528517"/>
                    <a:gd name="connsiteX6" fmla="*/ 804672 w 1113431"/>
                    <a:gd name="connsiteY6" fmla="*/ 1460499 h 1528517"/>
                    <a:gd name="connsiteX7" fmla="*/ 667512 w 1113431"/>
                    <a:gd name="connsiteY7" fmla="*/ 921003 h 1528517"/>
                    <a:gd name="connsiteX8" fmla="*/ 192024 w 1113431"/>
                    <a:gd name="connsiteY8" fmla="*/ 911859 h 1528517"/>
                    <a:gd name="connsiteX9" fmla="*/ 274320 w 1113431"/>
                    <a:gd name="connsiteY9" fmla="*/ 985011 h 1528517"/>
                    <a:gd name="connsiteX0" fmla="*/ 0 w 1113431"/>
                    <a:gd name="connsiteY0" fmla="*/ 615555 h 1528433"/>
                    <a:gd name="connsiteX1" fmla="*/ 704088 w 1113431"/>
                    <a:gd name="connsiteY1" fmla="*/ 606411 h 1528433"/>
                    <a:gd name="connsiteX2" fmla="*/ 859536 w 1113431"/>
                    <a:gd name="connsiteY2" fmla="*/ 66915 h 1528433"/>
                    <a:gd name="connsiteX3" fmla="*/ 1051560 w 1113431"/>
                    <a:gd name="connsiteY3" fmla="*/ 94347 h 1528433"/>
                    <a:gd name="connsiteX4" fmla="*/ 1106424 w 1113431"/>
                    <a:gd name="connsiteY4" fmla="*/ 844155 h 1528433"/>
                    <a:gd name="connsiteX5" fmla="*/ 1078992 w 1113431"/>
                    <a:gd name="connsiteY5" fmla="*/ 1447659 h 1528433"/>
                    <a:gd name="connsiteX6" fmla="*/ 804672 w 1113431"/>
                    <a:gd name="connsiteY6" fmla="*/ 1465947 h 1528433"/>
                    <a:gd name="connsiteX7" fmla="*/ 667512 w 1113431"/>
                    <a:gd name="connsiteY7" fmla="*/ 926451 h 1528433"/>
                    <a:gd name="connsiteX8" fmla="*/ 192024 w 1113431"/>
                    <a:gd name="connsiteY8" fmla="*/ 917307 h 1528433"/>
                    <a:gd name="connsiteX9" fmla="*/ 274320 w 1113431"/>
                    <a:gd name="connsiteY9" fmla="*/ 990459 h 1528433"/>
                    <a:gd name="connsiteX0" fmla="*/ 0 w 1107507"/>
                    <a:gd name="connsiteY0" fmla="*/ 615555 h 1555855"/>
                    <a:gd name="connsiteX1" fmla="*/ 704088 w 1107507"/>
                    <a:gd name="connsiteY1" fmla="*/ 606411 h 1555855"/>
                    <a:gd name="connsiteX2" fmla="*/ 859536 w 1107507"/>
                    <a:gd name="connsiteY2" fmla="*/ 66915 h 1555855"/>
                    <a:gd name="connsiteX3" fmla="*/ 1051560 w 1107507"/>
                    <a:gd name="connsiteY3" fmla="*/ 94347 h 1555855"/>
                    <a:gd name="connsiteX4" fmla="*/ 1106424 w 1107507"/>
                    <a:gd name="connsiteY4" fmla="*/ 844155 h 1555855"/>
                    <a:gd name="connsiteX5" fmla="*/ 1014984 w 1107507"/>
                    <a:gd name="connsiteY5" fmla="*/ 1493379 h 1555855"/>
                    <a:gd name="connsiteX6" fmla="*/ 804672 w 1107507"/>
                    <a:gd name="connsiteY6" fmla="*/ 1465947 h 1555855"/>
                    <a:gd name="connsiteX7" fmla="*/ 667512 w 1107507"/>
                    <a:gd name="connsiteY7" fmla="*/ 926451 h 1555855"/>
                    <a:gd name="connsiteX8" fmla="*/ 192024 w 1107507"/>
                    <a:gd name="connsiteY8" fmla="*/ 917307 h 1555855"/>
                    <a:gd name="connsiteX9" fmla="*/ 274320 w 1107507"/>
                    <a:gd name="connsiteY9" fmla="*/ 990459 h 1555855"/>
                    <a:gd name="connsiteX0" fmla="*/ 0 w 1106527"/>
                    <a:gd name="connsiteY0" fmla="*/ 615555 h 1533388"/>
                    <a:gd name="connsiteX1" fmla="*/ 704088 w 1106527"/>
                    <a:gd name="connsiteY1" fmla="*/ 606411 h 1533388"/>
                    <a:gd name="connsiteX2" fmla="*/ 859536 w 1106527"/>
                    <a:gd name="connsiteY2" fmla="*/ 66915 h 1533388"/>
                    <a:gd name="connsiteX3" fmla="*/ 1051560 w 1106527"/>
                    <a:gd name="connsiteY3" fmla="*/ 94347 h 1533388"/>
                    <a:gd name="connsiteX4" fmla="*/ 1106424 w 1106527"/>
                    <a:gd name="connsiteY4" fmla="*/ 844155 h 1533388"/>
                    <a:gd name="connsiteX5" fmla="*/ 1042416 w 1106527"/>
                    <a:gd name="connsiteY5" fmla="*/ 1456803 h 1533388"/>
                    <a:gd name="connsiteX6" fmla="*/ 804672 w 1106527"/>
                    <a:gd name="connsiteY6" fmla="*/ 1465947 h 1533388"/>
                    <a:gd name="connsiteX7" fmla="*/ 667512 w 1106527"/>
                    <a:gd name="connsiteY7" fmla="*/ 926451 h 1533388"/>
                    <a:gd name="connsiteX8" fmla="*/ 192024 w 1106527"/>
                    <a:gd name="connsiteY8" fmla="*/ 917307 h 1533388"/>
                    <a:gd name="connsiteX9" fmla="*/ 274320 w 1106527"/>
                    <a:gd name="connsiteY9" fmla="*/ 990459 h 1533388"/>
                    <a:gd name="connsiteX0" fmla="*/ 0 w 1106527"/>
                    <a:gd name="connsiteY0" fmla="*/ 637395 h 1555228"/>
                    <a:gd name="connsiteX1" fmla="*/ 704088 w 1106527"/>
                    <a:gd name="connsiteY1" fmla="*/ 628251 h 1555228"/>
                    <a:gd name="connsiteX2" fmla="*/ 859536 w 1106527"/>
                    <a:gd name="connsiteY2" fmla="*/ 88755 h 1555228"/>
                    <a:gd name="connsiteX3" fmla="*/ 1051560 w 1106527"/>
                    <a:gd name="connsiteY3" fmla="*/ 79611 h 1555228"/>
                    <a:gd name="connsiteX4" fmla="*/ 1106424 w 1106527"/>
                    <a:gd name="connsiteY4" fmla="*/ 865995 h 1555228"/>
                    <a:gd name="connsiteX5" fmla="*/ 1042416 w 1106527"/>
                    <a:gd name="connsiteY5" fmla="*/ 1478643 h 1555228"/>
                    <a:gd name="connsiteX6" fmla="*/ 804672 w 1106527"/>
                    <a:gd name="connsiteY6" fmla="*/ 1487787 h 1555228"/>
                    <a:gd name="connsiteX7" fmla="*/ 667512 w 1106527"/>
                    <a:gd name="connsiteY7" fmla="*/ 948291 h 1555228"/>
                    <a:gd name="connsiteX8" fmla="*/ 192024 w 1106527"/>
                    <a:gd name="connsiteY8" fmla="*/ 939147 h 1555228"/>
                    <a:gd name="connsiteX9" fmla="*/ 274320 w 1106527"/>
                    <a:gd name="connsiteY9" fmla="*/ 1012299 h 1555228"/>
                    <a:gd name="connsiteX0" fmla="*/ 64008 w 1170535"/>
                    <a:gd name="connsiteY0" fmla="*/ 637395 h 1555228"/>
                    <a:gd name="connsiteX1" fmla="*/ 768096 w 1170535"/>
                    <a:gd name="connsiteY1" fmla="*/ 628251 h 1555228"/>
                    <a:gd name="connsiteX2" fmla="*/ 923544 w 1170535"/>
                    <a:gd name="connsiteY2" fmla="*/ 88755 h 1555228"/>
                    <a:gd name="connsiteX3" fmla="*/ 1115568 w 1170535"/>
                    <a:gd name="connsiteY3" fmla="*/ 79611 h 1555228"/>
                    <a:gd name="connsiteX4" fmla="*/ 1170432 w 1170535"/>
                    <a:gd name="connsiteY4" fmla="*/ 865995 h 1555228"/>
                    <a:gd name="connsiteX5" fmla="*/ 1106424 w 1170535"/>
                    <a:gd name="connsiteY5" fmla="*/ 1478643 h 1555228"/>
                    <a:gd name="connsiteX6" fmla="*/ 868680 w 1170535"/>
                    <a:gd name="connsiteY6" fmla="*/ 1487787 h 1555228"/>
                    <a:gd name="connsiteX7" fmla="*/ 731520 w 1170535"/>
                    <a:gd name="connsiteY7" fmla="*/ 948291 h 1555228"/>
                    <a:gd name="connsiteX8" fmla="*/ 256032 w 1170535"/>
                    <a:gd name="connsiteY8" fmla="*/ 939147 h 1555228"/>
                    <a:gd name="connsiteX9" fmla="*/ 0 w 1170535"/>
                    <a:gd name="connsiteY9" fmla="*/ 957435 h 1555228"/>
                    <a:gd name="connsiteX0" fmla="*/ 0 w 1106527"/>
                    <a:gd name="connsiteY0" fmla="*/ 637395 h 1555228"/>
                    <a:gd name="connsiteX1" fmla="*/ 704088 w 1106527"/>
                    <a:gd name="connsiteY1" fmla="*/ 628251 h 1555228"/>
                    <a:gd name="connsiteX2" fmla="*/ 859536 w 1106527"/>
                    <a:gd name="connsiteY2" fmla="*/ 88755 h 1555228"/>
                    <a:gd name="connsiteX3" fmla="*/ 1051560 w 1106527"/>
                    <a:gd name="connsiteY3" fmla="*/ 79611 h 1555228"/>
                    <a:gd name="connsiteX4" fmla="*/ 1106424 w 1106527"/>
                    <a:gd name="connsiteY4" fmla="*/ 865995 h 1555228"/>
                    <a:gd name="connsiteX5" fmla="*/ 1042416 w 1106527"/>
                    <a:gd name="connsiteY5" fmla="*/ 1478643 h 1555228"/>
                    <a:gd name="connsiteX6" fmla="*/ 804672 w 1106527"/>
                    <a:gd name="connsiteY6" fmla="*/ 1487787 h 1555228"/>
                    <a:gd name="connsiteX7" fmla="*/ 667512 w 1106527"/>
                    <a:gd name="connsiteY7" fmla="*/ 948291 h 1555228"/>
                    <a:gd name="connsiteX8" fmla="*/ 192024 w 1106527"/>
                    <a:gd name="connsiteY8" fmla="*/ 939147 h 1555228"/>
                    <a:gd name="connsiteX0" fmla="*/ 0 w 1073924"/>
                    <a:gd name="connsiteY0" fmla="*/ 681003 h 1652390"/>
                    <a:gd name="connsiteX1" fmla="*/ 704088 w 1073924"/>
                    <a:gd name="connsiteY1" fmla="*/ 671859 h 1652390"/>
                    <a:gd name="connsiteX2" fmla="*/ 859536 w 1073924"/>
                    <a:gd name="connsiteY2" fmla="*/ 132363 h 1652390"/>
                    <a:gd name="connsiteX3" fmla="*/ 1051560 w 1073924"/>
                    <a:gd name="connsiteY3" fmla="*/ 123219 h 1652390"/>
                    <a:gd name="connsiteX4" fmla="*/ 1042416 w 1073924"/>
                    <a:gd name="connsiteY4" fmla="*/ 1522251 h 1652390"/>
                    <a:gd name="connsiteX5" fmla="*/ 804672 w 1073924"/>
                    <a:gd name="connsiteY5" fmla="*/ 1531395 h 1652390"/>
                    <a:gd name="connsiteX6" fmla="*/ 667512 w 1073924"/>
                    <a:gd name="connsiteY6" fmla="*/ 991899 h 1652390"/>
                    <a:gd name="connsiteX7" fmla="*/ 192024 w 1073924"/>
                    <a:gd name="connsiteY7" fmla="*/ 982755 h 1652390"/>
                    <a:gd name="connsiteX0" fmla="*/ 0 w 1073924"/>
                    <a:gd name="connsiteY0" fmla="*/ 681003 h 1652390"/>
                    <a:gd name="connsiteX1" fmla="*/ 704088 w 1073924"/>
                    <a:gd name="connsiteY1" fmla="*/ 671859 h 1652390"/>
                    <a:gd name="connsiteX2" fmla="*/ 859536 w 1073924"/>
                    <a:gd name="connsiteY2" fmla="*/ 132363 h 1652390"/>
                    <a:gd name="connsiteX3" fmla="*/ 1051560 w 1073924"/>
                    <a:gd name="connsiteY3" fmla="*/ 123219 h 1652390"/>
                    <a:gd name="connsiteX4" fmla="*/ 1042416 w 1073924"/>
                    <a:gd name="connsiteY4" fmla="*/ 1522251 h 1652390"/>
                    <a:gd name="connsiteX5" fmla="*/ 804672 w 1073924"/>
                    <a:gd name="connsiteY5" fmla="*/ 1531395 h 1652390"/>
                    <a:gd name="connsiteX6" fmla="*/ 667512 w 1073924"/>
                    <a:gd name="connsiteY6" fmla="*/ 991899 h 1652390"/>
                    <a:gd name="connsiteX7" fmla="*/ 164592 w 1073924"/>
                    <a:gd name="connsiteY7" fmla="*/ 955323 h 1652390"/>
                    <a:gd name="connsiteX0" fmla="*/ 0 w 918476"/>
                    <a:gd name="connsiteY0" fmla="*/ 809019 h 1652390"/>
                    <a:gd name="connsiteX1" fmla="*/ 548640 w 918476"/>
                    <a:gd name="connsiteY1" fmla="*/ 671859 h 1652390"/>
                    <a:gd name="connsiteX2" fmla="*/ 704088 w 918476"/>
                    <a:gd name="connsiteY2" fmla="*/ 132363 h 1652390"/>
                    <a:gd name="connsiteX3" fmla="*/ 896112 w 918476"/>
                    <a:gd name="connsiteY3" fmla="*/ 123219 h 1652390"/>
                    <a:gd name="connsiteX4" fmla="*/ 886968 w 918476"/>
                    <a:gd name="connsiteY4" fmla="*/ 1522251 h 1652390"/>
                    <a:gd name="connsiteX5" fmla="*/ 649224 w 918476"/>
                    <a:gd name="connsiteY5" fmla="*/ 1531395 h 1652390"/>
                    <a:gd name="connsiteX6" fmla="*/ 512064 w 918476"/>
                    <a:gd name="connsiteY6" fmla="*/ 991899 h 1652390"/>
                    <a:gd name="connsiteX7" fmla="*/ 9144 w 918476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228600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228600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402336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402336 w 1137932"/>
                    <a:gd name="connsiteY7" fmla="*/ 955323 h 1652390"/>
                    <a:gd name="connsiteX0" fmla="*/ 0 w 1137932"/>
                    <a:gd name="connsiteY0" fmla="*/ 845595 h 1682572"/>
                    <a:gd name="connsiteX1" fmla="*/ 768096 w 1137932"/>
                    <a:gd name="connsiteY1" fmla="*/ 671859 h 1682572"/>
                    <a:gd name="connsiteX2" fmla="*/ 923544 w 1137932"/>
                    <a:gd name="connsiteY2" fmla="*/ 132363 h 1682572"/>
                    <a:gd name="connsiteX3" fmla="*/ 1115568 w 1137932"/>
                    <a:gd name="connsiteY3" fmla="*/ 123219 h 1682572"/>
                    <a:gd name="connsiteX4" fmla="*/ 1106424 w 1137932"/>
                    <a:gd name="connsiteY4" fmla="*/ 1522251 h 1682572"/>
                    <a:gd name="connsiteX5" fmla="*/ 868680 w 1137932"/>
                    <a:gd name="connsiteY5" fmla="*/ 1531395 h 1682572"/>
                    <a:gd name="connsiteX6" fmla="*/ 731520 w 1137932"/>
                    <a:gd name="connsiteY6" fmla="*/ 991899 h 1682572"/>
                    <a:gd name="connsiteX7" fmla="*/ 402336 w 1137932"/>
                    <a:gd name="connsiteY7" fmla="*/ 955323 h 1682572"/>
                    <a:gd name="connsiteX0" fmla="*/ 0 w 1137932"/>
                    <a:gd name="connsiteY0" fmla="*/ 845595 h 1651033"/>
                    <a:gd name="connsiteX1" fmla="*/ 768096 w 1137932"/>
                    <a:gd name="connsiteY1" fmla="*/ 671859 h 1651033"/>
                    <a:gd name="connsiteX2" fmla="*/ 923544 w 1137932"/>
                    <a:gd name="connsiteY2" fmla="*/ 132363 h 1651033"/>
                    <a:gd name="connsiteX3" fmla="*/ 1115568 w 1137932"/>
                    <a:gd name="connsiteY3" fmla="*/ 123219 h 1651033"/>
                    <a:gd name="connsiteX4" fmla="*/ 1106424 w 1137932"/>
                    <a:gd name="connsiteY4" fmla="*/ 1522251 h 1651033"/>
                    <a:gd name="connsiteX5" fmla="*/ 868680 w 1137932"/>
                    <a:gd name="connsiteY5" fmla="*/ 1531395 h 1651033"/>
                    <a:gd name="connsiteX6" fmla="*/ 795528 w 1137932"/>
                    <a:gd name="connsiteY6" fmla="*/ 1019331 h 1651033"/>
                    <a:gd name="connsiteX7" fmla="*/ 402336 w 1137932"/>
                    <a:gd name="connsiteY7" fmla="*/ 955323 h 1651033"/>
                    <a:gd name="connsiteX0" fmla="*/ 0 w 1137932"/>
                    <a:gd name="connsiteY0" fmla="*/ 846024 h 1651462"/>
                    <a:gd name="connsiteX1" fmla="*/ 786384 w 1137932"/>
                    <a:gd name="connsiteY1" fmla="*/ 681432 h 1651462"/>
                    <a:gd name="connsiteX2" fmla="*/ 923544 w 1137932"/>
                    <a:gd name="connsiteY2" fmla="*/ 132792 h 1651462"/>
                    <a:gd name="connsiteX3" fmla="*/ 1115568 w 1137932"/>
                    <a:gd name="connsiteY3" fmla="*/ 123648 h 1651462"/>
                    <a:gd name="connsiteX4" fmla="*/ 1106424 w 1137932"/>
                    <a:gd name="connsiteY4" fmla="*/ 1522680 h 1651462"/>
                    <a:gd name="connsiteX5" fmla="*/ 868680 w 1137932"/>
                    <a:gd name="connsiteY5" fmla="*/ 1531824 h 1651462"/>
                    <a:gd name="connsiteX6" fmla="*/ 795528 w 1137932"/>
                    <a:gd name="connsiteY6" fmla="*/ 1019760 h 1651462"/>
                    <a:gd name="connsiteX7" fmla="*/ 402336 w 1137932"/>
                    <a:gd name="connsiteY7" fmla="*/ 955752 h 1651462"/>
                    <a:gd name="connsiteX0" fmla="*/ 0 w 1137932"/>
                    <a:gd name="connsiteY0" fmla="*/ 848637 h 1654075"/>
                    <a:gd name="connsiteX1" fmla="*/ 777240 w 1137932"/>
                    <a:gd name="connsiteY1" fmla="*/ 738909 h 1654075"/>
                    <a:gd name="connsiteX2" fmla="*/ 923544 w 1137932"/>
                    <a:gd name="connsiteY2" fmla="*/ 135405 h 1654075"/>
                    <a:gd name="connsiteX3" fmla="*/ 1115568 w 1137932"/>
                    <a:gd name="connsiteY3" fmla="*/ 126261 h 1654075"/>
                    <a:gd name="connsiteX4" fmla="*/ 1106424 w 1137932"/>
                    <a:gd name="connsiteY4" fmla="*/ 1525293 h 1654075"/>
                    <a:gd name="connsiteX5" fmla="*/ 868680 w 1137932"/>
                    <a:gd name="connsiteY5" fmla="*/ 1534437 h 1654075"/>
                    <a:gd name="connsiteX6" fmla="*/ 795528 w 1137932"/>
                    <a:gd name="connsiteY6" fmla="*/ 1022373 h 1654075"/>
                    <a:gd name="connsiteX7" fmla="*/ 402336 w 1137932"/>
                    <a:gd name="connsiteY7" fmla="*/ 958365 h 1654075"/>
                    <a:gd name="connsiteX0" fmla="*/ 0 w 1140369"/>
                    <a:gd name="connsiteY0" fmla="*/ 848637 h 1654075"/>
                    <a:gd name="connsiteX1" fmla="*/ 777240 w 1140369"/>
                    <a:gd name="connsiteY1" fmla="*/ 738909 h 1654075"/>
                    <a:gd name="connsiteX2" fmla="*/ 886968 w 1140369"/>
                    <a:gd name="connsiteY2" fmla="*/ 135405 h 1654075"/>
                    <a:gd name="connsiteX3" fmla="*/ 1115568 w 1140369"/>
                    <a:gd name="connsiteY3" fmla="*/ 126261 h 1654075"/>
                    <a:gd name="connsiteX4" fmla="*/ 1106424 w 1140369"/>
                    <a:gd name="connsiteY4" fmla="*/ 1525293 h 1654075"/>
                    <a:gd name="connsiteX5" fmla="*/ 868680 w 1140369"/>
                    <a:gd name="connsiteY5" fmla="*/ 1534437 h 1654075"/>
                    <a:gd name="connsiteX6" fmla="*/ 795528 w 1140369"/>
                    <a:gd name="connsiteY6" fmla="*/ 1022373 h 1654075"/>
                    <a:gd name="connsiteX7" fmla="*/ 402336 w 1140369"/>
                    <a:gd name="connsiteY7" fmla="*/ 958365 h 165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0369" h="1654075">
                      <a:moveTo>
                        <a:pt x="0" y="848637"/>
                      </a:moveTo>
                      <a:cubicBezTo>
                        <a:pt x="563880" y="844065"/>
                        <a:pt x="629412" y="857781"/>
                        <a:pt x="777240" y="738909"/>
                      </a:cubicBezTo>
                      <a:cubicBezTo>
                        <a:pt x="925068" y="620037"/>
                        <a:pt x="830580" y="237513"/>
                        <a:pt x="886968" y="135405"/>
                      </a:cubicBezTo>
                      <a:cubicBezTo>
                        <a:pt x="943356" y="33297"/>
                        <a:pt x="1078992" y="-105387"/>
                        <a:pt x="1115568" y="126261"/>
                      </a:cubicBezTo>
                      <a:cubicBezTo>
                        <a:pt x="1152144" y="357909"/>
                        <a:pt x="1147572" y="1290597"/>
                        <a:pt x="1106424" y="1525293"/>
                      </a:cubicBezTo>
                      <a:cubicBezTo>
                        <a:pt x="1065276" y="1759989"/>
                        <a:pt x="920496" y="1618257"/>
                        <a:pt x="868680" y="1534437"/>
                      </a:cubicBezTo>
                      <a:cubicBezTo>
                        <a:pt x="816864" y="1450617"/>
                        <a:pt x="873252" y="1118385"/>
                        <a:pt x="795528" y="1022373"/>
                      </a:cubicBezTo>
                      <a:cubicBezTo>
                        <a:pt x="717804" y="926361"/>
                        <a:pt x="569976" y="956841"/>
                        <a:pt x="402336" y="958365"/>
                      </a:cubicBezTo>
                    </a:path>
                  </a:pathLst>
                </a:custGeom>
                <a:noFill/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9538102" y="1264920"/>
                  <a:ext cx="176194" cy="292506"/>
                </a:xfrm>
                <a:custGeom>
                  <a:avLst/>
                  <a:gdLst>
                    <a:gd name="connsiteX0" fmla="*/ 0 w 1071758"/>
                    <a:gd name="connsiteY0" fmla="*/ 623551 h 1429342"/>
                    <a:gd name="connsiteX1" fmla="*/ 704088 w 1071758"/>
                    <a:gd name="connsiteY1" fmla="*/ 614407 h 1429342"/>
                    <a:gd name="connsiteX2" fmla="*/ 859536 w 1071758"/>
                    <a:gd name="connsiteY2" fmla="*/ 74911 h 1429342"/>
                    <a:gd name="connsiteX3" fmla="*/ 1051560 w 1071758"/>
                    <a:gd name="connsiteY3" fmla="*/ 102343 h 1429342"/>
                    <a:gd name="connsiteX4" fmla="*/ 1051560 w 1071758"/>
                    <a:gd name="connsiteY4" fmla="*/ 980167 h 1429342"/>
                    <a:gd name="connsiteX5" fmla="*/ 923544 w 1071758"/>
                    <a:gd name="connsiteY5" fmla="*/ 1428223 h 1429342"/>
                    <a:gd name="connsiteX6" fmla="*/ 777240 w 1071758"/>
                    <a:gd name="connsiteY6" fmla="*/ 861295 h 1429342"/>
                    <a:gd name="connsiteX7" fmla="*/ 667512 w 1071758"/>
                    <a:gd name="connsiteY7" fmla="*/ 934447 h 1429342"/>
                    <a:gd name="connsiteX8" fmla="*/ 192024 w 1071758"/>
                    <a:gd name="connsiteY8" fmla="*/ 925303 h 1429342"/>
                    <a:gd name="connsiteX9" fmla="*/ 274320 w 1071758"/>
                    <a:gd name="connsiteY9" fmla="*/ 998455 h 1429342"/>
                    <a:gd name="connsiteX0" fmla="*/ 0 w 1071758"/>
                    <a:gd name="connsiteY0" fmla="*/ 623551 h 1517347"/>
                    <a:gd name="connsiteX1" fmla="*/ 704088 w 1071758"/>
                    <a:gd name="connsiteY1" fmla="*/ 614407 h 1517347"/>
                    <a:gd name="connsiteX2" fmla="*/ 859536 w 1071758"/>
                    <a:gd name="connsiteY2" fmla="*/ 74911 h 1517347"/>
                    <a:gd name="connsiteX3" fmla="*/ 1051560 w 1071758"/>
                    <a:gd name="connsiteY3" fmla="*/ 102343 h 1517347"/>
                    <a:gd name="connsiteX4" fmla="*/ 1051560 w 1071758"/>
                    <a:gd name="connsiteY4" fmla="*/ 980167 h 1517347"/>
                    <a:gd name="connsiteX5" fmla="*/ 923544 w 1071758"/>
                    <a:gd name="connsiteY5" fmla="*/ 1428223 h 1517347"/>
                    <a:gd name="connsiteX6" fmla="*/ 804672 w 1071758"/>
                    <a:gd name="connsiteY6" fmla="*/ 1473943 h 1517347"/>
                    <a:gd name="connsiteX7" fmla="*/ 667512 w 1071758"/>
                    <a:gd name="connsiteY7" fmla="*/ 934447 h 1517347"/>
                    <a:gd name="connsiteX8" fmla="*/ 192024 w 1071758"/>
                    <a:gd name="connsiteY8" fmla="*/ 925303 h 1517347"/>
                    <a:gd name="connsiteX9" fmla="*/ 274320 w 1071758"/>
                    <a:gd name="connsiteY9" fmla="*/ 998455 h 1517347"/>
                    <a:gd name="connsiteX0" fmla="*/ 0 w 1067238"/>
                    <a:gd name="connsiteY0" fmla="*/ 623551 h 1567214"/>
                    <a:gd name="connsiteX1" fmla="*/ 704088 w 1067238"/>
                    <a:gd name="connsiteY1" fmla="*/ 614407 h 1567214"/>
                    <a:gd name="connsiteX2" fmla="*/ 859536 w 1067238"/>
                    <a:gd name="connsiteY2" fmla="*/ 74911 h 1567214"/>
                    <a:gd name="connsiteX3" fmla="*/ 1051560 w 1067238"/>
                    <a:gd name="connsiteY3" fmla="*/ 102343 h 1567214"/>
                    <a:gd name="connsiteX4" fmla="*/ 1051560 w 1067238"/>
                    <a:gd name="connsiteY4" fmla="*/ 980167 h 1567214"/>
                    <a:gd name="connsiteX5" fmla="*/ 1014984 w 1067238"/>
                    <a:gd name="connsiteY5" fmla="*/ 1519663 h 1567214"/>
                    <a:gd name="connsiteX6" fmla="*/ 804672 w 1067238"/>
                    <a:gd name="connsiteY6" fmla="*/ 1473943 h 1567214"/>
                    <a:gd name="connsiteX7" fmla="*/ 667512 w 1067238"/>
                    <a:gd name="connsiteY7" fmla="*/ 934447 h 1567214"/>
                    <a:gd name="connsiteX8" fmla="*/ 192024 w 1067238"/>
                    <a:gd name="connsiteY8" fmla="*/ 925303 h 1567214"/>
                    <a:gd name="connsiteX9" fmla="*/ 274320 w 1067238"/>
                    <a:gd name="connsiteY9" fmla="*/ 998455 h 1567214"/>
                    <a:gd name="connsiteX0" fmla="*/ 0 w 1092723"/>
                    <a:gd name="connsiteY0" fmla="*/ 623551 h 1529162"/>
                    <a:gd name="connsiteX1" fmla="*/ 704088 w 1092723"/>
                    <a:gd name="connsiteY1" fmla="*/ 614407 h 1529162"/>
                    <a:gd name="connsiteX2" fmla="*/ 859536 w 1092723"/>
                    <a:gd name="connsiteY2" fmla="*/ 74911 h 1529162"/>
                    <a:gd name="connsiteX3" fmla="*/ 1051560 w 1092723"/>
                    <a:gd name="connsiteY3" fmla="*/ 102343 h 1529162"/>
                    <a:gd name="connsiteX4" fmla="*/ 1051560 w 1092723"/>
                    <a:gd name="connsiteY4" fmla="*/ 980167 h 1529162"/>
                    <a:gd name="connsiteX5" fmla="*/ 1078992 w 1092723"/>
                    <a:gd name="connsiteY5" fmla="*/ 1455655 h 1529162"/>
                    <a:gd name="connsiteX6" fmla="*/ 804672 w 1092723"/>
                    <a:gd name="connsiteY6" fmla="*/ 1473943 h 1529162"/>
                    <a:gd name="connsiteX7" fmla="*/ 667512 w 1092723"/>
                    <a:gd name="connsiteY7" fmla="*/ 934447 h 1529162"/>
                    <a:gd name="connsiteX8" fmla="*/ 192024 w 1092723"/>
                    <a:gd name="connsiteY8" fmla="*/ 925303 h 1529162"/>
                    <a:gd name="connsiteX9" fmla="*/ 274320 w 1092723"/>
                    <a:gd name="connsiteY9" fmla="*/ 998455 h 1529162"/>
                    <a:gd name="connsiteX0" fmla="*/ 0 w 1113431"/>
                    <a:gd name="connsiteY0" fmla="*/ 610107 h 1528517"/>
                    <a:gd name="connsiteX1" fmla="*/ 704088 w 1113431"/>
                    <a:gd name="connsiteY1" fmla="*/ 600963 h 1528517"/>
                    <a:gd name="connsiteX2" fmla="*/ 859536 w 1113431"/>
                    <a:gd name="connsiteY2" fmla="*/ 61467 h 1528517"/>
                    <a:gd name="connsiteX3" fmla="*/ 1051560 w 1113431"/>
                    <a:gd name="connsiteY3" fmla="*/ 88899 h 1528517"/>
                    <a:gd name="connsiteX4" fmla="*/ 1106424 w 1113431"/>
                    <a:gd name="connsiteY4" fmla="*/ 747267 h 1528517"/>
                    <a:gd name="connsiteX5" fmla="*/ 1078992 w 1113431"/>
                    <a:gd name="connsiteY5" fmla="*/ 1442211 h 1528517"/>
                    <a:gd name="connsiteX6" fmla="*/ 804672 w 1113431"/>
                    <a:gd name="connsiteY6" fmla="*/ 1460499 h 1528517"/>
                    <a:gd name="connsiteX7" fmla="*/ 667512 w 1113431"/>
                    <a:gd name="connsiteY7" fmla="*/ 921003 h 1528517"/>
                    <a:gd name="connsiteX8" fmla="*/ 192024 w 1113431"/>
                    <a:gd name="connsiteY8" fmla="*/ 911859 h 1528517"/>
                    <a:gd name="connsiteX9" fmla="*/ 274320 w 1113431"/>
                    <a:gd name="connsiteY9" fmla="*/ 985011 h 1528517"/>
                    <a:gd name="connsiteX0" fmla="*/ 0 w 1113431"/>
                    <a:gd name="connsiteY0" fmla="*/ 615555 h 1528433"/>
                    <a:gd name="connsiteX1" fmla="*/ 704088 w 1113431"/>
                    <a:gd name="connsiteY1" fmla="*/ 606411 h 1528433"/>
                    <a:gd name="connsiteX2" fmla="*/ 859536 w 1113431"/>
                    <a:gd name="connsiteY2" fmla="*/ 66915 h 1528433"/>
                    <a:gd name="connsiteX3" fmla="*/ 1051560 w 1113431"/>
                    <a:gd name="connsiteY3" fmla="*/ 94347 h 1528433"/>
                    <a:gd name="connsiteX4" fmla="*/ 1106424 w 1113431"/>
                    <a:gd name="connsiteY4" fmla="*/ 844155 h 1528433"/>
                    <a:gd name="connsiteX5" fmla="*/ 1078992 w 1113431"/>
                    <a:gd name="connsiteY5" fmla="*/ 1447659 h 1528433"/>
                    <a:gd name="connsiteX6" fmla="*/ 804672 w 1113431"/>
                    <a:gd name="connsiteY6" fmla="*/ 1465947 h 1528433"/>
                    <a:gd name="connsiteX7" fmla="*/ 667512 w 1113431"/>
                    <a:gd name="connsiteY7" fmla="*/ 926451 h 1528433"/>
                    <a:gd name="connsiteX8" fmla="*/ 192024 w 1113431"/>
                    <a:gd name="connsiteY8" fmla="*/ 917307 h 1528433"/>
                    <a:gd name="connsiteX9" fmla="*/ 274320 w 1113431"/>
                    <a:gd name="connsiteY9" fmla="*/ 990459 h 1528433"/>
                    <a:gd name="connsiteX0" fmla="*/ 0 w 1107507"/>
                    <a:gd name="connsiteY0" fmla="*/ 615555 h 1555855"/>
                    <a:gd name="connsiteX1" fmla="*/ 704088 w 1107507"/>
                    <a:gd name="connsiteY1" fmla="*/ 606411 h 1555855"/>
                    <a:gd name="connsiteX2" fmla="*/ 859536 w 1107507"/>
                    <a:gd name="connsiteY2" fmla="*/ 66915 h 1555855"/>
                    <a:gd name="connsiteX3" fmla="*/ 1051560 w 1107507"/>
                    <a:gd name="connsiteY3" fmla="*/ 94347 h 1555855"/>
                    <a:gd name="connsiteX4" fmla="*/ 1106424 w 1107507"/>
                    <a:gd name="connsiteY4" fmla="*/ 844155 h 1555855"/>
                    <a:gd name="connsiteX5" fmla="*/ 1014984 w 1107507"/>
                    <a:gd name="connsiteY5" fmla="*/ 1493379 h 1555855"/>
                    <a:gd name="connsiteX6" fmla="*/ 804672 w 1107507"/>
                    <a:gd name="connsiteY6" fmla="*/ 1465947 h 1555855"/>
                    <a:gd name="connsiteX7" fmla="*/ 667512 w 1107507"/>
                    <a:gd name="connsiteY7" fmla="*/ 926451 h 1555855"/>
                    <a:gd name="connsiteX8" fmla="*/ 192024 w 1107507"/>
                    <a:gd name="connsiteY8" fmla="*/ 917307 h 1555855"/>
                    <a:gd name="connsiteX9" fmla="*/ 274320 w 1107507"/>
                    <a:gd name="connsiteY9" fmla="*/ 990459 h 1555855"/>
                    <a:gd name="connsiteX0" fmla="*/ 0 w 1106527"/>
                    <a:gd name="connsiteY0" fmla="*/ 615555 h 1533388"/>
                    <a:gd name="connsiteX1" fmla="*/ 704088 w 1106527"/>
                    <a:gd name="connsiteY1" fmla="*/ 606411 h 1533388"/>
                    <a:gd name="connsiteX2" fmla="*/ 859536 w 1106527"/>
                    <a:gd name="connsiteY2" fmla="*/ 66915 h 1533388"/>
                    <a:gd name="connsiteX3" fmla="*/ 1051560 w 1106527"/>
                    <a:gd name="connsiteY3" fmla="*/ 94347 h 1533388"/>
                    <a:gd name="connsiteX4" fmla="*/ 1106424 w 1106527"/>
                    <a:gd name="connsiteY4" fmla="*/ 844155 h 1533388"/>
                    <a:gd name="connsiteX5" fmla="*/ 1042416 w 1106527"/>
                    <a:gd name="connsiteY5" fmla="*/ 1456803 h 1533388"/>
                    <a:gd name="connsiteX6" fmla="*/ 804672 w 1106527"/>
                    <a:gd name="connsiteY6" fmla="*/ 1465947 h 1533388"/>
                    <a:gd name="connsiteX7" fmla="*/ 667512 w 1106527"/>
                    <a:gd name="connsiteY7" fmla="*/ 926451 h 1533388"/>
                    <a:gd name="connsiteX8" fmla="*/ 192024 w 1106527"/>
                    <a:gd name="connsiteY8" fmla="*/ 917307 h 1533388"/>
                    <a:gd name="connsiteX9" fmla="*/ 274320 w 1106527"/>
                    <a:gd name="connsiteY9" fmla="*/ 990459 h 1533388"/>
                    <a:gd name="connsiteX0" fmla="*/ 0 w 1106527"/>
                    <a:gd name="connsiteY0" fmla="*/ 637395 h 1555228"/>
                    <a:gd name="connsiteX1" fmla="*/ 704088 w 1106527"/>
                    <a:gd name="connsiteY1" fmla="*/ 628251 h 1555228"/>
                    <a:gd name="connsiteX2" fmla="*/ 859536 w 1106527"/>
                    <a:gd name="connsiteY2" fmla="*/ 88755 h 1555228"/>
                    <a:gd name="connsiteX3" fmla="*/ 1051560 w 1106527"/>
                    <a:gd name="connsiteY3" fmla="*/ 79611 h 1555228"/>
                    <a:gd name="connsiteX4" fmla="*/ 1106424 w 1106527"/>
                    <a:gd name="connsiteY4" fmla="*/ 865995 h 1555228"/>
                    <a:gd name="connsiteX5" fmla="*/ 1042416 w 1106527"/>
                    <a:gd name="connsiteY5" fmla="*/ 1478643 h 1555228"/>
                    <a:gd name="connsiteX6" fmla="*/ 804672 w 1106527"/>
                    <a:gd name="connsiteY6" fmla="*/ 1487787 h 1555228"/>
                    <a:gd name="connsiteX7" fmla="*/ 667512 w 1106527"/>
                    <a:gd name="connsiteY7" fmla="*/ 948291 h 1555228"/>
                    <a:gd name="connsiteX8" fmla="*/ 192024 w 1106527"/>
                    <a:gd name="connsiteY8" fmla="*/ 939147 h 1555228"/>
                    <a:gd name="connsiteX9" fmla="*/ 274320 w 1106527"/>
                    <a:gd name="connsiteY9" fmla="*/ 1012299 h 1555228"/>
                    <a:gd name="connsiteX0" fmla="*/ 64008 w 1170535"/>
                    <a:gd name="connsiteY0" fmla="*/ 637395 h 1555228"/>
                    <a:gd name="connsiteX1" fmla="*/ 768096 w 1170535"/>
                    <a:gd name="connsiteY1" fmla="*/ 628251 h 1555228"/>
                    <a:gd name="connsiteX2" fmla="*/ 923544 w 1170535"/>
                    <a:gd name="connsiteY2" fmla="*/ 88755 h 1555228"/>
                    <a:gd name="connsiteX3" fmla="*/ 1115568 w 1170535"/>
                    <a:gd name="connsiteY3" fmla="*/ 79611 h 1555228"/>
                    <a:gd name="connsiteX4" fmla="*/ 1170432 w 1170535"/>
                    <a:gd name="connsiteY4" fmla="*/ 865995 h 1555228"/>
                    <a:gd name="connsiteX5" fmla="*/ 1106424 w 1170535"/>
                    <a:gd name="connsiteY5" fmla="*/ 1478643 h 1555228"/>
                    <a:gd name="connsiteX6" fmla="*/ 868680 w 1170535"/>
                    <a:gd name="connsiteY6" fmla="*/ 1487787 h 1555228"/>
                    <a:gd name="connsiteX7" fmla="*/ 731520 w 1170535"/>
                    <a:gd name="connsiteY7" fmla="*/ 948291 h 1555228"/>
                    <a:gd name="connsiteX8" fmla="*/ 256032 w 1170535"/>
                    <a:gd name="connsiteY8" fmla="*/ 939147 h 1555228"/>
                    <a:gd name="connsiteX9" fmla="*/ 0 w 1170535"/>
                    <a:gd name="connsiteY9" fmla="*/ 957435 h 1555228"/>
                    <a:gd name="connsiteX0" fmla="*/ 0 w 1106527"/>
                    <a:gd name="connsiteY0" fmla="*/ 637395 h 1555228"/>
                    <a:gd name="connsiteX1" fmla="*/ 704088 w 1106527"/>
                    <a:gd name="connsiteY1" fmla="*/ 628251 h 1555228"/>
                    <a:gd name="connsiteX2" fmla="*/ 859536 w 1106527"/>
                    <a:gd name="connsiteY2" fmla="*/ 88755 h 1555228"/>
                    <a:gd name="connsiteX3" fmla="*/ 1051560 w 1106527"/>
                    <a:gd name="connsiteY3" fmla="*/ 79611 h 1555228"/>
                    <a:gd name="connsiteX4" fmla="*/ 1106424 w 1106527"/>
                    <a:gd name="connsiteY4" fmla="*/ 865995 h 1555228"/>
                    <a:gd name="connsiteX5" fmla="*/ 1042416 w 1106527"/>
                    <a:gd name="connsiteY5" fmla="*/ 1478643 h 1555228"/>
                    <a:gd name="connsiteX6" fmla="*/ 804672 w 1106527"/>
                    <a:gd name="connsiteY6" fmla="*/ 1487787 h 1555228"/>
                    <a:gd name="connsiteX7" fmla="*/ 667512 w 1106527"/>
                    <a:gd name="connsiteY7" fmla="*/ 948291 h 1555228"/>
                    <a:gd name="connsiteX8" fmla="*/ 192024 w 1106527"/>
                    <a:gd name="connsiteY8" fmla="*/ 939147 h 1555228"/>
                    <a:gd name="connsiteX0" fmla="*/ 0 w 1073924"/>
                    <a:gd name="connsiteY0" fmla="*/ 681003 h 1652390"/>
                    <a:gd name="connsiteX1" fmla="*/ 704088 w 1073924"/>
                    <a:gd name="connsiteY1" fmla="*/ 671859 h 1652390"/>
                    <a:gd name="connsiteX2" fmla="*/ 859536 w 1073924"/>
                    <a:gd name="connsiteY2" fmla="*/ 132363 h 1652390"/>
                    <a:gd name="connsiteX3" fmla="*/ 1051560 w 1073924"/>
                    <a:gd name="connsiteY3" fmla="*/ 123219 h 1652390"/>
                    <a:gd name="connsiteX4" fmla="*/ 1042416 w 1073924"/>
                    <a:gd name="connsiteY4" fmla="*/ 1522251 h 1652390"/>
                    <a:gd name="connsiteX5" fmla="*/ 804672 w 1073924"/>
                    <a:gd name="connsiteY5" fmla="*/ 1531395 h 1652390"/>
                    <a:gd name="connsiteX6" fmla="*/ 667512 w 1073924"/>
                    <a:gd name="connsiteY6" fmla="*/ 991899 h 1652390"/>
                    <a:gd name="connsiteX7" fmla="*/ 192024 w 1073924"/>
                    <a:gd name="connsiteY7" fmla="*/ 982755 h 1652390"/>
                    <a:gd name="connsiteX0" fmla="*/ 0 w 1073924"/>
                    <a:gd name="connsiteY0" fmla="*/ 681003 h 1652390"/>
                    <a:gd name="connsiteX1" fmla="*/ 704088 w 1073924"/>
                    <a:gd name="connsiteY1" fmla="*/ 671859 h 1652390"/>
                    <a:gd name="connsiteX2" fmla="*/ 859536 w 1073924"/>
                    <a:gd name="connsiteY2" fmla="*/ 132363 h 1652390"/>
                    <a:gd name="connsiteX3" fmla="*/ 1051560 w 1073924"/>
                    <a:gd name="connsiteY3" fmla="*/ 123219 h 1652390"/>
                    <a:gd name="connsiteX4" fmla="*/ 1042416 w 1073924"/>
                    <a:gd name="connsiteY4" fmla="*/ 1522251 h 1652390"/>
                    <a:gd name="connsiteX5" fmla="*/ 804672 w 1073924"/>
                    <a:gd name="connsiteY5" fmla="*/ 1531395 h 1652390"/>
                    <a:gd name="connsiteX6" fmla="*/ 667512 w 1073924"/>
                    <a:gd name="connsiteY6" fmla="*/ 991899 h 1652390"/>
                    <a:gd name="connsiteX7" fmla="*/ 164592 w 1073924"/>
                    <a:gd name="connsiteY7" fmla="*/ 955323 h 1652390"/>
                    <a:gd name="connsiteX0" fmla="*/ 0 w 918476"/>
                    <a:gd name="connsiteY0" fmla="*/ 809019 h 1652390"/>
                    <a:gd name="connsiteX1" fmla="*/ 548640 w 918476"/>
                    <a:gd name="connsiteY1" fmla="*/ 671859 h 1652390"/>
                    <a:gd name="connsiteX2" fmla="*/ 704088 w 918476"/>
                    <a:gd name="connsiteY2" fmla="*/ 132363 h 1652390"/>
                    <a:gd name="connsiteX3" fmla="*/ 896112 w 918476"/>
                    <a:gd name="connsiteY3" fmla="*/ 123219 h 1652390"/>
                    <a:gd name="connsiteX4" fmla="*/ 886968 w 918476"/>
                    <a:gd name="connsiteY4" fmla="*/ 1522251 h 1652390"/>
                    <a:gd name="connsiteX5" fmla="*/ 649224 w 918476"/>
                    <a:gd name="connsiteY5" fmla="*/ 1531395 h 1652390"/>
                    <a:gd name="connsiteX6" fmla="*/ 512064 w 918476"/>
                    <a:gd name="connsiteY6" fmla="*/ 991899 h 1652390"/>
                    <a:gd name="connsiteX7" fmla="*/ 9144 w 918476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228600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228600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402336 w 1137932"/>
                    <a:gd name="connsiteY7" fmla="*/ 955323 h 1652390"/>
                    <a:gd name="connsiteX0" fmla="*/ 0 w 1137932"/>
                    <a:gd name="connsiteY0" fmla="*/ 845595 h 1652390"/>
                    <a:gd name="connsiteX1" fmla="*/ 768096 w 1137932"/>
                    <a:gd name="connsiteY1" fmla="*/ 671859 h 1652390"/>
                    <a:gd name="connsiteX2" fmla="*/ 923544 w 1137932"/>
                    <a:gd name="connsiteY2" fmla="*/ 132363 h 1652390"/>
                    <a:gd name="connsiteX3" fmla="*/ 1115568 w 1137932"/>
                    <a:gd name="connsiteY3" fmla="*/ 123219 h 1652390"/>
                    <a:gd name="connsiteX4" fmla="*/ 1106424 w 1137932"/>
                    <a:gd name="connsiteY4" fmla="*/ 1522251 h 1652390"/>
                    <a:gd name="connsiteX5" fmla="*/ 868680 w 1137932"/>
                    <a:gd name="connsiteY5" fmla="*/ 1531395 h 1652390"/>
                    <a:gd name="connsiteX6" fmla="*/ 731520 w 1137932"/>
                    <a:gd name="connsiteY6" fmla="*/ 991899 h 1652390"/>
                    <a:gd name="connsiteX7" fmla="*/ 402336 w 1137932"/>
                    <a:gd name="connsiteY7" fmla="*/ 955323 h 1652390"/>
                    <a:gd name="connsiteX0" fmla="*/ 0 w 1137932"/>
                    <a:gd name="connsiteY0" fmla="*/ 845595 h 1682572"/>
                    <a:gd name="connsiteX1" fmla="*/ 768096 w 1137932"/>
                    <a:gd name="connsiteY1" fmla="*/ 671859 h 1682572"/>
                    <a:gd name="connsiteX2" fmla="*/ 923544 w 1137932"/>
                    <a:gd name="connsiteY2" fmla="*/ 132363 h 1682572"/>
                    <a:gd name="connsiteX3" fmla="*/ 1115568 w 1137932"/>
                    <a:gd name="connsiteY3" fmla="*/ 123219 h 1682572"/>
                    <a:gd name="connsiteX4" fmla="*/ 1106424 w 1137932"/>
                    <a:gd name="connsiteY4" fmla="*/ 1522251 h 1682572"/>
                    <a:gd name="connsiteX5" fmla="*/ 868680 w 1137932"/>
                    <a:gd name="connsiteY5" fmla="*/ 1531395 h 1682572"/>
                    <a:gd name="connsiteX6" fmla="*/ 731520 w 1137932"/>
                    <a:gd name="connsiteY6" fmla="*/ 991899 h 1682572"/>
                    <a:gd name="connsiteX7" fmla="*/ 402336 w 1137932"/>
                    <a:gd name="connsiteY7" fmla="*/ 955323 h 1682572"/>
                    <a:gd name="connsiteX0" fmla="*/ 0 w 1137932"/>
                    <a:gd name="connsiteY0" fmla="*/ 845595 h 1651033"/>
                    <a:gd name="connsiteX1" fmla="*/ 768096 w 1137932"/>
                    <a:gd name="connsiteY1" fmla="*/ 671859 h 1651033"/>
                    <a:gd name="connsiteX2" fmla="*/ 923544 w 1137932"/>
                    <a:gd name="connsiteY2" fmla="*/ 132363 h 1651033"/>
                    <a:gd name="connsiteX3" fmla="*/ 1115568 w 1137932"/>
                    <a:gd name="connsiteY3" fmla="*/ 123219 h 1651033"/>
                    <a:gd name="connsiteX4" fmla="*/ 1106424 w 1137932"/>
                    <a:gd name="connsiteY4" fmla="*/ 1522251 h 1651033"/>
                    <a:gd name="connsiteX5" fmla="*/ 868680 w 1137932"/>
                    <a:gd name="connsiteY5" fmla="*/ 1531395 h 1651033"/>
                    <a:gd name="connsiteX6" fmla="*/ 795528 w 1137932"/>
                    <a:gd name="connsiteY6" fmla="*/ 1019331 h 1651033"/>
                    <a:gd name="connsiteX7" fmla="*/ 402336 w 1137932"/>
                    <a:gd name="connsiteY7" fmla="*/ 955323 h 1651033"/>
                    <a:gd name="connsiteX0" fmla="*/ 0 w 1137932"/>
                    <a:gd name="connsiteY0" fmla="*/ 846024 h 1651462"/>
                    <a:gd name="connsiteX1" fmla="*/ 786384 w 1137932"/>
                    <a:gd name="connsiteY1" fmla="*/ 681432 h 1651462"/>
                    <a:gd name="connsiteX2" fmla="*/ 923544 w 1137932"/>
                    <a:gd name="connsiteY2" fmla="*/ 132792 h 1651462"/>
                    <a:gd name="connsiteX3" fmla="*/ 1115568 w 1137932"/>
                    <a:gd name="connsiteY3" fmla="*/ 123648 h 1651462"/>
                    <a:gd name="connsiteX4" fmla="*/ 1106424 w 1137932"/>
                    <a:gd name="connsiteY4" fmla="*/ 1522680 h 1651462"/>
                    <a:gd name="connsiteX5" fmla="*/ 868680 w 1137932"/>
                    <a:gd name="connsiteY5" fmla="*/ 1531824 h 1651462"/>
                    <a:gd name="connsiteX6" fmla="*/ 795528 w 1137932"/>
                    <a:gd name="connsiteY6" fmla="*/ 1019760 h 1651462"/>
                    <a:gd name="connsiteX7" fmla="*/ 402336 w 1137932"/>
                    <a:gd name="connsiteY7" fmla="*/ 955752 h 1651462"/>
                    <a:gd name="connsiteX0" fmla="*/ 0 w 1137932"/>
                    <a:gd name="connsiteY0" fmla="*/ 848637 h 1654075"/>
                    <a:gd name="connsiteX1" fmla="*/ 777240 w 1137932"/>
                    <a:gd name="connsiteY1" fmla="*/ 738909 h 1654075"/>
                    <a:gd name="connsiteX2" fmla="*/ 923544 w 1137932"/>
                    <a:gd name="connsiteY2" fmla="*/ 135405 h 1654075"/>
                    <a:gd name="connsiteX3" fmla="*/ 1115568 w 1137932"/>
                    <a:gd name="connsiteY3" fmla="*/ 126261 h 1654075"/>
                    <a:gd name="connsiteX4" fmla="*/ 1106424 w 1137932"/>
                    <a:gd name="connsiteY4" fmla="*/ 1525293 h 1654075"/>
                    <a:gd name="connsiteX5" fmla="*/ 868680 w 1137932"/>
                    <a:gd name="connsiteY5" fmla="*/ 1534437 h 1654075"/>
                    <a:gd name="connsiteX6" fmla="*/ 795528 w 1137932"/>
                    <a:gd name="connsiteY6" fmla="*/ 1022373 h 1654075"/>
                    <a:gd name="connsiteX7" fmla="*/ 402336 w 1137932"/>
                    <a:gd name="connsiteY7" fmla="*/ 958365 h 1654075"/>
                    <a:gd name="connsiteX0" fmla="*/ 0 w 1140369"/>
                    <a:gd name="connsiteY0" fmla="*/ 848637 h 1654075"/>
                    <a:gd name="connsiteX1" fmla="*/ 777240 w 1140369"/>
                    <a:gd name="connsiteY1" fmla="*/ 738909 h 1654075"/>
                    <a:gd name="connsiteX2" fmla="*/ 886968 w 1140369"/>
                    <a:gd name="connsiteY2" fmla="*/ 135405 h 1654075"/>
                    <a:gd name="connsiteX3" fmla="*/ 1115568 w 1140369"/>
                    <a:gd name="connsiteY3" fmla="*/ 126261 h 1654075"/>
                    <a:gd name="connsiteX4" fmla="*/ 1106424 w 1140369"/>
                    <a:gd name="connsiteY4" fmla="*/ 1525293 h 1654075"/>
                    <a:gd name="connsiteX5" fmla="*/ 868680 w 1140369"/>
                    <a:gd name="connsiteY5" fmla="*/ 1534437 h 1654075"/>
                    <a:gd name="connsiteX6" fmla="*/ 795528 w 1140369"/>
                    <a:gd name="connsiteY6" fmla="*/ 1022373 h 1654075"/>
                    <a:gd name="connsiteX7" fmla="*/ 402336 w 1140369"/>
                    <a:gd name="connsiteY7" fmla="*/ 958365 h 165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0369" h="1654075">
                      <a:moveTo>
                        <a:pt x="0" y="848637"/>
                      </a:moveTo>
                      <a:cubicBezTo>
                        <a:pt x="563880" y="844065"/>
                        <a:pt x="629412" y="857781"/>
                        <a:pt x="777240" y="738909"/>
                      </a:cubicBezTo>
                      <a:cubicBezTo>
                        <a:pt x="925068" y="620037"/>
                        <a:pt x="830580" y="237513"/>
                        <a:pt x="886968" y="135405"/>
                      </a:cubicBezTo>
                      <a:cubicBezTo>
                        <a:pt x="943356" y="33297"/>
                        <a:pt x="1078992" y="-105387"/>
                        <a:pt x="1115568" y="126261"/>
                      </a:cubicBezTo>
                      <a:cubicBezTo>
                        <a:pt x="1152144" y="357909"/>
                        <a:pt x="1147572" y="1290597"/>
                        <a:pt x="1106424" y="1525293"/>
                      </a:cubicBezTo>
                      <a:cubicBezTo>
                        <a:pt x="1065276" y="1759989"/>
                        <a:pt x="920496" y="1618257"/>
                        <a:pt x="868680" y="1534437"/>
                      </a:cubicBezTo>
                      <a:cubicBezTo>
                        <a:pt x="816864" y="1450617"/>
                        <a:pt x="873252" y="1118385"/>
                        <a:pt x="795528" y="1022373"/>
                      </a:cubicBezTo>
                      <a:cubicBezTo>
                        <a:pt x="717804" y="926361"/>
                        <a:pt x="569976" y="956841"/>
                        <a:pt x="402336" y="958365"/>
                      </a:cubicBezTo>
                    </a:path>
                  </a:pathLst>
                </a:custGeom>
                <a:noFill/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2112797" y="1657244"/>
                <a:ext cx="2102627" cy="2512855"/>
                <a:chOff x="1072170" y="499705"/>
                <a:chExt cx="2102627" cy="2512855"/>
              </a:xfrm>
            </p:grpSpPr>
            <p:sp>
              <p:nvSpPr>
                <p:cNvPr id="30" name="Freeform 4"/>
                <p:cNvSpPr>
                  <a:spLocks noChangeAspect="1"/>
                </p:cNvSpPr>
                <p:nvPr/>
              </p:nvSpPr>
              <p:spPr bwMode="auto">
                <a:xfrm rot="10800000">
                  <a:off x="1074459" y="2346281"/>
                  <a:ext cx="1048452" cy="666279"/>
                </a:xfrm>
                <a:custGeom>
                  <a:avLst/>
                  <a:gdLst>
                    <a:gd name="T0" fmla="*/ 0 w 129"/>
                    <a:gd name="T1" fmla="*/ 0 h 82"/>
                    <a:gd name="T2" fmla="*/ 129 w 129"/>
                    <a:gd name="T3" fmla="*/ 82 h 82"/>
                    <a:gd name="T4" fmla="*/ 0 w 129"/>
                    <a:gd name="T5" fmla="*/ 55 h 82"/>
                    <a:gd name="T6" fmla="*/ 0 w 129"/>
                    <a:gd name="T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82">
                      <a:moveTo>
                        <a:pt x="0" y="0"/>
                      </a:moveTo>
                      <a:lnTo>
                        <a:pt x="129" y="82"/>
                      </a:ln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" name="Freeform 5"/>
                <p:cNvSpPr>
                  <a:spLocks noChangeAspect="1"/>
                </p:cNvSpPr>
                <p:nvPr/>
              </p:nvSpPr>
              <p:spPr bwMode="auto">
                <a:xfrm rot="10800000">
                  <a:off x="1073315" y="499705"/>
                  <a:ext cx="1048452" cy="763587"/>
                </a:xfrm>
                <a:custGeom>
                  <a:avLst/>
                  <a:gdLst>
                    <a:gd name="T0" fmla="*/ 0 w 129"/>
                    <a:gd name="T1" fmla="*/ 94 h 94"/>
                    <a:gd name="T2" fmla="*/ 94 w 129"/>
                    <a:gd name="T3" fmla="*/ 0 h 94"/>
                    <a:gd name="T4" fmla="*/ 129 w 129"/>
                    <a:gd name="T5" fmla="*/ 20 h 94"/>
                    <a:gd name="T6" fmla="*/ 0 w 129"/>
                    <a:gd name="T7" fmla="*/ 9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94">
                      <a:moveTo>
                        <a:pt x="0" y="94"/>
                      </a:moveTo>
                      <a:lnTo>
                        <a:pt x="94" y="0"/>
                      </a:lnTo>
                      <a:lnTo>
                        <a:pt x="129" y="20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" name="Freeform 6"/>
                <p:cNvSpPr>
                  <a:spLocks noChangeAspect="1"/>
                </p:cNvSpPr>
                <p:nvPr/>
              </p:nvSpPr>
              <p:spPr bwMode="auto">
                <a:xfrm rot="10800000">
                  <a:off x="1072170" y="1100730"/>
                  <a:ext cx="285005" cy="1244407"/>
                </a:xfrm>
                <a:custGeom>
                  <a:avLst/>
                  <a:gdLst>
                    <a:gd name="T0" fmla="*/ 0 w 35"/>
                    <a:gd name="T1" fmla="*/ 133 h 153"/>
                    <a:gd name="T2" fmla="*/ 35 w 35"/>
                    <a:gd name="T3" fmla="*/ 0 h 153"/>
                    <a:gd name="T4" fmla="*/ 35 w 35"/>
                    <a:gd name="T5" fmla="*/ 153 h 153"/>
                    <a:gd name="T6" fmla="*/ 0 w 35"/>
                    <a:gd name="T7" fmla="*/ 1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153">
                      <a:moveTo>
                        <a:pt x="0" y="133"/>
                      </a:moveTo>
                      <a:lnTo>
                        <a:pt x="35" y="0"/>
                      </a:lnTo>
                      <a:lnTo>
                        <a:pt x="35" y="153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" name="Freeform 7"/>
                <p:cNvSpPr>
                  <a:spLocks noChangeAspect="1"/>
                </p:cNvSpPr>
                <p:nvPr/>
              </p:nvSpPr>
              <p:spPr bwMode="auto">
                <a:xfrm rot="10800000">
                  <a:off x="1073315" y="1264437"/>
                  <a:ext cx="1048452" cy="1300503"/>
                </a:xfrm>
                <a:custGeom>
                  <a:avLst/>
                  <a:gdLst>
                    <a:gd name="T0" fmla="*/ 0 w 129"/>
                    <a:gd name="T1" fmla="*/ 0 h 160"/>
                    <a:gd name="T2" fmla="*/ 94 w 129"/>
                    <a:gd name="T3" fmla="*/ 160 h 160"/>
                    <a:gd name="T4" fmla="*/ 129 w 129"/>
                    <a:gd name="T5" fmla="*/ 27 h 160"/>
                    <a:gd name="T6" fmla="*/ 0 w 129"/>
                    <a:gd name="T7" fmla="*/ 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160">
                      <a:moveTo>
                        <a:pt x="0" y="0"/>
                      </a:moveTo>
                      <a:lnTo>
                        <a:pt x="94" y="160"/>
                      </a:lnTo>
                      <a:lnTo>
                        <a:pt x="129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" name="Freeform 8"/>
                <p:cNvSpPr>
                  <a:spLocks noChangeAspect="1"/>
                </p:cNvSpPr>
                <p:nvPr/>
              </p:nvSpPr>
              <p:spPr bwMode="auto">
                <a:xfrm rot="10800000">
                  <a:off x="1357175" y="499705"/>
                  <a:ext cx="1560087" cy="763587"/>
                </a:xfrm>
                <a:custGeom>
                  <a:avLst/>
                  <a:gdLst>
                    <a:gd name="T0" fmla="*/ 0 w 192"/>
                    <a:gd name="T1" fmla="*/ 0 h 94"/>
                    <a:gd name="T2" fmla="*/ 192 w 192"/>
                    <a:gd name="T3" fmla="*/ 0 h 94"/>
                    <a:gd name="T4" fmla="*/ 98 w 192"/>
                    <a:gd name="T5" fmla="*/ 94 h 94"/>
                    <a:gd name="T6" fmla="*/ 0 w 192"/>
                    <a:gd name="T7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2" h="94">
                      <a:moveTo>
                        <a:pt x="0" y="0"/>
                      </a:moveTo>
                      <a:lnTo>
                        <a:pt x="192" y="0"/>
                      </a:lnTo>
                      <a:lnTo>
                        <a:pt x="98" y="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" name="Freeform 9"/>
                <p:cNvSpPr>
                  <a:spLocks noChangeAspect="1"/>
                </p:cNvSpPr>
                <p:nvPr/>
              </p:nvSpPr>
              <p:spPr bwMode="auto">
                <a:xfrm rot="10800000">
                  <a:off x="1357175" y="1264437"/>
                  <a:ext cx="1560087" cy="1300503"/>
                </a:xfrm>
                <a:custGeom>
                  <a:avLst/>
                  <a:gdLst>
                    <a:gd name="T0" fmla="*/ 98 w 192"/>
                    <a:gd name="T1" fmla="*/ 0 h 160"/>
                    <a:gd name="T2" fmla="*/ 192 w 192"/>
                    <a:gd name="T3" fmla="*/ 160 h 160"/>
                    <a:gd name="T4" fmla="*/ 0 w 192"/>
                    <a:gd name="T5" fmla="*/ 160 h 160"/>
                    <a:gd name="T6" fmla="*/ 98 w 192"/>
                    <a:gd name="T7" fmla="*/ 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2" h="160">
                      <a:moveTo>
                        <a:pt x="98" y="0"/>
                      </a:moveTo>
                      <a:lnTo>
                        <a:pt x="192" y="160"/>
                      </a:lnTo>
                      <a:lnTo>
                        <a:pt x="0" y="160"/>
                      </a:lnTo>
                      <a:lnTo>
                        <a:pt x="98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" name="Freeform 10"/>
                <p:cNvSpPr>
                  <a:spLocks noChangeAspect="1"/>
                </p:cNvSpPr>
                <p:nvPr/>
              </p:nvSpPr>
              <p:spPr bwMode="auto">
                <a:xfrm rot="10800000" flipH="1">
                  <a:off x="2125200" y="500850"/>
                  <a:ext cx="1048452" cy="763587"/>
                </a:xfrm>
                <a:custGeom>
                  <a:avLst/>
                  <a:gdLst>
                    <a:gd name="T0" fmla="*/ 0 w 129"/>
                    <a:gd name="T1" fmla="*/ 94 h 94"/>
                    <a:gd name="T2" fmla="*/ 94 w 129"/>
                    <a:gd name="T3" fmla="*/ 0 h 94"/>
                    <a:gd name="T4" fmla="*/ 129 w 129"/>
                    <a:gd name="T5" fmla="*/ 20 h 94"/>
                    <a:gd name="T6" fmla="*/ 0 w 129"/>
                    <a:gd name="T7" fmla="*/ 9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94">
                      <a:moveTo>
                        <a:pt x="0" y="94"/>
                      </a:moveTo>
                      <a:lnTo>
                        <a:pt x="94" y="0"/>
                      </a:lnTo>
                      <a:lnTo>
                        <a:pt x="129" y="20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" name="Freeform 11"/>
                <p:cNvSpPr>
                  <a:spLocks noChangeAspect="1"/>
                </p:cNvSpPr>
                <p:nvPr/>
              </p:nvSpPr>
              <p:spPr bwMode="auto">
                <a:xfrm rot="10800000" flipH="1">
                  <a:off x="2889792" y="1101874"/>
                  <a:ext cx="285005" cy="1244407"/>
                </a:xfrm>
                <a:custGeom>
                  <a:avLst/>
                  <a:gdLst>
                    <a:gd name="T0" fmla="*/ 0 w 35"/>
                    <a:gd name="T1" fmla="*/ 133 h 153"/>
                    <a:gd name="T2" fmla="*/ 35 w 35"/>
                    <a:gd name="T3" fmla="*/ 0 h 153"/>
                    <a:gd name="T4" fmla="*/ 35 w 35"/>
                    <a:gd name="T5" fmla="*/ 153 h 153"/>
                    <a:gd name="T6" fmla="*/ 0 w 35"/>
                    <a:gd name="T7" fmla="*/ 1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153">
                      <a:moveTo>
                        <a:pt x="0" y="133"/>
                      </a:moveTo>
                      <a:lnTo>
                        <a:pt x="35" y="0"/>
                      </a:lnTo>
                      <a:lnTo>
                        <a:pt x="35" y="153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" name="Freeform 12"/>
                <p:cNvSpPr>
                  <a:spLocks noChangeAspect="1"/>
                </p:cNvSpPr>
                <p:nvPr/>
              </p:nvSpPr>
              <p:spPr bwMode="auto">
                <a:xfrm rot="10800000" flipH="1">
                  <a:off x="2118333" y="2346281"/>
                  <a:ext cx="1048452" cy="666279"/>
                </a:xfrm>
                <a:custGeom>
                  <a:avLst/>
                  <a:gdLst>
                    <a:gd name="T0" fmla="*/ 0 w 129"/>
                    <a:gd name="T1" fmla="*/ 0 h 82"/>
                    <a:gd name="T2" fmla="*/ 129 w 129"/>
                    <a:gd name="T3" fmla="*/ 82 h 82"/>
                    <a:gd name="T4" fmla="*/ 0 w 129"/>
                    <a:gd name="T5" fmla="*/ 55 h 82"/>
                    <a:gd name="T6" fmla="*/ 0 w 129"/>
                    <a:gd name="T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82">
                      <a:moveTo>
                        <a:pt x="0" y="0"/>
                      </a:moveTo>
                      <a:lnTo>
                        <a:pt x="129" y="82"/>
                      </a:ln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" name="Freeform 13"/>
                <p:cNvSpPr>
                  <a:spLocks noChangeAspect="1"/>
                </p:cNvSpPr>
                <p:nvPr/>
              </p:nvSpPr>
              <p:spPr bwMode="auto">
                <a:xfrm rot="10800000" flipH="1">
                  <a:off x="2125200" y="1264437"/>
                  <a:ext cx="1048452" cy="1300503"/>
                </a:xfrm>
                <a:custGeom>
                  <a:avLst/>
                  <a:gdLst>
                    <a:gd name="T0" fmla="*/ 0 w 129"/>
                    <a:gd name="T1" fmla="*/ 0 h 160"/>
                    <a:gd name="T2" fmla="*/ 94 w 129"/>
                    <a:gd name="T3" fmla="*/ 160 h 160"/>
                    <a:gd name="T4" fmla="*/ 129 w 129"/>
                    <a:gd name="T5" fmla="*/ 27 h 160"/>
                    <a:gd name="T6" fmla="*/ 0 w 129"/>
                    <a:gd name="T7" fmla="*/ 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9" h="160">
                      <a:moveTo>
                        <a:pt x="0" y="0"/>
                      </a:moveTo>
                      <a:lnTo>
                        <a:pt x="94" y="160"/>
                      </a:lnTo>
                      <a:lnTo>
                        <a:pt x="129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" cap="flat">
                  <a:solidFill>
                    <a:srgbClr val="333333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8A65A84E-078D-4F8C-8C43-1E510A622080}"/>
                </a:ext>
              </a:extLst>
            </p:cNvPr>
            <p:cNvCxnSpPr>
              <a:cxnSpLocks/>
            </p:cNvCxnSpPr>
            <p:nvPr/>
          </p:nvCxnSpPr>
          <p:spPr>
            <a:xfrm>
              <a:off x="6771086" y="4259403"/>
              <a:ext cx="447603" cy="1864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6653890" y="4463971"/>
              <a:ext cx="11128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/>
              <a:r>
                <a:rPr kumimoji="0" lang="en-US" sz="14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Calibri"/>
                </a:rPr>
                <a:t>FVIII or FIX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771086" y="991557"/>
              <a:ext cx="2191320" cy="1710721"/>
              <a:chOff x="8745514" y="822248"/>
              <a:chExt cx="2191320" cy="171072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9131061" y="822248"/>
                <a:ext cx="0" cy="1297788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131061" y="2120036"/>
                <a:ext cx="1326289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 rot="16200000">
                <a:off x="8535680" y="1286476"/>
                <a:ext cx="7889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/>
                <a:r>
                  <a:rPr lang="en-US" b="1" dirty="0">
                    <a:solidFill>
                      <a:srgbClr val="00000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IU/</a:t>
                </a:r>
                <a:r>
                  <a:rPr lang="en-US" b="1" dirty="0" err="1">
                    <a:solidFill>
                      <a:srgbClr val="00000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dL</a:t>
                </a:r>
                <a:endParaRPr lang="en-US" b="1" dirty="0">
                  <a:solidFill>
                    <a:srgbClr val="000000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Calibri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9114846" y="1255242"/>
                <a:ext cx="129648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10377561" y="1101353"/>
                <a:ext cx="45076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/>
                <a:r>
                  <a:rPr kumimoji="0" lang="en-US" sz="1400" b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FIX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370653" y="1623370"/>
                <a:ext cx="56618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/>
                <a:r>
                  <a:rPr kumimoji="0" lang="en-US" sz="1400" b="1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FVIII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9128261" y="1268930"/>
                <a:ext cx="1283065" cy="484014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9419743" y="2163637"/>
                <a:ext cx="7489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/>
                <a:r>
                  <a:rPr lang="en-US" b="1" dirty="0">
                    <a:solidFill>
                      <a:srgbClr val="000000"/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  <a:sym typeface="Calibri"/>
                  </a:rPr>
                  <a:t>years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433212" y="3943553"/>
              <a:ext cx="5084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/>
              <a:r>
                <a:rPr kumimoji="0" lang="en-US" sz="1400" b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  <a:sym typeface="Calibri"/>
                </a:rPr>
                <a:t>ALT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8A65A84E-078D-4F8C-8C43-1E510A6220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4747" y="3951570"/>
              <a:ext cx="8186" cy="25350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81892F4-F53C-33C0-6571-40C1272D51FD}"/>
              </a:ext>
            </a:extLst>
          </p:cNvPr>
          <p:cNvSpPr txBox="1"/>
          <p:nvPr/>
        </p:nvSpPr>
        <p:spPr>
          <a:xfrm>
            <a:off x="6642780" y="2193715"/>
            <a:ext cx="52015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Challenges in gene therapy unique to FVIII: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FVIII is primarily synthesized by LSECs (not hepatocytes)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Large and complex glycoprotein, difficult to express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Tends to misfold and aggregate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Large coding sequence, too big for AAV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FIX primarily synthesized in hepatocytes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FIX smaller protein- easily fits in AAV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9D29953F-F417-D5F5-A600-036E6E15E730}"/>
              </a:ext>
            </a:extLst>
          </p:cNvPr>
          <p:cNvSpPr txBox="1"/>
          <p:nvPr/>
        </p:nvSpPr>
        <p:spPr>
          <a:xfrm>
            <a:off x="234934" y="6397810"/>
            <a:ext cx="11402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Kaczmarek R, </a:t>
            </a:r>
            <a:r>
              <a:rPr lang="en-US" sz="1400" dirty="0" err="1">
                <a:solidFill>
                  <a:schemeClr val="tx1"/>
                </a:solidFill>
              </a:rPr>
              <a:t>Haemophilia</a:t>
            </a:r>
            <a:r>
              <a:rPr lang="en-US" sz="1400" dirty="0">
                <a:solidFill>
                  <a:schemeClr val="tx1"/>
                </a:solidFill>
              </a:rPr>
              <a:t>, 2022, Malhotra 2008, </a:t>
            </a:r>
            <a:r>
              <a:rPr lang="en-US" sz="1400" dirty="0" err="1">
                <a:solidFill>
                  <a:schemeClr val="tx1"/>
                </a:solidFill>
              </a:rPr>
              <a:t>Kapelanski</a:t>
            </a:r>
            <a:r>
              <a:rPr lang="en-US" sz="1400" dirty="0">
                <a:solidFill>
                  <a:schemeClr val="tx1"/>
                </a:solidFill>
              </a:rPr>
              <a:t>-Lamoureux 2022, </a:t>
            </a:r>
            <a:r>
              <a:rPr lang="en-US" sz="1400" dirty="0" err="1">
                <a:solidFill>
                  <a:schemeClr val="tx1"/>
                </a:solidFill>
              </a:rPr>
              <a:t>Poothong</a:t>
            </a:r>
            <a:r>
              <a:rPr lang="en-US" sz="1400" dirty="0">
                <a:solidFill>
                  <a:schemeClr val="tx1"/>
                </a:solidFill>
              </a:rPr>
              <a:t> 2021, </a:t>
            </a:r>
            <a:r>
              <a:rPr lang="en-US" sz="1400" dirty="0" err="1">
                <a:solidFill>
                  <a:schemeClr val="tx1"/>
                </a:solidFill>
              </a:rPr>
              <a:t>Poothong</a:t>
            </a:r>
            <a:r>
              <a:rPr lang="en-US" sz="1400" dirty="0">
                <a:solidFill>
                  <a:schemeClr val="tx1"/>
                </a:solidFill>
              </a:rPr>
              <a:t> 2020  </a:t>
            </a:r>
            <a:endParaRPr lang="en-US" sz="14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8"/>
    </mc:Choice>
    <mc:Fallback xmlns="">
      <p:transition spd="slow" advTm="4397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A50D5-6950-8B11-ECE0-F4B03A7F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FVIII Gene Therapy clinical trials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844E45-1516-74EF-E9B5-417BE03004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Pattern emerging where FVIII expression decreases over time</a:t>
            </a:r>
          </a:p>
          <a:p>
            <a:r>
              <a:rPr lang="en-GB" dirty="0"/>
              <a:t>Spark data did not include 2</a:t>
            </a:r>
          </a:p>
          <a:p>
            <a:pPr marL="0" indent="0">
              <a:buNone/>
            </a:pPr>
            <a:r>
              <a:rPr lang="en-GB" dirty="0"/>
              <a:t>   people who lost all FVIII expression</a:t>
            </a:r>
          </a:p>
          <a:p>
            <a:r>
              <a:rPr lang="en-GB" dirty="0"/>
              <a:t>FVIII Phase 3 AAV5 (</a:t>
            </a:r>
            <a:r>
              <a:rPr lang="en-GB" dirty="0" err="1"/>
              <a:t>Valrox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&gt;80% required steroids for average</a:t>
            </a:r>
          </a:p>
          <a:p>
            <a:pPr marL="0" indent="0">
              <a:buNone/>
            </a:pPr>
            <a:r>
              <a:rPr lang="en-GB" dirty="0"/>
              <a:t> 7 months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EAB421-C3F8-813E-617B-A95D4588C5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2CCA21-E2ED-3940-ECF0-8E6657942124}"/>
              </a:ext>
            </a:extLst>
          </p:cNvPr>
          <p:cNvGrpSpPr/>
          <p:nvPr/>
        </p:nvGrpSpPr>
        <p:grpSpPr>
          <a:xfrm>
            <a:off x="3161490" y="1489959"/>
            <a:ext cx="13064091" cy="4955388"/>
            <a:chOff x="3965300" y="497737"/>
            <a:chExt cx="13064091" cy="4955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2E96C86-EB1E-3E74-6C36-EFFF36456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4489" y="497737"/>
              <a:ext cx="5847511" cy="460963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E2DD76F-6575-A2A6-2F60-142AE3E5A998}"/>
                </a:ext>
              </a:extLst>
            </p:cNvPr>
            <p:cNvSpPr txBox="1"/>
            <p:nvPr/>
          </p:nvSpPr>
          <p:spPr>
            <a:xfrm>
              <a:off x="3965300" y="4838983"/>
              <a:ext cx="13064091" cy="6141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880"/>
                </a:lnSpc>
              </a:pPr>
              <a:r>
                <a:rPr lang="en-US" sz="1600" dirty="0" err="1">
                  <a:latin typeface="Trebuchet MS" panose="020B0603020202020204" pitchFamily="34" charset="0"/>
                  <a:cs typeface="Arial" panose="020B0604020202020204" pitchFamily="34" charset="0"/>
                </a:rPr>
                <a:t>Samelson</a:t>
              </a:r>
              <a:r>
                <a:rPr lang="en-US" sz="1600" dirty="0">
                  <a:latin typeface="Trebuchet MS" panose="020B0603020202020204" pitchFamily="34" charset="0"/>
                  <a:cs typeface="Arial" panose="020B0604020202020204" pitchFamily="34" charset="0"/>
                </a:rPr>
                <a:t>-Jones BJ and George LA, </a:t>
              </a:r>
              <a:r>
                <a:rPr lang="en-US" sz="1600" dirty="0" err="1">
                  <a:latin typeface="Trebuchet MS" panose="020B0603020202020204" pitchFamily="34" charset="0"/>
                  <a:cs typeface="Arial" panose="020B0604020202020204" pitchFamily="34" charset="0"/>
                </a:rPr>
                <a:t>Annu</a:t>
              </a:r>
              <a:r>
                <a:rPr lang="en-US" sz="1600" dirty="0">
                  <a:latin typeface="Trebuchet MS" panose="020B0603020202020204" pitchFamily="34" charset="0"/>
                  <a:cs typeface="Arial" panose="020B0604020202020204" pitchFamily="34" charset="0"/>
                </a:rPr>
                <a:t> Rev Med,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72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F2958-8F23-C7D4-B211-623BDBD5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August 2022 ( EMA)                           November 2022 ( FDA)</a:t>
            </a:r>
            <a:br>
              <a:rPr lang="en-GB" dirty="0"/>
            </a:br>
            <a:r>
              <a:rPr lang="en-GB" dirty="0"/>
              <a:t>                                                                  February 2023 ( EMA)            </a:t>
            </a:r>
            <a:endParaRPr lang="en-I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701494E-BA57-E842-A761-E4E603D75CED}"/>
              </a:ext>
            </a:extLst>
          </p:cNvPr>
          <p:cNvGrpSpPr/>
          <p:nvPr/>
        </p:nvGrpSpPr>
        <p:grpSpPr>
          <a:xfrm>
            <a:off x="116231" y="1248113"/>
            <a:ext cx="5979770" cy="2291250"/>
            <a:chOff x="389772" y="645945"/>
            <a:chExt cx="6086475" cy="26266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0B9A93A-49BB-BE07-E15D-FB06B4E6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772" y="645945"/>
              <a:ext cx="6086475" cy="18764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66C0A95-5779-0DF4-2A01-A8762CDB1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70" y="2669757"/>
              <a:ext cx="4329430" cy="602832"/>
            </a:xfrm>
            <a:prstGeom prst="rect">
              <a:avLst/>
            </a:prstGeom>
          </p:spPr>
        </p:pic>
      </p:grpSp>
      <p:pic>
        <p:nvPicPr>
          <p:cNvPr id="6" name="Immagine 2">
            <a:extLst>
              <a:ext uri="{FF2B5EF4-FFF2-40B4-BE49-F238E27FC236}">
                <a16:creationId xmlns:a16="http://schemas.microsoft.com/office/drawing/2014/main" xmlns="" id="{33955067-04A1-8922-718F-3A7AC6A434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951"/>
          <a:stretch>
            <a:fillRect/>
          </a:stretch>
        </p:blipFill>
        <p:spPr>
          <a:xfrm>
            <a:off x="116231" y="3611255"/>
            <a:ext cx="5979769" cy="1249289"/>
          </a:xfrm>
          <a:prstGeom prst="rect">
            <a:avLst/>
          </a:prstGeom>
          <a:noFill/>
          <a:ln w="3172" cap="flat">
            <a:solidFill>
              <a:srgbClr val="C00000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xmlns="" id="{4A553BD7-223A-3FD2-5BC2-9AEEF4718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89" y="4860544"/>
            <a:ext cx="5974312" cy="1844399"/>
          </a:xfrm>
          <a:prstGeom prst="rect">
            <a:avLst/>
          </a:prstGeom>
          <a:noFill/>
          <a:ln w="3172" cap="flat">
            <a:solidFill>
              <a:srgbClr val="9E338C"/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65CDE21-5746-ABD4-D0AE-1FC52575FDB8}"/>
              </a:ext>
            </a:extLst>
          </p:cNvPr>
          <p:cNvGrpSpPr/>
          <p:nvPr/>
        </p:nvGrpSpPr>
        <p:grpSpPr>
          <a:xfrm>
            <a:off x="6096000" y="1565130"/>
            <a:ext cx="5476875" cy="2842961"/>
            <a:chOff x="5699710" y="2522370"/>
            <a:chExt cx="5476875" cy="28429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540C648-B081-FCB0-45AA-F9D03A61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9710" y="2522370"/>
              <a:ext cx="5476875" cy="21431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8836967-F792-AEC4-564C-37241DF6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9710" y="4746206"/>
              <a:ext cx="4448175" cy="61912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C7E1F4-727A-59A0-C98A-2B5055158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377" y="4857473"/>
            <a:ext cx="4998121" cy="12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84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2BF51-CE23-4B92-80B0-CE5C028D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Consensus outcomes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D6AD7B96-706C-4D32-8189-3CCB1FAA22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452774"/>
              </p:ext>
            </p:extLst>
          </p:nvPr>
        </p:nvGraphicFramePr>
        <p:xfrm>
          <a:off x="838200" y="1492250"/>
          <a:ext cx="10424530" cy="40584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503317">
                  <a:extLst>
                    <a:ext uri="{9D8B030D-6E8A-4147-A177-3AD203B41FA5}">
                      <a16:colId xmlns:a16="http://schemas.microsoft.com/office/drawing/2014/main" xmlns="" val="1895320677"/>
                    </a:ext>
                  </a:extLst>
                </a:gridCol>
                <a:gridCol w="5921213">
                  <a:extLst>
                    <a:ext uri="{9D8B030D-6E8A-4147-A177-3AD203B41FA5}">
                      <a16:colId xmlns:a16="http://schemas.microsoft.com/office/drawing/2014/main" xmlns="" val="4189691418"/>
                    </a:ext>
                  </a:extLst>
                </a:gridCol>
              </a:tblGrid>
              <a:tr h="312683">
                <a:tc>
                  <a:txBody>
                    <a:bodyPr/>
                    <a:lstStyle/>
                    <a:p>
                      <a:r>
                        <a:rPr lang="en-GB" sz="20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Core outcome set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Adverse events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102941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Frequency of bleeds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Liver toxicity – transaminitis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65262508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Factor activity level</a:t>
                      </a:r>
                      <a:r>
                        <a:rPr lang="en-GB" sz="1800" b="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Vector integration into host genome: insertional mutagenesis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8924249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Duration of expression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Short-term immune response to FVIII/FIX (inhibitor development)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2315212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Chronic pain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Thrombosis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91945115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Utilization of healthcare system </a:t>
                      </a:r>
                      <a:b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(direct costs)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Development of other disorders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51608069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Mental health</a:t>
                      </a:r>
                      <a:r>
                        <a:rPr lang="en-GB" sz="18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3006285744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471270-4AC6-4C01-A0E0-CA127F231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23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130906-A194-829D-B5DA-F05C416D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764" y="4846189"/>
            <a:ext cx="3716836" cy="1756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3E2C5C-E5F1-B2DA-CA22-CD56B515B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580" y="3606883"/>
            <a:ext cx="2301240" cy="3070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6F86C5C9-3BB4-212F-31EB-6D4EDA606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02" y="6677775"/>
            <a:ext cx="9301942" cy="186575"/>
          </a:xfrm>
        </p:spPr>
        <p:txBody>
          <a:bodyPr/>
          <a:lstStyle/>
          <a:p>
            <a:r>
              <a:rPr lang="en-GB" dirty="0"/>
              <a:t>Left: </a:t>
            </a:r>
            <a:r>
              <a:rPr lang="en-GB" dirty="0" err="1"/>
              <a:t>Iorio</a:t>
            </a:r>
            <a:r>
              <a:rPr lang="en-GB" dirty="0"/>
              <a:t> et al </a:t>
            </a:r>
            <a:r>
              <a:rPr lang="en-GB" i="1" dirty="0"/>
              <a:t>Haemophilia</a:t>
            </a:r>
            <a:r>
              <a:rPr lang="en-GB" dirty="0"/>
              <a:t> 2018; 24 (4);e167-72  Right: Pierce GF et al </a:t>
            </a:r>
            <a:r>
              <a:rPr lang="en-GB" i="1" dirty="0"/>
              <a:t>Haemophilia</a:t>
            </a:r>
            <a:r>
              <a:rPr lang="en-GB" dirty="0"/>
              <a:t> 2017; 23 (5):643-4</a:t>
            </a:r>
          </a:p>
        </p:txBody>
      </p:sp>
    </p:spTree>
    <p:extLst>
      <p:ext uri="{BB962C8B-B14F-4D97-AF65-F5344CB8AC3E}">
        <p14:creationId xmlns:p14="http://schemas.microsoft.com/office/powerpoint/2010/main" val="1197887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25CE5410-12D7-8446-FD36-A828F70CEF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IE" dirty="0">
                <a:solidFill>
                  <a:schemeClr val="tx1"/>
                </a:solidFill>
              </a:rPr>
              <a:t>Gene Therapy Unknowns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xmlns="" id="{B7B6807E-C599-B938-AB46-152CBE4648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89358"/>
            <a:ext cx="10666415" cy="3777624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en-IE" b="1" dirty="0"/>
              <a:t>Factor Expression </a:t>
            </a:r>
            <a:r>
              <a:rPr lang="en-IE" dirty="0"/>
              <a:t>– wide variability from no increase in expression to supra normal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Predictability</a:t>
            </a:r>
            <a:r>
              <a:rPr lang="en-IE" dirty="0"/>
              <a:t>- can not predict which PWH will not get a good response, or no response. 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Durability-</a:t>
            </a:r>
            <a:r>
              <a:rPr lang="en-IE" dirty="0"/>
              <a:t> how long will significant expression last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Safety</a:t>
            </a:r>
            <a:r>
              <a:rPr lang="en-IE" dirty="0"/>
              <a:t>- short term ( requirement for steroids) and long term ( risk of insertional </a:t>
            </a:r>
            <a:r>
              <a:rPr lang="en-IE" dirty="0" err="1"/>
              <a:t>mutagenisis</a:t>
            </a:r>
            <a:r>
              <a:rPr lang="en-IE" dirty="0"/>
              <a:t> - cancer)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Eligibility</a:t>
            </a:r>
            <a:r>
              <a:rPr lang="en-IE" dirty="0"/>
              <a:t>- relatively clear. 40% to 50% of those with severe Haemophilia</a:t>
            </a:r>
          </a:p>
          <a:p>
            <a:pPr lvl="0">
              <a:lnSpc>
                <a:spcPct val="80000"/>
              </a:lnSpc>
            </a:pPr>
            <a:r>
              <a:rPr lang="en-IE" b="1" dirty="0"/>
              <a:t>Affordability</a:t>
            </a:r>
            <a:r>
              <a:rPr lang="en-IE" dirty="0"/>
              <a:t>- new payment models required 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5E80D4-E7D1-9A8F-7AA6-22A3539D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GT: Haemophilia A v Haemophilia 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3BEDD7-6187-01C8-7303-0DEBB74B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008"/>
            <a:ext cx="10515600" cy="46969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        </a:t>
            </a:r>
            <a:r>
              <a:rPr lang="en-US" sz="2600" b="1" dirty="0"/>
              <a:t>Hemophilia A                   Hemophilia B</a:t>
            </a:r>
          </a:p>
          <a:p>
            <a:pPr marL="0" indent="0">
              <a:buNone/>
            </a:pPr>
            <a:r>
              <a:rPr lang="en-US" sz="2600" dirty="0"/>
              <a:t>Likely durability         5-7  years                           &gt;10 years</a:t>
            </a:r>
          </a:p>
          <a:p>
            <a:pPr marL="0" indent="0">
              <a:buNone/>
            </a:pPr>
            <a:r>
              <a:rPr lang="en-US" sz="2600" dirty="0"/>
              <a:t>Factor expression     Wide variation                Less variation</a:t>
            </a:r>
          </a:p>
          <a:p>
            <a:pPr marL="0" indent="0">
              <a:buNone/>
            </a:pPr>
            <a:r>
              <a:rPr lang="en-US" sz="2600" dirty="0"/>
              <a:t>Lack of expression    9% - no rationale           2/54 (4%)- clear            </a:t>
            </a:r>
          </a:p>
          <a:p>
            <a:pPr marL="0" indent="0">
              <a:buNone/>
            </a:pPr>
            <a:r>
              <a:rPr lang="en-US" sz="2600" dirty="0"/>
              <a:t>                                                                                     rationale</a:t>
            </a:r>
          </a:p>
          <a:p>
            <a:pPr marL="0" indent="0">
              <a:buNone/>
            </a:pPr>
            <a:r>
              <a:rPr lang="en-US" sz="2600" dirty="0"/>
              <a:t>Steroid Use                   &gt; 80%                                   &lt;20%</a:t>
            </a:r>
          </a:p>
          <a:p>
            <a:pPr marL="0" indent="0">
              <a:buNone/>
            </a:pPr>
            <a:r>
              <a:rPr lang="en-US" sz="2600" dirty="0"/>
              <a:t>Cost                                High                                   Higher</a:t>
            </a:r>
          </a:p>
          <a:p>
            <a:pPr marL="0" indent="0">
              <a:buNone/>
            </a:pPr>
            <a:r>
              <a:rPr lang="en-US" sz="2600" dirty="0"/>
              <a:t>Eligibility ( % severe)    44% *                                48% - 60%*</a:t>
            </a:r>
          </a:p>
          <a:p>
            <a:pPr marL="0" indent="0">
              <a:buNone/>
            </a:pPr>
            <a:r>
              <a:rPr lang="en-US" sz="2600" dirty="0"/>
              <a:t>Eligible with pre</a:t>
            </a:r>
          </a:p>
          <a:p>
            <a:pPr marL="0" indent="0">
              <a:buNone/>
            </a:pPr>
            <a:r>
              <a:rPr lang="en-US" sz="2600" dirty="0"/>
              <a:t>Existing AAV ab.              No                                         Yes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B0DF72-09AC-052B-CB1C-9B0DF3FFC0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09799" y="6347206"/>
            <a:ext cx="96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Personal opinion: Based on Phase 3 clinical trial results, Biomarin, (FVIII) CSL Uniqure (FIX) and Phase 1/2 UCL trial ( FIX)   * Extrapolated from WFH Annual Global Survey data, 2020</a:t>
            </a:r>
          </a:p>
        </p:txBody>
      </p:sp>
    </p:spTree>
    <p:extLst>
      <p:ext uri="{BB962C8B-B14F-4D97-AF65-F5344CB8AC3E}">
        <p14:creationId xmlns:p14="http://schemas.microsoft.com/office/powerpoint/2010/main" val="1593074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42778-7CF8-8B87-33E3-8AC384A6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8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Outcomes of Taking Gene Therapy in 2023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700" dirty="0"/>
              <a:t>Once and Done? Maybe Yes Haemophilia B; Maybe Not Haemophilia A</a:t>
            </a:r>
            <a:r>
              <a:rPr lang="en-US" sz="3200" dirty="0"/>
              <a:t/>
            </a:r>
            <a:br>
              <a:rPr lang="en-US" sz="3200" dirty="0"/>
            </a:br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415891-3656-7CF6-72CE-B3AED330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slide courtesy Glenn Pierce MD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B12EAB3-FAE1-EC27-F2F8-3AA44CAFAC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458222"/>
              </p:ext>
            </p:extLst>
          </p:nvPr>
        </p:nvGraphicFramePr>
        <p:xfrm>
          <a:off x="838200" y="1300899"/>
          <a:ext cx="10424529" cy="524160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871999">
                  <a:extLst>
                    <a:ext uri="{9D8B030D-6E8A-4147-A177-3AD203B41FA5}">
                      <a16:colId xmlns:a16="http://schemas.microsoft.com/office/drawing/2014/main" xmlns="" val="1895320677"/>
                    </a:ext>
                  </a:extLst>
                </a:gridCol>
                <a:gridCol w="3776265">
                  <a:extLst>
                    <a:ext uri="{9D8B030D-6E8A-4147-A177-3AD203B41FA5}">
                      <a16:colId xmlns:a16="http://schemas.microsoft.com/office/drawing/2014/main" xmlns="" val="4189691418"/>
                    </a:ext>
                  </a:extLst>
                </a:gridCol>
                <a:gridCol w="3776265">
                  <a:extLst>
                    <a:ext uri="{9D8B030D-6E8A-4147-A177-3AD203B41FA5}">
                      <a16:colId xmlns:a16="http://schemas.microsoft.com/office/drawing/2014/main" xmlns="" val="299089731"/>
                    </a:ext>
                  </a:extLst>
                </a:gridCol>
              </a:tblGrid>
              <a:tr h="400078">
                <a:tc>
                  <a:txBody>
                    <a:bodyPr/>
                    <a:lstStyle/>
                    <a:p>
                      <a:r>
                        <a:rPr lang="en-GB" sz="20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Considerations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noProof="0" dirty="0" err="1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HaemB</a:t>
                      </a:r>
                      <a:endParaRPr lang="en-GB" sz="2000" b="1" noProof="0" dirty="0"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noProof="0" dirty="0" err="1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HaemA</a:t>
                      </a:r>
                      <a:endParaRPr lang="en-GB" sz="2000" b="1" noProof="0" dirty="0"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1029418"/>
                  </a:ext>
                </a:extLst>
              </a:tr>
              <a:tr h="487361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Ability to re-treat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No; may not be needed</a:t>
                      </a: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652625080"/>
                  </a:ext>
                </a:extLst>
              </a:tr>
              <a:tr h="487361">
                <a:tc>
                  <a:txBody>
                    <a:bodyPr/>
                    <a:lstStyle/>
                    <a:p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Ability to boost a low result</a:t>
                      </a:r>
                      <a:endParaRPr lang="en-GB" sz="1800" b="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892424929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Predictability of need for steroids, others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No, but short term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No, and some long term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231521231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Predictability of acute infusion reaction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919451158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Knowledge of the safety unknowns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516080695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Risk-benefit analysis </a:t>
                      </a:r>
                      <a:r>
                        <a:rPr lang="en-GB" sz="1800" kern="1200" noProof="0" dirty="0" err="1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favorable</a:t>
                      </a:r>
                      <a:r>
                        <a:rPr lang="en-GB" sz="18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 - HIC</a:t>
                      </a:r>
                      <a:endParaRPr lang="en-GB" sz="18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Qualified yes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Many alternative therapies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3460617957"/>
                  </a:ext>
                </a:extLst>
              </a:tr>
              <a:tr h="628695"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Risk-benefit analysis favourable – LIC, LMIC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Possibly – - 7 year break from severe haemophilia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3717963223"/>
                  </a:ext>
                </a:extLst>
              </a:tr>
              <a:tr h="487361"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Works in children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18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315606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095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8BCDA-8F2C-CFAA-7985-21819EF4BE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862" y="408215"/>
            <a:ext cx="8911687" cy="1077686"/>
          </a:xfrm>
        </p:spPr>
        <p:txBody>
          <a:bodyPr/>
          <a:lstStyle/>
          <a:p>
            <a:pPr lvl="0"/>
            <a:r>
              <a:rPr lang="en-IE" dirty="0">
                <a:solidFill>
                  <a:schemeClr val="tx1"/>
                </a:solidFill>
              </a:rPr>
              <a:t>Potential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808B94-7F0F-66A6-1A17-0C43DD948AE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IE" b="1" dirty="0"/>
              <a:t>Transformative-</a:t>
            </a:r>
            <a:r>
              <a:rPr lang="en-IE" dirty="0"/>
              <a:t> may free the individual from the burden of haemophilia for many years , or even a lifetime</a:t>
            </a:r>
          </a:p>
          <a:p>
            <a:pPr lvl="0"/>
            <a:r>
              <a:rPr lang="en-IE" b="1" dirty="0"/>
              <a:t>Significant factor expression </a:t>
            </a:r>
            <a:r>
              <a:rPr lang="en-IE" dirty="0"/>
              <a:t>–  may allow you to stop prophylaxis, increase your activity level, increase sports, travel or career options</a:t>
            </a:r>
          </a:p>
          <a:p>
            <a:pPr lvl="0"/>
            <a:r>
              <a:rPr lang="en-IE" b="1" dirty="0"/>
              <a:t>Significant duration of expression- </a:t>
            </a:r>
            <a:r>
              <a:rPr lang="en-IE" dirty="0"/>
              <a:t>gives you a long period to be free of treatment except perhaps for surgery/ major trauma</a:t>
            </a:r>
          </a:p>
          <a:p>
            <a:pPr lvl="0"/>
            <a:r>
              <a:rPr lang="en-IE" dirty="0"/>
              <a:t>May decrease chronic pain in joints, decrease subclinical bleeds</a:t>
            </a:r>
          </a:p>
          <a:p>
            <a:pPr lvl="0"/>
            <a:r>
              <a:rPr lang="en-IE" dirty="0"/>
              <a:t>May allow individual to be more spontaneous</a:t>
            </a:r>
          </a:p>
          <a:p>
            <a:pPr lvl="0"/>
            <a:r>
              <a:rPr lang="en-IE" dirty="0"/>
              <a:t>Use less time dealing with your haemophilia- decreased mental health burden</a:t>
            </a:r>
          </a:p>
          <a:p>
            <a:pPr lvl="0"/>
            <a:endParaRPr lang="en-I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6006A-3921-D46E-774D-065C2F0A6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2927" y="220437"/>
            <a:ext cx="8911687" cy="1322613"/>
          </a:xfrm>
        </p:spPr>
        <p:txBody>
          <a:bodyPr/>
          <a:lstStyle/>
          <a:p>
            <a:pPr lvl="0"/>
            <a:r>
              <a:rPr lang="en-IE" dirty="0">
                <a:solidFill>
                  <a:schemeClr val="tx1"/>
                </a:solidFill>
              </a:rPr>
              <a:t>Potential Risks-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DF715D-1CB2-5FE3-E0B2-944E29CD713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IE"/>
              <a:t>May not achieve significant factor expression or duration of expression – remain on prophylaxis</a:t>
            </a:r>
          </a:p>
          <a:p>
            <a:pPr lvl="0"/>
            <a:r>
              <a:rPr lang="en-IE"/>
              <a:t>May not decrease your chronic pain or improve joint status</a:t>
            </a:r>
          </a:p>
          <a:p>
            <a:pPr lvl="0"/>
            <a:r>
              <a:rPr lang="en-IE"/>
              <a:t>May suffer  “ loss of identity”</a:t>
            </a:r>
          </a:p>
          <a:p>
            <a:pPr lvl="0"/>
            <a:r>
              <a:rPr lang="en-IE"/>
              <a:t>May have to take steroids for significant period of time- and deal with side effects of steroids</a:t>
            </a:r>
          </a:p>
          <a:p>
            <a:pPr lvl="0"/>
            <a:r>
              <a:rPr lang="en-IE"/>
              <a:t>There is some integration into DNA- theoretical risk of cancer</a:t>
            </a:r>
          </a:p>
          <a:p>
            <a:pPr lvl="0"/>
            <a:r>
              <a:rPr lang="en-IE"/>
              <a:t>Lack of access due to affordability concerns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220682-7CFE-4B17-ADB0-ED057F45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Experience of living with haemophilia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45BABBA-04FE-49EA-8828-05FE14358F8C}"/>
              </a:ext>
            </a:extLst>
          </p:cNvPr>
          <p:cNvSpPr/>
          <p:nvPr/>
        </p:nvSpPr>
        <p:spPr>
          <a:xfrm>
            <a:off x="7918782" y="2382253"/>
            <a:ext cx="1686427" cy="3465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Fatigue of living with severe haemophilia</a:t>
            </a:r>
          </a:p>
          <a:p>
            <a:pPr marL="0" lvl="1"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– may wish to experience life without severe haemophilia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54E3A9D-723A-458F-9ED1-492617A461D8}"/>
              </a:ext>
            </a:extLst>
          </p:cNvPr>
          <p:cNvGrpSpPr>
            <a:grpSpLocks noChangeAspect="1"/>
          </p:cNvGrpSpPr>
          <p:nvPr/>
        </p:nvGrpSpPr>
        <p:grpSpPr>
          <a:xfrm>
            <a:off x="8309160" y="2632600"/>
            <a:ext cx="883094" cy="889931"/>
            <a:chOff x="1546865" y="2630170"/>
            <a:chExt cx="1051129" cy="1059267"/>
          </a:xfrm>
        </p:grpSpPr>
        <p:pic>
          <p:nvPicPr>
            <p:cNvPr id="40" name="Graphic 39" descr="User with solid fill">
              <a:extLst>
                <a:ext uri="{FF2B5EF4-FFF2-40B4-BE49-F238E27FC236}">
                  <a16:creationId xmlns:a16="http://schemas.microsoft.com/office/drawing/2014/main" xmlns="" id="{96ECC874-2C2F-4240-8BF4-72571E4CF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546865" y="2630170"/>
              <a:ext cx="1051129" cy="1059267"/>
            </a:xfrm>
            <a:prstGeom prst="rect">
              <a:avLst/>
            </a:prstGeom>
          </p:spPr>
        </p:pic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21D1A174-1A57-455F-8AB0-3C1E5FA14112}"/>
                </a:ext>
              </a:extLst>
            </p:cNvPr>
            <p:cNvSpPr/>
            <p:nvPr/>
          </p:nvSpPr>
          <p:spPr>
            <a:xfrm>
              <a:off x="1893896" y="2783459"/>
              <a:ext cx="306246" cy="328541"/>
            </a:xfrm>
            <a:custGeom>
              <a:avLst/>
              <a:gdLst>
                <a:gd name="connsiteX0" fmla="*/ 175188 w 306246"/>
                <a:gd name="connsiteY0" fmla="*/ 0 h 328541"/>
                <a:gd name="connsiteX1" fmla="*/ 299065 w 306246"/>
                <a:gd name="connsiteY1" fmla="*/ 51709 h 328541"/>
                <a:gd name="connsiteX2" fmla="*/ 306246 w 306246"/>
                <a:gd name="connsiteY2" fmla="*/ 62442 h 328541"/>
                <a:gd name="connsiteX3" fmla="*/ 290535 w 306246"/>
                <a:gd name="connsiteY3" fmla="*/ 51768 h 328541"/>
                <a:gd name="connsiteX4" fmla="*/ 222344 w 306246"/>
                <a:gd name="connsiteY4" fmla="*/ 37894 h 328541"/>
                <a:gd name="connsiteX5" fmla="*/ 47156 w 306246"/>
                <a:gd name="connsiteY5" fmla="*/ 214439 h 328541"/>
                <a:gd name="connsiteX6" fmla="*/ 60923 w 306246"/>
                <a:gd name="connsiteY6" fmla="*/ 283158 h 328541"/>
                <a:gd name="connsiteX7" fmla="*/ 91286 w 306246"/>
                <a:gd name="connsiteY7" fmla="*/ 328541 h 328541"/>
                <a:gd name="connsiteX8" fmla="*/ 51311 w 306246"/>
                <a:gd name="connsiteY8" fmla="*/ 301380 h 328541"/>
                <a:gd name="connsiteX9" fmla="*/ 0 w 306246"/>
                <a:gd name="connsiteY9" fmla="*/ 176545 h 328541"/>
                <a:gd name="connsiteX10" fmla="*/ 175188 w 306246"/>
                <a:gd name="connsiteY10" fmla="*/ 0 h 32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246" h="328541">
                  <a:moveTo>
                    <a:pt x="175188" y="0"/>
                  </a:moveTo>
                  <a:cubicBezTo>
                    <a:pt x="223565" y="0"/>
                    <a:pt x="267362" y="19761"/>
                    <a:pt x="299065" y="51709"/>
                  </a:cubicBezTo>
                  <a:lnTo>
                    <a:pt x="306246" y="62442"/>
                  </a:lnTo>
                  <a:lnTo>
                    <a:pt x="290535" y="51768"/>
                  </a:lnTo>
                  <a:cubicBezTo>
                    <a:pt x="269576" y="42834"/>
                    <a:pt x="246533" y="37894"/>
                    <a:pt x="222344" y="37894"/>
                  </a:cubicBezTo>
                  <a:cubicBezTo>
                    <a:pt x="125590" y="37894"/>
                    <a:pt x="47156" y="116936"/>
                    <a:pt x="47156" y="214439"/>
                  </a:cubicBezTo>
                  <a:cubicBezTo>
                    <a:pt x="47156" y="238815"/>
                    <a:pt x="52058" y="262036"/>
                    <a:pt x="60923" y="283158"/>
                  </a:cubicBezTo>
                  <a:lnTo>
                    <a:pt x="91286" y="328541"/>
                  </a:lnTo>
                  <a:lnTo>
                    <a:pt x="51311" y="301380"/>
                  </a:lnTo>
                  <a:cubicBezTo>
                    <a:pt x="19609" y="269432"/>
                    <a:pt x="0" y="225296"/>
                    <a:pt x="0" y="176545"/>
                  </a:cubicBezTo>
                  <a:cubicBezTo>
                    <a:pt x="0" y="79042"/>
                    <a:pt x="78434" y="0"/>
                    <a:pt x="175188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0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1E052FA9-0F80-4E31-A5E1-3352977078DC}"/>
                </a:ext>
              </a:extLst>
            </p:cNvPr>
            <p:cNvSpPr/>
            <p:nvPr/>
          </p:nvSpPr>
          <p:spPr>
            <a:xfrm>
              <a:off x="1721974" y="3180684"/>
              <a:ext cx="613556" cy="353089"/>
            </a:xfrm>
            <a:custGeom>
              <a:avLst/>
              <a:gdLst>
                <a:gd name="connsiteX0" fmla="*/ 350376 w 613556"/>
                <a:gd name="connsiteY0" fmla="*/ 0 h 353089"/>
                <a:gd name="connsiteX1" fmla="*/ 494906 w 613556"/>
                <a:gd name="connsiteY1" fmla="*/ 22068 h 353089"/>
                <a:gd name="connsiteX2" fmla="*/ 585238 w 613556"/>
                <a:gd name="connsiteY2" fmla="*/ 55722 h 353089"/>
                <a:gd name="connsiteX3" fmla="*/ 613556 w 613556"/>
                <a:gd name="connsiteY3" fmla="*/ 73388 h 353089"/>
                <a:gd name="connsiteX4" fmla="*/ 571887 w 613556"/>
                <a:gd name="connsiteY4" fmla="*/ 57864 h 353089"/>
                <a:gd name="connsiteX5" fmla="*/ 427357 w 613556"/>
                <a:gd name="connsiteY5" fmla="*/ 35796 h 353089"/>
                <a:gd name="connsiteX6" fmla="*/ 282827 w 613556"/>
                <a:gd name="connsiteY6" fmla="*/ 57864 h 353089"/>
                <a:gd name="connsiteX7" fmla="*/ 112019 w 613556"/>
                <a:gd name="connsiteY7" fmla="*/ 141723 h 353089"/>
                <a:gd name="connsiteX8" fmla="*/ 76981 w 613556"/>
                <a:gd name="connsiteY8" fmla="*/ 212341 h 353089"/>
                <a:gd name="connsiteX9" fmla="*/ 76981 w 613556"/>
                <a:gd name="connsiteY9" fmla="*/ 353089 h 353089"/>
                <a:gd name="connsiteX10" fmla="*/ 0 w 613556"/>
                <a:gd name="connsiteY10" fmla="*/ 353089 h 353089"/>
                <a:gd name="connsiteX11" fmla="*/ 0 w 613556"/>
                <a:gd name="connsiteY11" fmla="*/ 176545 h 353089"/>
                <a:gd name="connsiteX12" fmla="*/ 35038 w 613556"/>
                <a:gd name="connsiteY12" fmla="*/ 105927 h 353089"/>
                <a:gd name="connsiteX13" fmla="*/ 205846 w 613556"/>
                <a:gd name="connsiteY13" fmla="*/ 22068 h 353089"/>
                <a:gd name="connsiteX14" fmla="*/ 350376 w 613556"/>
                <a:gd name="connsiteY14" fmla="*/ 0 h 35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3556" h="353089">
                  <a:moveTo>
                    <a:pt x="350376" y="0"/>
                  </a:moveTo>
                  <a:cubicBezTo>
                    <a:pt x="402932" y="0"/>
                    <a:pt x="451109" y="8827"/>
                    <a:pt x="494906" y="22068"/>
                  </a:cubicBezTo>
                  <a:cubicBezTo>
                    <a:pt x="525564" y="30895"/>
                    <a:pt x="556222" y="41929"/>
                    <a:pt x="585238" y="55722"/>
                  </a:cubicBezTo>
                  <a:lnTo>
                    <a:pt x="613556" y="73388"/>
                  </a:lnTo>
                  <a:lnTo>
                    <a:pt x="571887" y="57864"/>
                  </a:lnTo>
                  <a:cubicBezTo>
                    <a:pt x="528090" y="44623"/>
                    <a:pt x="479913" y="35796"/>
                    <a:pt x="427357" y="35796"/>
                  </a:cubicBezTo>
                  <a:cubicBezTo>
                    <a:pt x="379180" y="35796"/>
                    <a:pt x="331004" y="44623"/>
                    <a:pt x="282827" y="57864"/>
                  </a:cubicBezTo>
                  <a:cubicBezTo>
                    <a:pt x="221511" y="75518"/>
                    <a:pt x="160195" y="106414"/>
                    <a:pt x="112019" y="141723"/>
                  </a:cubicBezTo>
                  <a:cubicBezTo>
                    <a:pt x="90120" y="159377"/>
                    <a:pt x="76981" y="185859"/>
                    <a:pt x="76981" y="212341"/>
                  </a:cubicBezTo>
                  <a:lnTo>
                    <a:pt x="76981" y="353089"/>
                  </a:lnTo>
                  <a:lnTo>
                    <a:pt x="0" y="353089"/>
                  </a:lnTo>
                  <a:lnTo>
                    <a:pt x="0" y="176545"/>
                  </a:lnTo>
                  <a:cubicBezTo>
                    <a:pt x="0" y="150063"/>
                    <a:pt x="13139" y="123581"/>
                    <a:pt x="35038" y="105927"/>
                  </a:cubicBezTo>
                  <a:cubicBezTo>
                    <a:pt x="83214" y="70618"/>
                    <a:pt x="144530" y="39722"/>
                    <a:pt x="205846" y="22068"/>
                  </a:cubicBezTo>
                  <a:cubicBezTo>
                    <a:pt x="254023" y="8827"/>
                    <a:pt x="302199" y="0"/>
                    <a:pt x="35037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09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769982-BD26-4038-889D-6F8461EECA29}"/>
              </a:ext>
            </a:extLst>
          </p:cNvPr>
          <p:cNvSpPr/>
          <p:nvPr/>
        </p:nvSpPr>
        <p:spPr>
          <a:xfrm>
            <a:off x="924426" y="2382253"/>
            <a:ext cx="1686427" cy="3465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Annualized bleeding rate (ABR) and bleeding phenotype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BA5067B-8A9D-4727-AD38-A604F272C93E}"/>
              </a:ext>
            </a:extLst>
          </p:cNvPr>
          <p:cNvSpPr/>
          <p:nvPr/>
        </p:nvSpPr>
        <p:spPr>
          <a:xfrm>
            <a:off x="6170193" y="2382253"/>
            <a:ext cx="1686427" cy="3465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Needle phobia </a:t>
            </a:r>
            <a:b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or poor venous access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B874CB3-517E-4E04-AAA5-118EC1AF67F4}"/>
              </a:ext>
            </a:extLst>
          </p:cNvPr>
          <p:cNvSpPr/>
          <p:nvPr/>
        </p:nvSpPr>
        <p:spPr>
          <a:xfrm>
            <a:off x="2673015" y="2382253"/>
            <a:ext cx="1686427" cy="3465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Existing state </a:t>
            </a:r>
            <a:b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of joints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4297B12-0A29-461A-9680-4C4128CC4CB0}"/>
              </a:ext>
            </a:extLst>
          </p:cNvPr>
          <p:cNvSpPr/>
          <p:nvPr/>
        </p:nvSpPr>
        <p:spPr>
          <a:xfrm>
            <a:off x="4421604" y="2382253"/>
            <a:ext cx="1686427" cy="34650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Current activity level and barriers to increased activity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6B8A3B18-72EB-43BB-B282-9927718963A0}"/>
              </a:ext>
            </a:extLst>
          </p:cNvPr>
          <p:cNvSpPr/>
          <p:nvPr/>
        </p:nvSpPr>
        <p:spPr>
          <a:xfrm>
            <a:off x="9667373" y="2382253"/>
            <a:ext cx="1686427" cy="3465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Access to existing therapeutic options – </a:t>
            </a:r>
            <a:b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how good is your current </a:t>
            </a:r>
            <a:b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therapy?</a:t>
            </a:r>
          </a:p>
          <a:p>
            <a:pPr algn="ctr"/>
            <a:endParaRPr lang="en-GB" sz="1600" dirty="0">
              <a:solidFill>
                <a:schemeClr val="tx2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E033D5-2977-42C8-A23D-2F1409DA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Decision drivers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40E4DC-04E2-4B2A-938F-BF7906A0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 O Mahony Presentation at EHC Conference 2022</a:t>
            </a:r>
          </a:p>
        </p:txBody>
      </p:sp>
      <p:pic>
        <p:nvPicPr>
          <p:cNvPr id="75" name="Graphic 74" descr="Medical with solid fill">
            <a:extLst>
              <a:ext uri="{FF2B5EF4-FFF2-40B4-BE49-F238E27FC236}">
                <a16:creationId xmlns:a16="http://schemas.microsoft.com/office/drawing/2014/main" xmlns="" id="{D3FD8AAE-E3EE-406C-B47B-4548D1B32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53386" y="2564928"/>
            <a:ext cx="914400" cy="91440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39B9826B-DE61-4F27-BA34-C06D356B17DB}"/>
              </a:ext>
            </a:extLst>
          </p:cNvPr>
          <p:cNvGrpSpPr/>
          <p:nvPr/>
        </p:nvGrpSpPr>
        <p:grpSpPr>
          <a:xfrm rot="1897726">
            <a:off x="8462808" y="2494714"/>
            <a:ext cx="537210" cy="693420"/>
            <a:chOff x="5808344" y="3028950"/>
            <a:chExt cx="537210" cy="693420"/>
          </a:xfrm>
          <a:solidFill>
            <a:schemeClr val="accent4"/>
          </a:solidFill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841C3B33-C74F-4CFF-83A7-5E5A6BC77DCF}"/>
                </a:ext>
              </a:extLst>
            </p:cNvPr>
            <p:cNvSpPr/>
            <p:nvPr/>
          </p:nvSpPr>
          <p:spPr>
            <a:xfrm>
              <a:off x="6216967" y="3028950"/>
              <a:ext cx="128587" cy="156209"/>
            </a:xfrm>
            <a:custGeom>
              <a:avLst/>
              <a:gdLst>
                <a:gd name="connsiteX0" fmla="*/ 55245 w 128587"/>
                <a:gd name="connsiteY0" fmla="*/ 65723 h 156209"/>
                <a:gd name="connsiteX1" fmla="*/ 91440 w 128587"/>
                <a:gd name="connsiteY1" fmla="*/ 123825 h 156209"/>
                <a:gd name="connsiteX2" fmla="*/ 100012 w 128587"/>
                <a:gd name="connsiteY2" fmla="*/ 156210 h 156209"/>
                <a:gd name="connsiteX3" fmla="*/ 128587 w 128587"/>
                <a:gd name="connsiteY3" fmla="*/ 151448 h 156209"/>
                <a:gd name="connsiteX4" fmla="*/ 118110 w 128587"/>
                <a:gd name="connsiteY4" fmla="*/ 113348 h 156209"/>
                <a:gd name="connsiteX5" fmla="*/ 45720 w 128587"/>
                <a:gd name="connsiteY5" fmla="*/ 20003 h 156209"/>
                <a:gd name="connsiteX6" fmla="*/ 11430 w 128587"/>
                <a:gd name="connsiteY6" fmla="*/ 0 h 156209"/>
                <a:gd name="connsiteX7" fmla="*/ 0 w 128587"/>
                <a:gd name="connsiteY7" fmla="*/ 25717 h 156209"/>
                <a:gd name="connsiteX8" fmla="*/ 55245 w 128587"/>
                <a:gd name="connsiteY8" fmla="*/ 6572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87" h="156209">
                  <a:moveTo>
                    <a:pt x="55245" y="65723"/>
                  </a:moveTo>
                  <a:cubicBezTo>
                    <a:pt x="71437" y="82868"/>
                    <a:pt x="83820" y="101918"/>
                    <a:pt x="91440" y="123825"/>
                  </a:cubicBezTo>
                  <a:cubicBezTo>
                    <a:pt x="95250" y="134303"/>
                    <a:pt x="98107" y="145733"/>
                    <a:pt x="100012" y="156210"/>
                  </a:cubicBezTo>
                  <a:lnTo>
                    <a:pt x="128587" y="151448"/>
                  </a:lnTo>
                  <a:cubicBezTo>
                    <a:pt x="126682" y="138113"/>
                    <a:pt x="122872" y="125730"/>
                    <a:pt x="118110" y="113348"/>
                  </a:cubicBezTo>
                  <a:cubicBezTo>
                    <a:pt x="103822" y="76200"/>
                    <a:pt x="78105" y="43815"/>
                    <a:pt x="45720" y="20003"/>
                  </a:cubicBezTo>
                  <a:cubicBezTo>
                    <a:pt x="35243" y="12383"/>
                    <a:pt x="22860" y="5715"/>
                    <a:pt x="11430" y="0"/>
                  </a:cubicBezTo>
                  <a:lnTo>
                    <a:pt x="0" y="25717"/>
                  </a:lnTo>
                  <a:cubicBezTo>
                    <a:pt x="20955" y="36195"/>
                    <a:pt x="40005" y="49530"/>
                    <a:pt x="55245" y="65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5700BDCF-69CF-4158-A02F-56CEBD18A324}"/>
                </a:ext>
              </a:extLst>
            </p:cNvPr>
            <p:cNvSpPr/>
            <p:nvPr/>
          </p:nvSpPr>
          <p:spPr>
            <a:xfrm>
              <a:off x="6195060" y="3080384"/>
              <a:ext cx="96202" cy="114300"/>
            </a:xfrm>
            <a:custGeom>
              <a:avLst/>
              <a:gdLst>
                <a:gd name="connsiteX0" fmla="*/ 37147 w 96202"/>
                <a:gd name="connsiteY0" fmla="*/ 52388 h 114300"/>
                <a:gd name="connsiteX1" fmla="*/ 61913 w 96202"/>
                <a:gd name="connsiteY1" fmla="*/ 92393 h 114300"/>
                <a:gd name="connsiteX2" fmla="*/ 67627 w 96202"/>
                <a:gd name="connsiteY2" fmla="*/ 114300 h 114300"/>
                <a:gd name="connsiteX3" fmla="*/ 96202 w 96202"/>
                <a:gd name="connsiteY3" fmla="*/ 109538 h 114300"/>
                <a:gd name="connsiteX4" fmla="*/ 88582 w 96202"/>
                <a:gd name="connsiteY4" fmla="*/ 81915 h 114300"/>
                <a:gd name="connsiteX5" fmla="*/ 58102 w 96202"/>
                <a:gd name="connsiteY5" fmla="*/ 33338 h 114300"/>
                <a:gd name="connsiteX6" fmla="*/ 11430 w 96202"/>
                <a:gd name="connsiteY6" fmla="*/ 0 h 114300"/>
                <a:gd name="connsiteX7" fmla="*/ 0 w 96202"/>
                <a:gd name="connsiteY7" fmla="*/ 25718 h 114300"/>
                <a:gd name="connsiteX8" fmla="*/ 37147 w 96202"/>
                <a:gd name="connsiteY8" fmla="*/ 5238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202" h="114300">
                  <a:moveTo>
                    <a:pt x="37147" y="52388"/>
                  </a:moveTo>
                  <a:cubicBezTo>
                    <a:pt x="47625" y="63818"/>
                    <a:pt x="56198" y="77153"/>
                    <a:pt x="61913" y="92393"/>
                  </a:cubicBezTo>
                  <a:cubicBezTo>
                    <a:pt x="64770" y="100013"/>
                    <a:pt x="66675" y="106680"/>
                    <a:pt x="67627" y="114300"/>
                  </a:cubicBezTo>
                  <a:lnTo>
                    <a:pt x="96202" y="109538"/>
                  </a:lnTo>
                  <a:cubicBezTo>
                    <a:pt x="94298" y="100013"/>
                    <a:pt x="92392" y="90488"/>
                    <a:pt x="88582" y="81915"/>
                  </a:cubicBezTo>
                  <a:cubicBezTo>
                    <a:pt x="81915" y="63818"/>
                    <a:pt x="71438" y="46672"/>
                    <a:pt x="58102" y="33338"/>
                  </a:cubicBezTo>
                  <a:cubicBezTo>
                    <a:pt x="44767" y="19050"/>
                    <a:pt x="28575" y="8573"/>
                    <a:pt x="11430" y="0"/>
                  </a:cubicBezTo>
                  <a:lnTo>
                    <a:pt x="0" y="25718"/>
                  </a:lnTo>
                  <a:cubicBezTo>
                    <a:pt x="13335" y="32385"/>
                    <a:pt x="26670" y="40958"/>
                    <a:pt x="37147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C86F701F-F753-4873-9D52-22B7BD246645}"/>
                </a:ext>
              </a:extLst>
            </p:cNvPr>
            <p:cNvSpPr/>
            <p:nvPr/>
          </p:nvSpPr>
          <p:spPr>
            <a:xfrm>
              <a:off x="5808344" y="3566160"/>
              <a:ext cx="129540" cy="156210"/>
            </a:xfrm>
            <a:custGeom>
              <a:avLst/>
              <a:gdLst>
                <a:gd name="connsiteX0" fmla="*/ 73343 w 129540"/>
                <a:gd name="connsiteY0" fmla="*/ 91440 h 156210"/>
                <a:gd name="connsiteX1" fmla="*/ 37148 w 129540"/>
                <a:gd name="connsiteY1" fmla="*/ 33338 h 156210"/>
                <a:gd name="connsiteX2" fmla="*/ 28575 w 129540"/>
                <a:gd name="connsiteY2" fmla="*/ 0 h 156210"/>
                <a:gd name="connsiteX3" fmla="*/ 0 w 129540"/>
                <a:gd name="connsiteY3" fmla="*/ 4763 h 156210"/>
                <a:gd name="connsiteX4" fmla="*/ 28575 w 129540"/>
                <a:gd name="connsiteY4" fmla="*/ 79057 h 156210"/>
                <a:gd name="connsiteX5" fmla="*/ 53340 w 129540"/>
                <a:gd name="connsiteY5" fmla="*/ 110490 h 156210"/>
                <a:gd name="connsiteX6" fmla="*/ 118110 w 129540"/>
                <a:gd name="connsiteY6" fmla="*/ 156210 h 156210"/>
                <a:gd name="connsiteX7" fmla="*/ 129540 w 129540"/>
                <a:gd name="connsiteY7" fmla="*/ 130492 h 156210"/>
                <a:gd name="connsiteX8" fmla="*/ 73343 w 129540"/>
                <a:gd name="connsiteY8" fmla="*/ 91440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540" h="156210">
                  <a:moveTo>
                    <a:pt x="73343" y="91440"/>
                  </a:moveTo>
                  <a:cubicBezTo>
                    <a:pt x="57150" y="74295"/>
                    <a:pt x="45720" y="55245"/>
                    <a:pt x="37148" y="33338"/>
                  </a:cubicBezTo>
                  <a:cubicBezTo>
                    <a:pt x="33338" y="22860"/>
                    <a:pt x="30480" y="11430"/>
                    <a:pt x="28575" y="0"/>
                  </a:cubicBezTo>
                  <a:lnTo>
                    <a:pt x="0" y="4763"/>
                  </a:lnTo>
                  <a:cubicBezTo>
                    <a:pt x="4763" y="31432"/>
                    <a:pt x="14288" y="56198"/>
                    <a:pt x="28575" y="79057"/>
                  </a:cubicBezTo>
                  <a:cubicBezTo>
                    <a:pt x="35243" y="90488"/>
                    <a:pt x="43815" y="100965"/>
                    <a:pt x="53340" y="110490"/>
                  </a:cubicBezTo>
                  <a:cubicBezTo>
                    <a:pt x="71438" y="129540"/>
                    <a:pt x="93345" y="145732"/>
                    <a:pt x="118110" y="156210"/>
                  </a:cubicBezTo>
                  <a:lnTo>
                    <a:pt x="129540" y="130492"/>
                  </a:lnTo>
                  <a:cubicBezTo>
                    <a:pt x="107633" y="121920"/>
                    <a:pt x="89535" y="108585"/>
                    <a:pt x="73343" y="9144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90568865-B87E-4EA6-A610-10DACEB9F37A}"/>
                </a:ext>
              </a:extLst>
            </p:cNvPr>
            <p:cNvSpPr/>
            <p:nvPr/>
          </p:nvSpPr>
          <p:spPr>
            <a:xfrm>
              <a:off x="5862637" y="3557587"/>
              <a:ext cx="97155" cy="115252"/>
            </a:xfrm>
            <a:custGeom>
              <a:avLst/>
              <a:gdLst>
                <a:gd name="connsiteX0" fmla="*/ 59055 w 97155"/>
                <a:gd name="connsiteY0" fmla="*/ 61913 h 115252"/>
                <a:gd name="connsiteX1" fmla="*/ 34290 w 97155"/>
                <a:gd name="connsiteY1" fmla="*/ 21907 h 115252"/>
                <a:gd name="connsiteX2" fmla="*/ 28575 w 97155"/>
                <a:gd name="connsiteY2" fmla="*/ 0 h 115252"/>
                <a:gd name="connsiteX3" fmla="*/ 0 w 97155"/>
                <a:gd name="connsiteY3" fmla="*/ 4763 h 115252"/>
                <a:gd name="connsiteX4" fmla="*/ 7620 w 97155"/>
                <a:gd name="connsiteY4" fmla="*/ 32385 h 115252"/>
                <a:gd name="connsiteX5" fmla="*/ 39053 w 97155"/>
                <a:gd name="connsiteY5" fmla="*/ 81915 h 115252"/>
                <a:gd name="connsiteX6" fmla="*/ 85725 w 97155"/>
                <a:gd name="connsiteY6" fmla="*/ 115252 h 115252"/>
                <a:gd name="connsiteX7" fmla="*/ 97155 w 97155"/>
                <a:gd name="connsiteY7" fmla="*/ 89535 h 115252"/>
                <a:gd name="connsiteX8" fmla="*/ 77153 w 97155"/>
                <a:gd name="connsiteY8" fmla="*/ 78105 h 115252"/>
                <a:gd name="connsiteX9" fmla="*/ 59055 w 97155"/>
                <a:gd name="connsiteY9" fmla="*/ 61913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155" h="115252">
                  <a:moveTo>
                    <a:pt x="59055" y="61913"/>
                  </a:moveTo>
                  <a:cubicBezTo>
                    <a:pt x="48578" y="50483"/>
                    <a:pt x="40005" y="37148"/>
                    <a:pt x="34290" y="21907"/>
                  </a:cubicBezTo>
                  <a:cubicBezTo>
                    <a:pt x="31432" y="14288"/>
                    <a:pt x="29528" y="7620"/>
                    <a:pt x="28575" y="0"/>
                  </a:cubicBezTo>
                  <a:lnTo>
                    <a:pt x="0" y="4763"/>
                  </a:lnTo>
                  <a:cubicBezTo>
                    <a:pt x="1905" y="14288"/>
                    <a:pt x="3810" y="23813"/>
                    <a:pt x="7620" y="32385"/>
                  </a:cubicBezTo>
                  <a:cubicBezTo>
                    <a:pt x="14288" y="50483"/>
                    <a:pt x="24765" y="67627"/>
                    <a:pt x="39053" y="81915"/>
                  </a:cubicBezTo>
                  <a:cubicBezTo>
                    <a:pt x="52388" y="96202"/>
                    <a:pt x="68580" y="106680"/>
                    <a:pt x="85725" y="115252"/>
                  </a:cubicBezTo>
                  <a:lnTo>
                    <a:pt x="97155" y="89535"/>
                  </a:lnTo>
                  <a:cubicBezTo>
                    <a:pt x="90488" y="86677"/>
                    <a:pt x="83820" y="82867"/>
                    <a:pt x="77153" y="78105"/>
                  </a:cubicBezTo>
                  <a:cubicBezTo>
                    <a:pt x="70485" y="73342"/>
                    <a:pt x="64770" y="67627"/>
                    <a:pt x="59055" y="6191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Myriad Pro" panose="020B0503030403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D7888D1F-ABBD-4FE0-9ED9-18EE3EE839F6}"/>
              </a:ext>
            </a:extLst>
          </p:cNvPr>
          <p:cNvGrpSpPr/>
          <p:nvPr/>
        </p:nvGrpSpPr>
        <p:grpSpPr>
          <a:xfrm>
            <a:off x="1315291" y="2564928"/>
            <a:ext cx="914400" cy="914400"/>
            <a:chOff x="1315291" y="2562409"/>
            <a:chExt cx="914400" cy="914400"/>
          </a:xfrm>
        </p:grpSpPr>
        <p:pic>
          <p:nvPicPr>
            <p:cNvPr id="73" name="Graphic 72" descr="Water with solid fill">
              <a:extLst>
                <a:ext uri="{FF2B5EF4-FFF2-40B4-BE49-F238E27FC236}">
                  <a16:creationId xmlns:a16="http://schemas.microsoft.com/office/drawing/2014/main" xmlns="" id="{3AF22451-9FF2-4F1A-AFD2-4FC4675C4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315291" y="2562409"/>
              <a:ext cx="914400" cy="914400"/>
            </a:xfrm>
            <a:prstGeom prst="rect">
              <a:avLst/>
            </a:prstGeom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40356B57-60E1-4A65-9375-729A942ABDC2}"/>
                </a:ext>
              </a:extLst>
            </p:cNvPr>
            <p:cNvSpPr/>
            <p:nvPr/>
          </p:nvSpPr>
          <p:spPr>
            <a:xfrm rot="1331424">
              <a:off x="1663175" y="2845349"/>
              <a:ext cx="108000" cy="25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293E49E6-39E0-42BE-BDC5-50D3F61C3008}"/>
              </a:ext>
            </a:extLst>
          </p:cNvPr>
          <p:cNvGrpSpPr>
            <a:grpSpLocks noChangeAspect="1"/>
          </p:cNvGrpSpPr>
          <p:nvPr/>
        </p:nvGrpSpPr>
        <p:grpSpPr>
          <a:xfrm>
            <a:off x="4703139" y="2661297"/>
            <a:ext cx="1022297" cy="833278"/>
            <a:chOff x="6580414" y="2641760"/>
            <a:chExt cx="1216819" cy="991833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C6CA135A-D98C-46D3-B58C-E6C75C53663C}"/>
                </a:ext>
              </a:extLst>
            </p:cNvPr>
            <p:cNvSpPr/>
            <p:nvPr/>
          </p:nvSpPr>
          <p:spPr>
            <a:xfrm>
              <a:off x="6934876" y="2641760"/>
              <a:ext cx="862357" cy="982035"/>
            </a:xfrm>
            <a:custGeom>
              <a:avLst/>
              <a:gdLst>
                <a:gd name="connsiteX0" fmla="*/ 342570 w 862357"/>
                <a:gd name="connsiteY0" fmla="*/ 194123 h 982035"/>
                <a:gd name="connsiteX1" fmla="*/ 536694 w 862357"/>
                <a:gd name="connsiteY1" fmla="*/ 194123 h 982035"/>
                <a:gd name="connsiteX2" fmla="*/ 560673 w 862357"/>
                <a:gd name="connsiteY2" fmla="*/ 200974 h 982035"/>
                <a:gd name="connsiteX3" fmla="*/ 736526 w 862357"/>
                <a:gd name="connsiteY3" fmla="*/ 311739 h 982035"/>
                <a:gd name="connsiteX4" fmla="*/ 776493 w 862357"/>
                <a:gd name="connsiteY4" fmla="*/ 236373 h 982035"/>
                <a:gd name="connsiteX5" fmla="*/ 838155 w 862357"/>
                <a:gd name="connsiteY5" fmla="*/ 216961 h 982035"/>
                <a:gd name="connsiteX6" fmla="*/ 856426 w 862357"/>
                <a:gd name="connsiteY6" fmla="*/ 278624 h 982035"/>
                <a:gd name="connsiteX7" fmla="*/ 793621 w 862357"/>
                <a:gd name="connsiteY7" fmla="*/ 398523 h 982035"/>
                <a:gd name="connsiteX8" fmla="*/ 765074 w 862357"/>
                <a:gd name="connsiteY8" fmla="*/ 421361 h 982035"/>
                <a:gd name="connsiteX9" fmla="*/ 728533 w 862357"/>
                <a:gd name="connsiteY9" fmla="*/ 415652 h 982035"/>
                <a:gd name="connsiteX10" fmla="*/ 596072 w 862357"/>
                <a:gd name="connsiteY10" fmla="*/ 332293 h 982035"/>
                <a:gd name="connsiteX11" fmla="*/ 479598 w 862357"/>
                <a:gd name="connsiteY11" fmla="*/ 549254 h 982035"/>
                <a:gd name="connsiteX12" fmla="*/ 590363 w 862357"/>
                <a:gd name="connsiteY12" fmla="*/ 652025 h 982035"/>
                <a:gd name="connsiteX13" fmla="*/ 605208 w 862357"/>
                <a:gd name="connsiteY13" fmla="*/ 687424 h 982035"/>
                <a:gd name="connsiteX14" fmla="*/ 593789 w 862357"/>
                <a:gd name="connsiteY14" fmla="*/ 938642 h 982035"/>
                <a:gd name="connsiteX15" fmla="*/ 548113 w 862357"/>
                <a:gd name="connsiteY15" fmla="*/ 982035 h 982035"/>
                <a:gd name="connsiteX16" fmla="*/ 545829 w 862357"/>
                <a:gd name="connsiteY16" fmla="*/ 982035 h 982035"/>
                <a:gd name="connsiteX17" fmla="*/ 503578 w 862357"/>
                <a:gd name="connsiteY17" fmla="*/ 934075 h 982035"/>
                <a:gd name="connsiteX18" fmla="*/ 513855 w 862357"/>
                <a:gd name="connsiteY18" fmla="*/ 704553 h 982035"/>
                <a:gd name="connsiteX19" fmla="*/ 382537 w 862357"/>
                <a:gd name="connsiteY19" fmla="*/ 582369 h 982035"/>
                <a:gd name="connsiteX20" fmla="*/ 302604 w 862357"/>
                <a:gd name="connsiteY20" fmla="*/ 729675 h 982035"/>
                <a:gd name="connsiteX21" fmla="*/ 262637 w 862357"/>
                <a:gd name="connsiteY21" fmla="*/ 753655 h 982035"/>
                <a:gd name="connsiteX22" fmla="*/ 45676 w 862357"/>
                <a:gd name="connsiteY22" fmla="*/ 753655 h 982035"/>
                <a:gd name="connsiteX23" fmla="*/ 0 w 862357"/>
                <a:gd name="connsiteY23" fmla="*/ 707978 h 982035"/>
                <a:gd name="connsiteX24" fmla="*/ 45676 w 862357"/>
                <a:gd name="connsiteY24" fmla="*/ 662302 h 982035"/>
                <a:gd name="connsiteX25" fmla="*/ 235232 w 862357"/>
                <a:gd name="connsiteY25" fmla="*/ 662302 h 982035"/>
                <a:gd name="connsiteX26" fmla="*/ 437348 w 862357"/>
                <a:gd name="connsiteY26" fmla="*/ 285475 h 982035"/>
                <a:gd name="connsiteX27" fmla="*/ 369976 w 862357"/>
                <a:gd name="connsiteY27" fmla="*/ 285475 h 982035"/>
                <a:gd name="connsiteX28" fmla="*/ 308313 w 862357"/>
                <a:gd name="connsiteY28" fmla="*/ 398523 h 982035"/>
                <a:gd name="connsiteX29" fmla="*/ 268347 w 862357"/>
                <a:gd name="connsiteY29" fmla="*/ 422503 h 982035"/>
                <a:gd name="connsiteX30" fmla="*/ 246651 w 862357"/>
                <a:gd name="connsiteY30" fmla="*/ 416794 h 982035"/>
                <a:gd name="connsiteX31" fmla="*/ 228380 w 862357"/>
                <a:gd name="connsiteY31" fmla="*/ 355131 h 982035"/>
                <a:gd name="connsiteX32" fmla="*/ 302604 w 862357"/>
                <a:gd name="connsiteY32" fmla="*/ 218103 h 982035"/>
                <a:gd name="connsiteX33" fmla="*/ 342570 w 862357"/>
                <a:gd name="connsiteY33" fmla="*/ 194123 h 982035"/>
                <a:gd name="connsiteX34" fmla="*/ 616627 w 862357"/>
                <a:gd name="connsiteY34" fmla="*/ 0 h 982035"/>
                <a:gd name="connsiteX35" fmla="*/ 707979 w 862357"/>
                <a:gd name="connsiteY35" fmla="*/ 91352 h 982035"/>
                <a:gd name="connsiteX36" fmla="*/ 616627 w 862357"/>
                <a:gd name="connsiteY36" fmla="*/ 182704 h 982035"/>
                <a:gd name="connsiteX37" fmla="*/ 525275 w 862357"/>
                <a:gd name="connsiteY37" fmla="*/ 91352 h 982035"/>
                <a:gd name="connsiteX38" fmla="*/ 616627 w 862357"/>
                <a:gd name="connsiteY38" fmla="*/ 0 h 98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62357" h="982035">
                  <a:moveTo>
                    <a:pt x="342570" y="194123"/>
                  </a:moveTo>
                  <a:lnTo>
                    <a:pt x="536694" y="194123"/>
                  </a:lnTo>
                  <a:cubicBezTo>
                    <a:pt x="545829" y="194123"/>
                    <a:pt x="553822" y="196407"/>
                    <a:pt x="560673" y="200974"/>
                  </a:cubicBezTo>
                  <a:lnTo>
                    <a:pt x="736526" y="311739"/>
                  </a:lnTo>
                  <a:lnTo>
                    <a:pt x="776493" y="236373"/>
                  </a:lnTo>
                  <a:cubicBezTo>
                    <a:pt x="787912" y="213535"/>
                    <a:pt x="815317" y="205542"/>
                    <a:pt x="838155" y="216961"/>
                  </a:cubicBezTo>
                  <a:cubicBezTo>
                    <a:pt x="860993" y="229522"/>
                    <a:pt x="868987" y="256928"/>
                    <a:pt x="856426" y="278624"/>
                  </a:cubicBezTo>
                  <a:lnTo>
                    <a:pt x="793621" y="398523"/>
                  </a:lnTo>
                  <a:cubicBezTo>
                    <a:pt x="787912" y="409942"/>
                    <a:pt x="777635" y="417936"/>
                    <a:pt x="765074" y="421361"/>
                  </a:cubicBezTo>
                  <a:cubicBezTo>
                    <a:pt x="752513" y="424787"/>
                    <a:pt x="738810" y="422503"/>
                    <a:pt x="728533" y="415652"/>
                  </a:cubicBezTo>
                  <a:lnTo>
                    <a:pt x="596072" y="332293"/>
                  </a:lnTo>
                  <a:lnTo>
                    <a:pt x="479598" y="549254"/>
                  </a:lnTo>
                  <a:lnTo>
                    <a:pt x="590363" y="652025"/>
                  </a:lnTo>
                  <a:cubicBezTo>
                    <a:pt x="600640" y="661161"/>
                    <a:pt x="606349" y="673721"/>
                    <a:pt x="605208" y="687424"/>
                  </a:cubicBezTo>
                  <a:lnTo>
                    <a:pt x="593789" y="938642"/>
                  </a:lnTo>
                  <a:cubicBezTo>
                    <a:pt x="592647" y="962622"/>
                    <a:pt x="572092" y="982035"/>
                    <a:pt x="548113" y="982035"/>
                  </a:cubicBezTo>
                  <a:cubicBezTo>
                    <a:pt x="546971" y="982035"/>
                    <a:pt x="546971" y="982035"/>
                    <a:pt x="545829" y="982035"/>
                  </a:cubicBezTo>
                  <a:cubicBezTo>
                    <a:pt x="520707" y="980893"/>
                    <a:pt x="501295" y="959197"/>
                    <a:pt x="503578" y="934075"/>
                  </a:cubicBezTo>
                  <a:lnTo>
                    <a:pt x="513855" y="704553"/>
                  </a:lnTo>
                  <a:lnTo>
                    <a:pt x="382537" y="582369"/>
                  </a:lnTo>
                  <a:lnTo>
                    <a:pt x="302604" y="729675"/>
                  </a:lnTo>
                  <a:cubicBezTo>
                    <a:pt x="294610" y="744519"/>
                    <a:pt x="279766" y="753655"/>
                    <a:pt x="262637" y="753655"/>
                  </a:cubicBezTo>
                  <a:lnTo>
                    <a:pt x="45676" y="753655"/>
                  </a:lnTo>
                  <a:cubicBezTo>
                    <a:pt x="20554" y="753655"/>
                    <a:pt x="0" y="733100"/>
                    <a:pt x="0" y="707978"/>
                  </a:cubicBezTo>
                  <a:cubicBezTo>
                    <a:pt x="0" y="682857"/>
                    <a:pt x="20554" y="662302"/>
                    <a:pt x="45676" y="662302"/>
                  </a:cubicBezTo>
                  <a:lnTo>
                    <a:pt x="235232" y="662302"/>
                  </a:lnTo>
                  <a:lnTo>
                    <a:pt x="437348" y="285475"/>
                  </a:lnTo>
                  <a:lnTo>
                    <a:pt x="369976" y="285475"/>
                  </a:lnTo>
                  <a:lnTo>
                    <a:pt x="308313" y="398523"/>
                  </a:lnTo>
                  <a:cubicBezTo>
                    <a:pt x="300320" y="413368"/>
                    <a:pt x="284333" y="422503"/>
                    <a:pt x="268347" y="422503"/>
                  </a:cubicBezTo>
                  <a:cubicBezTo>
                    <a:pt x="261495" y="422503"/>
                    <a:pt x="253502" y="420219"/>
                    <a:pt x="246651" y="416794"/>
                  </a:cubicBezTo>
                  <a:cubicBezTo>
                    <a:pt x="224955" y="405375"/>
                    <a:pt x="215819" y="376827"/>
                    <a:pt x="228380" y="355131"/>
                  </a:cubicBezTo>
                  <a:lnTo>
                    <a:pt x="302604" y="218103"/>
                  </a:lnTo>
                  <a:cubicBezTo>
                    <a:pt x="310597" y="203258"/>
                    <a:pt x="325442" y="194123"/>
                    <a:pt x="342570" y="194123"/>
                  </a:cubicBezTo>
                  <a:close/>
                  <a:moveTo>
                    <a:pt x="616627" y="0"/>
                  </a:moveTo>
                  <a:cubicBezTo>
                    <a:pt x="667079" y="0"/>
                    <a:pt x="707979" y="40900"/>
                    <a:pt x="707979" y="91352"/>
                  </a:cubicBezTo>
                  <a:cubicBezTo>
                    <a:pt x="707979" y="141804"/>
                    <a:pt x="667079" y="182704"/>
                    <a:pt x="616627" y="182704"/>
                  </a:cubicBezTo>
                  <a:cubicBezTo>
                    <a:pt x="566175" y="182704"/>
                    <a:pt x="525275" y="141804"/>
                    <a:pt x="525275" y="91352"/>
                  </a:cubicBezTo>
                  <a:cubicBezTo>
                    <a:pt x="525275" y="40900"/>
                    <a:pt x="566175" y="0"/>
                    <a:pt x="616627" y="0"/>
                  </a:cubicBezTo>
                  <a:close/>
                </a:path>
              </a:pathLst>
            </a:custGeom>
            <a:solidFill>
              <a:schemeClr val="accent4"/>
            </a:solidFill>
            <a:ln w="114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2D94F1C0-636B-43EC-AB0E-0EDCA27568CE}"/>
                </a:ext>
              </a:extLst>
            </p:cNvPr>
            <p:cNvSpPr/>
            <p:nvPr/>
          </p:nvSpPr>
          <p:spPr>
            <a:xfrm>
              <a:off x="6913784" y="2657289"/>
              <a:ext cx="811329" cy="976304"/>
            </a:xfrm>
            <a:custGeom>
              <a:avLst/>
              <a:gdLst>
                <a:gd name="connsiteX0" fmla="*/ 35583 w 811329"/>
                <a:gd name="connsiteY0" fmla="*/ 660769 h 976304"/>
                <a:gd name="connsiteX1" fmla="*/ 28670 w 811329"/>
                <a:gd name="connsiteY1" fmla="*/ 671000 h 976304"/>
                <a:gd name="connsiteX2" fmla="*/ 25066 w 811329"/>
                <a:gd name="connsiteY2" fmla="*/ 688735 h 976304"/>
                <a:gd name="connsiteX3" fmla="*/ 70742 w 811329"/>
                <a:gd name="connsiteY3" fmla="*/ 734412 h 976304"/>
                <a:gd name="connsiteX4" fmla="*/ 287703 w 811329"/>
                <a:gd name="connsiteY4" fmla="*/ 734412 h 976304"/>
                <a:gd name="connsiteX5" fmla="*/ 294487 w 811329"/>
                <a:gd name="connsiteY5" fmla="*/ 732551 h 976304"/>
                <a:gd name="connsiteX6" fmla="*/ 286046 w 811329"/>
                <a:gd name="connsiteY6" fmla="*/ 741501 h 976304"/>
                <a:gd name="connsiteX7" fmla="*/ 262637 w 811329"/>
                <a:gd name="connsiteY7" fmla="*/ 747924 h 976304"/>
                <a:gd name="connsiteX8" fmla="*/ 45676 w 811329"/>
                <a:gd name="connsiteY8" fmla="*/ 747924 h 976304"/>
                <a:gd name="connsiteX9" fmla="*/ 0 w 811329"/>
                <a:gd name="connsiteY9" fmla="*/ 702247 h 976304"/>
                <a:gd name="connsiteX10" fmla="*/ 13418 w 811329"/>
                <a:gd name="connsiteY10" fmla="*/ 669989 h 976304"/>
                <a:gd name="connsiteX11" fmla="*/ 407603 w 811329"/>
                <a:gd name="connsiteY11" fmla="*/ 563126 h 976304"/>
                <a:gd name="connsiteX12" fmla="*/ 538921 w 811329"/>
                <a:gd name="connsiteY12" fmla="*/ 685310 h 976304"/>
                <a:gd name="connsiteX13" fmla="*/ 528644 w 811329"/>
                <a:gd name="connsiteY13" fmla="*/ 914832 h 976304"/>
                <a:gd name="connsiteX14" fmla="*/ 570895 w 811329"/>
                <a:gd name="connsiteY14" fmla="*/ 962792 h 976304"/>
                <a:gd name="connsiteX15" fmla="*/ 573179 w 811329"/>
                <a:gd name="connsiteY15" fmla="*/ 962792 h 976304"/>
                <a:gd name="connsiteX16" fmla="*/ 581447 w 811329"/>
                <a:gd name="connsiteY16" fmla="*/ 959447 h 976304"/>
                <a:gd name="connsiteX17" fmla="*/ 579515 w 811329"/>
                <a:gd name="connsiteY17" fmla="*/ 963600 h 976304"/>
                <a:gd name="connsiteX18" fmla="*/ 548113 w 811329"/>
                <a:gd name="connsiteY18" fmla="*/ 976304 h 976304"/>
                <a:gd name="connsiteX19" fmla="*/ 545829 w 811329"/>
                <a:gd name="connsiteY19" fmla="*/ 976304 h 976304"/>
                <a:gd name="connsiteX20" fmla="*/ 503578 w 811329"/>
                <a:gd name="connsiteY20" fmla="*/ 928344 h 976304"/>
                <a:gd name="connsiteX21" fmla="*/ 513855 w 811329"/>
                <a:gd name="connsiteY21" fmla="*/ 698822 h 976304"/>
                <a:gd name="connsiteX22" fmla="*/ 394321 w 811329"/>
                <a:gd name="connsiteY22" fmla="*/ 587603 h 976304"/>
                <a:gd name="connsiteX23" fmla="*/ 621138 w 811329"/>
                <a:gd name="connsiteY23" fmla="*/ 313050 h 976304"/>
                <a:gd name="connsiteX24" fmla="*/ 753599 w 811329"/>
                <a:gd name="connsiteY24" fmla="*/ 396409 h 976304"/>
                <a:gd name="connsiteX25" fmla="*/ 771013 w 811329"/>
                <a:gd name="connsiteY25" fmla="*/ 403118 h 976304"/>
                <a:gd name="connsiteX26" fmla="*/ 781393 w 811329"/>
                <a:gd name="connsiteY26" fmla="*/ 402575 h 976304"/>
                <a:gd name="connsiteX27" fmla="*/ 765074 w 811329"/>
                <a:gd name="connsiteY27" fmla="*/ 415630 h 976304"/>
                <a:gd name="connsiteX28" fmla="*/ 728533 w 811329"/>
                <a:gd name="connsiteY28" fmla="*/ 409921 h 976304"/>
                <a:gd name="connsiteX29" fmla="*/ 609386 w 811329"/>
                <a:gd name="connsiteY29" fmla="*/ 334941 h 976304"/>
                <a:gd name="connsiteX30" fmla="*/ 395042 w 811329"/>
                <a:gd name="connsiteY30" fmla="*/ 266232 h 976304"/>
                <a:gd name="connsiteX31" fmla="*/ 462414 w 811329"/>
                <a:gd name="connsiteY31" fmla="*/ 266232 h 976304"/>
                <a:gd name="connsiteX32" fmla="*/ 260298 w 811329"/>
                <a:gd name="connsiteY32" fmla="*/ 643059 h 976304"/>
                <a:gd name="connsiteX33" fmla="*/ 242480 w 811329"/>
                <a:gd name="connsiteY33" fmla="*/ 643059 h 976304"/>
                <a:gd name="connsiteX34" fmla="*/ 437348 w 811329"/>
                <a:gd name="connsiteY34" fmla="*/ 279744 h 976304"/>
                <a:gd name="connsiteX35" fmla="*/ 387672 w 811329"/>
                <a:gd name="connsiteY35" fmla="*/ 279744 h 976304"/>
                <a:gd name="connsiteX36" fmla="*/ 803042 w 811329"/>
                <a:gd name="connsiteY36" fmla="*/ 208090 h 976304"/>
                <a:gd name="connsiteX37" fmla="*/ 811329 w 811329"/>
                <a:gd name="connsiteY37" fmla="*/ 208831 h 976304"/>
                <a:gd name="connsiteX38" fmla="*/ 801559 w 811329"/>
                <a:gd name="connsiteY38" fmla="*/ 217130 h 976304"/>
                <a:gd name="connsiteX39" fmla="*/ 761592 w 811329"/>
                <a:gd name="connsiteY39" fmla="*/ 292496 h 976304"/>
                <a:gd name="connsiteX40" fmla="*/ 748174 w 811329"/>
                <a:gd name="connsiteY40" fmla="*/ 284044 h 976304"/>
                <a:gd name="connsiteX41" fmla="*/ 776493 w 811329"/>
                <a:gd name="connsiteY41" fmla="*/ 230642 h 976304"/>
                <a:gd name="connsiteX42" fmla="*/ 803042 w 811329"/>
                <a:gd name="connsiteY42" fmla="*/ 208090 h 976304"/>
                <a:gd name="connsiteX43" fmla="*/ 335787 w 811329"/>
                <a:gd name="connsiteY43" fmla="*/ 190253 h 976304"/>
                <a:gd name="connsiteX44" fmla="*/ 327670 w 811329"/>
                <a:gd name="connsiteY44" fmla="*/ 198860 h 976304"/>
                <a:gd name="connsiteX45" fmla="*/ 253446 w 811329"/>
                <a:gd name="connsiteY45" fmla="*/ 335888 h 976304"/>
                <a:gd name="connsiteX46" fmla="*/ 271717 w 811329"/>
                <a:gd name="connsiteY46" fmla="*/ 397551 h 976304"/>
                <a:gd name="connsiteX47" fmla="*/ 293413 w 811329"/>
                <a:gd name="connsiteY47" fmla="*/ 403260 h 976304"/>
                <a:gd name="connsiteX48" fmla="*/ 299955 w 811329"/>
                <a:gd name="connsiteY48" fmla="*/ 401432 h 976304"/>
                <a:gd name="connsiteX49" fmla="*/ 291328 w 811329"/>
                <a:gd name="connsiteY49" fmla="*/ 410349 h 976304"/>
                <a:gd name="connsiteX50" fmla="*/ 268347 w 811329"/>
                <a:gd name="connsiteY50" fmla="*/ 416772 h 976304"/>
                <a:gd name="connsiteX51" fmla="*/ 246651 w 811329"/>
                <a:gd name="connsiteY51" fmla="*/ 411063 h 976304"/>
                <a:gd name="connsiteX52" fmla="*/ 228380 w 811329"/>
                <a:gd name="connsiteY52" fmla="*/ 349400 h 976304"/>
                <a:gd name="connsiteX53" fmla="*/ 302604 w 811329"/>
                <a:gd name="connsiteY53" fmla="*/ 212372 h 976304"/>
                <a:gd name="connsiteX54" fmla="*/ 319162 w 811329"/>
                <a:gd name="connsiteY54" fmla="*/ 194815 h 976304"/>
                <a:gd name="connsiteX55" fmla="*/ 588242 w 811329"/>
                <a:gd name="connsiteY55" fmla="*/ 0 h 976304"/>
                <a:gd name="connsiteX56" fmla="*/ 577098 w 811329"/>
                <a:gd name="connsiteY56" fmla="*/ 7514 h 976304"/>
                <a:gd name="connsiteX57" fmla="*/ 550341 w 811329"/>
                <a:gd name="connsiteY57" fmla="*/ 72109 h 976304"/>
                <a:gd name="connsiteX58" fmla="*/ 641693 w 811329"/>
                <a:gd name="connsiteY58" fmla="*/ 163461 h 976304"/>
                <a:gd name="connsiteX59" fmla="*/ 670078 w 811329"/>
                <a:gd name="connsiteY59" fmla="*/ 157730 h 976304"/>
                <a:gd name="connsiteX60" fmla="*/ 652185 w 811329"/>
                <a:gd name="connsiteY60" fmla="*/ 169794 h 976304"/>
                <a:gd name="connsiteX61" fmla="*/ 616627 w 811329"/>
                <a:gd name="connsiteY61" fmla="*/ 176973 h 976304"/>
                <a:gd name="connsiteX62" fmla="*/ 525275 w 811329"/>
                <a:gd name="connsiteY62" fmla="*/ 85621 h 976304"/>
                <a:gd name="connsiteX63" fmla="*/ 581069 w 811329"/>
                <a:gd name="connsiteY63" fmla="*/ 1448 h 97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811329" h="976304">
                  <a:moveTo>
                    <a:pt x="35583" y="660769"/>
                  </a:moveTo>
                  <a:lnTo>
                    <a:pt x="28670" y="671000"/>
                  </a:lnTo>
                  <a:cubicBezTo>
                    <a:pt x="26351" y="676460"/>
                    <a:pt x="25066" y="682455"/>
                    <a:pt x="25066" y="688735"/>
                  </a:cubicBezTo>
                  <a:cubicBezTo>
                    <a:pt x="25066" y="713857"/>
                    <a:pt x="45620" y="734412"/>
                    <a:pt x="70742" y="734412"/>
                  </a:cubicBezTo>
                  <a:lnTo>
                    <a:pt x="287703" y="734412"/>
                  </a:lnTo>
                  <a:lnTo>
                    <a:pt x="294487" y="732551"/>
                  </a:lnTo>
                  <a:lnTo>
                    <a:pt x="286046" y="741501"/>
                  </a:lnTo>
                  <a:cubicBezTo>
                    <a:pt x="279195" y="745640"/>
                    <a:pt x="271202" y="747924"/>
                    <a:pt x="262637" y="747924"/>
                  </a:cubicBezTo>
                  <a:lnTo>
                    <a:pt x="45676" y="747924"/>
                  </a:lnTo>
                  <a:cubicBezTo>
                    <a:pt x="20554" y="747924"/>
                    <a:pt x="0" y="727369"/>
                    <a:pt x="0" y="702247"/>
                  </a:cubicBezTo>
                  <a:cubicBezTo>
                    <a:pt x="0" y="689687"/>
                    <a:pt x="5139" y="678268"/>
                    <a:pt x="13418" y="669989"/>
                  </a:cubicBezTo>
                  <a:close/>
                  <a:moveTo>
                    <a:pt x="407603" y="563126"/>
                  </a:moveTo>
                  <a:lnTo>
                    <a:pt x="538921" y="685310"/>
                  </a:lnTo>
                  <a:lnTo>
                    <a:pt x="528644" y="914832"/>
                  </a:lnTo>
                  <a:cubicBezTo>
                    <a:pt x="526361" y="939954"/>
                    <a:pt x="545773" y="961650"/>
                    <a:pt x="570895" y="962792"/>
                  </a:cubicBezTo>
                  <a:cubicBezTo>
                    <a:pt x="572037" y="962792"/>
                    <a:pt x="572037" y="962792"/>
                    <a:pt x="573179" y="962792"/>
                  </a:cubicBezTo>
                  <a:lnTo>
                    <a:pt x="581447" y="959447"/>
                  </a:lnTo>
                  <a:lnTo>
                    <a:pt x="579515" y="963600"/>
                  </a:lnTo>
                  <a:cubicBezTo>
                    <a:pt x="571236" y="971451"/>
                    <a:pt x="560103" y="976304"/>
                    <a:pt x="548113" y="976304"/>
                  </a:cubicBezTo>
                  <a:cubicBezTo>
                    <a:pt x="546971" y="976304"/>
                    <a:pt x="546971" y="976304"/>
                    <a:pt x="545829" y="976304"/>
                  </a:cubicBezTo>
                  <a:cubicBezTo>
                    <a:pt x="520707" y="975162"/>
                    <a:pt x="501295" y="953466"/>
                    <a:pt x="503578" y="928344"/>
                  </a:cubicBezTo>
                  <a:lnTo>
                    <a:pt x="513855" y="698822"/>
                  </a:lnTo>
                  <a:lnTo>
                    <a:pt x="394321" y="587603"/>
                  </a:lnTo>
                  <a:close/>
                  <a:moveTo>
                    <a:pt x="621138" y="313050"/>
                  </a:moveTo>
                  <a:lnTo>
                    <a:pt x="753599" y="396409"/>
                  </a:lnTo>
                  <a:cubicBezTo>
                    <a:pt x="758738" y="399835"/>
                    <a:pt x="764733" y="402118"/>
                    <a:pt x="771013" y="403118"/>
                  </a:cubicBezTo>
                  <a:lnTo>
                    <a:pt x="781393" y="402575"/>
                  </a:lnTo>
                  <a:lnTo>
                    <a:pt x="765074" y="415630"/>
                  </a:lnTo>
                  <a:cubicBezTo>
                    <a:pt x="752513" y="419056"/>
                    <a:pt x="738810" y="416772"/>
                    <a:pt x="728533" y="409921"/>
                  </a:cubicBezTo>
                  <a:lnTo>
                    <a:pt x="609386" y="334941"/>
                  </a:lnTo>
                  <a:close/>
                  <a:moveTo>
                    <a:pt x="395042" y="266232"/>
                  </a:moveTo>
                  <a:lnTo>
                    <a:pt x="462414" y="266232"/>
                  </a:lnTo>
                  <a:lnTo>
                    <a:pt x="260298" y="643059"/>
                  </a:lnTo>
                  <a:lnTo>
                    <a:pt x="242480" y="643059"/>
                  </a:lnTo>
                  <a:lnTo>
                    <a:pt x="437348" y="279744"/>
                  </a:lnTo>
                  <a:lnTo>
                    <a:pt x="387672" y="279744"/>
                  </a:lnTo>
                  <a:close/>
                  <a:moveTo>
                    <a:pt x="803042" y="208090"/>
                  </a:moveTo>
                  <a:lnTo>
                    <a:pt x="811329" y="208831"/>
                  </a:lnTo>
                  <a:lnTo>
                    <a:pt x="801559" y="217130"/>
                  </a:lnTo>
                  <a:lnTo>
                    <a:pt x="761592" y="292496"/>
                  </a:lnTo>
                  <a:lnTo>
                    <a:pt x="748174" y="284044"/>
                  </a:lnTo>
                  <a:lnTo>
                    <a:pt x="776493" y="230642"/>
                  </a:lnTo>
                  <a:cubicBezTo>
                    <a:pt x="782203" y="219223"/>
                    <a:pt x="791909" y="211515"/>
                    <a:pt x="803042" y="208090"/>
                  </a:cubicBezTo>
                  <a:close/>
                  <a:moveTo>
                    <a:pt x="335787" y="190253"/>
                  </a:moveTo>
                  <a:lnTo>
                    <a:pt x="327670" y="198860"/>
                  </a:lnTo>
                  <a:lnTo>
                    <a:pt x="253446" y="335888"/>
                  </a:lnTo>
                  <a:cubicBezTo>
                    <a:pt x="240885" y="357584"/>
                    <a:pt x="250021" y="386132"/>
                    <a:pt x="271717" y="397551"/>
                  </a:cubicBezTo>
                  <a:cubicBezTo>
                    <a:pt x="278568" y="400976"/>
                    <a:pt x="286561" y="403260"/>
                    <a:pt x="293413" y="403260"/>
                  </a:cubicBezTo>
                  <a:lnTo>
                    <a:pt x="299955" y="401432"/>
                  </a:lnTo>
                  <a:lnTo>
                    <a:pt x="291328" y="410349"/>
                  </a:lnTo>
                  <a:cubicBezTo>
                    <a:pt x="284334" y="414488"/>
                    <a:pt x="276340" y="416772"/>
                    <a:pt x="268347" y="416772"/>
                  </a:cubicBezTo>
                  <a:cubicBezTo>
                    <a:pt x="261495" y="416772"/>
                    <a:pt x="253502" y="414488"/>
                    <a:pt x="246651" y="411063"/>
                  </a:cubicBezTo>
                  <a:cubicBezTo>
                    <a:pt x="224955" y="399644"/>
                    <a:pt x="215819" y="371096"/>
                    <a:pt x="228380" y="349400"/>
                  </a:cubicBezTo>
                  <a:lnTo>
                    <a:pt x="302604" y="212372"/>
                  </a:lnTo>
                  <a:cubicBezTo>
                    <a:pt x="306601" y="204950"/>
                    <a:pt x="312310" y="198955"/>
                    <a:pt x="319162" y="194815"/>
                  </a:cubicBezTo>
                  <a:close/>
                  <a:moveTo>
                    <a:pt x="588242" y="0"/>
                  </a:moveTo>
                  <a:lnTo>
                    <a:pt x="577098" y="7514"/>
                  </a:lnTo>
                  <a:cubicBezTo>
                    <a:pt x="560566" y="24045"/>
                    <a:pt x="550341" y="46883"/>
                    <a:pt x="550341" y="72109"/>
                  </a:cubicBezTo>
                  <a:cubicBezTo>
                    <a:pt x="550341" y="122561"/>
                    <a:pt x="591241" y="163461"/>
                    <a:pt x="641693" y="163461"/>
                  </a:cubicBezTo>
                  <a:lnTo>
                    <a:pt x="670078" y="157730"/>
                  </a:lnTo>
                  <a:lnTo>
                    <a:pt x="652185" y="169794"/>
                  </a:lnTo>
                  <a:cubicBezTo>
                    <a:pt x="641256" y="174417"/>
                    <a:pt x="629240" y="176973"/>
                    <a:pt x="616627" y="176973"/>
                  </a:cubicBezTo>
                  <a:cubicBezTo>
                    <a:pt x="566175" y="176973"/>
                    <a:pt x="525275" y="136073"/>
                    <a:pt x="525275" y="85621"/>
                  </a:cubicBezTo>
                  <a:cubicBezTo>
                    <a:pt x="525275" y="47782"/>
                    <a:pt x="548281" y="15316"/>
                    <a:pt x="581069" y="144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14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3F0C2779-17F2-4AD3-BC0E-5B54D626008B}"/>
                </a:ext>
              </a:extLst>
            </p:cNvPr>
            <p:cNvCxnSpPr/>
            <p:nvPr/>
          </p:nvCxnSpPr>
          <p:spPr>
            <a:xfrm>
              <a:off x="6580414" y="3393349"/>
              <a:ext cx="290649" cy="0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3FFDED9D-4DA5-4886-9B5A-290AB5887BEB}"/>
                </a:ext>
              </a:extLst>
            </p:cNvPr>
            <p:cNvCxnSpPr/>
            <p:nvPr/>
          </p:nvCxnSpPr>
          <p:spPr>
            <a:xfrm>
              <a:off x="6725738" y="3457575"/>
              <a:ext cx="290649" cy="0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7D65FBE4-859A-42FB-9D54-FE96DB1A7EF7}"/>
                </a:ext>
              </a:extLst>
            </p:cNvPr>
            <p:cNvCxnSpPr/>
            <p:nvPr/>
          </p:nvCxnSpPr>
          <p:spPr>
            <a:xfrm>
              <a:off x="7098574" y="3607080"/>
              <a:ext cx="29064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9A758172-0F38-49BB-8786-5212139EC5AE}"/>
                </a:ext>
              </a:extLst>
            </p:cNvPr>
            <p:cNvCxnSpPr/>
            <p:nvPr/>
          </p:nvCxnSpPr>
          <p:spPr>
            <a:xfrm>
              <a:off x="6807925" y="3082427"/>
              <a:ext cx="290649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ADD03ED-B895-460A-BFBB-2BEFFA32DC55}"/>
              </a:ext>
            </a:extLst>
          </p:cNvPr>
          <p:cNvGrpSpPr/>
          <p:nvPr/>
        </p:nvGrpSpPr>
        <p:grpSpPr>
          <a:xfrm>
            <a:off x="6632406" y="2635810"/>
            <a:ext cx="762000" cy="762000"/>
            <a:chOff x="6150988" y="2581869"/>
            <a:chExt cx="762000" cy="762000"/>
          </a:xfrm>
        </p:grpSpPr>
        <p:sp>
          <p:nvSpPr>
            <p:cNvPr id="96" name="Graphic 10" descr="Needle with solid fill">
              <a:extLst>
                <a:ext uri="{FF2B5EF4-FFF2-40B4-BE49-F238E27FC236}">
                  <a16:creationId xmlns:a16="http://schemas.microsoft.com/office/drawing/2014/main" xmlns="" id="{FD7AC191-C536-4BF4-8639-4F29AF7BA190}"/>
                </a:ext>
              </a:extLst>
            </p:cNvPr>
            <p:cNvSpPr/>
            <p:nvPr/>
          </p:nvSpPr>
          <p:spPr>
            <a:xfrm>
              <a:off x="6150988" y="2581869"/>
              <a:ext cx="762000" cy="762000"/>
            </a:xfrm>
            <a:custGeom>
              <a:avLst/>
              <a:gdLst>
                <a:gd name="connsiteX0" fmla="*/ 569595 w 762000"/>
                <a:gd name="connsiteY0" fmla="*/ 257175 h 762000"/>
                <a:gd name="connsiteX1" fmla="*/ 537210 w 762000"/>
                <a:gd name="connsiteY1" fmla="*/ 224790 h 762000"/>
                <a:gd name="connsiteX2" fmla="*/ 510540 w 762000"/>
                <a:gd name="connsiteY2" fmla="*/ 251460 h 762000"/>
                <a:gd name="connsiteX3" fmla="*/ 542925 w 762000"/>
                <a:gd name="connsiteY3" fmla="*/ 283845 h 762000"/>
                <a:gd name="connsiteX4" fmla="*/ 512445 w 762000"/>
                <a:gd name="connsiteY4" fmla="*/ 314325 h 762000"/>
                <a:gd name="connsiteX5" fmla="*/ 480060 w 762000"/>
                <a:gd name="connsiteY5" fmla="*/ 281940 h 762000"/>
                <a:gd name="connsiteX6" fmla="*/ 453390 w 762000"/>
                <a:gd name="connsiteY6" fmla="*/ 308610 h 762000"/>
                <a:gd name="connsiteX7" fmla="*/ 485775 w 762000"/>
                <a:gd name="connsiteY7" fmla="*/ 340995 h 762000"/>
                <a:gd name="connsiteX8" fmla="*/ 455295 w 762000"/>
                <a:gd name="connsiteY8" fmla="*/ 371475 h 762000"/>
                <a:gd name="connsiteX9" fmla="*/ 422910 w 762000"/>
                <a:gd name="connsiteY9" fmla="*/ 339090 h 762000"/>
                <a:gd name="connsiteX10" fmla="*/ 396240 w 762000"/>
                <a:gd name="connsiteY10" fmla="*/ 365760 h 762000"/>
                <a:gd name="connsiteX11" fmla="*/ 428625 w 762000"/>
                <a:gd name="connsiteY11" fmla="*/ 398145 h 762000"/>
                <a:gd name="connsiteX12" fmla="*/ 399098 w 762000"/>
                <a:gd name="connsiteY12" fmla="*/ 427673 h 762000"/>
                <a:gd name="connsiteX13" fmla="*/ 334327 w 762000"/>
                <a:gd name="connsiteY13" fmla="*/ 362903 h 762000"/>
                <a:gd name="connsiteX14" fmla="*/ 533400 w 762000"/>
                <a:gd name="connsiteY14" fmla="*/ 163830 h 762000"/>
                <a:gd name="connsiteX15" fmla="*/ 598170 w 762000"/>
                <a:gd name="connsiteY15" fmla="*/ 228600 h 762000"/>
                <a:gd name="connsiteX16" fmla="*/ 569595 w 762000"/>
                <a:gd name="connsiteY16" fmla="*/ 257175 h 762000"/>
                <a:gd name="connsiteX17" fmla="*/ 753428 w 762000"/>
                <a:gd name="connsiteY17" fmla="*/ 122873 h 762000"/>
                <a:gd name="connsiteX18" fmla="*/ 639128 w 762000"/>
                <a:gd name="connsiteY18" fmla="*/ 8572 h 762000"/>
                <a:gd name="connsiteX19" fmla="*/ 599123 w 762000"/>
                <a:gd name="connsiteY19" fmla="*/ 8572 h 762000"/>
                <a:gd name="connsiteX20" fmla="*/ 599123 w 762000"/>
                <a:gd name="connsiteY20" fmla="*/ 48578 h 762000"/>
                <a:gd name="connsiteX21" fmla="*/ 622935 w 762000"/>
                <a:gd name="connsiteY21" fmla="*/ 72390 h 762000"/>
                <a:gd name="connsiteX22" fmla="*/ 572453 w 762000"/>
                <a:gd name="connsiteY22" fmla="*/ 122873 h 762000"/>
                <a:gd name="connsiteX23" fmla="*/ 533400 w 762000"/>
                <a:gd name="connsiteY23" fmla="*/ 83820 h 762000"/>
                <a:gd name="connsiteX24" fmla="*/ 515302 w 762000"/>
                <a:gd name="connsiteY24" fmla="*/ 65723 h 762000"/>
                <a:gd name="connsiteX25" fmla="*/ 475298 w 762000"/>
                <a:gd name="connsiteY25" fmla="*/ 65723 h 762000"/>
                <a:gd name="connsiteX26" fmla="*/ 475298 w 762000"/>
                <a:gd name="connsiteY26" fmla="*/ 105728 h 762000"/>
                <a:gd name="connsiteX27" fmla="*/ 493395 w 762000"/>
                <a:gd name="connsiteY27" fmla="*/ 123825 h 762000"/>
                <a:gd name="connsiteX28" fmla="*/ 241935 w 762000"/>
                <a:gd name="connsiteY28" fmla="*/ 375285 h 762000"/>
                <a:gd name="connsiteX29" fmla="*/ 211455 w 762000"/>
                <a:gd name="connsiteY29" fmla="*/ 447675 h 762000"/>
                <a:gd name="connsiteX30" fmla="*/ 216218 w 762000"/>
                <a:gd name="connsiteY30" fmla="*/ 479108 h 762000"/>
                <a:gd name="connsiteX31" fmla="*/ 166688 w 762000"/>
                <a:gd name="connsiteY31" fmla="*/ 528638 h 762000"/>
                <a:gd name="connsiteX32" fmla="*/ 156210 w 762000"/>
                <a:gd name="connsiteY32" fmla="*/ 579120 h 762000"/>
                <a:gd name="connsiteX33" fmla="*/ 5715 w 762000"/>
                <a:gd name="connsiteY33" fmla="*/ 729615 h 762000"/>
                <a:gd name="connsiteX34" fmla="*/ 5715 w 762000"/>
                <a:gd name="connsiteY34" fmla="*/ 756285 h 762000"/>
                <a:gd name="connsiteX35" fmla="*/ 19050 w 762000"/>
                <a:gd name="connsiteY35" fmla="*/ 762000 h 762000"/>
                <a:gd name="connsiteX36" fmla="*/ 32385 w 762000"/>
                <a:gd name="connsiteY36" fmla="*/ 756285 h 762000"/>
                <a:gd name="connsiteX37" fmla="*/ 182880 w 762000"/>
                <a:gd name="connsiteY37" fmla="*/ 605790 h 762000"/>
                <a:gd name="connsiteX38" fmla="*/ 233363 w 762000"/>
                <a:gd name="connsiteY38" fmla="*/ 595313 h 762000"/>
                <a:gd name="connsiteX39" fmla="*/ 282893 w 762000"/>
                <a:gd name="connsiteY39" fmla="*/ 545783 h 762000"/>
                <a:gd name="connsiteX40" fmla="*/ 314325 w 762000"/>
                <a:gd name="connsiteY40" fmla="*/ 550545 h 762000"/>
                <a:gd name="connsiteX41" fmla="*/ 386715 w 762000"/>
                <a:gd name="connsiteY41" fmla="*/ 520065 h 762000"/>
                <a:gd name="connsiteX42" fmla="*/ 638175 w 762000"/>
                <a:gd name="connsiteY42" fmla="*/ 268605 h 762000"/>
                <a:gd name="connsiteX43" fmla="*/ 656273 w 762000"/>
                <a:gd name="connsiteY43" fmla="*/ 286703 h 762000"/>
                <a:gd name="connsiteX44" fmla="*/ 676275 w 762000"/>
                <a:gd name="connsiteY44" fmla="*/ 295275 h 762000"/>
                <a:gd name="connsiteX45" fmla="*/ 696278 w 762000"/>
                <a:gd name="connsiteY45" fmla="*/ 286703 h 762000"/>
                <a:gd name="connsiteX46" fmla="*/ 696278 w 762000"/>
                <a:gd name="connsiteY46" fmla="*/ 246698 h 762000"/>
                <a:gd name="connsiteX47" fmla="*/ 678180 w 762000"/>
                <a:gd name="connsiteY47" fmla="*/ 228600 h 762000"/>
                <a:gd name="connsiteX48" fmla="*/ 639128 w 762000"/>
                <a:gd name="connsiteY48" fmla="*/ 189548 h 762000"/>
                <a:gd name="connsiteX49" fmla="*/ 689610 w 762000"/>
                <a:gd name="connsiteY49" fmla="*/ 139065 h 762000"/>
                <a:gd name="connsiteX50" fmla="*/ 713423 w 762000"/>
                <a:gd name="connsiteY50" fmla="*/ 162878 h 762000"/>
                <a:gd name="connsiteX51" fmla="*/ 733425 w 762000"/>
                <a:gd name="connsiteY51" fmla="*/ 171450 h 762000"/>
                <a:gd name="connsiteX52" fmla="*/ 753428 w 762000"/>
                <a:gd name="connsiteY52" fmla="*/ 162878 h 762000"/>
                <a:gd name="connsiteX53" fmla="*/ 753428 w 762000"/>
                <a:gd name="connsiteY53" fmla="*/ 12287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62000" h="762000">
                  <a:moveTo>
                    <a:pt x="569595" y="257175"/>
                  </a:moveTo>
                  <a:lnTo>
                    <a:pt x="537210" y="224790"/>
                  </a:lnTo>
                  <a:lnTo>
                    <a:pt x="510540" y="251460"/>
                  </a:lnTo>
                  <a:lnTo>
                    <a:pt x="542925" y="283845"/>
                  </a:lnTo>
                  <a:lnTo>
                    <a:pt x="512445" y="314325"/>
                  </a:lnTo>
                  <a:lnTo>
                    <a:pt x="480060" y="281940"/>
                  </a:lnTo>
                  <a:lnTo>
                    <a:pt x="453390" y="308610"/>
                  </a:lnTo>
                  <a:lnTo>
                    <a:pt x="485775" y="340995"/>
                  </a:lnTo>
                  <a:lnTo>
                    <a:pt x="455295" y="371475"/>
                  </a:lnTo>
                  <a:lnTo>
                    <a:pt x="422910" y="339090"/>
                  </a:lnTo>
                  <a:lnTo>
                    <a:pt x="396240" y="365760"/>
                  </a:lnTo>
                  <a:lnTo>
                    <a:pt x="428625" y="398145"/>
                  </a:lnTo>
                  <a:lnTo>
                    <a:pt x="399098" y="427673"/>
                  </a:lnTo>
                  <a:lnTo>
                    <a:pt x="334327" y="362903"/>
                  </a:lnTo>
                  <a:lnTo>
                    <a:pt x="533400" y="163830"/>
                  </a:lnTo>
                  <a:lnTo>
                    <a:pt x="598170" y="228600"/>
                  </a:lnTo>
                  <a:lnTo>
                    <a:pt x="569595" y="257175"/>
                  </a:lnTo>
                  <a:close/>
                  <a:moveTo>
                    <a:pt x="753428" y="122873"/>
                  </a:moveTo>
                  <a:lnTo>
                    <a:pt x="639128" y="8572"/>
                  </a:lnTo>
                  <a:cubicBezTo>
                    <a:pt x="627698" y="-2857"/>
                    <a:pt x="609600" y="-2857"/>
                    <a:pt x="599123" y="8572"/>
                  </a:cubicBezTo>
                  <a:cubicBezTo>
                    <a:pt x="587692" y="20003"/>
                    <a:pt x="587692" y="38100"/>
                    <a:pt x="599123" y="48578"/>
                  </a:cubicBezTo>
                  <a:lnTo>
                    <a:pt x="622935" y="72390"/>
                  </a:lnTo>
                  <a:lnTo>
                    <a:pt x="572453" y="122873"/>
                  </a:lnTo>
                  <a:lnTo>
                    <a:pt x="533400" y="83820"/>
                  </a:lnTo>
                  <a:lnTo>
                    <a:pt x="515302" y="65723"/>
                  </a:lnTo>
                  <a:cubicBezTo>
                    <a:pt x="503873" y="54293"/>
                    <a:pt x="485775" y="54293"/>
                    <a:pt x="475298" y="65723"/>
                  </a:cubicBezTo>
                  <a:cubicBezTo>
                    <a:pt x="463868" y="77153"/>
                    <a:pt x="463868" y="95250"/>
                    <a:pt x="475298" y="105728"/>
                  </a:cubicBezTo>
                  <a:lnTo>
                    <a:pt x="493395" y="123825"/>
                  </a:lnTo>
                  <a:lnTo>
                    <a:pt x="241935" y="375285"/>
                  </a:lnTo>
                  <a:cubicBezTo>
                    <a:pt x="222885" y="394335"/>
                    <a:pt x="211455" y="420053"/>
                    <a:pt x="211455" y="447675"/>
                  </a:cubicBezTo>
                  <a:cubicBezTo>
                    <a:pt x="211455" y="458153"/>
                    <a:pt x="213360" y="468630"/>
                    <a:pt x="216218" y="479108"/>
                  </a:cubicBezTo>
                  <a:lnTo>
                    <a:pt x="166688" y="528638"/>
                  </a:lnTo>
                  <a:cubicBezTo>
                    <a:pt x="153353" y="541973"/>
                    <a:pt x="149543" y="561975"/>
                    <a:pt x="156210" y="579120"/>
                  </a:cubicBezTo>
                  <a:lnTo>
                    <a:pt x="5715" y="729615"/>
                  </a:lnTo>
                  <a:cubicBezTo>
                    <a:pt x="-1905" y="737235"/>
                    <a:pt x="-1905" y="748665"/>
                    <a:pt x="5715" y="756285"/>
                  </a:cubicBezTo>
                  <a:cubicBezTo>
                    <a:pt x="9525" y="760095"/>
                    <a:pt x="14287" y="762000"/>
                    <a:pt x="19050" y="762000"/>
                  </a:cubicBezTo>
                  <a:cubicBezTo>
                    <a:pt x="23812" y="762000"/>
                    <a:pt x="28575" y="760095"/>
                    <a:pt x="32385" y="756285"/>
                  </a:cubicBezTo>
                  <a:lnTo>
                    <a:pt x="182880" y="605790"/>
                  </a:lnTo>
                  <a:cubicBezTo>
                    <a:pt x="200025" y="612458"/>
                    <a:pt x="220028" y="608648"/>
                    <a:pt x="233363" y="595313"/>
                  </a:cubicBezTo>
                  <a:lnTo>
                    <a:pt x="282893" y="545783"/>
                  </a:lnTo>
                  <a:cubicBezTo>
                    <a:pt x="293370" y="548640"/>
                    <a:pt x="303848" y="550545"/>
                    <a:pt x="314325" y="550545"/>
                  </a:cubicBezTo>
                  <a:cubicBezTo>
                    <a:pt x="340995" y="550545"/>
                    <a:pt x="366713" y="541020"/>
                    <a:pt x="386715" y="520065"/>
                  </a:cubicBezTo>
                  <a:lnTo>
                    <a:pt x="638175" y="268605"/>
                  </a:lnTo>
                  <a:lnTo>
                    <a:pt x="656273" y="286703"/>
                  </a:lnTo>
                  <a:cubicBezTo>
                    <a:pt x="661988" y="292418"/>
                    <a:pt x="669608" y="295275"/>
                    <a:pt x="676275" y="295275"/>
                  </a:cubicBezTo>
                  <a:cubicBezTo>
                    <a:pt x="682942" y="295275"/>
                    <a:pt x="690563" y="292418"/>
                    <a:pt x="696278" y="286703"/>
                  </a:cubicBezTo>
                  <a:cubicBezTo>
                    <a:pt x="707708" y="275273"/>
                    <a:pt x="707708" y="257175"/>
                    <a:pt x="696278" y="246698"/>
                  </a:cubicBezTo>
                  <a:lnTo>
                    <a:pt x="678180" y="228600"/>
                  </a:lnTo>
                  <a:lnTo>
                    <a:pt x="639128" y="189548"/>
                  </a:lnTo>
                  <a:lnTo>
                    <a:pt x="689610" y="139065"/>
                  </a:lnTo>
                  <a:lnTo>
                    <a:pt x="713423" y="162878"/>
                  </a:lnTo>
                  <a:cubicBezTo>
                    <a:pt x="719138" y="168593"/>
                    <a:pt x="726758" y="171450"/>
                    <a:pt x="733425" y="171450"/>
                  </a:cubicBezTo>
                  <a:cubicBezTo>
                    <a:pt x="740092" y="171450"/>
                    <a:pt x="747713" y="168593"/>
                    <a:pt x="753428" y="162878"/>
                  </a:cubicBezTo>
                  <a:cubicBezTo>
                    <a:pt x="764858" y="151448"/>
                    <a:pt x="764858" y="134303"/>
                    <a:pt x="753428" y="12287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7" name="Freeform: Shape 96" descr="Needle with solid fill">
              <a:extLst>
                <a:ext uri="{FF2B5EF4-FFF2-40B4-BE49-F238E27FC236}">
                  <a16:creationId xmlns:a16="http://schemas.microsoft.com/office/drawing/2014/main" xmlns="" id="{CC5BE6F2-92AE-4E3D-BB95-9C899FEC7478}"/>
                </a:ext>
              </a:extLst>
            </p:cNvPr>
            <p:cNvSpPr/>
            <p:nvPr/>
          </p:nvSpPr>
          <p:spPr>
            <a:xfrm>
              <a:off x="6420714" y="2945081"/>
              <a:ext cx="130095" cy="129690"/>
            </a:xfrm>
            <a:custGeom>
              <a:avLst/>
              <a:gdLst>
                <a:gd name="connsiteX0" fmla="*/ 63426 w 130095"/>
                <a:gd name="connsiteY0" fmla="*/ 0 h 129690"/>
                <a:gd name="connsiteX1" fmla="*/ 65437 w 130095"/>
                <a:gd name="connsiteY1" fmla="*/ 0 h 129690"/>
                <a:gd name="connsiteX2" fmla="*/ 129374 w 130095"/>
                <a:gd name="connsiteY2" fmla="*/ 63936 h 129690"/>
                <a:gd name="connsiteX3" fmla="*/ 130095 w 130095"/>
                <a:gd name="connsiteY3" fmla="*/ 63215 h 129690"/>
                <a:gd name="connsiteX4" fmla="*/ 130095 w 130095"/>
                <a:gd name="connsiteY4" fmla="*/ 66542 h 129690"/>
                <a:gd name="connsiteX5" fmla="*/ 80286 w 130095"/>
                <a:gd name="connsiteY5" fmla="*/ 116010 h 129690"/>
                <a:gd name="connsiteX6" fmla="*/ 13681 w 130095"/>
                <a:gd name="connsiteY6" fmla="*/ 115782 h 129690"/>
                <a:gd name="connsiteX7" fmla="*/ 13910 w 130095"/>
                <a:gd name="connsiteY7" fmla="*/ 49177 h 12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095" h="129690">
                  <a:moveTo>
                    <a:pt x="63426" y="0"/>
                  </a:moveTo>
                  <a:lnTo>
                    <a:pt x="65437" y="0"/>
                  </a:lnTo>
                  <a:lnTo>
                    <a:pt x="129374" y="63936"/>
                  </a:lnTo>
                  <a:lnTo>
                    <a:pt x="130095" y="63215"/>
                  </a:lnTo>
                  <a:lnTo>
                    <a:pt x="130095" y="66542"/>
                  </a:lnTo>
                  <a:lnTo>
                    <a:pt x="80286" y="116010"/>
                  </a:lnTo>
                  <a:cubicBezTo>
                    <a:pt x="61830" y="134340"/>
                    <a:pt x="32010" y="134237"/>
                    <a:pt x="13681" y="115782"/>
                  </a:cubicBezTo>
                  <a:cubicBezTo>
                    <a:pt x="-4648" y="97326"/>
                    <a:pt x="-4546" y="67506"/>
                    <a:pt x="13910" y="4917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7FB280E5-4EE4-4C87-AF7D-1A2153E64E4D}"/>
                </a:ext>
              </a:extLst>
            </p:cNvPr>
            <p:cNvSpPr/>
            <p:nvPr/>
          </p:nvSpPr>
          <p:spPr>
            <a:xfrm rot="2708424">
              <a:off x="6497383" y="2999040"/>
              <a:ext cx="79200" cy="36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289733A0-69D6-4508-92D0-E2DCA2095E9B}"/>
              </a:ext>
            </a:extLst>
          </p:cNvPr>
          <p:cNvGrpSpPr/>
          <p:nvPr/>
        </p:nvGrpSpPr>
        <p:grpSpPr>
          <a:xfrm>
            <a:off x="3105654" y="2483287"/>
            <a:ext cx="798767" cy="1076855"/>
            <a:chOff x="4388832" y="2510771"/>
            <a:chExt cx="798767" cy="1076855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B6C793C5-A20E-4C44-887D-6A46349E931E}"/>
                </a:ext>
              </a:extLst>
            </p:cNvPr>
            <p:cNvSpPr/>
            <p:nvPr/>
          </p:nvSpPr>
          <p:spPr>
            <a:xfrm rot="1398176">
              <a:off x="4453633" y="2891345"/>
              <a:ext cx="102934" cy="2244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A3E3FAAC-A371-4319-A5EC-C8F3CE94A9B1}"/>
                </a:ext>
              </a:extLst>
            </p:cNvPr>
            <p:cNvSpPr/>
            <p:nvPr/>
          </p:nvSpPr>
          <p:spPr>
            <a:xfrm>
              <a:off x="4616231" y="2618989"/>
              <a:ext cx="502424" cy="486431"/>
            </a:xfrm>
            <a:custGeom>
              <a:avLst/>
              <a:gdLst>
                <a:gd name="connsiteX0" fmla="*/ 347821 w 502424"/>
                <a:gd name="connsiteY0" fmla="*/ 0 h 486431"/>
                <a:gd name="connsiteX1" fmla="*/ 502424 w 502424"/>
                <a:gd name="connsiteY1" fmla="*/ 166699 h 486431"/>
                <a:gd name="connsiteX2" fmla="*/ 343623 w 502424"/>
                <a:gd name="connsiteY2" fmla="*/ 297569 h 486431"/>
                <a:gd name="connsiteX3" fmla="*/ 347140 w 502424"/>
                <a:gd name="connsiteY3" fmla="*/ 314794 h 486431"/>
                <a:gd name="connsiteX4" fmla="*/ 173570 w 502424"/>
                <a:gd name="connsiteY4" fmla="*/ 486431 h 486431"/>
                <a:gd name="connsiteX5" fmla="*/ 0 w 502424"/>
                <a:gd name="connsiteY5" fmla="*/ 314794 h 486431"/>
                <a:gd name="connsiteX6" fmla="*/ 173570 w 502424"/>
                <a:gd name="connsiteY6" fmla="*/ 143157 h 486431"/>
                <a:gd name="connsiteX7" fmla="*/ 174006 w 502424"/>
                <a:gd name="connsiteY7" fmla="*/ 143244 h 4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2424" h="486431">
                  <a:moveTo>
                    <a:pt x="347821" y="0"/>
                  </a:moveTo>
                  <a:lnTo>
                    <a:pt x="502424" y="166699"/>
                  </a:lnTo>
                  <a:lnTo>
                    <a:pt x="343623" y="297569"/>
                  </a:lnTo>
                  <a:lnTo>
                    <a:pt x="347140" y="314794"/>
                  </a:lnTo>
                  <a:cubicBezTo>
                    <a:pt x="347140" y="409586"/>
                    <a:pt x="269430" y="486431"/>
                    <a:pt x="173570" y="486431"/>
                  </a:cubicBezTo>
                  <a:cubicBezTo>
                    <a:pt x="77710" y="486431"/>
                    <a:pt x="0" y="409586"/>
                    <a:pt x="0" y="314794"/>
                  </a:cubicBezTo>
                  <a:cubicBezTo>
                    <a:pt x="0" y="220002"/>
                    <a:pt x="77710" y="143157"/>
                    <a:pt x="173570" y="143157"/>
                  </a:cubicBezTo>
                  <a:lnTo>
                    <a:pt x="174006" y="143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F38997A5-B75D-4197-9E46-9DA9134BC97F}"/>
                </a:ext>
              </a:extLst>
            </p:cNvPr>
            <p:cNvSpPr/>
            <p:nvPr/>
          </p:nvSpPr>
          <p:spPr>
            <a:xfrm>
              <a:off x="4502605" y="3118586"/>
              <a:ext cx="342964" cy="461665"/>
            </a:xfrm>
            <a:custGeom>
              <a:avLst/>
              <a:gdLst>
                <a:gd name="connsiteX0" fmla="*/ 76613 w 342964"/>
                <a:gd name="connsiteY0" fmla="*/ 0 h 461665"/>
                <a:gd name="connsiteX1" fmla="*/ 130787 w 342964"/>
                <a:gd name="connsiteY1" fmla="*/ 23912 h 461665"/>
                <a:gd name="connsiteX2" fmla="*/ 142035 w 342964"/>
                <a:gd name="connsiteY2" fmla="*/ 41691 h 461665"/>
                <a:gd name="connsiteX3" fmla="*/ 152846 w 342964"/>
                <a:gd name="connsiteY3" fmla="*/ 35243 h 461665"/>
                <a:gd name="connsiteX4" fmla="*/ 206114 w 342964"/>
                <a:gd name="connsiteY4" fmla="*/ 25729 h 461665"/>
                <a:gd name="connsiteX5" fmla="*/ 342964 w 342964"/>
                <a:gd name="connsiteY5" fmla="*/ 146787 h 461665"/>
                <a:gd name="connsiteX6" fmla="*/ 206114 w 342964"/>
                <a:gd name="connsiteY6" fmla="*/ 267845 h 461665"/>
                <a:gd name="connsiteX7" fmla="*/ 153227 w 342964"/>
                <a:gd name="connsiteY7" fmla="*/ 258400 h 461665"/>
                <a:gd name="connsiteX8" fmla="*/ 153227 w 342964"/>
                <a:gd name="connsiteY8" fmla="*/ 461665 h 461665"/>
                <a:gd name="connsiteX9" fmla="*/ 0 w 342964"/>
                <a:gd name="connsiteY9" fmla="*/ 461665 h 461665"/>
                <a:gd name="connsiteX10" fmla="*/ 0 w 342964"/>
                <a:gd name="connsiteY10" fmla="*/ 81642 h 461665"/>
                <a:gd name="connsiteX11" fmla="*/ 0 w 342964"/>
                <a:gd name="connsiteY11" fmla="*/ 68858 h 461665"/>
                <a:gd name="connsiteX12" fmla="*/ 2422 w 342964"/>
                <a:gd name="connsiteY12" fmla="*/ 68858 h 461665"/>
                <a:gd name="connsiteX13" fmla="*/ 6021 w 342964"/>
                <a:gd name="connsiteY13" fmla="*/ 49863 h 461665"/>
                <a:gd name="connsiteX14" fmla="*/ 76613 w 342964"/>
                <a:gd name="connsiteY1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964" h="461665">
                  <a:moveTo>
                    <a:pt x="76613" y="0"/>
                  </a:moveTo>
                  <a:cubicBezTo>
                    <a:pt x="97769" y="0"/>
                    <a:pt x="116923" y="9138"/>
                    <a:pt x="130787" y="23912"/>
                  </a:cubicBezTo>
                  <a:lnTo>
                    <a:pt x="142035" y="41691"/>
                  </a:lnTo>
                  <a:lnTo>
                    <a:pt x="152846" y="35243"/>
                  </a:lnTo>
                  <a:cubicBezTo>
                    <a:pt x="169219" y="29117"/>
                    <a:pt x="187219" y="25729"/>
                    <a:pt x="206114" y="25729"/>
                  </a:cubicBezTo>
                  <a:cubicBezTo>
                    <a:pt x="281694" y="25729"/>
                    <a:pt x="342964" y="79929"/>
                    <a:pt x="342964" y="146787"/>
                  </a:cubicBezTo>
                  <a:cubicBezTo>
                    <a:pt x="342964" y="213645"/>
                    <a:pt x="281694" y="267845"/>
                    <a:pt x="206114" y="267845"/>
                  </a:cubicBezTo>
                  <a:lnTo>
                    <a:pt x="153227" y="258400"/>
                  </a:lnTo>
                  <a:lnTo>
                    <a:pt x="153227" y="461665"/>
                  </a:lnTo>
                  <a:lnTo>
                    <a:pt x="0" y="461665"/>
                  </a:lnTo>
                  <a:lnTo>
                    <a:pt x="0" y="81642"/>
                  </a:lnTo>
                  <a:lnTo>
                    <a:pt x="0" y="68858"/>
                  </a:lnTo>
                  <a:lnTo>
                    <a:pt x="2422" y="68858"/>
                  </a:lnTo>
                  <a:lnTo>
                    <a:pt x="6021" y="49863"/>
                  </a:lnTo>
                  <a:cubicBezTo>
                    <a:pt x="17651" y="20560"/>
                    <a:pt x="44879" y="0"/>
                    <a:pt x="766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E6FCD746-297E-428D-8193-D55E4AE899BA}"/>
                </a:ext>
              </a:extLst>
            </p:cNvPr>
            <p:cNvSpPr/>
            <p:nvPr/>
          </p:nvSpPr>
          <p:spPr>
            <a:xfrm rot="5400000">
              <a:off x="4651472" y="3456822"/>
              <a:ext cx="168757" cy="780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8E5E5F8-BC74-427A-8F96-5ADA712F4B42}"/>
                </a:ext>
              </a:extLst>
            </p:cNvPr>
            <p:cNvSpPr/>
            <p:nvPr/>
          </p:nvSpPr>
          <p:spPr>
            <a:xfrm>
              <a:off x="4388832" y="2510771"/>
              <a:ext cx="376350" cy="1070811"/>
            </a:xfrm>
            <a:custGeom>
              <a:avLst/>
              <a:gdLst>
                <a:gd name="connsiteX0" fmla="*/ 390497 w 390497"/>
                <a:gd name="connsiteY0" fmla="*/ 0 h 1070811"/>
                <a:gd name="connsiteX1" fmla="*/ 65644 w 390497"/>
                <a:gd name="connsiteY1" fmla="*/ 348916 h 1070811"/>
                <a:gd name="connsiteX2" fmla="*/ 5486 w 390497"/>
                <a:gd name="connsiteY2" fmla="*/ 481263 h 1070811"/>
                <a:gd name="connsiteX3" fmla="*/ 5486 w 390497"/>
                <a:gd name="connsiteY3" fmla="*/ 601579 h 1070811"/>
                <a:gd name="connsiteX4" fmla="*/ 29549 w 390497"/>
                <a:gd name="connsiteY4" fmla="*/ 673769 h 1070811"/>
                <a:gd name="connsiteX5" fmla="*/ 53612 w 390497"/>
                <a:gd name="connsiteY5" fmla="*/ 1070811 h 1070811"/>
                <a:gd name="connsiteX0" fmla="*/ 388890 w 388890"/>
                <a:gd name="connsiteY0" fmla="*/ 0 h 1070811"/>
                <a:gd name="connsiteX1" fmla="*/ 64037 w 388890"/>
                <a:gd name="connsiteY1" fmla="*/ 348916 h 1070811"/>
                <a:gd name="connsiteX2" fmla="*/ 3879 w 388890"/>
                <a:gd name="connsiteY2" fmla="*/ 481263 h 1070811"/>
                <a:gd name="connsiteX3" fmla="*/ 3879 w 388890"/>
                <a:gd name="connsiteY3" fmla="*/ 601579 h 1070811"/>
                <a:gd name="connsiteX4" fmla="*/ 27942 w 388890"/>
                <a:gd name="connsiteY4" fmla="*/ 673769 h 1070811"/>
                <a:gd name="connsiteX5" fmla="*/ 52005 w 388890"/>
                <a:gd name="connsiteY5" fmla="*/ 1070811 h 1070811"/>
                <a:gd name="connsiteX0" fmla="*/ 388890 w 388890"/>
                <a:gd name="connsiteY0" fmla="*/ 0 h 1070811"/>
                <a:gd name="connsiteX1" fmla="*/ 64037 w 388890"/>
                <a:gd name="connsiteY1" fmla="*/ 348916 h 1070811"/>
                <a:gd name="connsiteX2" fmla="*/ 3879 w 388890"/>
                <a:gd name="connsiteY2" fmla="*/ 481263 h 1070811"/>
                <a:gd name="connsiteX3" fmla="*/ 3879 w 388890"/>
                <a:gd name="connsiteY3" fmla="*/ 601579 h 1070811"/>
                <a:gd name="connsiteX4" fmla="*/ 27942 w 388890"/>
                <a:gd name="connsiteY4" fmla="*/ 673769 h 1070811"/>
                <a:gd name="connsiteX5" fmla="*/ 52005 w 388890"/>
                <a:gd name="connsiteY5" fmla="*/ 1070811 h 1070811"/>
                <a:gd name="connsiteX0" fmla="*/ 389329 w 389329"/>
                <a:gd name="connsiteY0" fmla="*/ 0 h 1070811"/>
                <a:gd name="connsiteX1" fmla="*/ 64476 w 389329"/>
                <a:gd name="connsiteY1" fmla="*/ 348916 h 1070811"/>
                <a:gd name="connsiteX2" fmla="*/ 4318 w 389329"/>
                <a:gd name="connsiteY2" fmla="*/ 481263 h 1070811"/>
                <a:gd name="connsiteX3" fmla="*/ 4318 w 389329"/>
                <a:gd name="connsiteY3" fmla="*/ 601579 h 1070811"/>
                <a:gd name="connsiteX4" fmla="*/ 36001 w 389329"/>
                <a:gd name="connsiteY4" fmla="*/ 681389 h 1070811"/>
                <a:gd name="connsiteX5" fmla="*/ 52444 w 389329"/>
                <a:gd name="connsiteY5" fmla="*/ 1070811 h 1070811"/>
                <a:gd name="connsiteX0" fmla="*/ 389329 w 389329"/>
                <a:gd name="connsiteY0" fmla="*/ 0 h 1070811"/>
                <a:gd name="connsiteX1" fmla="*/ 64476 w 389329"/>
                <a:gd name="connsiteY1" fmla="*/ 348916 h 1070811"/>
                <a:gd name="connsiteX2" fmla="*/ 4318 w 389329"/>
                <a:gd name="connsiteY2" fmla="*/ 481263 h 1070811"/>
                <a:gd name="connsiteX3" fmla="*/ 4318 w 389329"/>
                <a:gd name="connsiteY3" fmla="*/ 601579 h 1070811"/>
                <a:gd name="connsiteX4" fmla="*/ 36001 w 389329"/>
                <a:gd name="connsiteY4" fmla="*/ 681389 h 1070811"/>
                <a:gd name="connsiteX5" fmla="*/ 52444 w 389329"/>
                <a:gd name="connsiteY5" fmla="*/ 1070811 h 1070811"/>
                <a:gd name="connsiteX0" fmla="*/ 388268 w 388268"/>
                <a:gd name="connsiteY0" fmla="*/ 0 h 1070811"/>
                <a:gd name="connsiteX1" fmla="*/ 63415 w 388268"/>
                <a:gd name="connsiteY1" fmla="*/ 348916 h 1070811"/>
                <a:gd name="connsiteX2" fmla="*/ 3257 w 388268"/>
                <a:gd name="connsiteY2" fmla="*/ 481263 h 1070811"/>
                <a:gd name="connsiteX3" fmla="*/ 10877 w 388268"/>
                <a:gd name="connsiteY3" fmla="*/ 586339 h 1070811"/>
                <a:gd name="connsiteX4" fmla="*/ 34940 w 388268"/>
                <a:gd name="connsiteY4" fmla="*/ 681389 h 1070811"/>
                <a:gd name="connsiteX5" fmla="*/ 51383 w 388268"/>
                <a:gd name="connsiteY5" fmla="*/ 1070811 h 1070811"/>
                <a:gd name="connsiteX0" fmla="*/ 382334 w 382334"/>
                <a:gd name="connsiteY0" fmla="*/ 0 h 1070811"/>
                <a:gd name="connsiteX1" fmla="*/ 57481 w 382334"/>
                <a:gd name="connsiteY1" fmla="*/ 348916 h 1070811"/>
                <a:gd name="connsiteX2" fmla="*/ 4943 w 382334"/>
                <a:gd name="connsiteY2" fmla="*/ 466023 h 1070811"/>
                <a:gd name="connsiteX3" fmla="*/ 4943 w 382334"/>
                <a:gd name="connsiteY3" fmla="*/ 586339 h 1070811"/>
                <a:gd name="connsiteX4" fmla="*/ 29006 w 382334"/>
                <a:gd name="connsiteY4" fmla="*/ 681389 h 1070811"/>
                <a:gd name="connsiteX5" fmla="*/ 45449 w 382334"/>
                <a:gd name="connsiteY5" fmla="*/ 1070811 h 1070811"/>
                <a:gd name="connsiteX0" fmla="*/ 382334 w 382334"/>
                <a:gd name="connsiteY0" fmla="*/ 0 h 1070811"/>
                <a:gd name="connsiteX1" fmla="*/ 57481 w 382334"/>
                <a:gd name="connsiteY1" fmla="*/ 348916 h 1070811"/>
                <a:gd name="connsiteX2" fmla="*/ 4943 w 382334"/>
                <a:gd name="connsiteY2" fmla="*/ 466023 h 1070811"/>
                <a:gd name="connsiteX3" fmla="*/ 4943 w 382334"/>
                <a:gd name="connsiteY3" fmla="*/ 586339 h 1070811"/>
                <a:gd name="connsiteX4" fmla="*/ 29006 w 382334"/>
                <a:gd name="connsiteY4" fmla="*/ 681389 h 1070811"/>
                <a:gd name="connsiteX5" fmla="*/ 45449 w 382334"/>
                <a:gd name="connsiteY5" fmla="*/ 1070811 h 1070811"/>
                <a:gd name="connsiteX0" fmla="*/ 378055 w 378055"/>
                <a:gd name="connsiteY0" fmla="*/ 0 h 1070811"/>
                <a:gd name="connsiteX1" fmla="*/ 53202 w 378055"/>
                <a:gd name="connsiteY1" fmla="*/ 348916 h 1070811"/>
                <a:gd name="connsiteX2" fmla="*/ 664 w 378055"/>
                <a:gd name="connsiteY2" fmla="*/ 466023 h 1070811"/>
                <a:gd name="connsiteX3" fmla="*/ 24727 w 378055"/>
                <a:gd name="connsiteY3" fmla="*/ 681389 h 1070811"/>
                <a:gd name="connsiteX4" fmla="*/ 41170 w 378055"/>
                <a:gd name="connsiteY4" fmla="*/ 1070811 h 1070811"/>
                <a:gd name="connsiteX0" fmla="*/ 377426 w 377426"/>
                <a:gd name="connsiteY0" fmla="*/ 0 h 1070811"/>
                <a:gd name="connsiteX1" fmla="*/ 52573 w 377426"/>
                <a:gd name="connsiteY1" fmla="*/ 348916 h 1070811"/>
                <a:gd name="connsiteX2" fmla="*/ 35 w 377426"/>
                <a:gd name="connsiteY2" fmla="*/ 466023 h 1070811"/>
                <a:gd name="connsiteX3" fmla="*/ 24098 w 377426"/>
                <a:gd name="connsiteY3" fmla="*/ 681389 h 1070811"/>
                <a:gd name="connsiteX4" fmla="*/ 40541 w 377426"/>
                <a:gd name="connsiteY4" fmla="*/ 1070811 h 1070811"/>
                <a:gd name="connsiteX0" fmla="*/ 377729 w 377729"/>
                <a:gd name="connsiteY0" fmla="*/ 0 h 1070811"/>
                <a:gd name="connsiteX1" fmla="*/ 52876 w 377729"/>
                <a:gd name="connsiteY1" fmla="*/ 348916 h 1070811"/>
                <a:gd name="connsiteX2" fmla="*/ 338 w 377729"/>
                <a:gd name="connsiteY2" fmla="*/ 466023 h 1070811"/>
                <a:gd name="connsiteX3" fmla="*/ 24401 w 377729"/>
                <a:gd name="connsiteY3" fmla="*/ 681389 h 1070811"/>
                <a:gd name="connsiteX4" fmla="*/ 40844 w 377729"/>
                <a:gd name="connsiteY4" fmla="*/ 1070811 h 1070811"/>
                <a:gd name="connsiteX0" fmla="*/ 380051 w 380051"/>
                <a:gd name="connsiteY0" fmla="*/ 0 h 1070811"/>
                <a:gd name="connsiteX1" fmla="*/ 55198 w 380051"/>
                <a:gd name="connsiteY1" fmla="*/ 348916 h 1070811"/>
                <a:gd name="connsiteX2" fmla="*/ 2660 w 380051"/>
                <a:gd name="connsiteY2" fmla="*/ 466023 h 1070811"/>
                <a:gd name="connsiteX3" fmla="*/ 26723 w 380051"/>
                <a:gd name="connsiteY3" fmla="*/ 681389 h 1070811"/>
                <a:gd name="connsiteX4" fmla="*/ 43166 w 380051"/>
                <a:gd name="connsiteY4" fmla="*/ 1070811 h 1070811"/>
                <a:gd name="connsiteX0" fmla="*/ 375890 w 375890"/>
                <a:gd name="connsiteY0" fmla="*/ 0 h 1070811"/>
                <a:gd name="connsiteX1" fmla="*/ 51037 w 375890"/>
                <a:gd name="connsiteY1" fmla="*/ 348916 h 1070811"/>
                <a:gd name="connsiteX2" fmla="*/ 6119 w 375890"/>
                <a:gd name="connsiteY2" fmla="*/ 477453 h 1070811"/>
                <a:gd name="connsiteX3" fmla="*/ 22562 w 375890"/>
                <a:gd name="connsiteY3" fmla="*/ 681389 h 1070811"/>
                <a:gd name="connsiteX4" fmla="*/ 39005 w 375890"/>
                <a:gd name="connsiteY4" fmla="*/ 1070811 h 1070811"/>
                <a:gd name="connsiteX0" fmla="*/ 378756 w 378756"/>
                <a:gd name="connsiteY0" fmla="*/ 0 h 1070811"/>
                <a:gd name="connsiteX1" fmla="*/ 53903 w 378756"/>
                <a:gd name="connsiteY1" fmla="*/ 348916 h 1070811"/>
                <a:gd name="connsiteX2" fmla="*/ 8985 w 378756"/>
                <a:gd name="connsiteY2" fmla="*/ 477453 h 1070811"/>
                <a:gd name="connsiteX3" fmla="*/ 25428 w 378756"/>
                <a:gd name="connsiteY3" fmla="*/ 681389 h 1070811"/>
                <a:gd name="connsiteX4" fmla="*/ 41871 w 378756"/>
                <a:gd name="connsiteY4" fmla="*/ 1070811 h 1070811"/>
                <a:gd name="connsiteX0" fmla="*/ 379257 w 379257"/>
                <a:gd name="connsiteY0" fmla="*/ 0 h 1070811"/>
                <a:gd name="connsiteX1" fmla="*/ 84884 w 379257"/>
                <a:gd name="connsiteY1" fmla="*/ 345106 h 1070811"/>
                <a:gd name="connsiteX2" fmla="*/ 9486 w 379257"/>
                <a:gd name="connsiteY2" fmla="*/ 477453 h 1070811"/>
                <a:gd name="connsiteX3" fmla="*/ 25929 w 379257"/>
                <a:gd name="connsiteY3" fmla="*/ 681389 h 1070811"/>
                <a:gd name="connsiteX4" fmla="*/ 42372 w 379257"/>
                <a:gd name="connsiteY4" fmla="*/ 1070811 h 1070811"/>
                <a:gd name="connsiteX0" fmla="*/ 386615 w 386615"/>
                <a:gd name="connsiteY0" fmla="*/ 0 h 1070811"/>
                <a:gd name="connsiteX1" fmla="*/ 92242 w 386615"/>
                <a:gd name="connsiteY1" fmla="*/ 345106 h 1070811"/>
                <a:gd name="connsiteX2" fmla="*/ 5414 w 386615"/>
                <a:gd name="connsiteY2" fmla="*/ 473643 h 1070811"/>
                <a:gd name="connsiteX3" fmla="*/ 33287 w 386615"/>
                <a:gd name="connsiteY3" fmla="*/ 681389 h 1070811"/>
                <a:gd name="connsiteX4" fmla="*/ 49730 w 386615"/>
                <a:gd name="connsiteY4" fmla="*/ 1070811 h 1070811"/>
                <a:gd name="connsiteX0" fmla="*/ 379258 w 379258"/>
                <a:gd name="connsiteY0" fmla="*/ 0 h 1070811"/>
                <a:gd name="connsiteX1" fmla="*/ 84885 w 379258"/>
                <a:gd name="connsiteY1" fmla="*/ 345106 h 1070811"/>
                <a:gd name="connsiteX2" fmla="*/ 9487 w 379258"/>
                <a:gd name="connsiteY2" fmla="*/ 485073 h 1070811"/>
                <a:gd name="connsiteX3" fmla="*/ 25930 w 379258"/>
                <a:gd name="connsiteY3" fmla="*/ 681389 h 1070811"/>
                <a:gd name="connsiteX4" fmla="*/ 42373 w 379258"/>
                <a:gd name="connsiteY4" fmla="*/ 1070811 h 1070811"/>
                <a:gd name="connsiteX0" fmla="*/ 379258 w 379258"/>
                <a:gd name="connsiteY0" fmla="*/ 0 h 1070811"/>
                <a:gd name="connsiteX1" fmla="*/ 84885 w 379258"/>
                <a:gd name="connsiteY1" fmla="*/ 345106 h 1070811"/>
                <a:gd name="connsiteX2" fmla="*/ 9487 w 379258"/>
                <a:gd name="connsiteY2" fmla="*/ 485073 h 1070811"/>
                <a:gd name="connsiteX3" fmla="*/ 25930 w 379258"/>
                <a:gd name="connsiteY3" fmla="*/ 681389 h 1070811"/>
                <a:gd name="connsiteX4" fmla="*/ 42373 w 379258"/>
                <a:gd name="connsiteY4" fmla="*/ 1070811 h 1070811"/>
                <a:gd name="connsiteX0" fmla="*/ 379258 w 379258"/>
                <a:gd name="connsiteY0" fmla="*/ 0 h 1070811"/>
                <a:gd name="connsiteX1" fmla="*/ 84885 w 379258"/>
                <a:gd name="connsiteY1" fmla="*/ 345106 h 1070811"/>
                <a:gd name="connsiteX2" fmla="*/ 9487 w 379258"/>
                <a:gd name="connsiteY2" fmla="*/ 485073 h 1070811"/>
                <a:gd name="connsiteX3" fmla="*/ 25930 w 379258"/>
                <a:gd name="connsiteY3" fmla="*/ 681389 h 1070811"/>
                <a:gd name="connsiteX4" fmla="*/ 42373 w 379258"/>
                <a:gd name="connsiteY4" fmla="*/ 1070811 h 1070811"/>
                <a:gd name="connsiteX0" fmla="*/ 377774 w 377774"/>
                <a:gd name="connsiteY0" fmla="*/ 0 h 1070811"/>
                <a:gd name="connsiteX1" fmla="*/ 83401 w 377774"/>
                <a:gd name="connsiteY1" fmla="*/ 345106 h 1070811"/>
                <a:gd name="connsiteX2" fmla="*/ 8003 w 377774"/>
                <a:gd name="connsiteY2" fmla="*/ 485073 h 1070811"/>
                <a:gd name="connsiteX3" fmla="*/ 24446 w 377774"/>
                <a:gd name="connsiteY3" fmla="*/ 681389 h 1070811"/>
                <a:gd name="connsiteX4" fmla="*/ 40889 w 377774"/>
                <a:gd name="connsiteY4" fmla="*/ 1070811 h 1070811"/>
                <a:gd name="connsiteX0" fmla="*/ 377774 w 377774"/>
                <a:gd name="connsiteY0" fmla="*/ 0 h 1070811"/>
                <a:gd name="connsiteX1" fmla="*/ 83401 w 377774"/>
                <a:gd name="connsiteY1" fmla="*/ 345106 h 1070811"/>
                <a:gd name="connsiteX2" fmla="*/ 8003 w 377774"/>
                <a:gd name="connsiteY2" fmla="*/ 492693 h 1070811"/>
                <a:gd name="connsiteX3" fmla="*/ 24446 w 377774"/>
                <a:gd name="connsiteY3" fmla="*/ 681389 h 1070811"/>
                <a:gd name="connsiteX4" fmla="*/ 40889 w 377774"/>
                <a:gd name="connsiteY4" fmla="*/ 1070811 h 1070811"/>
                <a:gd name="connsiteX0" fmla="*/ 376350 w 376350"/>
                <a:gd name="connsiteY0" fmla="*/ 0 h 1070811"/>
                <a:gd name="connsiteX1" fmla="*/ 81977 w 376350"/>
                <a:gd name="connsiteY1" fmla="*/ 345106 h 1070811"/>
                <a:gd name="connsiteX2" fmla="*/ 6579 w 376350"/>
                <a:gd name="connsiteY2" fmla="*/ 492693 h 1070811"/>
                <a:gd name="connsiteX3" fmla="*/ 23022 w 376350"/>
                <a:gd name="connsiteY3" fmla="*/ 681389 h 1070811"/>
                <a:gd name="connsiteX4" fmla="*/ 39465 w 376350"/>
                <a:gd name="connsiteY4" fmla="*/ 1070811 h 107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350" h="1070811">
                  <a:moveTo>
                    <a:pt x="376350" y="0"/>
                  </a:moveTo>
                  <a:cubicBezTo>
                    <a:pt x="246007" y="134353"/>
                    <a:pt x="143605" y="262991"/>
                    <a:pt x="81977" y="345106"/>
                  </a:cubicBezTo>
                  <a:cubicBezTo>
                    <a:pt x="20349" y="427221"/>
                    <a:pt x="8785" y="482366"/>
                    <a:pt x="6579" y="492693"/>
                  </a:cubicBezTo>
                  <a:cubicBezTo>
                    <a:pt x="4373" y="503020"/>
                    <a:pt x="-14209" y="557731"/>
                    <a:pt x="23022" y="681389"/>
                  </a:cubicBezTo>
                  <a:cubicBezTo>
                    <a:pt x="31043" y="759594"/>
                    <a:pt x="31444" y="911392"/>
                    <a:pt x="39465" y="1070811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7887CD04-6496-4BF7-843F-82215CE6AD26}"/>
                </a:ext>
              </a:extLst>
            </p:cNvPr>
            <p:cNvSpPr/>
            <p:nvPr/>
          </p:nvSpPr>
          <p:spPr>
            <a:xfrm>
              <a:off x="4880021" y="2829235"/>
              <a:ext cx="307578" cy="758391"/>
            </a:xfrm>
            <a:custGeom>
              <a:avLst/>
              <a:gdLst>
                <a:gd name="connsiteX0" fmla="*/ 390497 w 390497"/>
                <a:gd name="connsiteY0" fmla="*/ 0 h 1070811"/>
                <a:gd name="connsiteX1" fmla="*/ 65644 w 390497"/>
                <a:gd name="connsiteY1" fmla="*/ 348916 h 1070811"/>
                <a:gd name="connsiteX2" fmla="*/ 5486 w 390497"/>
                <a:gd name="connsiteY2" fmla="*/ 481263 h 1070811"/>
                <a:gd name="connsiteX3" fmla="*/ 5486 w 390497"/>
                <a:gd name="connsiteY3" fmla="*/ 601579 h 1070811"/>
                <a:gd name="connsiteX4" fmla="*/ 29549 w 390497"/>
                <a:gd name="connsiteY4" fmla="*/ 673769 h 1070811"/>
                <a:gd name="connsiteX5" fmla="*/ 53612 w 390497"/>
                <a:gd name="connsiteY5" fmla="*/ 1070811 h 1070811"/>
                <a:gd name="connsiteX0" fmla="*/ 276197 w 276197"/>
                <a:gd name="connsiteY0" fmla="*/ 0 h 914601"/>
                <a:gd name="connsiteX1" fmla="*/ 65644 w 276197"/>
                <a:gd name="connsiteY1" fmla="*/ 192706 h 914601"/>
                <a:gd name="connsiteX2" fmla="*/ 5486 w 276197"/>
                <a:gd name="connsiteY2" fmla="*/ 325053 h 914601"/>
                <a:gd name="connsiteX3" fmla="*/ 5486 w 276197"/>
                <a:gd name="connsiteY3" fmla="*/ 445369 h 914601"/>
                <a:gd name="connsiteX4" fmla="*/ 29549 w 276197"/>
                <a:gd name="connsiteY4" fmla="*/ 517559 h 914601"/>
                <a:gd name="connsiteX5" fmla="*/ 53612 w 276197"/>
                <a:gd name="connsiteY5" fmla="*/ 914601 h 914601"/>
                <a:gd name="connsiteX0" fmla="*/ 275655 w 275655"/>
                <a:gd name="connsiteY0" fmla="*/ 0 h 914601"/>
                <a:gd name="connsiteX1" fmla="*/ 57482 w 275655"/>
                <a:gd name="connsiteY1" fmla="*/ 234616 h 914601"/>
                <a:gd name="connsiteX2" fmla="*/ 4944 w 275655"/>
                <a:gd name="connsiteY2" fmla="*/ 325053 h 914601"/>
                <a:gd name="connsiteX3" fmla="*/ 4944 w 275655"/>
                <a:gd name="connsiteY3" fmla="*/ 445369 h 914601"/>
                <a:gd name="connsiteX4" fmla="*/ 29007 w 275655"/>
                <a:gd name="connsiteY4" fmla="*/ 517559 h 914601"/>
                <a:gd name="connsiteX5" fmla="*/ 53070 w 275655"/>
                <a:gd name="connsiteY5" fmla="*/ 914601 h 914601"/>
                <a:gd name="connsiteX0" fmla="*/ 291685 w 291685"/>
                <a:gd name="connsiteY0" fmla="*/ 0 h 914601"/>
                <a:gd name="connsiteX1" fmla="*/ 20974 w 291685"/>
                <a:gd name="connsiteY1" fmla="*/ 325053 h 914601"/>
                <a:gd name="connsiteX2" fmla="*/ 20974 w 291685"/>
                <a:gd name="connsiteY2" fmla="*/ 445369 h 914601"/>
                <a:gd name="connsiteX3" fmla="*/ 45037 w 291685"/>
                <a:gd name="connsiteY3" fmla="*/ 517559 h 914601"/>
                <a:gd name="connsiteX4" fmla="*/ 69100 w 291685"/>
                <a:gd name="connsiteY4" fmla="*/ 914601 h 914601"/>
                <a:gd name="connsiteX0" fmla="*/ 285439 w 285439"/>
                <a:gd name="connsiteY0" fmla="*/ 0 h 914601"/>
                <a:gd name="connsiteX1" fmla="*/ 14728 w 285439"/>
                <a:gd name="connsiteY1" fmla="*/ 325053 h 914601"/>
                <a:gd name="connsiteX2" fmla="*/ 38791 w 285439"/>
                <a:gd name="connsiteY2" fmla="*/ 517559 h 914601"/>
                <a:gd name="connsiteX3" fmla="*/ 62854 w 285439"/>
                <a:gd name="connsiteY3" fmla="*/ 914601 h 914601"/>
                <a:gd name="connsiteX0" fmla="*/ 307578 w 307578"/>
                <a:gd name="connsiteY0" fmla="*/ 0 h 914601"/>
                <a:gd name="connsiteX1" fmla="*/ 36867 w 307578"/>
                <a:gd name="connsiteY1" fmla="*/ 325053 h 914601"/>
                <a:gd name="connsiteX2" fmla="*/ 7590 w 307578"/>
                <a:gd name="connsiteY2" fmla="*/ 521369 h 914601"/>
                <a:gd name="connsiteX3" fmla="*/ 84993 w 307578"/>
                <a:gd name="connsiteY3" fmla="*/ 914601 h 91460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8793 w 307578"/>
                <a:gd name="connsiteY3" fmla="*/ 758391 h 75839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20223 w 307578"/>
                <a:gd name="connsiteY3" fmla="*/ 758391 h 75839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20223 w 307578"/>
                <a:gd name="connsiteY3" fmla="*/ 758391 h 75839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20223 w 307578"/>
                <a:gd name="connsiteY3" fmla="*/ 758391 h 758391"/>
                <a:gd name="connsiteX0" fmla="*/ 307578 w 307578"/>
                <a:gd name="connsiteY0" fmla="*/ 0 h 758391"/>
                <a:gd name="connsiteX1" fmla="*/ 36867 w 307578"/>
                <a:gd name="connsiteY1" fmla="*/ 325053 h 758391"/>
                <a:gd name="connsiteX2" fmla="*/ 7590 w 307578"/>
                <a:gd name="connsiteY2" fmla="*/ 521369 h 758391"/>
                <a:gd name="connsiteX3" fmla="*/ 20223 w 307578"/>
                <a:gd name="connsiteY3" fmla="*/ 758391 h 75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78" h="758391">
                  <a:moveTo>
                    <a:pt x="307578" y="0"/>
                  </a:moveTo>
                  <a:cubicBezTo>
                    <a:pt x="251180" y="67720"/>
                    <a:pt x="86865" y="238158"/>
                    <a:pt x="36867" y="325053"/>
                  </a:cubicBezTo>
                  <a:cubicBezTo>
                    <a:pt x="-13131" y="411948"/>
                    <a:pt x="-431" y="423111"/>
                    <a:pt x="7590" y="521369"/>
                  </a:cubicBezTo>
                  <a:cubicBezTo>
                    <a:pt x="19421" y="595764"/>
                    <a:pt x="19822" y="587542"/>
                    <a:pt x="20223" y="758391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54E30F45-E273-4189-90B5-69362881DDF8}"/>
                </a:ext>
              </a:extLst>
            </p:cNvPr>
            <p:cNvSpPr/>
            <p:nvPr/>
          </p:nvSpPr>
          <p:spPr>
            <a:xfrm>
              <a:off x="4613203" y="2618785"/>
              <a:ext cx="389373" cy="474707"/>
            </a:xfrm>
            <a:custGeom>
              <a:avLst/>
              <a:gdLst>
                <a:gd name="connsiteX0" fmla="*/ 347821 w 389373"/>
                <a:gd name="connsiteY0" fmla="*/ 0 h 474707"/>
                <a:gd name="connsiteX1" fmla="*/ 389373 w 389373"/>
                <a:gd name="connsiteY1" fmla="*/ 44802 h 474707"/>
                <a:gd name="connsiteX2" fmla="*/ 229796 w 389373"/>
                <a:gd name="connsiteY2" fmla="*/ 176312 h 474707"/>
                <a:gd name="connsiteX3" fmla="*/ 229360 w 389373"/>
                <a:gd name="connsiteY3" fmla="*/ 176225 h 474707"/>
                <a:gd name="connsiteX4" fmla="*/ 55790 w 389373"/>
                <a:gd name="connsiteY4" fmla="*/ 347862 h 474707"/>
                <a:gd name="connsiteX5" fmla="*/ 106628 w 389373"/>
                <a:gd name="connsiteY5" fmla="*/ 469228 h 474707"/>
                <a:gd name="connsiteX6" fmla="*/ 114847 w 389373"/>
                <a:gd name="connsiteY6" fmla="*/ 474707 h 474707"/>
                <a:gd name="connsiteX7" fmla="*/ 106009 w 389373"/>
                <a:gd name="connsiteY7" fmla="*/ 472943 h 474707"/>
                <a:gd name="connsiteX8" fmla="*/ 0 w 389373"/>
                <a:gd name="connsiteY8" fmla="*/ 314794 h 474707"/>
                <a:gd name="connsiteX9" fmla="*/ 173570 w 389373"/>
                <a:gd name="connsiteY9" fmla="*/ 143157 h 474707"/>
                <a:gd name="connsiteX10" fmla="*/ 174006 w 389373"/>
                <a:gd name="connsiteY10" fmla="*/ 143244 h 47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9373" h="474707">
                  <a:moveTo>
                    <a:pt x="347821" y="0"/>
                  </a:moveTo>
                  <a:lnTo>
                    <a:pt x="389373" y="44802"/>
                  </a:lnTo>
                  <a:lnTo>
                    <a:pt x="229796" y="176312"/>
                  </a:lnTo>
                  <a:lnTo>
                    <a:pt x="229360" y="176225"/>
                  </a:lnTo>
                  <a:cubicBezTo>
                    <a:pt x="133500" y="176225"/>
                    <a:pt x="55790" y="253070"/>
                    <a:pt x="55790" y="347862"/>
                  </a:cubicBezTo>
                  <a:cubicBezTo>
                    <a:pt x="55790" y="395258"/>
                    <a:pt x="75218" y="438167"/>
                    <a:pt x="106628" y="469228"/>
                  </a:cubicBezTo>
                  <a:lnTo>
                    <a:pt x="114847" y="474707"/>
                  </a:lnTo>
                  <a:lnTo>
                    <a:pt x="106009" y="472943"/>
                  </a:lnTo>
                  <a:cubicBezTo>
                    <a:pt x="43712" y="446887"/>
                    <a:pt x="0" y="385888"/>
                    <a:pt x="0" y="314794"/>
                  </a:cubicBezTo>
                  <a:cubicBezTo>
                    <a:pt x="0" y="220002"/>
                    <a:pt x="77710" y="143157"/>
                    <a:pt x="173570" y="143157"/>
                  </a:cubicBezTo>
                  <a:lnTo>
                    <a:pt x="174006" y="14324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D5B24C45-276E-4D40-B9AE-D2847C443F9F}"/>
                </a:ext>
              </a:extLst>
            </p:cNvPr>
            <p:cNvSpPr/>
            <p:nvPr/>
          </p:nvSpPr>
          <p:spPr>
            <a:xfrm>
              <a:off x="4502709" y="3118993"/>
              <a:ext cx="336386" cy="461665"/>
            </a:xfrm>
            <a:custGeom>
              <a:avLst/>
              <a:gdLst>
                <a:gd name="connsiteX0" fmla="*/ 76613 w 336386"/>
                <a:gd name="connsiteY0" fmla="*/ 0 h 461665"/>
                <a:gd name="connsiteX1" fmla="*/ 130787 w 336386"/>
                <a:gd name="connsiteY1" fmla="*/ 23912 h 461665"/>
                <a:gd name="connsiteX2" fmla="*/ 142035 w 336386"/>
                <a:gd name="connsiteY2" fmla="*/ 41691 h 461665"/>
                <a:gd name="connsiteX3" fmla="*/ 152846 w 336386"/>
                <a:gd name="connsiteY3" fmla="*/ 35243 h 461665"/>
                <a:gd name="connsiteX4" fmla="*/ 206114 w 336386"/>
                <a:gd name="connsiteY4" fmla="*/ 25729 h 461665"/>
                <a:gd name="connsiteX5" fmla="*/ 332210 w 336386"/>
                <a:gd name="connsiteY5" fmla="*/ 99666 h 461665"/>
                <a:gd name="connsiteX6" fmla="*/ 336386 w 336386"/>
                <a:gd name="connsiteY6" fmla="*/ 117963 h 461665"/>
                <a:gd name="connsiteX7" fmla="*/ 330862 w 336386"/>
                <a:gd name="connsiteY7" fmla="*/ 110715 h 461665"/>
                <a:gd name="connsiteX8" fmla="*/ 234094 w 336386"/>
                <a:gd name="connsiteY8" fmla="*/ 75258 h 461665"/>
                <a:gd name="connsiteX9" fmla="*/ 180826 w 336386"/>
                <a:gd name="connsiteY9" fmla="*/ 84772 h 461665"/>
                <a:gd name="connsiteX10" fmla="*/ 170015 w 336386"/>
                <a:gd name="connsiteY10" fmla="*/ 91220 h 461665"/>
                <a:gd name="connsiteX11" fmla="*/ 158767 w 336386"/>
                <a:gd name="connsiteY11" fmla="*/ 73441 h 461665"/>
                <a:gd name="connsiteX12" fmla="*/ 104593 w 336386"/>
                <a:gd name="connsiteY12" fmla="*/ 49529 h 461665"/>
                <a:gd name="connsiteX13" fmla="*/ 34001 w 336386"/>
                <a:gd name="connsiteY13" fmla="*/ 99392 h 461665"/>
                <a:gd name="connsiteX14" fmla="*/ 30402 w 336386"/>
                <a:gd name="connsiteY14" fmla="*/ 118387 h 461665"/>
                <a:gd name="connsiteX15" fmla="*/ 27980 w 336386"/>
                <a:gd name="connsiteY15" fmla="*/ 118387 h 461665"/>
                <a:gd name="connsiteX16" fmla="*/ 27980 w 336386"/>
                <a:gd name="connsiteY16" fmla="*/ 131171 h 461665"/>
                <a:gd name="connsiteX17" fmla="*/ 27980 w 336386"/>
                <a:gd name="connsiteY17" fmla="*/ 461665 h 461665"/>
                <a:gd name="connsiteX18" fmla="*/ 0 w 336386"/>
                <a:gd name="connsiteY18" fmla="*/ 461665 h 461665"/>
                <a:gd name="connsiteX19" fmla="*/ 0 w 336386"/>
                <a:gd name="connsiteY19" fmla="*/ 81642 h 461665"/>
                <a:gd name="connsiteX20" fmla="*/ 0 w 336386"/>
                <a:gd name="connsiteY20" fmla="*/ 68858 h 461665"/>
                <a:gd name="connsiteX21" fmla="*/ 2422 w 336386"/>
                <a:gd name="connsiteY21" fmla="*/ 68858 h 461665"/>
                <a:gd name="connsiteX22" fmla="*/ 6021 w 336386"/>
                <a:gd name="connsiteY22" fmla="*/ 49863 h 461665"/>
                <a:gd name="connsiteX23" fmla="*/ 76613 w 336386"/>
                <a:gd name="connsiteY23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6386" h="461665">
                  <a:moveTo>
                    <a:pt x="76613" y="0"/>
                  </a:moveTo>
                  <a:cubicBezTo>
                    <a:pt x="97769" y="0"/>
                    <a:pt x="116923" y="9138"/>
                    <a:pt x="130787" y="23912"/>
                  </a:cubicBezTo>
                  <a:lnTo>
                    <a:pt x="142035" y="41691"/>
                  </a:lnTo>
                  <a:lnTo>
                    <a:pt x="152846" y="35243"/>
                  </a:lnTo>
                  <a:cubicBezTo>
                    <a:pt x="169219" y="29117"/>
                    <a:pt x="187219" y="25729"/>
                    <a:pt x="206114" y="25729"/>
                  </a:cubicBezTo>
                  <a:cubicBezTo>
                    <a:pt x="262799" y="25729"/>
                    <a:pt x="311435" y="56217"/>
                    <a:pt x="332210" y="99666"/>
                  </a:cubicBezTo>
                  <a:lnTo>
                    <a:pt x="336386" y="117963"/>
                  </a:lnTo>
                  <a:lnTo>
                    <a:pt x="330862" y="110715"/>
                  </a:lnTo>
                  <a:cubicBezTo>
                    <a:pt x="306097" y="88808"/>
                    <a:pt x="271884" y="75258"/>
                    <a:pt x="234094" y="75258"/>
                  </a:cubicBezTo>
                  <a:cubicBezTo>
                    <a:pt x="215199" y="75258"/>
                    <a:pt x="197199" y="78646"/>
                    <a:pt x="180826" y="84772"/>
                  </a:cubicBezTo>
                  <a:lnTo>
                    <a:pt x="170015" y="91220"/>
                  </a:lnTo>
                  <a:lnTo>
                    <a:pt x="158767" y="73441"/>
                  </a:lnTo>
                  <a:cubicBezTo>
                    <a:pt x="144903" y="58667"/>
                    <a:pt x="125749" y="49529"/>
                    <a:pt x="104593" y="49529"/>
                  </a:cubicBezTo>
                  <a:cubicBezTo>
                    <a:pt x="72859" y="49529"/>
                    <a:pt x="45631" y="70089"/>
                    <a:pt x="34001" y="99392"/>
                  </a:cubicBezTo>
                  <a:lnTo>
                    <a:pt x="30402" y="118387"/>
                  </a:lnTo>
                  <a:lnTo>
                    <a:pt x="27980" y="118387"/>
                  </a:lnTo>
                  <a:lnTo>
                    <a:pt x="27980" y="131171"/>
                  </a:lnTo>
                  <a:lnTo>
                    <a:pt x="27980" y="461665"/>
                  </a:lnTo>
                  <a:lnTo>
                    <a:pt x="0" y="461665"/>
                  </a:lnTo>
                  <a:lnTo>
                    <a:pt x="0" y="81642"/>
                  </a:lnTo>
                  <a:lnTo>
                    <a:pt x="0" y="68858"/>
                  </a:lnTo>
                  <a:lnTo>
                    <a:pt x="2422" y="68858"/>
                  </a:lnTo>
                  <a:lnTo>
                    <a:pt x="6021" y="49863"/>
                  </a:lnTo>
                  <a:cubicBezTo>
                    <a:pt x="17651" y="20560"/>
                    <a:pt x="44879" y="0"/>
                    <a:pt x="76613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A0220CDE-CBAB-42F7-93FA-6B73F3F6829A}"/>
                </a:ext>
              </a:extLst>
            </p:cNvPr>
            <p:cNvSpPr/>
            <p:nvPr/>
          </p:nvSpPr>
          <p:spPr>
            <a:xfrm rot="5400000">
              <a:off x="4647527" y="3456822"/>
              <a:ext cx="168757" cy="78099"/>
            </a:xfrm>
            <a:custGeom>
              <a:avLst/>
              <a:gdLst>
                <a:gd name="connsiteX0" fmla="*/ 0 w 168757"/>
                <a:gd name="connsiteY0" fmla="*/ 78099 h 78099"/>
                <a:gd name="connsiteX1" fmla="*/ 0 w 168757"/>
                <a:gd name="connsiteY1" fmla="*/ 62485 h 78099"/>
                <a:gd name="connsiteX2" fmla="*/ 168756 w 168757"/>
                <a:gd name="connsiteY2" fmla="*/ 62485 h 78099"/>
                <a:gd name="connsiteX3" fmla="*/ 168756 w 168757"/>
                <a:gd name="connsiteY3" fmla="*/ 0 h 78099"/>
                <a:gd name="connsiteX4" fmla="*/ 168757 w 168757"/>
                <a:gd name="connsiteY4" fmla="*/ 0 h 78099"/>
                <a:gd name="connsiteX5" fmla="*/ 168757 w 168757"/>
                <a:gd name="connsiteY5" fmla="*/ 78099 h 78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757" h="78099">
                  <a:moveTo>
                    <a:pt x="0" y="78099"/>
                  </a:moveTo>
                  <a:lnTo>
                    <a:pt x="0" y="62485"/>
                  </a:lnTo>
                  <a:lnTo>
                    <a:pt x="168756" y="62485"/>
                  </a:lnTo>
                  <a:lnTo>
                    <a:pt x="168756" y="0"/>
                  </a:lnTo>
                  <a:lnTo>
                    <a:pt x="168757" y="0"/>
                  </a:lnTo>
                  <a:lnTo>
                    <a:pt x="168757" y="7809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737DB4F5-5636-4EFC-BF14-9662F2D3905B}"/>
                </a:ext>
              </a:extLst>
            </p:cNvPr>
            <p:cNvSpPr/>
            <p:nvPr/>
          </p:nvSpPr>
          <p:spPr>
            <a:xfrm rot="1398176">
              <a:off x="4453774" y="2882868"/>
              <a:ext cx="76658" cy="223647"/>
            </a:xfrm>
            <a:custGeom>
              <a:avLst/>
              <a:gdLst>
                <a:gd name="connsiteX0" fmla="*/ 51467 w 76658"/>
                <a:gd name="connsiteY0" fmla="*/ 0 h 223647"/>
                <a:gd name="connsiteX1" fmla="*/ 71500 w 76658"/>
                <a:gd name="connsiteY1" fmla="*/ 8819 h 223647"/>
                <a:gd name="connsiteX2" fmla="*/ 76658 w 76658"/>
                <a:gd name="connsiteY2" fmla="*/ 16402 h 223647"/>
                <a:gd name="connsiteX3" fmla="*/ 74830 w 76658"/>
                <a:gd name="connsiteY3" fmla="*/ 15597 h 223647"/>
                <a:gd name="connsiteX4" fmla="*/ 23363 w 76658"/>
                <a:gd name="connsiteY4" fmla="*/ 127823 h 223647"/>
                <a:gd name="connsiteX5" fmla="*/ 38437 w 76658"/>
                <a:gd name="connsiteY5" fmla="*/ 207179 h 223647"/>
                <a:gd name="connsiteX6" fmla="*/ 49639 w 76658"/>
                <a:gd name="connsiteY6" fmla="*/ 223647 h 223647"/>
                <a:gd name="connsiteX7" fmla="*/ 31434 w 76658"/>
                <a:gd name="connsiteY7" fmla="*/ 215633 h 223647"/>
                <a:gd name="connsiteX8" fmla="*/ 0 w 76658"/>
                <a:gd name="connsiteY8" fmla="*/ 112226 h 223647"/>
                <a:gd name="connsiteX9" fmla="*/ 51467 w 76658"/>
                <a:gd name="connsiteY9" fmla="*/ 0 h 22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658" h="223647">
                  <a:moveTo>
                    <a:pt x="51467" y="0"/>
                  </a:moveTo>
                  <a:cubicBezTo>
                    <a:pt x="58573" y="0"/>
                    <a:pt x="65343" y="3140"/>
                    <a:pt x="71500" y="8819"/>
                  </a:cubicBezTo>
                  <a:lnTo>
                    <a:pt x="76658" y="16402"/>
                  </a:lnTo>
                  <a:lnTo>
                    <a:pt x="74830" y="15597"/>
                  </a:lnTo>
                  <a:cubicBezTo>
                    <a:pt x="46406" y="15597"/>
                    <a:pt x="23363" y="65842"/>
                    <a:pt x="23363" y="127823"/>
                  </a:cubicBezTo>
                  <a:cubicBezTo>
                    <a:pt x="23363" y="158814"/>
                    <a:pt x="29124" y="186870"/>
                    <a:pt x="38437" y="207179"/>
                  </a:cubicBezTo>
                  <a:lnTo>
                    <a:pt x="49639" y="223647"/>
                  </a:lnTo>
                  <a:lnTo>
                    <a:pt x="31434" y="215633"/>
                  </a:lnTo>
                  <a:cubicBezTo>
                    <a:pt x="12962" y="198596"/>
                    <a:pt x="0" y="158712"/>
                    <a:pt x="0" y="112226"/>
                  </a:cubicBezTo>
                  <a:cubicBezTo>
                    <a:pt x="0" y="50245"/>
                    <a:pt x="23043" y="0"/>
                    <a:pt x="5146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>
                <a:latin typeface="Myriad Pro" panose="020B0503030403020204" pitchFamily="34" charset="0"/>
              </a:endParaRP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3237261E-F919-4AD9-8F54-CE8ED451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8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89B8F5CC-76A5-400B-A30A-85FD58DCB5DA}"/>
              </a:ext>
            </a:extLst>
          </p:cNvPr>
          <p:cNvSpPr/>
          <p:nvPr/>
        </p:nvSpPr>
        <p:spPr bwMode="auto">
          <a:xfrm>
            <a:off x="5568232" y="2104426"/>
            <a:ext cx="1275533" cy="734120"/>
          </a:xfrm>
          <a:prstGeom prst="roundRect">
            <a:avLst>
              <a:gd name="adj" fmla="val 9896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Viral inactivation technology</a:t>
            </a:r>
            <a:r>
              <a:rPr lang="en-GB" sz="1200" b="1" baseline="30000">
                <a:solidFill>
                  <a:prstClr val="black"/>
                </a:solidFill>
              </a:rPr>
              <a:t>1</a:t>
            </a:r>
            <a:endParaRPr lang="en-GB" sz="1200" b="1">
              <a:solidFill>
                <a:prstClr val="black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C5DB3E8D-5D61-47FC-AAAB-49B63F9C8B53}"/>
              </a:ext>
            </a:extLst>
          </p:cNvPr>
          <p:cNvSpPr/>
          <p:nvPr/>
        </p:nvSpPr>
        <p:spPr bwMode="auto">
          <a:xfrm>
            <a:off x="2865920" y="4811588"/>
            <a:ext cx="1265279" cy="734120"/>
          </a:xfrm>
          <a:prstGeom prst="roundRect">
            <a:avLst>
              <a:gd name="adj" fmla="val 9896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Plasma-derived factor concentrates</a:t>
            </a:r>
            <a:r>
              <a:rPr lang="en-GB" sz="1200" b="1" baseline="30000">
                <a:solidFill>
                  <a:prstClr val="black"/>
                </a:solidFill>
              </a:rPr>
              <a:t>2</a:t>
            </a:r>
            <a:endParaRPr lang="en-GB" sz="1200" b="1">
              <a:solidFill>
                <a:prstClr val="black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16D3215A-CA96-4201-92D1-DFEC696E054B}"/>
              </a:ext>
            </a:extLst>
          </p:cNvPr>
          <p:cNvSpPr/>
          <p:nvPr/>
        </p:nvSpPr>
        <p:spPr bwMode="auto">
          <a:xfrm>
            <a:off x="8872321" y="4786085"/>
            <a:ext cx="1065194" cy="735727"/>
          </a:xfrm>
          <a:prstGeom prst="roundRect">
            <a:avLst>
              <a:gd name="adj" fmla="val 19295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Emicizumab (HA)</a:t>
            </a:r>
            <a:r>
              <a:rPr lang="en-GB" sz="1200" b="1" baseline="30000">
                <a:solidFill>
                  <a:prstClr val="black"/>
                </a:solidFill>
              </a:rPr>
              <a:t>8</a:t>
            </a:r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B3E8FD8D-4979-421C-A9A6-151582F3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treatment for haemophilia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AD360071-375A-4FE6-B993-82C8DC9CB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846" y="6271661"/>
            <a:ext cx="8470267" cy="484748"/>
          </a:xfrm>
        </p:spPr>
        <p:txBody>
          <a:bodyPr/>
          <a:lstStyle/>
          <a:p>
            <a:r>
              <a:rPr lang="en-US" sz="700">
                <a:solidFill>
                  <a:schemeClr val="tx2"/>
                </a:solidFill>
                <a:latin typeface="Arial Nova"/>
                <a:ea typeface="Calibri" panose="020F0502020204030204" pitchFamily="34" charset="0"/>
              </a:rPr>
              <a:t>Prescribing information may vary depending on local approval in each country. Therefore, always refer to the local materials such as the Prescribing Information, Product Monograph, and/or the Summary of Product </a:t>
            </a:r>
          </a:p>
          <a:p>
            <a:r>
              <a:rPr lang="en-US" sz="700">
                <a:solidFill>
                  <a:schemeClr val="tx2"/>
                </a:solidFill>
                <a:latin typeface="Arial Nova"/>
                <a:ea typeface="Calibri" panose="020F0502020204030204" pitchFamily="34" charset="0"/>
              </a:rPr>
              <a:t>Characteristics in your country. </a:t>
            </a:r>
            <a:r>
              <a:rPr lang="en-US" sz="700">
                <a:solidFill>
                  <a:schemeClr val="tx2"/>
                </a:solidFill>
                <a:latin typeface="Arial Nova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https://www.cslbehring.com/products/global-products-list</a:t>
            </a:r>
            <a:r>
              <a:rPr lang="en-US" sz="700">
                <a:solidFill>
                  <a:schemeClr val="tx2"/>
                </a:solidFill>
                <a:latin typeface="Arial Nova"/>
                <a:ea typeface="Calibri" panose="020F0502020204030204" pitchFamily="34" charset="0"/>
              </a:rPr>
              <a:t>. </a:t>
            </a:r>
            <a:r>
              <a:rPr lang="en-GB" sz="700">
                <a:latin typeface="Arial Nova"/>
              </a:rPr>
              <a:t>EHL, extended half-life; HA, haemophilia A.</a:t>
            </a:r>
            <a:r>
              <a:rPr lang="en-GB" sz="700" b="0" i="0" u="none" strike="noStrike">
                <a:effectLst/>
                <a:latin typeface="Arial Nova"/>
              </a:rPr>
              <a:t> </a:t>
            </a:r>
            <a:r>
              <a:rPr lang="en-GB" sz="700" b="0" i="0" u="none" strike="noStrike">
                <a:effectLst/>
              </a:rPr>
              <a:t/>
            </a:r>
            <a:br>
              <a:rPr lang="en-GB" sz="700" b="0" i="0" u="none" strike="noStrike">
                <a:effectLst/>
              </a:rPr>
            </a:br>
            <a:r>
              <a:rPr lang="en-GB" sz="700" b="0" i="0" u="none" strike="noStrike">
                <a:effectLst/>
              </a:rPr>
              <a:t>1. Franchini M, Mannucci PM. </a:t>
            </a:r>
            <a:r>
              <a:rPr lang="en-GB" sz="700" b="0" i="1" u="none" strike="noStrike">
                <a:effectLst/>
              </a:rPr>
              <a:t>Orphanet J Rare Dis </a:t>
            </a:r>
            <a:r>
              <a:rPr lang="en-GB" sz="700" b="0" i="0" u="none" strike="noStrike">
                <a:effectLst/>
              </a:rPr>
              <a:t>2012; 7:24. 2</a:t>
            </a:r>
            <a:r>
              <a:rPr lang="en-GB" sz="700" b="0" i="0" u="none" strike="noStrike">
                <a:effectLst/>
                <a:latin typeface="Arial Nova"/>
              </a:rPr>
              <a:t>. Morfini. </a:t>
            </a:r>
            <a:r>
              <a:rPr lang="en-GB" sz="700" b="0" i="1" u="none" strike="noStrike">
                <a:effectLst/>
                <a:latin typeface="Arial Nova"/>
              </a:rPr>
              <a:t>J Clin Med</a:t>
            </a:r>
            <a:r>
              <a:rPr lang="en-GB" sz="700" b="0" u="none" strike="noStrike">
                <a:effectLst/>
                <a:latin typeface="Arial Nova"/>
              </a:rPr>
              <a:t> 2017; 6:35.</a:t>
            </a:r>
            <a:r>
              <a:rPr lang="en-GB" sz="700" b="0" i="0" u="none" strike="noStrike">
                <a:effectLst/>
                <a:latin typeface="Arial Nova"/>
              </a:rPr>
              <a:t> </a:t>
            </a:r>
            <a:r>
              <a:rPr lang="en-GB" sz="700">
                <a:latin typeface="Arial Nova"/>
              </a:rPr>
              <a:t>3</a:t>
            </a:r>
            <a:r>
              <a:rPr lang="en-GB" sz="700" b="0" i="0" u="none" strike="noStrike">
                <a:effectLst/>
                <a:latin typeface="Arial Nova"/>
              </a:rPr>
              <a:t>. </a:t>
            </a:r>
            <a:r>
              <a:rPr lang="en-GB" sz="700" b="0" u="none" strike="noStrike">
                <a:effectLst/>
                <a:latin typeface="Arial Nova"/>
              </a:rPr>
              <a:t>Manco-Johnson, et al</a:t>
            </a:r>
            <a:r>
              <a:rPr lang="en-GB" sz="700" b="0" i="0" u="none" strike="noStrike">
                <a:effectLst/>
                <a:latin typeface="Arial Nova"/>
              </a:rPr>
              <a:t>. </a:t>
            </a:r>
            <a:r>
              <a:rPr lang="en-GB" sz="700" b="0" i="1" u="none" strike="noStrike">
                <a:effectLst/>
                <a:latin typeface="Arial Nova"/>
              </a:rPr>
              <a:t>N Engl J Med</a:t>
            </a:r>
            <a:r>
              <a:rPr lang="en-GB" sz="700" b="0" u="none" strike="noStrike">
                <a:effectLst/>
                <a:latin typeface="Arial Nova"/>
              </a:rPr>
              <a:t> 2007; 357:353–344</a:t>
            </a:r>
            <a:r>
              <a:rPr lang="en-GB" sz="700">
                <a:latin typeface="Arial Nova"/>
              </a:rPr>
              <a:t>.</a:t>
            </a:r>
            <a:r>
              <a:rPr lang="en-GB" sz="700" b="0" i="0" u="none" strike="noStrike">
                <a:effectLst/>
                <a:latin typeface="Arial Nova"/>
              </a:rPr>
              <a:t> </a:t>
            </a:r>
            <a:r>
              <a:rPr lang="en-GB" sz="700">
                <a:latin typeface="Arial Nova"/>
              </a:rPr>
              <a:t>4</a:t>
            </a:r>
            <a:r>
              <a:rPr lang="en-GB" sz="700" b="0" i="0" u="none" strike="noStrike">
                <a:effectLst/>
                <a:latin typeface="Arial Nova"/>
              </a:rPr>
              <a:t>. Franchini M, Lippi G. </a:t>
            </a:r>
            <a:r>
              <a:rPr lang="en-GB" sz="700" b="0" i="1" u="none" strike="noStrike">
                <a:effectLst/>
                <a:latin typeface="Arial Nova"/>
              </a:rPr>
              <a:t>Blood Transfus </a:t>
            </a:r>
            <a:r>
              <a:rPr lang="en-GB" sz="700" b="0" i="0" u="none" strike="noStrike">
                <a:effectLst/>
                <a:latin typeface="Arial Nova"/>
              </a:rPr>
              <a:t>2011; 9:377–382.</a:t>
            </a:r>
            <a:r>
              <a:rPr lang="en-GB" sz="700">
                <a:latin typeface="Arial Nova"/>
              </a:rPr>
              <a:t> </a:t>
            </a:r>
          </a:p>
          <a:p>
            <a:r>
              <a:rPr lang="en-GB" sz="700">
                <a:latin typeface="Arial Nova"/>
              </a:rPr>
              <a:t>5</a:t>
            </a:r>
            <a:r>
              <a:rPr lang="en-GB" sz="700">
                <a:solidFill>
                  <a:schemeClr val="tx2"/>
                </a:solidFill>
                <a:latin typeface="+mn-lt"/>
              </a:rPr>
              <a:t>. Alprolix PI; 6. Idelvion PI. 7. Refixia PI. </a:t>
            </a:r>
            <a:r>
              <a:rPr lang="en-GB" sz="700" b="0" i="0" u="none" strike="noStrike">
                <a:solidFill>
                  <a:schemeClr val="tx2"/>
                </a:solidFill>
                <a:effectLst/>
                <a:latin typeface="+mn-lt"/>
              </a:rPr>
              <a:t>8</a:t>
            </a:r>
            <a:r>
              <a:rPr lang="en-GB" sz="700" b="0" i="0" u="none" strike="noStrike">
                <a:effectLst/>
              </a:rPr>
              <a:t>. Food and Drug Administration. FDA approves emicizumab. Available at:</a:t>
            </a:r>
          </a:p>
          <a:p>
            <a:r>
              <a:rPr lang="en-GB" sz="700" b="0" i="0" u="none" strike="noStrike">
                <a:effectLst/>
              </a:rPr>
              <a:t> </a:t>
            </a:r>
            <a:r>
              <a:rPr lang="en-GB" sz="700" b="0" i="0" u="none" strike="noStrike">
                <a:effectLst/>
                <a:hlinkClick r:id="rId4"/>
              </a:rPr>
              <a:t>https://www.fda.gov/drugs/resources-information-approved-drugs/fda-approves-emicizumab-kxwh-prevention-and-reduction-bleeding-patients-hemophilia-factor-viii</a:t>
            </a:r>
            <a:r>
              <a:rPr lang="en-GB" sz="700" b="0" i="0" u="none" strike="noStrike">
                <a:effectLst/>
              </a:rPr>
              <a:t>. Accessed Jun 2022.</a:t>
            </a:r>
            <a:endParaRPr lang="en-GB" sz="7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4AD8611-EC65-4431-9C28-80518D81FAE0}"/>
              </a:ext>
            </a:extLst>
          </p:cNvPr>
          <p:cNvSpPr/>
          <p:nvPr/>
        </p:nvSpPr>
        <p:spPr bwMode="auto">
          <a:xfrm>
            <a:off x="7932204" y="2102595"/>
            <a:ext cx="1404900" cy="735727"/>
          </a:xfrm>
          <a:prstGeom prst="roundRect">
            <a:avLst>
              <a:gd name="adj" fmla="val 19295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EHL technology</a:t>
            </a:r>
            <a:r>
              <a:rPr lang="en-GB" sz="1200" b="1" baseline="30000">
                <a:solidFill>
                  <a:prstClr val="black"/>
                </a:solidFill>
              </a:rPr>
              <a:t>1,2</a:t>
            </a:r>
            <a:endParaRPr lang="en-GB" sz="1200">
              <a:solidFill>
                <a:prstClr val="black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9402469-EBC5-4223-AAB0-3BC7C6B0E287}"/>
              </a:ext>
            </a:extLst>
          </p:cNvPr>
          <p:cNvGrpSpPr/>
          <p:nvPr/>
        </p:nvGrpSpPr>
        <p:grpSpPr>
          <a:xfrm>
            <a:off x="943292" y="3513727"/>
            <a:ext cx="10408921" cy="632157"/>
            <a:chOff x="1838532" y="3296572"/>
            <a:chExt cx="14390302" cy="372619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C76D7857-531A-420D-B8FB-28B95A861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3616" y="3296574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468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2020s</a:t>
              </a: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xmlns="" id="{7A1C430F-118D-4C3C-9A7F-B21A9381F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7558" y="3296574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540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2010s</a:t>
              </a: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89F7C870-70D3-41CE-B85E-4517F39DB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1500" y="3296574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504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2000s</a:t>
              </a: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3F12F49-88B3-419C-9561-DF5EF0826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442" y="3296574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540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1990s</a:t>
              </a: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57CFA248-FE37-4DD3-AABD-B73B9EFC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9384" y="3296572"/>
              <a:ext cx="2235218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540000" tIns="45720" rIns="25200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1980s</a:t>
              </a: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C7C26473-000B-4956-BC86-BA9F74442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654" y="3296572"/>
              <a:ext cx="2377890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288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1970s</a:t>
              </a: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25E6C2FB-5689-4C29-A37A-A23030EE9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0015" y="3296572"/>
              <a:ext cx="2089800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288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1960s</a:t>
              </a: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xmlns="" id="{B3844ACF-CB94-4173-880A-A5FD76575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32" y="3296572"/>
              <a:ext cx="2240643" cy="372617"/>
            </a:xfrm>
            <a:custGeom>
              <a:avLst/>
              <a:gdLst>
                <a:gd name="T0" fmla="*/ 1007 w 1245"/>
                <a:gd name="T1" fmla="*/ 0 h 360"/>
                <a:gd name="T2" fmla="*/ 0 w 1245"/>
                <a:gd name="T3" fmla="*/ 0 h 360"/>
                <a:gd name="T4" fmla="*/ 0 w 1245"/>
                <a:gd name="T5" fmla="*/ 360 h 360"/>
                <a:gd name="T6" fmla="*/ 1007 w 1245"/>
                <a:gd name="T7" fmla="*/ 360 h 360"/>
                <a:gd name="T8" fmla="*/ 1245 w 1245"/>
                <a:gd name="T9" fmla="*/ 180 h 360"/>
                <a:gd name="T10" fmla="*/ 1007 w 1245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5" h="360">
                  <a:moveTo>
                    <a:pt x="1007" y="0"/>
                  </a:moveTo>
                  <a:lnTo>
                    <a:pt x="0" y="0"/>
                  </a:lnTo>
                  <a:lnTo>
                    <a:pt x="0" y="360"/>
                  </a:lnTo>
                  <a:lnTo>
                    <a:pt x="1007" y="360"/>
                  </a:lnTo>
                  <a:lnTo>
                    <a:pt x="1245" y="180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34925">
              <a:solidFill>
                <a:schemeClr val="bg1"/>
              </a:solidFill>
            </a:ln>
            <a:effectLst/>
          </p:spPr>
          <p:txBody>
            <a:bodyPr vert="horz" wrap="square" lIns="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2200" b="1" kern="0">
                  <a:solidFill>
                    <a:srgbClr val="FFFFFF"/>
                  </a:solidFill>
                </a:rPr>
                <a:t>    1950s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16BCFFE-D7A7-4094-BE23-7A3A4BEE2597}"/>
              </a:ext>
            </a:extLst>
          </p:cNvPr>
          <p:cNvSpPr/>
          <p:nvPr/>
        </p:nvSpPr>
        <p:spPr bwMode="auto">
          <a:xfrm>
            <a:off x="962649" y="2107039"/>
            <a:ext cx="1360769" cy="734120"/>
          </a:xfrm>
          <a:prstGeom prst="roundRect">
            <a:avLst>
              <a:gd name="adj" fmla="val 10289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Blood transfusion</a:t>
            </a:r>
            <a:r>
              <a:rPr lang="en-GB" sz="1200" b="1" baseline="30000">
                <a:solidFill>
                  <a:prstClr val="black"/>
                </a:solidFill>
              </a:rPr>
              <a:t>1</a:t>
            </a:r>
            <a:endParaRPr lang="en-GB" sz="1050">
              <a:solidFill>
                <a:prstClr val="black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9FFF17C-C2E1-401A-86C9-3732C5FA0E0A}"/>
              </a:ext>
            </a:extLst>
          </p:cNvPr>
          <p:cNvSpPr/>
          <p:nvPr/>
        </p:nvSpPr>
        <p:spPr bwMode="auto">
          <a:xfrm>
            <a:off x="2625765" y="2117758"/>
            <a:ext cx="1360768" cy="734120"/>
          </a:xfrm>
          <a:prstGeom prst="roundRect">
            <a:avLst>
              <a:gd name="adj" fmla="val 9896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Lyophilisation</a:t>
            </a:r>
            <a:r>
              <a:rPr lang="en-GB" sz="1200" b="1" baseline="30000">
                <a:solidFill>
                  <a:prstClr val="black"/>
                </a:solidFill>
              </a:rPr>
              <a:t>1,2</a:t>
            </a:r>
            <a:endParaRPr lang="en-GB" sz="1200" baseline="30000">
              <a:solidFill>
                <a:prstClr val="black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DC7A553-879A-40A9-AE56-FCC65845DD29}"/>
              </a:ext>
            </a:extLst>
          </p:cNvPr>
          <p:cNvGrpSpPr/>
          <p:nvPr/>
        </p:nvGrpSpPr>
        <p:grpSpPr>
          <a:xfrm rot="10800000">
            <a:off x="1350422" y="2761094"/>
            <a:ext cx="269545" cy="787482"/>
            <a:chOff x="6121490" y="4218645"/>
            <a:chExt cx="280132" cy="787482"/>
          </a:xfrm>
          <a:solidFill>
            <a:schemeClr val="tx2">
              <a:lumMod val="50000"/>
            </a:schemeClr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39F1842-F6A6-4795-86B1-93D75B33C66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57451" y="4218645"/>
              <a:ext cx="0" cy="643466"/>
            </a:xfrm>
            <a:prstGeom prst="line">
              <a:avLst/>
            </a:prstGeom>
            <a:grpFill/>
            <a:ln w="38100" cap="flat" cmpd="sng" algn="ctr">
              <a:solidFill>
                <a:schemeClr val="tx2">
                  <a:lumMod val="50000"/>
                </a:schemeClr>
              </a:solidFill>
              <a:prstDash val="solid"/>
            </a:ln>
            <a:effectLst/>
          </p:spPr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A81CA748-1E53-42FC-B2A5-08AE2FF9EDDD}"/>
                </a:ext>
              </a:extLst>
            </p:cNvPr>
            <p:cNvSpPr/>
            <p:nvPr/>
          </p:nvSpPr>
          <p:spPr>
            <a:xfrm>
              <a:off x="6121490" y="4718095"/>
              <a:ext cx="280132" cy="288032"/>
            </a:xfrm>
            <a:prstGeom prst="ellipse">
              <a:avLst/>
            </a:prstGeom>
            <a:grpFill/>
            <a:ln w="25400" cap="flat" cmpd="sng" algn="ctr">
              <a:solidFill>
                <a:schemeClr val="tx2">
                  <a:lumMod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2899CBC-33A6-4BED-B12D-2434F3F8AA80}"/>
              </a:ext>
            </a:extLst>
          </p:cNvPr>
          <p:cNvGrpSpPr/>
          <p:nvPr/>
        </p:nvGrpSpPr>
        <p:grpSpPr>
          <a:xfrm rot="10800000">
            <a:off x="3555082" y="2771813"/>
            <a:ext cx="269545" cy="787482"/>
            <a:chOff x="6121490" y="4218645"/>
            <a:chExt cx="280133" cy="78748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5FADEB96-76D1-4D88-B3D0-86B7BB9C35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257451" y="4218645"/>
              <a:ext cx="0" cy="643466"/>
            </a:xfrm>
            <a:prstGeom prst="line">
              <a:avLst/>
            </a:prstGeom>
            <a:solidFill>
              <a:schemeClr val="accent3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D83A56D6-ACAA-4609-81B6-AC86D9F669A4}"/>
                </a:ext>
              </a:extLst>
            </p:cNvPr>
            <p:cNvSpPr/>
            <p:nvPr/>
          </p:nvSpPr>
          <p:spPr>
            <a:xfrm>
              <a:off x="6121490" y="4718095"/>
              <a:ext cx="280133" cy="28803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0F4409E-6F7F-4D41-8B16-D40C53D8CD01}"/>
              </a:ext>
            </a:extLst>
          </p:cNvPr>
          <p:cNvGrpSpPr/>
          <p:nvPr/>
        </p:nvGrpSpPr>
        <p:grpSpPr>
          <a:xfrm rot="10800000">
            <a:off x="8492961" y="2756611"/>
            <a:ext cx="269545" cy="787482"/>
            <a:chOff x="6233238" y="4218645"/>
            <a:chExt cx="280132" cy="787482"/>
          </a:xfrm>
          <a:solidFill>
            <a:schemeClr val="tx2">
              <a:lumMod val="20000"/>
              <a:lumOff val="80000"/>
            </a:schemeClr>
          </a:solidFill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E890F098-AD40-4584-AB0B-A34C3958125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369200" y="4218645"/>
              <a:ext cx="0" cy="643466"/>
            </a:xfrm>
            <a:prstGeom prst="line">
              <a:avLst/>
            </a:prstGeom>
            <a:grpFill/>
            <a:ln w="3810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</a:ln>
            <a:effectLst/>
          </p:spPr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4B992903-9C4F-40AC-8A53-17F862B2B03E}"/>
                </a:ext>
              </a:extLst>
            </p:cNvPr>
            <p:cNvSpPr/>
            <p:nvPr/>
          </p:nvSpPr>
          <p:spPr>
            <a:xfrm>
              <a:off x="6233238" y="4718095"/>
              <a:ext cx="280132" cy="288032"/>
            </a:xfrm>
            <a:prstGeom prst="ellipse">
              <a:avLst/>
            </a:prstGeom>
            <a:grpFill/>
            <a:ln w="25400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435F4D08-D98F-4305-AE18-0629A27A586A}"/>
              </a:ext>
            </a:extLst>
          </p:cNvPr>
          <p:cNvGrpSpPr/>
          <p:nvPr/>
        </p:nvGrpSpPr>
        <p:grpSpPr>
          <a:xfrm>
            <a:off x="9912533" y="3306352"/>
            <a:ext cx="1439679" cy="242224"/>
            <a:chOff x="10225929" y="3040495"/>
            <a:chExt cx="1768187" cy="42335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83D21E23-A4FA-49CC-AE69-DFB9E80424C8}"/>
                </a:ext>
              </a:extLst>
            </p:cNvPr>
            <p:cNvCxnSpPr>
              <a:cxnSpLocks/>
            </p:cNvCxnSpPr>
            <p:nvPr/>
          </p:nvCxnSpPr>
          <p:spPr>
            <a:xfrm>
              <a:off x="10236515" y="3040495"/>
              <a:ext cx="0" cy="423354"/>
            </a:xfrm>
            <a:prstGeom prst="line">
              <a:avLst/>
            </a:prstGeom>
            <a:solidFill>
              <a:schemeClr val="accent3"/>
            </a:solidFill>
            <a:ln w="444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DBA11762-65A4-49CA-A564-232A30FC24F5}"/>
                </a:ext>
              </a:extLst>
            </p:cNvPr>
            <p:cNvCxnSpPr>
              <a:cxnSpLocks/>
            </p:cNvCxnSpPr>
            <p:nvPr/>
          </p:nvCxnSpPr>
          <p:spPr>
            <a:xfrm>
              <a:off x="10225929" y="3058116"/>
              <a:ext cx="1768187" cy="0"/>
            </a:xfrm>
            <a:prstGeom prst="line">
              <a:avLst/>
            </a:prstGeom>
            <a:solidFill>
              <a:schemeClr val="accent3"/>
            </a:solidFill>
            <a:ln w="444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0CB70F1-E4F0-449D-9A51-D5BC12E1BC73}"/>
              </a:ext>
            </a:extLst>
          </p:cNvPr>
          <p:cNvGrpSpPr/>
          <p:nvPr/>
        </p:nvGrpSpPr>
        <p:grpSpPr>
          <a:xfrm rot="10800000">
            <a:off x="3758899" y="4113160"/>
            <a:ext cx="269546" cy="756000"/>
            <a:chOff x="5738652" y="4732663"/>
            <a:chExt cx="280132" cy="719172"/>
          </a:xfrm>
          <a:solidFill>
            <a:schemeClr val="accent5">
              <a:lumMod val="50000"/>
            </a:schemeClr>
          </a:solidFill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97CEDFBC-935D-4858-92F8-C4B2736A9C3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78719" y="4808369"/>
              <a:ext cx="0" cy="643466"/>
            </a:xfrm>
            <a:prstGeom prst="line">
              <a:avLst/>
            </a:prstGeom>
            <a:grpFill/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AEB12803-D296-4BCC-BF3F-C3C9C2601C73}"/>
                </a:ext>
              </a:extLst>
            </p:cNvPr>
            <p:cNvSpPr/>
            <p:nvPr/>
          </p:nvSpPr>
          <p:spPr>
            <a:xfrm>
              <a:off x="5738652" y="4732663"/>
              <a:ext cx="280132" cy="273970"/>
            </a:xfrm>
            <a:prstGeom prst="ellipse">
              <a:avLst/>
            </a:prstGeom>
            <a:grpFill/>
            <a:ln w="25400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DE6B4ECE-03B0-42BB-8FC8-D25806559966}"/>
              </a:ext>
            </a:extLst>
          </p:cNvPr>
          <p:cNvSpPr/>
          <p:nvPr/>
        </p:nvSpPr>
        <p:spPr bwMode="auto">
          <a:xfrm>
            <a:off x="1312506" y="4811138"/>
            <a:ext cx="1370675" cy="734120"/>
          </a:xfrm>
          <a:prstGeom prst="roundRect">
            <a:avLst>
              <a:gd name="adj" fmla="val 10289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Fresh frozen plasma cryoprecipitate</a:t>
            </a:r>
            <a:r>
              <a:rPr lang="en-GB" sz="1200" b="1" baseline="30000">
                <a:solidFill>
                  <a:prstClr val="black"/>
                </a:solidFill>
              </a:rPr>
              <a:t>1,2</a:t>
            </a:r>
            <a:endParaRPr lang="en-GB" sz="1050">
              <a:solidFill>
                <a:prstClr val="black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9A6D05C-198A-49E4-8CAF-1369B75A5801}"/>
              </a:ext>
            </a:extLst>
          </p:cNvPr>
          <p:cNvCxnSpPr>
            <a:cxnSpLocks/>
          </p:cNvCxnSpPr>
          <p:nvPr/>
        </p:nvCxnSpPr>
        <p:spPr>
          <a:xfrm>
            <a:off x="2573193" y="4083707"/>
            <a:ext cx="0" cy="643466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5F0930F8-1BE6-4C36-B515-7E80D3C323EE}"/>
              </a:ext>
            </a:extLst>
          </p:cNvPr>
          <p:cNvSpPr/>
          <p:nvPr/>
        </p:nvSpPr>
        <p:spPr>
          <a:xfrm rot="10800000">
            <a:off x="2444386" y="4599762"/>
            <a:ext cx="269545" cy="288032"/>
          </a:xfrm>
          <a:prstGeom prst="ellipse">
            <a:avLst/>
          </a:prstGeom>
          <a:solidFill>
            <a:schemeClr val="tx2">
              <a:lumMod val="75000"/>
            </a:schemeClr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F4461925-3274-4CF9-ABF6-F99514F15847}"/>
              </a:ext>
            </a:extLst>
          </p:cNvPr>
          <p:cNvCxnSpPr>
            <a:cxnSpLocks/>
          </p:cNvCxnSpPr>
          <p:nvPr/>
        </p:nvCxnSpPr>
        <p:spPr>
          <a:xfrm flipV="1">
            <a:off x="9373838" y="4118922"/>
            <a:ext cx="0" cy="644400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7555561F-E419-40C3-BABE-40E226CB19FE}"/>
              </a:ext>
            </a:extLst>
          </p:cNvPr>
          <p:cNvSpPr/>
          <p:nvPr/>
        </p:nvSpPr>
        <p:spPr>
          <a:xfrm rot="10800000">
            <a:off x="9239065" y="4607060"/>
            <a:ext cx="269545" cy="2880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E1288645-D407-4D08-BFA4-CEBD18AA47F2}"/>
              </a:ext>
            </a:extLst>
          </p:cNvPr>
          <p:cNvSpPr/>
          <p:nvPr/>
        </p:nvSpPr>
        <p:spPr bwMode="auto">
          <a:xfrm>
            <a:off x="4335515" y="4818148"/>
            <a:ext cx="1232717" cy="735727"/>
          </a:xfrm>
          <a:prstGeom prst="roundRect">
            <a:avLst>
              <a:gd name="adj" fmla="val 19295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Desmopressin (HA)</a:t>
            </a:r>
            <a:r>
              <a:rPr lang="en-GB" sz="1200" b="1" baseline="30000">
                <a:solidFill>
                  <a:prstClr val="black"/>
                </a:solidFill>
              </a:rPr>
              <a:t>1,4</a:t>
            </a:r>
            <a:endParaRPr lang="en-GB" sz="1200">
              <a:solidFill>
                <a:prstClr val="black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A0BF91B8-507C-48AA-BAF6-C9509D3A2404}"/>
              </a:ext>
            </a:extLst>
          </p:cNvPr>
          <p:cNvCxnSpPr>
            <a:cxnSpLocks/>
          </p:cNvCxnSpPr>
          <p:nvPr/>
        </p:nvCxnSpPr>
        <p:spPr>
          <a:xfrm flipV="1">
            <a:off x="4583832" y="4055823"/>
            <a:ext cx="0" cy="644400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2A31428B-0F5A-414F-8F82-04BCCA574A2C}"/>
              </a:ext>
            </a:extLst>
          </p:cNvPr>
          <p:cNvSpPr/>
          <p:nvPr/>
        </p:nvSpPr>
        <p:spPr>
          <a:xfrm rot="10800000">
            <a:off x="4466472" y="4569522"/>
            <a:ext cx="269545" cy="2880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DCFEA40B-CC5F-4DF8-8B26-3F4917E47792}"/>
              </a:ext>
            </a:extLst>
          </p:cNvPr>
          <p:cNvSpPr/>
          <p:nvPr/>
        </p:nvSpPr>
        <p:spPr bwMode="auto">
          <a:xfrm>
            <a:off x="10068570" y="4537800"/>
            <a:ext cx="1291108" cy="735727"/>
          </a:xfrm>
          <a:prstGeom prst="roundRect">
            <a:avLst>
              <a:gd name="adj" fmla="val 21840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Non-factor therapies, gene therapies</a:t>
            </a:r>
            <a:r>
              <a:rPr lang="en-GB" sz="1200" b="1" baseline="30000">
                <a:solidFill>
                  <a:prstClr val="black"/>
                </a:solidFill>
              </a:rPr>
              <a:t>1</a:t>
            </a:r>
            <a:endParaRPr lang="en-GB" sz="1200" b="1">
              <a:solidFill>
                <a:prstClr val="black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10FABA2C-9FF9-49A4-A64A-C675C0E370F0}"/>
              </a:ext>
            </a:extLst>
          </p:cNvPr>
          <p:cNvCxnSpPr>
            <a:cxnSpLocks/>
          </p:cNvCxnSpPr>
          <p:nvPr/>
        </p:nvCxnSpPr>
        <p:spPr>
          <a:xfrm>
            <a:off x="9921153" y="4135799"/>
            <a:ext cx="0" cy="242224"/>
          </a:xfrm>
          <a:prstGeom prst="line">
            <a:avLst/>
          </a:prstGeom>
          <a:solidFill>
            <a:schemeClr val="accent3"/>
          </a:solidFill>
          <a:ln w="444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501FCE76-88A7-47A2-8592-C4E5BC8E69E5}"/>
              </a:ext>
            </a:extLst>
          </p:cNvPr>
          <p:cNvCxnSpPr>
            <a:cxnSpLocks/>
          </p:cNvCxnSpPr>
          <p:nvPr/>
        </p:nvCxnSpPr>
        <p:spPr>
          <a:xfrm>
            <a:off x="9912534" y="4378023"/>
            <a:ext cx="1439678" cy="0"/>
          </a:xfrm>
          <a:prstGeom prst="line">
            <a:avLst/>
          </a:prstGeom>
          <a:solidFill>
            <a:schemeClr val="accent3"/>
          </a:solidFill>
          <a:ln w="444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tailEnd type="triangle"/>
          </a:ln>
          <a:effectLst/>
        </p:spPr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AAC606CE-BE6D-498A-BFA9-96A639B55B07}"/>
              </a:ext>
            </a:extLst>
          </p:cNvPr>
          <p:cNvSpPr/>
          <p:nvPr/>
        </p:nvSpPr>
        <p:spPr bwMode="auto">
          <a:xfrm>
            <a:off x="5847918" y="4818953"/>
            <a:ext cx="1265280" cy="734922"/>
          </a:xfrm>
          <a:prstGeom prst="roundRect">
            <a:avLst>
              <a:gd name="adj" fmla="val 13190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Recombinant factor concentrates</a:t>
            </a:r>
            <a:r>
              <a:rPr lang="en-GB" sz="1200" b="1" baseline="30000">
                <a:solidFill>
                  <a:prstClr val="black"/>
                </a:solidFill>
              </a:rPr>
              <a:t>1–3 </a:t>
            </a:r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86DA5385-1DDE-4521-B72A-7BA1A5E76B07}"/>
              </a:ext>
            </a:extLst>
          </p:cNvPr>
          <p:cNvSpPr/>
          <p:nvPr/>
        </p:nvSpPr>
        <p:spPr>
          <a:xfrm rot="10800000">
            <a:off x="6134318" y="4637831"/>
            <a:ext cx="269545" cy="28803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DB0AA6E6-6366-4C3E-930E-1FFC244AE54E}"/>
              </a:ext>
            </a:extLst>
          </p:cNvPr>
          <p:cNvCxnSpPr>
            <a:cxnSpLocks/>
          </p:cNvCxnSpPr>
          <p:nvPr/>
        </p:nvCxnSpPr>
        <p:spPr>
          <a:xfrm>
            <a:off x="6257941" y="4101603"/>
            <a:ext cx="0" cy="717021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DE7A9CD9-5A2F-480E-822C-8A29F4A7A49C}"/>
              </a:ext>
            </a:extLst>
          </p:cNvPr>
          <p:cNvSpPr/>
          <p:nvPr/>
        </p:nvSpPr>
        <p:spPr bwMode="auto">
          <a:xfrm>
            <a:off x="4160273" y="2108502"/>
            <a:ext cx="1151488" cy="734120"/>
          </a:xfrm>
          <a:prstGeom prst="roundRect">
            <a:avLst>
              <a:gd name="adj" fmla="val 9896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Factor gene cloning</a:t>
            </a:r>
            <a:r>
              <a:rPr lang="en-GB" sz="1200" b="1" baseline="30000">
                <a:solidFill>
                  <a:prstClr val="black"/>
                </a:solidFill>
              </a:rPr>
              <a:t>1</a:t>
            </a:r>
            <a:endParaRPr lang="en-GB" sz="1200" b="1">
              <a:solidFill>
                <a:prstClr val="black"/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BEB250CD-62AB-4027-A1ED-6C224634334C}"/>
              </a:ext>
            </a:extLst>
          </p:cNvPr>
          <p:cNvGrpSpPr/>
          <p:nvPr/>
        </p:nvGrpSpPr>
        <p:grpSpPr>
          <a:xfrm rot="10800000">
            <a:off x="5759210" y="2787105"/>
            <a:ext cx="269546" cy="787482"/>
            <a:chOff x="5738652" y="4233213"/>
            <a:chExt cx="280132" cy="787482"/>
          </a:xfrm>
          <a:solidFill>
            <a:schemeClr val="accent5">
              <a:lumMod val="75000"/>
            </a:schemeClr>
          </a:solidFill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32DC54D8-BFCE-4E9C-B641-73B27155EC0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874616" y="4233213"/>
              <a:ext cx="0" cy="643466"/>
            </a:xfrm>
            <a:prstGeom prst="line">
              <a:avLst/>
            </a:prstGeom>
            <a:grp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/>
          </p:spPr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DEE75312-E779-4D78-9672-972EA227B3DD}"/>
                </a:ext>
              </a:extLst>
            </p:cNvPr>
            <p:cNvSpPr/>
            <p:nvPr/>
          </p:nvSpPr>
          <p:spPr>
            <a:xfrm>
              <a:off x="5738652" y="4732663"/>
              <a:ext cx="280132" cy="288032"/>
            </a:xfrm>
            <a:prstGeom prst="ellipse">
              <a:avLst/>
            </a:prstGeom>
            <a:grpFill/>
            <a:ln w="25400" cap="flat" cmpd="sng" algn="ctr">
              <a:solidFill>
                <a:schemeClr val="accent5">
                  <a:lumMod val="75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GB" sz="1400" kern="0">
                <a:solidFill>
                  <a:prstClr val="white"/>
                </a:solidFill>
              </a:endParaRPr>
            </a:p>
          </p:txBody>
        </p: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5022B9F4-B777-4C6B-80E7-72FB5F91D990}"/>
              </a:ext>
            </a:extLst>
          </p:cNvPr>
          <p:cNvSpPr/>
          <p:nvPr/>
        </p:nvSpPr>
        <p:spPr>
          <a:xfrm rot="10800000">
            <a:off x="4915654" y="2778115"/>
            <a:ext cx="269545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1FFA3D80-4669-4482-9FBF-9CAF71F4FAF9}"/>
              </a:ext>
            </a:extLst>
          </p:cNvPr>
          <p:cNvCxnSpPr>
            <a:cxnSpLocks/>
          </p:cNvCxnSpPr>
          <p:nvPr/>
        </p:nvCxnSpPr>
        <p:spPr>
          <a:xfrm flipV="1">
            <a:off x="5038924" y="2922131"/>
            <a:ext cx="0" cy="644400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</p:cxn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6C101A42-5565-4BC4-B6DB-9F149D023022}"/>
              </a:ext>
            </a:extLst>
          </p:cNvPr>
          <p:cNvSpPr/>
          <p:nvPr/>
        </p:nvSpPr>
        <p:spPr bwMode="auto">
          <a:xfrm>
            <a:off x="7312148" y="4809178"/>
            <a:ext cx="1377406" cy="735727"/>
          </a:xfrm>
          <a:prstGeom prst="roundRect">
            <a:avLst>
              <a:gd name="adj" fmla="val 19295"/>
            </a:avLst>
          </a:prstGeom>
          <a:solidFill>
            <a:schemeClr val="bg1">
              <a:lumMod val="95000"/>
            </a:schemeClr>
          </a:solidFill>
          <a:ln w="28575" cap="sq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defRPr/>
            </a:pPr>
            <a:r>
              <a:rPr lang="en-GB" sz="1200" b="1">
                <a:solidFill>
                  <a:prstClr val="black"/>
                </a:solidFill>
              </a:rPr>
              <a:t>EHL factor concentrates</a:t>
            </a:r>
            <a:r>
              <a:rPr lang="en-GB" sz="1200" b="1" baseline="30000">
                <a:solidFill>
                  <a:prstClr val="black"/>
                </a:solidFill>
              </a:rPr>
              <a:t>5–7</a:t>
            </a:r>
            <a:r>
              <a:rPr lang="en-GB" sz="1200" b="1">
                <a:solidFill>
                  <a:prstClr val="black"/>
                </a:solidFill>
              </a:rPr>
              <a:t> </a:t>
            </a:r>
            <a:endParaRPr lang="en-GB" sz="1200">
              <a:solidFill>
                <a:prstClr val="black"/>
              </a:solidFill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E7CE8B1B-27E7-4E04-8A14-954F533980D2}"/>
              </a:ext>
            </a:extLst>
          </p:cNvPr>
          <p:cNvCxnSpPr>
            <a:cxnSpLocks/>
          </p:cNvCxnSpPr>
          <p:nvPr/>
        </p:nvCxnSpPr>
        <p:spPr>
          <a:xfrm flipH="1" flipV="1">
            <a:off x="8679105" y="4079337"/>
            <a:ext cx="10449" cy="721421"/>
          </a:xfrm>
          <a:prstGeom prst="line">
            <a:avLst/>
          </a:prstGeom>
          <a:solidFill>
            <a:schemeClr val="accent3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839BE889-397C-4538-94A6-DC2D6872B6AF}"/>
              </a:ext>
            </a:extLst>
          </p:cNvPr>
          <p:cNvSpPr/>
          <p:nvPr/>
        </p:nvSpPr>
        <p:spPr>
          <a:xfrm rot="10800000">
            <a:off x="8544333" y="4612029"/>
            <a:ext cx="269545" cy="2880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GB" sz="140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88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2422B6-A962-40D3-9BB9-135F0571D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My decision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A02459-1167-4809-8AB0-713C4EE12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/>
          <a:lstStyle/>
          <a:p>
            <a:r>
              <a:rPr lang="en-GB" dirty="0"/>
              <a:t>Several years of exposure to the data – clinical trial updates</a:t>
            </a:r>
          </a:p>
          <a:p>
            <a:r>
              <a:rPr lang="en-GB" dirty="0"/>
              <a:t>Organised meetings/seminars for members on gene therapy since 2013</a:t>
            </a:r>
          </a:p>
          <a:p>
            <a:r>
              <a:rPr lang="en-GB" dirty="0"/>
              <a:t>We had been discussing participation in clinical trials for several years</a:t>
            </a:r>
          </a:p>
          <a:p>
            <a:r>
              <a:rPr lang="en-GB" dirty="0"/>
              <a:t>I persuaded myself that I wanted to try gene therapy</a:t>
            </a:r>
          </a:p>
          <a:p>
            <a:r>
              <a:rPr lang="en-GB" dirty="0"/>
              <a:t>I also wanted to lead – get this going in Ireland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9C64AF-449C-40AA-8C22-73C5D231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Graphic 4" descr="Arrow circle with solid fill">
            <a:extLst>
              <a:ext uri="{FF2B5EF4-FFF2-40B4-BE49-F238E27FC236}">
                <a16:creationId xmlns:a16="http://schemas.microsoft.com/office/drawing/2014/main" xmlns="" id="{582DF5DE-945D-41AE-AD68-391FB08BC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0979" y="1831838"/>
            <a:ext cx="3962821" cy="396282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7A9A86-F614-4CE3-A8CA-7334AC64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30</a:t>
            </a:fld>
            <a:endParaRPr lang="en-GB" dirty="0"/>
          </a:p>
        </p:txBody>
      </p:sp>
      <p:pic>
        <p:nvPicPr>
          <p:cNvPr id="12" name="Picture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295C3658-1B40-4D12-927B-563014354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07" y="1253331"/>
            <a:ext cx="3132963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0456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FC52E4C-2F40-458A-8E3D-82C0603C9AFC}"/>
              </a:ext>
            </a:extLst>
          </p:cNvPr>
          <p:cNvSpPr/>
          <p:nvPr/>
        </p:nvSpPr>
        <p:spPr>
          <a:xfrm rot="5400000">
            <a:off x="1331358" y="1322023"/>
            <a:ext cx="4168295" cy="5157786"/>
          </a:xfrm>
          <a:custGeom>
            <a:avLst/>
            <a:gdLst>
              <a:gd name="connsiteX0" fmla="*/ 0 w 4303899"/>
              <a:gd name="connsiteY0" fmla="*/ 453942 h 5157786"/>
              <a:gd name="connsiteX1" fmla="*/ 2151950 w 4303899"/>
              <a:gd name="connsiteY1" fmla="*/ 0 h 5157786"/>
              <a:gd name="connsiteX2" fmla="*/ 4303899 w 4303899"/>
              <a:gd name="connsiteY2" fmla="*/ 453942 h 5157786"/>
              <a:gd name="connsiteX3" fmla="*/ 0 w 4303899"/>
              <a:gd name="connsiteY3" fmla="*/ 5157786 h 5157786"/>
              <a:gd name="connsiteX4" fmla="*/ 0 w 4303899"/>
              <a:gd name="connsiteY4" fmla="*/ 457119 h 5157786"/>
              <a:gd name="connsiteX5" fmla="*/ 4303896 w 4303899"/>
              <a:gd name="connsiteY5" fmla="*/ 457119 h 5157786"/>
              <a:gd name="connsiteX6" fmla="*/ 4303896 w 4303899"/>
              <a:gd name="connsiteY6" fmla="*/ 5157786 h 515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3899" h="5157786">
                <a:moveTo>
                  <a:pt x="0" y="453942"/>
                </a:moveTo>
                <a:lnTo>
                  <a:pt x="2151950" y="0"/>
                </a:lnTo>
                <a:lnTo>
                  <a:pt x="4303899" y="453942"/>
                </a:lnTo>
                <a:close/>
                <a:moveTo>
                  <a:pt x="0" y="5157786"/>
                </a:moveTo>
                <a:lnTo>
                  <a:pt x="0" y="457119"/>
                </a:lnTo>
                <a:lnTo>
                  <a:pt x="4303896" y="457119"/>
                </a:lnTo>
                <a:lnTo>
                  <a:pt x="4303896" y="515778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Myriad Pro" panose="020B0503030403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54676C7-F829-43ED-B802-ADEECD93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My rationale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90D06A2B-F1EA-4174-BA99-717D554F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ABR</a:t>
            </a:r>
            <a:r>
              <a:rPr lang="en-GB" dirty="0"/>
              <a:t>, annualized bleeding rate; </a:t>
            </a:r>
            <a:r>
              <a:rPr lang="en-GB" b="1" dirty="0"/>
              <a:t>EHL</a:t>
            </a:r>
            <a:r>
              <a:rPr lang="en-GB" dirty="0"/>
              <a:t>, extended half-life; </a:t>
            </a:r>
            <a:r>
              <a:rPr lang="en-GB" b="1" dirty="0"/>
              <a:t>FIX</a:t>
            </a:r>
            <a:r>
              <a:rPr lang="en-GB" dirty="0"/>
              <a:t>, factor IX; </a:t>
            </a:r>
            <a:r>
              <a:rPr lang="en-GB" b="1" dirty="0"/>
              <a:t>IV</a:t>
            </a:r>
            <a:r>
              <a:rPr lang="en-GB" dirty="0"/>
              <a:t>, intravenous</a:t>
            </a:r>
          </a:p>
        </p:txBody>
      </p:sp>
      <p:pic>
        <p:nvPicPr>
          <p:cNvPr id="14" name="Graphic 13" descr="Magnifying glass with solid fill">
            <a:extLst>
              <a:ext uri="{FF2B5EF4-FFF2-40B4-BE49-F238E27FC236}">
                <a16:creationId xmlns:a16="http://schemas.microsoft.com/office/drawing/2014/main" xmlns="" id="{33B899C1-9F26-497A-ADC9-BF14386E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58668" y="2204214"/>
            <a:ext cx="3954981" cy="395498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D0BB0657-6D79-4427-B7EF-A4BC65870B55}"/>
              </a:ext>
            </a:extLst>
          </p:cNvPr>
          <p:cNvGrpSpPr>
            <a:grpSpLocks noChangeAspect="1"/>
          </p:cNvGrpSpPr>
          <p:nvPr/>
        </p:nvGrpSpPr>
        <p:grpSpPr>
          <a:xfrm>
            <a:off x="2178379" y="2204214"/>
            <a:ext cx="3841422" cy="3841422"/>
            <a:chOff x="2848136" y="2204214"/>
            <a:chExt cx="3171665" cy="3171665"/>
          </a:xfrm>
          <a:solidFill>
            <a:srgbClr val="FFFFFF">
              <a:alpha val="69804"/>
            </a:srgbClr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710C61BF-2DE1-4629-A1DE-CD94307D4F7E}"/>
                </a:ext>
              </a:extLst>
            </p:cNvPr>
            <p:cNvGrpSpPr/>
            <p:nvPr/>
          </p:nvGrpSpPr>
          <p:grpSpPr>
            <a:xfrm>
              <a:off x="2848136" y="2204214"/>
              <a:ext cx="3171665" cy="3171665"/>
              <a:chOff x="2920408" y="-81955"/>
              <a:chExt cx="3171665" cy="3171665"/>
            </a:xfrm>
            <a:grpFill/>
          </p:grpSpPr>
          <p:pic>
            <p:nvPicPr>
              <p:cNvPr id="23" name="Graphic 22" descr="Clipboard with solid fill">
                <a:extLst>
                  <a:ext uri="{FF2B5EF4-FFF2-40B4-BE49-F238E27FC236}">
                    <a16:creationId xmlns:a16="http://schemas.microsoft.com/office/drawing/2014/main" xmlns="" id="{D0F05FBC-9F49-442B-8D2E-2D4738CE3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2920408" y="-81955"/>
                <a:ext cx="3171665" cy="3171665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F840336E-2DE6-4C4D-BFED-A6B8DE649A7D}"/>
                  </a:ext>
                </a:extLst>
              </p:cNvPr>
              <p:cNvSpPr/>
              <p:nvPr/>
            </p:nvSpPr>
            <p:spPr>
              <a:xfrm>
                <a:off x="4430039" y="1091949"/>
                <a:ext cx="713241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0B0B68AE-A375-448A-92B1-F4A5D61840D4}"/>
                  </a:ext>
                </a:extLst>
              </p:cNvPr>
              <p:cNvSpPr/>
              <p:nvPr/>
            </p:nvSpPr>
            <p:spPr>
              <a:xfrm>
                <a:off x="4430040" y="1302943"/>
                <a:ext cx="713241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6E5204F7-14DD-4D2D-9B0D-839276E67B78}"/>
                  </a:ext>
                </a:extLst>
              </p:cNvPr>
              <p:cNvSpPr/>
              <p:nvPr/>
            </p:nvSpPr>
            <p:spPr>
              <a:xfrm>
                <a:off x="3876123" y="1973840"/>
                <a:ext cx="713241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6D8B9758-9977-431A-A809-9737629172D5}"/>
                  </a:ext>
                </a:extLst>
              </p:cNvPr>
              <p:cNvSpPr/>
              <p:nvPr/>
            </p:nvSpPr>
            <p:spPr>
              <a:xfrm>
                <a:off x="3876124" y="2184834"/>
                <a:ext cx="713241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228DA1E2-9766-4035-B808-4016AED2311B}"/>
                  </a:ext>
                </a:extLst>
              </p:cNvPr>
              <p:cNvSpPr/>
              <p:nvPr/>
            </p:nvSpPr>
            <p:spPr>
              <a:xfrm>
                <a:off x="3876123" y="1671009"/>
                <a:ext cx="1267157" cy="8491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yriad Pro" panose="020B0503030403020204" pitchFamily="34" charset="0"/>
                </a:endParaRPr>
              </a:p>
            </p:txBody>
          </p:sp>
        </p:grpSp>
        <p:pic>
          <p:nvPicPr>
            <p:cNvPr id="45" name="Graphic 44" descr="Heart with pulse with solid fill">
              <a:extLst>
                <a:ext uri="{FF2B5EF4-FFF2-40B4-BE49-F238E27FC236}">
                  <a16:creationId xmlns:a16="http://schemas.microsoft.com/office/drawing/2014/main" xmlns="" id="{62894843-0E24-4C01-86FB-0F877F431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559061" y="4155082"/>
              <a:ext cx="593481" cy="593481"/>
            </a:xfrm>
            <a:prstGeom prst="rect">
              <a:avLst/>
            </a:prstGeom>
          </p:spPr>
        </p:pic>
        <p:pic>
          <p:nvPicPr>
            <p:cNvPr id="47" name="Graphic 46" descr="Medical with solid fill">
              <a:extLst>
                <a:ext uri="{FF2B5EF4-FFF2-40B4-BE49-F238E27FC236}">
                  <a16:creationId xmlns:a16="http://schemas.microsoft.com/office/drawing/2014/main" xmlns="" id="{60C48645-AED5-473D-BE68-09D29FBDB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701089" y="3227632"/>
              <a:ext cx="593481" cy="593481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6F0354-5767-4A3C-8549-FE3B9809E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84910"/>
            <a:ext cx="5157787" cy="823912"/>
          </a:xfrm>
        </p:spPr>
        <p:txBody>
          <a:bodyPr/>
          <a:lstStyle/>
          <a:p>
            <a:r>
              <a:rPr lang="en-GB" dirty="0"/>
              <a:t>Before gene therapy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063263-9274-4903-BA35-C149BB14B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3360"/>
            <a:ext cx="5157787" cy="3684588"/>
          </a:xfrm>
        </p:spPr>
        <p:txBody>
          <a:bodyPr>
            <a:normAutofit/>
          </a:bodyPr>
          <a:lstStyle/>
          <a:p>
            <a:r>
              <a:rPr lang="en-GB" dirty="0"/>
              <a:t>Treatment with EHL FIX</a:t>
            </a:r>
          </a:p>
          <a:p>
            <a:r>
              <a:rPr lang="en-GB" dirty="0"/>
              <a:t>Prophylaxis every 10 days</a:t>
            </a:r>
          </a:p>
          <a:p>
            <a:r>
              <a:rPr lang="en-GB" dirty="0"/>
              <a:t>Venous access not great</a:t>
            </a:r>
          </a:p>
          <a:p>
            <a:r>
              <a:rPr lang="en-GB" dirty="0"/>
              <a:t>ABR: 0–1</a:t>
            </a:r>
          </a:p>
          <a:p>
            <a:r>
              <a:rPr lang="en-GB" dirty="0"/>
              <a:t>Knee replacement (2018)</a:t>
            </a:r>
          </a:p>
          <a:p>
            <a:r>
              <a:rPr lang="en-GB" dirty="0"/>
              <a:t>Pre-existing joint damage with degree of chronic pain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4D1C9BC-0EA2-4AAE-8227-E1DA75BD3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31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2692E629-AC18-1F9C-F43F-397D14436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xmlns="" id="{CBF5301A-2BFD-4C43-FE22-943918ABCAF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 b="5642"/>
          <a:stretch/>
        </p:blipFill>
        <p:spPr>
          <a:xfrm>
            <a:off x="7493397" y="451601"/>
            <a:ext cx="2540793" cy="3541254"/>
          </a:xfrm>
          <a:prstGeom prst="rect">
            <a:avLst/>
          </a:prstGeom>
        </p:spPr>
      </p:pic>
      <p:pic>
        <p:nvPicPr>
          <p:cNvPr id="17" name="Content Placeholder 7" descr="http://cisncancer.org/research/images/gene_therapy_002-w.jpg">
            <a:extLst>
              <a:ext uri="{FF2B5EF4-FFF2-40B4-BE49-F238E27FC236}">
                <a16:creationId xmlns:a16="http://schemas.microsoft.com/office/drawing/2014/main" xmlns="" id="{1FC7AF79-0A8D-0D80-CD69-C5CD6E48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01" y="4162552"/>
            <a:ext cx="5129778" cy="19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14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5E73D90-EE0F-46A8-A519-9BF798EBE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Gene Therapy: My Expectations/ Hopes: Realistic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7445E31-6EB8-490A-877B-CBC15E804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1500" b="1" dirty="0"/>
              <a:t>Duration of expression</a:t>
            </a:r>
            <a:r>
              <a:rPr lang="en-IE" sz="1500" dirty="0"/>
              <a:t>: at least 10 years</a:t>
            </a:r>
          </a:p>
          <a:p>
            <a:r>
              <a:rPr lang="en-IE" sz="1500" b="1" dirty="0"/>
              <a:t>Factor Expression </a:t>
            </a:r>
            <a:r>
              <a:rPr lang="en-IE" sz="1500" dirty="0"/>
              <a:t>: hoped for 20-60%</a:t>
            </a:r>
          </a:p>
          <a:p>
            <a:r>
              <a:rPr lang="en-IE" sz="1500" b="1" dirty="0"/>
              <a:t>Chronic Pain</a:t>
            </a:r>
            <a:r>
              <a:rPr lang="en-IE" sz="1500" dirty="0"/>
              <a:t>: Hoped for less pain in damaged joints - reduced sub-clinical bleeding</a:t>
            </a:r>
          </a:p>
          <a:p>
            <a:r>
              <a:rPr lang="en-IE" sz="1500" b="1" dirty="0"/>
              <a:t>Mental Health</a:t>
            </a:r>
            <a:r>
              <a:rPr lang="en-IE" sz="1500" dirty="0"/>
              <a:t>: freedom from burden of regular intravenous infusions</a:t>
            </a:r>
          </a:p>
          <a:p>
            <a:pPr marL="0" indent="0">
              <a:buNone/>
            </a:pPr>
            <a:r>
              <a:rPr lang="en-IE" sz="1500" dirty="0"/>
              <a:t>                            : reduced time dealing with my personal haemophilia</a:t>
            </a:r>
          </a:p>
          <a:p>
            <a:r>
              <a:rPr lang="en-IE" sz="1500" b="1" dirty="0"/>
              <a:t>ABR</a:t>
            </a:r>
            <a:r>
              <a:rPr lang="en-IE" sz="1500" dirty="0"/>
              <a:t>: 0 or close to 0 (previously down to between 0-1)</a:t>
            </a:r>
          </a:p>
          <a:p>
            <a:r>
              <a:rPr lang="en-IE" sz="1500" b="1" dirty="0"/>
              <a:t>Factor Use</a:t>
            </a:r>
            <a:r>
              <a:rPr lang="en-IE" sz="1500" dirty="0"/>
              <a:t>: required only for surgery or major trauma</a:t>
            </a:r>
          </a:p>
          <a:p>
            <a:r>
              <a:rPr lang="en-IE" sz="1500" b="1" dirty="0"/>
              <a:t>Activity Level</a:t>
            </a:r>
            <a:r>
              <a:rPr lang="en-IE" sz="1500" dirty="0"/>
              <a:t>: Hoped to increase my physical activity level/ fitness</a:t>
            </a:r>
          </a:p>
          <a:p>
            <a:endParaRPr lang="en-IE" sz="1500" dirty="0"/>
          </a:p>
          <a:p>
            <a:pPr marL="0" indent="0">
              <a:buNone/>
            </a:pPr>
            <a:r>
              <a:rPr lang="en-IE" sz="1500" b="1" dirty="0"/>
              <a:t>         Had to be prepared for a range of possible outcomes</a:t>
            </a:r>
          </a:p>
          <a:p>
            <a:endParaRPr lang="en-IE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502748-3951-40CB-A031-2D7FFB29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258" y="4069080"/>
            <a:ext cx="2985791" cy="2371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4257F7-5A65-4666-A8F9-FE5768527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365" y="1203790"/>
            <a:ext cx="1965684" cy="2865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D5EAE99-3B2E-4CFF-B93C-A90139EA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0575" y="6212892"/>
            <a:ext cx="7911465" cy="369100"/>
          </a:xfrm>
        </p:spPr>
        <p:txBody>
          <a:bodyPr/>
          <a:lstStyle/>
          <a:p>
            <a:r>
              <a:rPr lang="en-IE" dirty="0"/>
              <a:t> </a:t>
            </a:r>
            <a:r>
              <a:rPr lang="en-IE" dirty="0" err="1"/>
              <a:t>Iorio</a:t>
            </a:r>
            <a:r>
              <a:rPr lang="en-IE" dirty="0"/>
              <a:t> A et al. Haemophilia 2018;24(4):e167–72.</a:t>
            </a:r>
          </a:p>
          <a:p>
            <a:r>
              <a:rPr lang="en-IE" dirty="0"/>
              <a:t>  Pierce GF et al. Hemophilia 2017;23(5):643–4</a:t>
            </a:r>
          </a:p>
        </p:txBody>
      </p:sp>
    </p:spTree>
    <p:extLst>
      <p:ext uri="{BB962C8B-B14F-4D97-AF65-F5344CB8AC3E}">
        <p14:creationId xmlns:p14="http://schemas.microsoft.com/office/powerpoint/2010/main" val="140579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16B0649-DD38-4124-9026-ABF908F0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Gene Therapy: My Concerns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8E4D068-2CA2-44AE-B246-F6A8894AF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1800" dirty="0"/>
              <a:t>Transaminitis- being missed resulting in loss of expression</a:t>
            </a:r>
          </a:p>
          <a:p>
            <a:r>
              <a:rPr lang="en-IE" sz="1800" dirty="0"/>
              <a:t>Transaminitis- requiring medium to long term steroid use</a:t>
            </a:r>
          </a:p>
          <a:p>
            <a:r>
              <a:rPr lang="en-IE" sz="1800" dirty="0"/>
              <a:t>Risk of cancer from insertional mutagenesis</a:t>
            </a:r>
          </a:p>
          <a:p>
            <a:r>
              <a:rPr lang="en-IE" sz="1800" dirty="0"/>
              <a:t>Risk of loss of expression achieved</a:t>
            </a:r>
          </a:p>
          <a:p>
            <a:r>
              <a:rPr lang="en-IE" sz="1800" dirty="0"/>
              <a:t>No improvement in chronic pain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D404B34B-28DC-419A-86A3-25648B7B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4" y="2417968"/>
            <a:ext cx="4916289" cy="3987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0DE1C33-BAB8-0463-F5BC-AF0AA48B7062}"/>
              </a:ext>
            </a:extLst>
          </p:cNvPr>
          <p:cNvGrpSpPr/>
          <p:nvPr/>
        </p:nvGrpSpPr>
        <p:grpSpPr>
          <a:xfrm>
            <a:off x="365124" y="4411744"/>
            <a:ext cx="5221028" cy="1765218"/>
            <a:chOff x="404812" y="1980495"/>
            <a:chExt cx="7750549" cy="18295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91B0D98-EFB9-F977-5B4A-302E01C41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812" y="2295525"/>
              <a:ext cx="7750549" cy="15144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1B27F44-8F8C-0D87-90B5-EFE13F12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364" y="1980495"/>
              <a:ext cx="2505075" cy="29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7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A37FB-A372-4C9F-A8CC-3127F34F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Managing expectations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CCCC71-06EE-467D-AE11-1DFE1975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Expectations of factor expression or duration may not be met</a:t>
            </a:r>
          </a:p>
          <a:p>
            <a:r>
              <a:rPr lang="en-GB" dirty="0"/>
              <a:t>Gene therapy is not a genetic cure, but may be a phenotypic cure</a:t>
            </a:r>
          </a:p>
          <a:p>
            <a:r>
              <a:rPr lang="en-GB" dirty="0"/>
              <a:t>Will not reverse existing serious joint damage</a:t>
            </a:r>
          </a:p>
          <a:p>
            <a:r>
              <a:rPr lang="en-GB" dirty="0"/>
              <a:t>Gene therapy will not make you more active or get you off the couch – it should facilitate this, but you have to do the work</a:t>
            </a:r>
          </a:p>
          <a:p>
            <a:r>
              <a:rPr lang="en-GB" dirty="0"/>
              <a:t>Gene therapy does not mean you can undertake very risky activities or sports with total impunity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1E6E3C-866D-40AB-986D-361D795E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98590"/>
            <a:ext cx="10342245" cy="365125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B790A41-9AEF-4FE2-B096-0A7F745DDC23}"/>
              </a:ext>
            </a:extLst>
          </p:cNvPr>
          <p:cNvGrpSpPr/>
          <p:nvPr/>
        </p:nvGrpSpPr>
        <p:grpSpPr>
          <a:xfrm>
            <a:off x="234408" y="4764875"/>
            <a:ext cx="5585099" cy="1728000"/>
            <a:chOff x="1740859" y="4769152"/>
            <a:chExt cx="5585099" cy="1728000"/>
          </a:xfrm>
        </p:grpSpPr>
        <p:pic>
          <p:nvPicPr>
            <p:cNvPr id="19" name="Picture 18" descr="A picture containing person, sport, person, boxing&#10;&#10;Description automatically generated">
              <a:extLst>
                <a:ext uri="{FF2B5EF4-FFF2-40B4-BE49-F238E27FC236}">
                  <a16:creationId xmlns:a16="http://schemas.microsoft.com/office/drawing/2014/main" xmlns="" id="{28C1FE6F-8F4C-4B91-8804-06CF4E63A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859" y="4769152"/>
              <a:ext cx="2592000" cy="1728000"/>
            </a:xfrm>
            <a:prstGeom prst="rect">
              <a:avLst/>
            </a:prstGeom>
          </p:spPr>
        </p:pic>
        <p:pic>
          <p:nvPicPr>
            <p:cNvPr id="7" name="Picture 6" descr="A group of men playing rugby&#10;&#10;Description automatically generated">
              <a:extLst>
                <a:ext uri="{FF2B5EF4-FFF2-40B4-BE49-F238E27FC236}">
                  <a16:creationId xmlns:a16="http://schemas.microsoft.com/office/drawing/2014/main" xmlns="" id="{CB9AA2D1-50AB-4984-AB62-9E3BC701C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294" y="4769152"/>
              <a:ext cx="2591664" cy="1728000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18CA6D6E-C7F0-4C27-9D6D-49D807CA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34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41182A-33D2-C85C-EF0C-A367F0798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354" y="4658340"/>
            <a:ext cx="4394599" cy="15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1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1D4FBFEB-A9D1-4151-8378-2D69CABA0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4" y="554477"/>
            <a:ext cx="2459447" cy="3993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5339106-BE79-4FB6-B0E6-7374E7619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165" y="3506862"/>
            <a:ext cx="1208950" cy="1419470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612B2FE6-82E0-46D2-A9B9-EE4A20B51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154" y="191959"/>
            <a:ext cx="3487534" cy="6115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50E15352-2DB0-4F44-BC2E-E01E0B389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277" y="3429000"/>
            <a:ext cx="2403329" cy="3152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xmlns="" id="{0379660C-D1B7-4059-8F4F-3F51DA715C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299" y="4650428"/>
            <a:ext cx="2527300" cy="1819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xmlns="" id="{1778153B-4604-4127-AA97-BA227256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5842234"/>
            <a:ext cx="9941426" cy="823807"/>
          </a:xfrm>
        </p:spPr>
        <p:txBody>
          <a:bodyPr anchor="b"/>
          <a:lstStyle/>
          <a:p>
            <a:endParaRPr lang="en-GB" sz="12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483289AE-E9D7-4B3D-ACC0-EAF9E411D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35</a:t>
            </a:fld>
            <a:endParaRPr lang="en-GB" dirty="0"/>
          </a:p>
        </p:txBody>
      </p:sp>
      <p:pic>
        <p:nvPicPr>
          <p:cNvPr id="10" name="Picture 9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xmlns="" id="{6B8A6BAA-0954-4244-9E27-1F210DCF5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65766"/>
            <a:ext cx="5836920" cy="3391320"/>
          </a:xfrm>
          <a:prstGeom prst="rect">
            <a:avLst/>
          </a:prstGeom>
        </p:spPr>
      </p:pic>
      <p:pic>
        <p:nvPicPr>
          <p:cNvPr id="14" name="Content Placeholder 14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AA93CE4-A1DE-4BB7-AFA8-659A50A8E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20" y="3621591"/>
            <a:ext cx="3849153" cy="2924906"/>
          </a:xfrm>
          <a:prstGeom prst="rect">
            <a:avLst/>
          </a:prstGeom>
        </p:spPr>
      </p:pic>
      <p:pic>
        <p:nvPicPr>
          <p:cNvPr id="15" name="Content Placeholder 10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C46E1ED2-FB33-41C2-B597-C3E1C9972B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94" y="3621591"/>
            <a:ext cx="4794225" cy="2930361"/>
          </a:xfrm>
          <a:prstGeom prst="rect">
            <a:avLst/>
          </a:prstGeom>
        </p:spPr>
      </p:pic>
      <p:pic>
        <p:nvPicPr>
          <p:cNvPr id="16" name="Picture 15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xmlns="" id="{4D43D000-E6C9-435F-A159-66F054D46B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408" y="1982344"/>
            <a:ext cx="3885408" cy="1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25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5E80D4-E7D1-9A8F-7AA6-22A3539D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3BEDD7-6187-01C8-7303-0DEBB74B2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List price of FIX Gene Therapy in USA : $3.5 million</a:t>
            </a:r>
          </a:p>
          <a:p>
            <a:pPr marL="0" indent="0">
              <a:buNone/>
            </a:pPr>
            <a:r>
              <a:rPr lang="en-US" sz="2400" dirty="0"/>
              <a:t>: equivalent to cost of 5 years treatment with EHL FIX</a:t>
            </a:r>
          </a:p>
          <a:p>
            <a:r>
              <a:rPr lang="en-US" sz="2800" dirty="0"/>
              <a:t>List price of FVIII Gene Therapy in USA: $ 2 million</a:t>
            </a:r>
          </a:p>
          <a:p>
            <a:pPr marL="0" indent="0">
              <a:buNone/>
            </a:pPr>
            <a:r>
              <a:rPr lang="en-US" sz="2400" dirty="0"/>
              <a:t>: equivalent to 4 years treatment with EHL FVIII or 3.5 years treatment with Emicizumab</a:t>
            </a:r>
          </a:p>
          <a:p>
            <a:r>
              <a:rPr lang="en-US" sz="2800" dirty="0"/>
              <a:t>Indicative price for FVIII Gene Therapy in Germany: €1.5 million</a:t>
            </a:r>
          </a:p>
          <a:p>
            <a:pPr marL="0" indent="0">
              <a:buNone/>
            </a:pPr>
            <a:r>
              <a:rPr lang="en-US" sz="2400" dirty="0"/>
              <a:t>      :  Equivalent to 5 years treatment EHL FVIII</a:t>
            </a:r>
          </a:p>
          <a:p>
            <a:r>
              <a:rPr lang="en-US" b="1" dirty="0"/>
              <a:t>Focus on the comparator in a country, not the quoted figure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D105833-D07F-9337-D906-1796D4EE3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526" y="365125"/>
            <a:ext cx="2947435" cy="25854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968873-FEC4-806A-A9BF-CD0EF332E3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09800" y="63472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764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3B4F5FB-61C4-4358-95E5-5F78BAF5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30" y="-142755"/>
            <a:ext cx="10515600" cy="1325563"/>
          </a:xfrm>
        </p:spPr>
        <p:txBody>
          <a:bodyPr/>
          <a:lstStyle/>
          <a:p>
            <a:r>
              <a:rPr lang="en-US" dirty="0"/>
              <a:t>Gene Therapy: Potential Outcomes-based Payment Models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CB11856-D9A5-DF4F-9E44-2C792BC0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278-FF62-354D-9C41-3ED5B159570F}" type="slidenum">
              <a:rPr lang="en-GB" smtClean="0"/>
              <a:t>37</a:t>
            </a:fld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69162D3-5055-3E18-6F16-FF5BEE308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162553"/>
              </p:ext>
            </p:extLst>
          </p:nvPr>
        </p:nvGraphicFramePr>
        <p:xfrm>
          <a:off x="-11921" y="1071679"/>
          <a:ext cx="11990438" cy="49987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179777">
                  <a:extLst>
                    <a:ext uri="{9D8B030D-6E8A-4147-A177-3AD203B41FA5}">
                      <a16:colId xmlns:a16="http://schemas.microsoft.com/office/drawing/2014/main" xmlns="" val="1895320677"/>
                    </a:ext>
                  </a:extLst>
                </a:gridCol>
                <a:gridCol w="6810661">
                  <a:extLst>
                    <a:ext uri="{9D8B030D-6E8A-4147-A177-3AD203B41FA5}">
                      <a16:colId xmlns:a16="http://schemas.microsoft.com/office/drawing/2014/main" xmlns="" val="4189691418"/>
                    </a:ext>
                  </a:extLst>
                </a:gridCol>
              </a:tblGrid>
              <a:tr h="286860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Payment Models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Examples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102941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Milestone (or </a:t>
                      </a:r>
                      <a:r>
                        <a:rPr lang="en-GB" sz="1700" b="1" kern="1200" noProof="0" dirty="0" err="1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installment</a:t>
                      </a:r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, staged, or conditional treatment continuation)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Payment when outcome targets are met at specified intervals, e.g.: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One-time payment at specified follow-up (e.g., at 30 days)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Payments at specified intervals (e.g., at initial infusion, 6 months, 1-year)</a:t>
                      </a: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65262508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Performance-based annuity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Annual (or other time interval) payments as long as therapy continues to meet outcome targets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892424929"/>
                  </a:ext>
                </a:extLst>
              </a:tr>
              <a:tr h="615117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Rebate (or “claw-back”)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Full payment is made at initiation of therapy, but payer received partial or full rebate when outcome targets are not met at specified intervals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2315212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Regimen-based pricing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Price decreases (or manufacturer rebates payer) when a patient needs an additional therapy to improve the effectiveness of the therapy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91945115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Value-based pricing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Price set on magnitude of net benefit (may be based on cost-effectiveness)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51608069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Indication-specific pricing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Price varies depending on magnitude of net benefit when therapy is indicated for different clinical purposes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3460617957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AD0821-617D-ABE9-02A0-C486E9C9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Table 1 from Goodman et 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436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D24849F-69D1-4577-B514-14C9B3F3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Therapy: Potential Finance-based Payment  models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7DC7D56-BA0B-704A-A3E3-73AACBE0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278-FF62-354D-9C41-3ED5B159570F}" type="slidenum">
              <a:rPr lang="en-GB" smtClean="0"/>
              <a:t>38</a:t>
            </a:fld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F586661-C97D-EA25-B886-99ECCB3652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253516"/>
              </p:ext>
            </p:extLst>
          </p:nvPr>
        </p:nvGraphicFramePr>
        <p:xfrm>
          <a:off x="0" y="1357629"/>
          <a:ext cx="11990438" cy="471467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179777">
                  <a:extLst>
                    <a:ext uri="{9D8B030D-6E8A-4147-A177-3AD203B41FA5}">
                      <a16:colId xmlns:a16="http://schemas.microsoft.com/office/drawing/2014/main" xmlns="" val="1895320677"/>
                    </a:ext>
                  </a:extLst>
                </a:gridCol>
                <a:gridCol w="6810661">
                  <a:extLst>
                    <a:ext uri="{9D8B030D-6E8A-4147-A177-3AD203B41FA5}">
                      <a16:colId xmlns:a16="http://schemas.microsoft.com/office/drawing/2014/main" xmlns="" val="4189691418"/>
                    </a:ext>
                  </a:extLst>
                </a:gridCol>
              </a:tblGrid>
              <a:tr h="286860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Payment Models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Examples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102941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Expenditure cap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Per-patient cost  capitation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Subscription model (e.g., “Netflix model”)</a:t>
                      </a:r>
                    </a:p>
                  </a:txBody>
                  <a:tcPr marL="121920" marR="121920" marT="60960" marB="6096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652625080"/>
                  </a:ext>
                </a:extLst>
              </a:tr>
              <a:tr h="629962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Volume-based price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Price decreases when number of treated patients reaches specified levels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892424929"/>
                  </a:ext>
                </a:extLst>
              </a:tr>
              <a:tr h="615117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Annuity (‘mortgage’) payment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Spread payment over time (e.g., five annual payments)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2315212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Reinsurance/stop-loss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Protection against potentially catastrophic or unpredictable risks of large payments by transferring some portion of insurance liabilities to the reinsurer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91945115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Risk pool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Multiple payers contribute to a joint fund that reimburses providers or manufacturers for one or multiple therapies</a:t>
                      </a:r>
                      <a:endParaRPr lang="en-GB" sz="1700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51608069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700" b="1" kern="1200" noProof="0" dirty="0">
                          <a:solidFill>
                            <a:schemeClr val="tx2"/>
                          </a:solidFill>
                          <a:effectLst/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Loans</a:t>
                      </a:r>
                      <a:endParaRPr lang="en-GB" sz="1700" b="1" noProof="0" dirty="0">
                        <a:solidFill>
                          <a:schemeClr val="tx2"/>
                        </a:solidFill>
                        <a:latin typeface="Myriad Pro" panose="020B0503030403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Banks to consumer or payer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Government to payers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noProof="0" dirty="0">
                          <a:solidFill>
                            <a:schemeClr val="tx2"/>
                          </a:solidFill>
                          <a:latin typeface="Myriad Pro" panose="020B0503030403020204" pitchFamily="34" charset="0"/>
                          <a:cs typeface="Arial" panose="020B0604020202020204" pitchFamily="34" charset="0"/>
                        </a:rPr>
                        <a:t>Manufacturer Managed Financing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3460617957"/>
                  </a:ext>
                </a:extLst>
              </a:tr>
            </a:tbl>
          </a:graphicData>
        </a:graphic>
      </p:graphicFrame>
      <p:pic>
        <p:nvPicPr>
          <p:cNvPr id="2" name="Content Placeholder 6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xmlns="" id="{F3AD5460-5090-3746-45FE-A2F5FB395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72" y="5007511"/>
            <a:ext cx="3338766" cy="16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29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508B61-4AF9-421B-A3F5-EBA36790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Outcomes for Contracting</a:t>
            </a:r>
            <a:endParaRPr lang="en-IE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F851AF82-83FA-48EF-91A8-3D0BAF4AC6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913139"/>
              </p:ext>
            </p:extLst>
          </p:nvPr>
        </p:nvGraphicFramePr>
        <p:xfrm>
          <a:off x="0" y="1467513"/>
          <a:ext cx="11724967" cy="480218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63191">
                  <a:extLst>
                    <a:ext uri="{9D8B030D-6E8A-4147-A177-3AD203B41FA5}">
                      <a16:colId xmlns:a16="http://schemas.microsoft.com/office/drawing/2014/main" xmlns="" val="2230792244"/>
                    </a:ext>
                  </a:extLst>
                </a:gridCol>
                <a:gridCol w="1491034">
                  <a:extLst>
                    <a:ext uri="{9D8B030D-6E8A-4147-A177-3AD203B41FA5}">
                      <a16:colId xmlns:a16="http://schemas.microsoft.com/office/drawing/2014/main" xmlns="" val="1395848116"/>
                    </a:ext>
                  </a:extLst>
                </a:gridCol>
                <a:gridCol w="1332115">
                  <a:extLst>
                    <a:ext uri="{9D8B030D-6E8A-4147-A177-3AD203B41FA5}">
                      <a16:colId xmlns:a16="http://schemas.microsoft.com/office/drawing/2014/main" xmlns="" val="2387679239"/>
                    </a:ext>
                  </a:extLst>
                </a:gridCol>
                <a:gridCol w="1160343">
                  <a:extLst>
                    <a:ext uri="{9D8B030D-6E8A-4147-A177-3AD203B41FA5}">
                      <a16:colId xmlns:a16="http://schemas.microsoft.com/office/drawing/2014/main" xmlns="" val="3366717108"/>
                    </a:ext>
                  </a:extLst>
                </a:gridCol>
                <a:gridCol w="1159175">
                  <a:extLst>
                    <a:ext uri="{9D8B030D-6E8A-4147-A177-3AD203B41FA5}">
                      <a16:colId xmlns:a16="http://schemas.microsoft.com/office/drawing/2014/main" xmlns="" val="943028663"/>
                    </a:ext>
                  </a:extLst>
                </a:gridCol>
                <a:gridCol w="1496876">
                  <a:extLst>
                    <a:ext uri="{9D8B030D-6E8A-4147-A177-3AD203B41FA5}">
                      <a16:colId xmlns:a16="http://schemas.microsoft.com/office/drawing/2014/main" xmlns="" val="2448029536"/>
                    </a:ext>
                  </a:extLst>
                </a:gridCol>
                <a:gridCol w="1662804">
                  <a:extLst>
                    <a:ext uri="{9D8B030D-6E8A-4147-A177-3AD203B41FA5}">
                      <a16:colId xmlns:a16="http://schemas.microsoft.com/office/drawing/2014/main" xmlns="" val="1183997283"/>
                    </a:ext>
                  </a:extLst>
                </a:gridCol>
                <a:gridCol w="2159429">
                  <a:extLst>
                    <a:ext uri="{9D8B030D-6E8A-4147-A177-3AD203B41FA5}">
                      <a16:colId xmlns:a16="http://schemas.microsoft.com/office/drawing/2014/main" xmlns="" val="710749399"/>
                    </a:ext>
                  </a:extLst>
                </a:gridCol>
              </a:tblGrid>
              <a:tr h="1962881">
                <a:tc>
                  <a:txBody>
                    <a:bodyPr/>
                    <a:lstStyle/>
                    <a:p>
                      <a:endParaRPr lang="en-IE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 dirty="0">
                          <a:effectLst/>
                        </a:rPr>
                        <a:t>Clotting Factor/Emi Consumption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 dirty="0">
                          <a:effectLst/>
                        </a:rPr>
                        <a:t>Factor Expression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>
                          <a:effectLst/>
                        </a:rPr>
                        <a:t>Annual Bleeding Rate (ABR)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 dirty="0">
                          <a:effectLst/>
                        </a:rPr>
                        <a:t>Annual Joint Bleeding Rate (ABJR)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>
                          <a:effectLst/>
                        </a:rPr>
                        <a:t>Joint Health (e.g. HJHS) /Ultrasound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>
                          <a:effectLst/>
                        </a:rPr>
                        <a:t>Generic Qol tools (e.g., EQ-5D, SF36)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200" cap="all" dirty="0">
                          <a:effectLst/>
                        </a:rPr>
                        <a:t>Disease Specific </a:t>
                      </a:r>
                      <a:r>
                        <a:rPr lang="en-GB" sz="1100" kern="1200" cap="all" dirty="0" err="1">
                          <a:effectLst/>
                        </a:rPr>
                        <a:t>Qol</a:t>
                      </a:r>
                      <a:r>
                        <a:rPr lang="en-GB" sz="1100" kern="1200" cap="all" dirty="0">
                          <a:effectLst/>
                        </a:rPr>
                        <a:t> tools - (e.g., PROBE, Haem-o- </a:t>
                      </a:r>
                      <a:r>
                        <a:rPr lang="en-GB" sz="1100" kern="1200" cap="all" dirty="0" err="1">
                          <a:effectLst/>
                        </a:rPr>
                        <a:t>Qol</a:t>
                      </a:r>
                      <a:r>
                        <a:rPr lang="en-GB" sz="1100" kern="1200" cap="all" dirty="0">
                          <a:effectLst/>
                        </a:rPr>
                        <a:t>)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89200207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Meaningful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547528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Accessible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08952789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Timely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88863493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Measurable 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GB" sz="800" kern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03944462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>
                          <a:effectLst/>
                        </a:rPr>
                        <a:t>Robust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76209136"/>
                  </a:ext>
                </a:extLst>
              </a:tr>
              <a:tr h="4732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400" cap="all" dirty="0">
                          <a:effectLst/>
                        </a:rPr>
                        <a:t>Predictable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2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70864777"/>
                  </a:ext>
                </a:extLst>
              </a:tr>
            </a:tbl>
          </a:graphicData>
        </a:graphic>
      </p:graphicFrame>
      <p:pic>
        <p:nvPicPr>
          <p:cNvPr id="59" name="Content Placeholder 4">
            <a:extLst>
              <a:ext uri="{FF2B5EF4-FFF2-40B4-BE49-F238E27FC236}">
                <a16:creationId xmlns:a16="http://schemas.microsoft.com/office/drawing/2014/main" xmlns="" id="{34F9340A-3014-470F-90BE-5E25CD324118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4000291"/>
            <a:ext cx="172720" cy="182880"/>
          </a:xfrm>
          <a:prstGeom prst="rect">
            <a:avLst/>
          </a:prstGeom>
        </p:spPr>
      </p:pic>
      <p:pic>
        <p:nvPicPr>
          <p:cNvPr id="60" name="Content Placeholder 4">
            <a:extLst>
              <a:ext uri="{FF2B5EF4-FFF2-40B4-BE49-F238E27FC236}">
                <a16:creationId xmlns:a16="http://schemas.microsoft.com/office/drawing/2014/main" xmlns="" id="{DA1DDBBF-CA78-4C9B-A42E-71CDF675738F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4436677"/>
            <a:ext cx="172720" cy="182880"/>
          </a:xfrm>
          <a:prstGeom prst="rect">
            <a:avLst/>
          </a:prstGeom>
        </p:spPr>
      </p:pic>
      <p:pic>
        <p:nvPicPr>
          <p:cNvPr id="61" name="Content Placeholder 4">
            <a:extLst>
              <a:ext uri="{FF2B5EF4-FFF2-40B4-BE49-F238E27FC236}">
                <a16:creationId xmlns:a16="http://schemas.microsoft.com/office/drawing/2014/main" xmlns="" id="{02256657-E1F0-4C11-A1EA-F1365325BFCA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4936950"/>
            <a:ext cx="172720" cy="182880"/>
          </a:xfrm>
          <a:prstGeom prst="rect">
            <a:avLst/>
          </a:prstGeom>
        </p:spPr>
      </p:pic>
      <p:pic>
        <p:nvPicPr>
          <p:cNvPr id="62" name="Content Placeholder 4">
            <a:extLst>
              <a:ext uri="{FF2B5EF4-FFF2-40B4-BE49-F238E27FC236}">
                <a16:creationId xmlns:a16="http://schemas.microsoft.com/office/drawing/2014/main" xmlns="" id="{8EDC25CB-89BA-4A87-8F66-272F6D528660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5345783"/>
            <a:ext cx="172720" cy="182880"/>
          </a:xfrm>
          <a:prstGeom prst="rect">
            <a:avLst/>
          </a:prstGeom>
        </p:spPr>
      </p:pic>
      <p:pic>
        <p:nvPicPr>
          <p:cNvPr id="63" name="Content Placeholder 4">
            <a:extLst>
              <a:ext uri="{FF2B5EF4-FFF2-40B4-BE49-F238E27FC236}">
                <a16:creationId xmlns:a16="http://schemas.microsoft.com/office/drawing/2014/main" xmlns="" id="{1D75CB30-2206-4E49-B1DF-3202326FFE01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5782169"/>
            <a:ext cx="172720" cy="182880"/>
          </a:xfrm>
          <a:prstGeom prst="rect">
            <a:avLst/>
          </a:prstGeom>
        </p:spPr>
      </p:pic>
      <p:pic>
        <p:nvPicPr>
          <p:cNvPr id="64" name="Content Placeholder 4">
            <a:extLst>
              <a:ext uri="{FF2B5EF4-FFF2-40B4-BE49-F238E27FC236}">
                <a16:creationId xmlns:a16="http://schemas.microsoft.com/office/drawing/2014/main" xmlns="" id="{A43C4C58-2E85-4A39-BAAF-91BEC4C08049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2578543" y="6215764"/>
            <a:ext cx="172720" cy="182880"/>
          </a:xfrm>
          <a:prstGeom prst="rect">
            <a:avLst/>
          </a:prstGeom>
        </p:spPr>
      </p:pic>
      <p:pic>
        <p:nvPicPr>
          <p:cNvPr id="66" name="Content Placeholder 4">
            <a:extLst>
              <a:ext uri="{FF2B5EF4-FFF2-40B4-BE49-F238E27FC236}">
                <a16:creationId xmlns:a16="http://schemas.microsoft.com/office/drawing/2014/main" xmlns="" id="{7D942B3F-F151-4890-9326-92B64985FDDC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4000291"/>
            <a:ext cx="172720" cy="182880"/>
          </a:xfrm>
          <a:prstGeom prst="rect">
            <a:avLst/>
          </a:prstGeom>
        </p:spPr>
      </p:pic>
      <p:pic>
        <p:nvPicPr>
          <p:cNvPr id="67" name="Content Placeholder 4">
            <a:extLst>
              <a:ext uri="{FF2B5EF4-FFF2-40B4-BE49-F238E27FC236}">
                <a16:creationId xmlns:a16="http://schemas.microsoft.com/office/drawing/2014/main" xmlns="" id="{F7ACE3C1-5BDD-42A1-AED8-BAC8E2731EA1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4436677"/>
            <a:ext cx="172720" cy="182880"/>
          </a:xfrm>
          <a:prstGeom prst="rect">
            <a:avLst/>
          </a:prstGeom>
        </p:spPr>
      </p:pic>
      <p:pic>
        <p:nvPicPr>
          <p:cNvPr id="68" name="Content Placeholder 4">
            <a:extLst>
              <a:ext uri="{FF2B5EF4-FFF2-40B4-BE49-F238E27FC236}">
                <a16:creationId xmlns:a16="http://schemas.microsoft.com/office/drawing/2014/main" xmlns="" id="{6A1D852E-BEBD-44BB-8C55-2312A75A8284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4936950"/>
            <a:ext cx="172720" cy="182880"/>
          </a:xfrm>
          <a:prstGeom prst="rect">
            <a:avLst/>
          </a:prstGeom>
        </p:spPr>
      </p:pic>
      <p:pic>
        <p:nvPicPr>
          <p:cNvPr id="69" name="Content Placeholder 4">
            <a:extLst>
              <a:ext uri="{FF2B5EF4-FFF2-40B4-BE49-F238E27FC236}">
                <a16:creationId xmlns:a16="http://schemas.microsoft.com/office/drawing/2014/main" xmlns="" id="{7A14E441-9EFF-410B-9F81-5C73ABF34BFB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5345783"/>
            <a:ext cx="172720" cy="182880"/>
          </a:xfrm>
          <a:prstGeom prst="rect">
            <a:avLst/>
          </a:prstGeom>
        </p:spPr>
      </p:pic>
      <p:pic>
        <p:nvPicPr>
          <p:cNvPr id="70" name="Content Placeholder 4">
            <a:extLst>
              <a:ext uri="{FF2B5EF4-FFF2-40B4-BE49-F238E27FC236}">
                <a16:creationId xmlns:a16="http://schemas.microsoft.com/office/drawing/2014/main" xmlns="" id="{910FEF31-E430-48F2-B82B-AF10BC2D06EE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5782169"/>
            <a:ext cx="172720" cy="182880"/>
          </a:xfrm>
          <a:prstGeom prst="rect">
            <a:avLst/>
          </a:prstGeom>
        </p:spPr>
      </p:pic>
      <p:pic>
        <p:nvPicPr>
          <p:cNvPr id="71" name="Content Placeholder 4">
            <a:extLst>
              <a:ext uri="{FF2B5EF4-FFF2-40B4-BE49-F238E27FC236}">
                <a16:creationId xmlns:a16="http://schemas.microsoft.com/office/drawing/2014/main" xmlns="" id="{A34FEFDC-3D1B-421F-9BAF-093CF7424EE1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3838290" y="6215764"/>
            <a:ext cx="172720" cy="182880"/>
          </a:xfrm>
          <a:prstGeom prst="rect">
            <a:avLst/>
          </a:prstGeom>
        </p:spPr>
      </p:pic>
      <p:pic>
        <p:nvPicPr>
          <p:cNvPr id="72" name="Content Placeholder 4">
            <a:extLst>
              <a:ext uri="{FF2B5EF4-FFF2-40B4-BE49-F238E27FC236}">
                <a16:creationId xmlns:a16="http://schemas.microsoft.com/office/drawing/2014/main" xmlns="" id="{E3A5BBD3-A62D-4283-A897-3F0D41DEB938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5011677" y="3972347"/>
            <a:ext cx="172720" cy="182880"/>
          </a:xfrm>
          <a:prstGeom prst="rect">
            <a:avLst/>
          </a:prstGeom>
        </p:spPr>
      </p:pic>
      <p:pic>
        <p:nvPicPr>
          <p:cNvPr id="73" name="Content Placeholder 4">
            <a:extLst>
              <a:ext uri="{FF2B5EF4-FFF2-40B4-BE49-F238E27FC236}">
                <a16:creationId xmlns:a16="http://schemas.microsoft.com/office/drawing/2014/main" xmlns="" id="{F082A9A9-6042-4550-A185-2E37E313539E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5011677" y="4408733"/>
            <a:ext cx="172720" cy="182880"/>
          </a:xfrm>
          <a:prstGeom prst="rect">
            <a:avLst/>
          </a:prstGeom>
        </p:spPr>
      </p:pic>
      <p:pic>
        <p:nvPicPr>
          <p:cNvPr id="74" name="Content Placeholder 4">
            <a:extLst>
              <a:ext uri="{FF2B5EF4-FFF2-40B4-BE49-F238E27FC236}">
                <a16:creationId xmlns:a16="http://schemas.microsoft.com/office/drawing/2014/main" xmlns="" id="{386B30E9-B5FD-402E-BFD9-71EF105C337B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5011677" y="4909006"/>
            <a:ext cx="172720" cy="182880"/>
          </a:xfrm>
          <a:prstGeom prst="rect">
            <a:avLst/>
          </a:prstGeom>
        </p:spPr>
      </p:pic>
      <p:pic>
        <p:nvPicPr>
          <p:cNvPr id="75" name="Content Placeholder 4">
            <a:extLst>
              <a:ext uri="{FF2B5EF4-FFF2-40B4-BE49-F238E27FC236}">
                <a16:creationId xmlns:a16="http://schemas.microsoft.com/office/drawing/2014/main" xmlns="" id="{EBDFD6AB-4042-47FD-A8E1-24F51ABC1457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5011677" y="5317839"/>
            <a:ext cx="172720" cy="182880"/>
          </a:xfrm>
          <a:prstGeom prst="rect">
            <a:avLst/>
          </a:prstGeom>
        </p:spPr>
      </p:pic>
      <p:pic>
        <p:nvPicPr>
          <p:cNvPr id="78" name="Content Placeholder 4">
            <a:extLst>
              <a:ext uri="{FF2B5EF4-FFF2-40B4-BE49-F238E27FC236}">
                <a16:creationId xmlns:a16="http://schemas.microsoft.com/office/drawing/2014/main" xmlns="" id="{D5607D5C-D276-48E1-921A-EB1579E7D8C7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6121307" y="3972347"/>
            <a:ext cx="172720" cy="182880"/>
          </a:xfrm>
          <a:prstGeom prst="rect">
            <a:avLst/>
          </a:prstGeom>
        </p:spPr>
      </p:pic>
      <p:pic>
        <p:nvPicPr>
          <p:cNvPr id="79" name="Content Placeholder 4">
            <a:extLst>
              <a:ext uri="{FF2B5EF4-FFF2-40B4-BE49-F238E27FC236}">
                <a16:creationId xmlns:a16="http://schemas.microsoft.com/office/drawing/2014/main" xmlns="" id="{F3021CAA-016B-4408-AAF0-A912CFE1E08C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6121307" y="4408733"/>
            <a:ext cx="172720" cy="182880"/>
          </a:xfrm>
          <a:prstGeom prst="rect">
            <a:avLst/>
          </a:prstGeom>
        </p:spPr>
      </p:pic>
      <p:pic>
        <p:nvPicPr>
          <p:cNvPr id="80" name="Content Placeholder 4">
            <a:extLst>
              <a:ext uri="{FF2B5EF4-FFF2-40B4-BE49-F238E27FC236}">
                <a16:creationId xmlns:a16="http://schemas.microsoft.com/office/drawing/2014/main" xmlns="" id="{6D15A168-1294-434C-9EDF-1A4976B37AAC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6121307" y="4909006"/>
            <a:ext cx="172720" cy="182880"/>
          </a:xfrm>
          <a:prstGeom prst="rect">
            <a:avLst/>
          </a:prstGeom>
        </p:spPr>
      </p:pic>
      <p:pic>
        <p:nvPicPr>
          <p:cNvPr id="81" name="Content Placeholder 4">
            <a:extLst>
              <a:ext uri="{FF2B5EF4-FFF2-40B4-BE49-F238E27FC236}">
                <a16:creationId xmlns:a16="http://schemas.microsoft.com/office/drawing/2014/main" xmlns="" id="{FAE6EE6E-4522-402F-A8BD-D9E730761F0D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6121307" y="5317839"/>
            <a:ext cx="172720" cy="182880"/>
          </a:xfrm>
          <a:prstGeom prst="rect">
            <a:avLst/>
          </a:prstGeom>
        </p:spPr>
      </p:pic>
      <p:pic>
        <p:nvPicPr>
          <p:cNvPr id="84" name="Content Placeholder 4">
            <a:extLst>
              <a:ext uri="{FF2B5EF4-FFF2-40B4-BE49-F238E27FC236}">
                <a16:creationId xmlns:a16="http://schemas.microsoft.com/office/drawing/2014/main" xmlns="" id="{7FB8FFF5-6791-4383-89A8-D7DD22FBCC38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7190064" y="3968731"/>
            <a:ext cx="172720" cy="182880"/>
          </a:xfrm>
          <a:prstGeom prst="rect">
            <a:avLst/>
          </a:prstGeom>
        </p:spPr>
      </p:pic>
      <p:pic>
        <p:nvPicPr>
          <p:cNvPr id="85" name="Content Placeholder 4">
            <a:extLst>
              <a:ext uri="{FF2B5EF4-FFF2-40B4-BE49-F238E27FC236}">
                <a16:creationId xmlns:a16="http://schemas.microsoft.com/office/drawing/2014/main" xmlns="" id="{A62B2F7B-70AD-4562-A783-CFE5C3F4509D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7190064" y="4405117"/>
            <a:ext cx="172720" cy="182880"/>
          </a:xfrm>
          <a:prstGeom prst="rect">
            <a:avLst/>
          </a:prstGeom>
        </p:spPr>
      </p:pic>
      <p:pic>
        <p:nvPicPr>
          <p:cNvPr id="86" name="Content Placeholder 4">
            <a:extLst>
              <a:ext uri="{FF2B5EF4-FFF2-40B4-BE49-F238E27FC236}">
                <a16:creationId xmlns:a16="http://schemas.microsoft.com/office/drawing/2014/main" xmlns="" id="{871A0C0B-2DC0-40C2-9892-0FC1259F8C30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8536171" y="3949856"/>
            <a:ext cx="172720" cy="182880"/>
          </a:xfrm>
          <a:prstGeom prst="rect">
            <a:avLst/>
          </a:prstGeom>
        </p:spPr>
      </p:pic>
      <p:pic>
        <p:nvPicPr>
          <p:cNvPr id="87" name="Content Placeholder 4">
            <a:extLst>
              <a:ext uri="{FF2B5EF4-FFF2-40B4-BE49-F238E27FC236}">
                <a16:creationId xmlns:a16="http://schemas.microsoft.com/office/drawing/2014/main" xmlns="" id="{41BF45B9-F468-4731-B678-30189C17004A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8536171" y="4405117"/>
            <a:ext cx="172720" cy="182880"/>
          </a:xfrm>
          <a:prstGeom prst="rect">
            <a:avLst/>
          </a:prstGeom>
        </p:spPr>
      </p:pic>
      <p:pic>
        <p:nvPicPr>
          <p:cNvPr id="88" name="Content Placeholder 4">
            <a:extLst>
              <a:ext uri="{FF2B5EF4-FFF2-40B4-BE49-F238E27FC236}">
                <a16:creationId xmlns:a16="http://schemas.microsoft.com/office/drawing/2014/main" xmlns="" id="{3FFCE57A-605E-48C9-A330-D1D566940B23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10276514" y="3968731"/>
            <a:ext cx="172720" cy="182880"/>
          </a:xfrm>
          <a:prstGeom prst="rect">
            <a:avLst/>
          </a:prstGeom>
        </p:spPr>
      </p:pic>
      <p:pic>
        <p:nvPicPr>
          <p:cNvPr id="89" name="Content Placeholder 4">
            <a:extLst>
              <a:ext uri="{FF2B5EF4-FFF2-40B4-BE49-F238E27FC236}">
                <a16:creationId xmlns:a16="http://schemas.microsoft.com/office/drawing/2014/main" xmlns="" id="{4BA3F643-2CB1-47AB-817F-541EBB122513}"/>
              </a:ext>
            </a:extLst>
          </p:cNvPr>
          <p:cNvPicPr/>
          <p:nvPr/>
        </p:nvPicPr>
        <p:blipFill rotWithShape="1">
          <a:blip r:embed="rId2"/>
          <a:srcRect l="8511" t="21963" r="89977" b="69513"/>
          <a:stretch/>
        </p:blipFill>
        <p:spPr>
          <a:xfrm>
            <a:off x="10276514" y="4359296"/>
            <a:ext cx="17272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2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id="{BBD88389-1D2D-7B09-F382-6A4D3F3FCD1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Therapeutic Options : FVIII</a:t>
            </a:r>
            <a:endParaRPr lang="en-IE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xmlns="" id="{BDC38C38-CFB3-AB2E-3F5B-F8FFE2CA0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8" y="1410347"/>
            <a:ext cx="5157787" cy="71292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/>
              <a:t>Licenced</a:t>
            </a:r>
            <a:endParaRPr lang="en-IE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069ADED6-D685-6895-3BAB-597815B55A6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9784" y="2123269"/>
            <a:ext cx="5157782" cy="3053569"/>
          </a:xfrm>
        </p:spPr>
        <p:txBody>
          <a:bodyPr anchor="t">
            <a:normAutofit fontScale="92500" lnSpcReduction="20000"/>
          </a:bodyPr>
          <a:lstStyle/>
          <a:p>
            <a:pPr marL="228600" lvl="0" indent="-228600">
              <a:buChar char="•"/>
            </a:pPr>
            <a:r>
              <a:rPr lang="en-US" sz="2800" b="0" dirty="0"/>
              <a:t>Clotting Factor concentrates*:</a:t>
            </a:r>
          </a:p>
          <a:p>
            <a:pPr lvl="0"/>
            <a:r>
              <a:rPr lang="en-US" sz="2800" b="0" dirty="0"/>
              <a:t>   : Plasma derived (35)</a:t>
            </a:r>
          </a:p>
          <a:p>
            <a:pPr lvl="0"/>
            <a:r>
              <a:rPr lang="en-US" sz="2800" b="0" dirty="0"/>
              <a:t>   : Recombinant ( 7)</a:t>
            </a:r>
          </a:p>
          <a:p>
            <a:pPr lvl="0"/>
            <a:r>
              <a:rPr lang="en-US" sz="2800" b="0" dirty="0"/>
              <a:t>   :Extended half life (5)</a:t>
            </a:r>
          </a:p>
          <a:p>
            <a:pPr lvl="0"/>
            <a:r>
              <a:rPr lang="en-US" sz="2800" b="0" dirty="0"/>
              <a:t>   : Super EHL ( </a:t>
            </a:r>
            <a:r>
              <a:rPr lang="en-US" sz="2800" b="0" dirty="0" err="1"/>
              <a:t>Altuviiio</a:t>
            </a:r>
            <a:r>
              <a:rPr lang="en-US" sz="2800" b="0" dirty="0"/>
              <a:t>)- FDA</a:t>
            </a:r>
          </a:p>
          <a:p>
            <a:pPr marL="228600" lvl="0" indent="-228600">
              <a:buChar char="•"/>
            </a:pPr>
            <a:r>
              <a:rPr lang="en-US" sz="2800" b="0" dirty="0"/>
              <a:t>Emicizumab ( Hemlibra)</a:t>
            </a:r>
          </a:p>
          <a:p>
            <a:pPr marL="228600" lvl="0" indent="-228600">
              <a:buChar char="•"/>
            </a:pPr>
            <a:r>
              <a:rPr lang="en-US" sz="2800" dirty="0"/>
              <a:t>Gene Therapy (1)- EMA</a:t>
            </a:r>
          </a:p>
          <a:p>
            <a:pPr marL="228600" lvl="0" indent="-228600">
              <a:buChar char="•"/>
            </a:pPr>
            <a:endParaRPr lang="en-US" sz="2800" b="0" dirty="0"/>
          </a:p>
          <a:p>
            <a:pPr marL="228600" lvl="0" indent="-228600">
              <a:buChar char="•"/>
            </a:pPr>
            <a:endParaRPr lang="en-IE" sz="2800" b="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E3593AE6-4979-FDAF-F6E5-8CF43567E7E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/>
          <a:p>
            <a:pPr marL="0" lvl="0" indent="0">
              <a:buNone/>
            </a:pPr>
            <a:r>
              <a:rPr lang="en-US" sz="2400" b="1"/>
              <a:t>In clinical trials</a:t>
            </a:r>
            <a:endParaRPr lang="en-IE" sz="2400" b="1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208CC021-499C-49C9-E31F-398FA6EA3F7B}"/>
              </a:ext>
            </a:extLst>
          </p:cNvPr>
          <p:cNvSpPr txBox="1">
            <a:spLocks noGrp="1"/>
          </p:cNvSpPr>
          <p:nvPr>
            <p:ph idx="4"/>
          </p:nvPr>
        </p:nvSpPr>
        <p:spPr/>
        <p:txBody>
          <a:bodyPr/>
          <a:lstStyle/>
          <a:p>
            <a:pPr lvl="0"/>
            <a:r>
              <a:rPr lang="en-US" dirty="0" err="1"/>
              <a:t>Fitusiran</a:t>
            </a:r>
            <a:endParaRPr lang="en-US" dirty="0"/>
          </a:p>
          <a:p>
            <a:pPr lvl="0"/>
            <a:r>
              <a:rPr lang="en-US" dirty="0"/>
              <a:t>Anti-TFPI (2)- </a:t>
            </a:r>
            <a:r>
              <a:rPr lang="en-US" dirty="0" err="1"/>
              <a:t>Concizumab</a:t>
            </a:r>
            <a:r>
              <a:rPr lang="en-US" dirty="0"/>
              <a:t>, </a:t>
            </a:r>
            <a:r>
              <a:rPr lang="en-US" dirty="0" err="1"/>
              <a:t>Marstacimab</a:t>
            </a:r>
            <a:endParaRPr lang="en-US" dirty="0"/>
          </a:p>
          <a:p>
            <a:pPr lvl="0"/>
            <a:r>
              <a:rPr lang="en-US" dirty="0"/>
              <a:t>Serpin PC</a:t>
            </a:r>
          </a:p>
          <a:p>
            <a:pPr lvl="0"/>
            <a:r>
              <a:rPr lang="en-US" dirty="0"/>
              <a:t>Super EHL FVIII :EMA</a:t>
            </a:r>
          </a:p>
          <a:p>
            <a:pPr lvl="0"/>
            <a:r>
              <a:rPr lang="en-US" dirty="0"/>
              <a:t>Other mimetic- MiM8</a:t>
            </a:r>
          </a:p>
          <a:p>
            <a:pPr lvl="0"/>
            <a:r>
              <a:rPr lang="en-US" dirty="0"/>
              <a:t>Gene Therapy, Phase 3 (2)</a:t>
            </a:r>
            <a:endParaRPr lang="en-IE" dirty="0"/>
          </a:p>
        </p:txBody>
      </p:sp>
      <p:pic>
        <p:nvPicPr>
          <p:cNvPr id="7" name="Content Placeholder 4" descr="Table&#10;&#10;Description automatically generated">
            <a:extLst>
              <a:ext uri="{FF2B5EF4-FFF2-40B4-BE49-F238E27FC236}">
                <a16:creationId xmlns:a16="http://schemas.microsoft.com/office/drawing/2014/main" xmlns="" id="{DFED6155-B014-84FB-7385-45A3C979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314" y="191191"/>
            <a:ext cx="3744577" cy="1821091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8" name="Gruppo 11">
            <a:extLst>
              <a:ext uri="{FF2B5EF4-FFF2-40B4-BE49-F238E27FC236}">
                <a16:creationId xmlns:a16="http://schemas.microsoft.com/office/drawing/2014/main" xmlns="" id="{60DAA734-29DD-032D-60F5-7F3DE73C995B}"/>
              </a:ext>
            </a:extLst>
          </p:cNvPr>
          <p:cNvGrpSpPr/>
          <p:nvPr/>
        </p:nvGrpSpPr>
        <p:grpSpPr>
          <a:xfrm>
            <a:off x="10784817" y="3708367"/>
            <a:ext cx="1134789" cy="1025910"/>
            <a:chOff x="10784817" y="3708367"/>
            <a:chExt cx="1134789" cy="102591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ED93F308-659D-5EDC-25E9-85DBA1A48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784817" y="3871889"/>
              <a:ext cx="918331" cy="86238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CasellaDiTesto 20">
              <a:extLst>
                <a:ext uri="{FF2B5EF4-FFF2-40B4-BE49-F238E27FC236}">
                  <a16:creationId xmlns:a16="http://schemas.microsoft.com/office/drawing/2014/main" xmlns="" id="{8CDD1C27-6DB4-149E-2A05-55A05EDF133C}"/>
                </a:ext>
              </a:extLst>
            </p:cNvPr>
            <p:cNvSpPr txBox="1"/>
            <p:nvPr/>
          </p:nvSpPr>
          <p:spPr>
            <a:xfrm>
              <a:off x="11010518" y="3708367"/>
              <a:ext cx="592933" cy="22884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51435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8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XTEN</a:t>
              </a:r>
            </a:p>
          </p:txBody>
        </p:sp>
        <p:sp>
          <p:nvSpPr>
            <p:cNvPr id="11" name="CasellaDiTesto 21">
              <a:extLst>
                <a:ext uri="{FF2B5EF4-FFF2-40B4-BE49-F238E27FC236}">
                  <a16:creationId xmlns:a16="http://schemas.microsoft.com/office/drawing/2014/main" xmlns="" id="{04FD9B25-156A-4B3F-DCC5-A88031F16E62}"/>
                </a:ext>
              </a:extLst>
            </p:cNvPr>
            <p:cNvSpPr txBox="1"/>
            <p:nvPr/>
          </p:nvSpPr>
          <p:spPr>
            <a:xfrm>
              <a:off x="11469264" y="4441917"/>
              <a:ext cx="450342" cy="22884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51435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87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XTEN</a:t>
              </a:r>
            </a:p>
          </p:txBody>
        </p:sp>
      </p:grpSp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0B996E06-9151-4C97-2D76-5FF32468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41003" y="5201056"/>
            <a:ext cx="1142824" cy="9833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magine 2">
            <a:extLst>
              <a:ext uri="{FF2B5EF4-FFF2-40B4-BE49-F238E27FC236}">
                <a16:creationId xmlns:a16="http://schemas.microsoft.com/office/drawing/2014/main" xmlns="" id="{50CB870B-71BE-8BAA-960B-B4009D232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650" y="2046796"/>
            <a:ext cx="1550182" cy="8952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magine 23">
            <a:extLst>
              <a:ext uri="{FF2B5EF4-FFF2-40B4-BE49-F238E27FC236}">
                <a16:creationId xmlns:a16="http://schemas.microsoft.com/office/drawing/2014/main" xmlns="" id="{90FD7679-8F57-AB39-E518-9E88A819AB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4817" y="5247229"/>
            <a:ext cx="1134779" cy="14553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xmlns="" id="{9FCD4928-8419-4C95-EB42-8DBCFDC21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991" y="5247229"/>
            <a:ext cx="3248552" cy="11379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xmlns="" id="{805E145F-08A6-A2F0-D243-2AC7504D2592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Mahlangu J et al. Haemophilia 2018; DOI: 10.1111/hae.13438.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* Adapted from Online CFC registry www.wfh.org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3770AC-1209-4F15-83D6-EEEAA339EC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lvl="0"/>
            <a:r>
              <a:rPr lang="en-GB" dirty="0"/>
              <a:t>Informed Decision making: Shared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B830BB-A3FA-4781-93FE-2447484273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Gene therapy is an irreversible (one-off) option but you </a:t>
            </a:r>
            <a:br>
              <a:rPr lang="en-GB" dirty="0"/>
            </a:br>
            <a:r>
              <a:rPr lang="en-GB" dirty="0"/>
              <a:t>can return to CFC or other therapy</a:t>
            </a:r>
          </a:p>
          <a:p>
            <a:pPr lvl="0"/>
            <a:r>
              <a:rPr lang="en-GB" dirty="0"/>
              <a:t>Fully consider all pros and cons before enrolling in trial </a:t>
            </a:r>
            <a:br>
              <a:rPr lang="en-GB" dirty="0"/>
            </a:br>
            <a:r>
              <a:rPr lang="en-GB" dirty="0"/>
              <a:t>or therapy</a:t>
            </a:r>
          </a:p>
          <a:p>
            <a:pPr lvl="0"/>
            <a:r>
              <a:rPr lang="en-GB" dirty="0"/>
              <a:t>Significant monitoring required in first year</a:t>
            </a:r>
          </a:p>
          <a:p>
            <a:pPr lvl="0"/>
            <a:r>
              <a:rPr lang="en-GB" dirty="0"/>
              <a:t>Obtain information from society publications/website/</a:t>
            </a:r>
            <a:br>
              <a:rPr lang="en-GB" dirty="0"/>
            </a:br>
            <a:r>
              <a:rPr lang="en-GB" dirty="0"/>
              <a:t>meetings</a:t>
            </a:r>
          </a:p>
          <a:p>
            <a:pPr lvl="0"/>
            <a:r>
              <a:rPr lang="en-GB" dirty="0"/>
              <a:t>Engage fully and repeatedly with clinical team</a:t>
            </a:r>
          </a:p>
          <a:p>
            <a:pPr lvl="0"/>
            <a:r>
              <a:rPr lang="en-GB" dirty="0"/>
              <a:t>Understand why you want gene therapy, your expectations </a:t>
            </a:r>
            <a:br>
              <a:rPr lang="en-GB" dirty="0"/>
            </a:br>
            <a:r>
              <a:rPr lang="en-GB" dirty="0"/>
              <a:t>and how you will feel if suboptimal outcome</a:t>
            </a:r>
          </a:p>
          <a:p>
            <a:pPr marL="0" indent="0">
              <a:buNone/>
            </a:pPr>
            <a:r>
              <a:rPr lang="en-GB" b="1" i="1" dirty="0"/>
              <a:t>Not to be entered into lightly or inadvisably, but reverently</a:t>
            </a:r>
          </a:p>
        </p:txBody>
      </p:sp>
      <p:pic>
        <p:nvPicPr>
          <p:cNvPr id="4" name="Picture 4" descr="Screen Shot 2018-11-24 at 1.35.04 PM.png">
            <a:extLst>
              <a:ext uri="{FF2B5EF4-FFF2-40B4-BE49-F238E27FC236}">
                <a16:creationId xmlns:a16="http://schemas.microsoft.com/office/drawing/2014/main" xmlns="" id="{4D80FCB3-986C-47B6-9BF4-957B50CC4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116" y="3439624"/>
            <a:ext cx="2003323" cy="1565535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3F81260-3290-4023-B77C-15EF095CC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077" y="4222392"/>
            <a:ext cx="2003323" cy="2527685"/>
          </a:xfrm>
          <a:prstGeom prst="rect">
            <a:avLst/>
          </a:prstGeom>
          <a:noFill/>
          <a:ln w="9528" cap="flat">
            <a:solidFill>
              <a:srgbClr val="A6A6A6"/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05785220-0C13-40F8-826D-BC73083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CFC</a:t>
            </a:r>
            <a:r>
              <a:rPr lang="en-GB" dirty="0"/>
              <a:t>, clotting-factor concentrates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247048DF-F017-4028-B26A-5557251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40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B18222-7B81-DA3C-D79F-998A35CE3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331" y="1397204"/>
            <a:ext cx="3233738" cy="19322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9214A26-60BA-4089-AAA5-4871A2D6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Role of patient associations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FDA617-F803-40B4-97B2-5F0CE76C8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PWH</a:t>
            </a:r>
            <a:r>
              <a:rPr lang="en-GB" dirty="0"/>
              <a:t>, people with haemophilia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38E400EE-590A-4338-95E9-F656E6116F79}"/>
              </a:ext>
            </a:extLst>
          </p:cNvPr>
          <p:cNvSpPr/>
          <p:nvPr/>
        </p:nvSpPr>
        <p:spPr>
          <a:xfrm>
            <a:off x="3013565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B556360-03BF-4C1A-A4F1-62F57E42B1EB}"/>
              </a:ext>
            </a:extLst>
          </p:cNvPr>
          <p:cNvSpPr/>
          <p:nvPr/>
        </p:nvSpPr>
        <p:spPr>
          <a:xfrm>
            <a:off x="890109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600" kern="1200" dirty="0">
              <a:latin typeface="Myriad Pro" panose="020B0503030403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F57829E-998C-40CB-A2FB-F8231782141E}"/>
              </a:ext>
            </a:extLst>
          </p:cNvPr>
          <p:cNvSpPr/>
          <p:nvPr/>
        </p:nvSpPr>
        <p:spPr>
          <a:xfrm>
            <a:off x="1947769" y="3608940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ED314991-1F71-402C-ADA7-AFE8C10B2585}"/>
              </a:ext>
            </a:extLst>
          </p:cNvPr>
          <p:cNvSpPr/>
          <p:nvPr/>
        </p:nvSpPr>
        <p:spPr>
          <a:xfrm>
            <a:off x="4071225" y="3608940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600" kern="1200" dirty="0">
              <a:latin typeface="Myriad Pro" panose="020B0503030403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915AEC2-FF0B-4592-A7E8-2FE30E0A5364}"/>
              </a:ext>
            </a:extLst>
          </p:cNvPr>
          <p:cNvSpPr/>
          <p:nvPr/>
        </p:nvSpPr>
        <p:spPr>
          <a:xfrm>
            <a:off x="5115362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602DF3F6-5C14-49DF-BC9C-419590BAA58D}"/>
              </a:ext>
            </a:extLst>
          </p:cNvPr>
          <p:cNvSpPr/>
          <p:nvPr/>
        </p:nvSpPr>
        <p:spPr>
          <a:xfrm>
            <a:off x="6173022" y="3608940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600" kern="1200" dirty="0">
              <a:latin typeface="Myriad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85F329-9AC5-4DDF-96EF-28916A84F7DA}"/>
              </a:ext>
            </a:extLst>
          </p:cNvPr>
          <p:cNvSpPr txBox="1"/>
          <p:nvPr/>
        </p:nvSpPr>
        <p:spPr>
          <a:xfrm>
            <a:off x="890109" y="2637075"/>
            <a:ext cx="1966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Inform PWH of gene therapy possibilities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via education and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622D3C-23B0-4F1B-B4FA-BE3F54EF82AB}"/>
              </a:ext>
            </a:extLst>
          </p:cNvPr>
          <p:cNvSpPr txBox="1"/>
          <p:nvPr/>
        </p:nvSpPr>
        <p:spPr>
          <a:xfrm>
            <a:off x="3013564" y="2637075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Publications, websites, webinars, apps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FB722F-225E-4937-9867-74DB48E81209}"/>
              </a:ext>
            </a:extLst>
          </p:cNvPr>
          <p:cNvSpPr txBox="1"/>
          <p:nvPr/>
        </p:nvSpPr>
        <p:spPr>
          <a:xfrm>
            <a:off x="5115361" y="2637075"/>
            <a:ext cx="19661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Initial group meetings for those interested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in trials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4657C2-C8C1-474D-9728-047EA31BA93F}"/>
              </a:ext>
            </a:extLst>
          </p:cNvPr>
          <p:cNvSpPr txBox="1"/>
          <p:nvPr/>
        </p:nvSpPr>
        <p:spPr>
          <a:xfrm>
            <a:off x="1947768" y="4469140"/>
            <a:ext cx="19661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Opportunity to question and discuss in group setting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66F6C7-3E9D-4EBE-B458-F656FFD86CCE}"/>
              </a:ext>
            </a:extLst>
          </p:cNvPr>
          <p:cNvSpPr txBox="1"/>
          <p:nvPr/>
        </p:nvSpPr>
        <p:spPr>
          <a:xfrm>
            <a:off x="4071225" y="4469140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Be clear about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pros and cons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14A6708-5102-4739-BE15-BE8650282739}"/>
              </a:ext>
            </a:extLst>
          </p:cNvPr>
          <p:cNvSpPr txBox="1"/>
          <p:nvPr/>
        </p:nvSpPr>
        <p:spPr>
          <a:xfrm>
            <a:off x="6173022" y="4469140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Educate –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not persuade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1326865-E7A9-47EA-B9CD-9CA1224416C6}"/>
              </a:ext>
            </a:extLst>
          </p:cNvPr>
          <p:cNvSpPr/>
          <p:nvPr/>
        </p:nvSpPr>
        <p:spPr>
          <a:xfrm>
            <a:off x="1577277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46C220F-4871-474D-A856-4555627B8B08}"/>
              </a:ext>
            </a:extLst>
          </p:cNvPr>
          <p:cNvSpPr/>
          <p:nvPr/>
        </p:nvSpPr>
        <p:spPr>
          <a:xfrm>
            <a:off x="3711457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0479B98-62A9-4EA3-A6E7-539291C6A301}"/>
              </a:ext>
            </a:extLst>
          </p:cNvPr>
          <p:cNvSpPr/>
          <p:nvPr/>
        </p:nvSpPr>
        <p:spPr>
          <a:xfrm>
            <a:off x="5809880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7F8B668-F10A-459B-96E6-46369E78A5EF}"/>
              </a:ext>
            </a:extLst>
          </p:cNvPr>
          <p:cNvSpPr/>
          <p:nvPr/>
        </p:nvSpPr>
        <p:spPr>
          <a:xfrm>
            <a:off x="2631646" y="3834725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7398325-0751-4D74-B2BD-CA094B882BEE}"/>
              </a:ext>
            </a:extLst>
          </p:cNvPr>
          <p:cNvSpPr/>
          <p:nvPr/>
        </p:nvSpPr>
        <p:spPr>
          <a:xfrm>
            <a:off x="4765826" y="3834725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4FA3C79-48A7-4DB6-A41C-BA7024969F8C}"/>
              </a:ext>
            </a:extLst>
          </p:cNvPr>
          <p:cNvSpPr/>
          <p:nvPr/>
        </p:nvSpPr>
        <p:spPr>
          <a:xfrm>
            <a:off x="6864249" y="3834725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C30C856A-F893-403C-BABB-6567CC220C8A}"/>
              </a:ext>
            </a:extLst>
          </p:cNvPr>
          <p:cNvSpPr/>
          <p:nvPr/>
        </p:nvSpPr>
        <p:spPr>
          <a:xfrm>
            <a:off x="7233931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CF50196D-7523-4056-9D3A-6A0586749CCA}"/>
              </a:ext>
            </a:extLst>
          </p:cNvPr>
          <p:cNvSpPr/>
          <p:nvPr/>
        </p:nvSpPr>
        <p:spPr>
          <a:xfrm>
            <a:off x="8291591" y="3608940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3600" kern="1200" dirty="0">
              <a:latin typeface="Myriad Pro" panose="020B050303040302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1B904CDB-64DA-4C1D-998E-444FDDC4A3A4}"/>
              </a:ext>
            </a:extLst>
          </p:cNvPr>
          <p:cNvSpPr/>
          <p:nvPr/>
        </p:nvSpPr>
        <p:spPr>
          <a:xfrm>
            <a:off x="9335728" y="1690688"/>
            <a:ext cx="1966162" cy="2259957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2810" tIns="423501" rIns="382810" bIns="423501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2900" kern="1200" dirty="0">
              <a:latin typeface="Myriad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3D9D5B-6804-4F29-94E7-5CDC1335F51A}"/>
              </a:ext>
            </a:extLst>
          </p:cNvPr>
          <p:cNvSpPr txBox="1"/>
          <p:nvPr/>
        </p:nvSpPr>
        <p:spPr>
          <a:xfrm>
            <a:off x="7233931" y="2637075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Further meetings </a:t>
            </a:r>
            <a:b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for those eligible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16C71C9-68A4-4F95-8DE3-14B6BCB585A8}"/>
              </a:ext>
            </a:extLst>
          </p:cNvPr>
          <p:cNvSpPr txBox="1"/>
          <p:nvPr/>
        </p:nvSpPr>
        <p:spPr>
          <a:xfrm>
            <a:off x="9335727" y="2637075"/>
            <a:ext cx="19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Clear balanced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8FD8C8-51F3-42AC-86C9-ADC30C05F8B6}"/>
              </a:ext>
            </a:extLst>
          </p:cNvPr>
          <p:cNvSpPr txBox="1"/>
          <p:nvPr/>
        </p:nvSpPr>
        <p:spPr>
          <a:xfrm>
            <a:off x="8291591" y="4469140"/>
            <a:ext cx="196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Bring PWH to the point at which they are ready for informed consent discussion with investigators/centre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0B6D9A9-BD15-468C-B85A-64DA2DF7A5BE}"/>
              </a:ext>
            </a:extLst>
          </p:cNvPr>
          <p:cNvSpPr/>
          <p:nvPr/>
        </p:nvSpPr>
        <p:spPr>
          <a:xfrm>
            <a:off x="7931823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67AB890-8DF4-4268-8593-DF40B1E37714}"/>
              </a:ext>
            </a:extLst>
          </p:cNvPr>
          <p:cNvSpPr/>
          <p:nvPr/>
        </p:nvSpPr>
        <p:spPr>
          <a:xfrm>
            <a:off x="10030246" y="1940398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C3E84FC4-92A4-4AE7-8861-17CFB3BCB26F}"/>
              </a:ext>
            </a:extLst>
          </p:cNvPr>
          <p:cNvSpPr/>
          <p:nvPr/>
        </p:nvSpPr>
        <p:spPr>
          <a:xfrm>
            <a:off x="8986192" y="3834725"/>
            <a:ext cx="591825" cy="5753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9CD318-DDE9-4A6F-9552-CF5FD4E74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432D-1E2A-0543-B9DD-E68A237BEDD8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658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2CC70-D0B4-A207-F7D4-F425C575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 descr="A picture containing text, sky, water, outdoor&#10;&#10;Description automatically generated">
            <a:extLst>
              <a:ext uri="{FF2B5EF4-FFF2-40B4-BE49-F238E27FC236}">
                <a16:creationId xmlns:a16="http://schemas.microsoft.com/office/drawing/2014/main" xmlns="" id="{A073388C-E952-5532-8E0D-32531D602D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6" y="71640"/>
            <a:ext cx="2351107" cy="3262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C8EFBA-A95E-CEDE-8AC2-F1364F086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7" y="3627695"/>
            <a:ext cx="2676074" cy="2967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0D255F-D8DE-50FD-840D-9E9F45996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213" y="154703"/>
            <a:ext cx="2717539" cy="1746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5abd22-1983-4fb4-97a4-1b499b690a1b" descr="Image">
            <a:extLst>
              <a:ext uri="{FF2B5EF4-FFF2-40B4-BE49-F238E27FC236}">
                <a16:creationId xmlns:a16="http://schemas.microsoft.com/office/drawing/2014/main" xmlns="" id="{61693AB2-EA4A-EB0A-3885-BFE93C97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0872" y="1993703"/>
            <a:ext cx="2440880" cy="47095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 descr="Text&#10;&#10;Description automatically generated">
            <a:extLst>
              <a:ext uri="{FF2B5EF4-FFF2-40B4-BE49-F238E27FC236}">
                <a16:creationId xmlns:a16="http://schemas.microsoft.com/office/drawing/2014/main" xmlns="" id="{CCD69BF3-3C7C-BA15-D8FD-8FDFE8FF74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077" y="2559321"/>
            <a:ext cx="2966346" cy="4199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7A9C8A-9D3E-7408-436D-7F3AAC6A9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217" y="38189"/>
            <a:ext cx="2758026" cy="3901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text, water, nature, lake&#10;&#10;Description automatically generated">
            <a:extLst>
              <a:ext uri="{FF2B5EF4-FFF2-40B4-BE49-F238E27FC236}">
                <a16:creationId xmlns:a16="http://schemas.microsoft.com/office/drawing/2014/main" xmlns="" id="{CF9910CF-1AED-179F-4E06-81BFADFDF3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217" y="3203228"/>
            <a:ext cx="2675899" cy="339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B9AE035-EEDE-6319-252C-18FA5343B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24" y="2242156"/>
            <a:ext cx="3493704" cy="1072589"/>
          </a:xfrm>
          <a:prstGeom prst="rect">
            <a:avLst/>
          </a:prstGeom>
        </p:spPr>
      </p:pic>
      <p:pic>
        <p:nvPicPr>
          <p:cNvPr id="13" name="Picture 1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C3E32AF0-5D5A-68FB-9149-69106DD5E1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99" y="41045"/>
            <a:ext cx="3349894" cy="2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47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xmlns="" id="{71D7918D-09DB-1FD4-6641-2830CE54F2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9215" y="269422"/>
            <a:ext cx="8911687" cy="1298121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>
                <a:solidFill>
                  <a:schemeClr val="tx1"/>
                </a:solidFill>
              </a:rPr>
              <a:t>Education Stages- Irish Haemophilia Society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Collaboration with St. James NCC- Hub centre </a:t>
            </a:r>
            <a:br>
              <a:rPr lang="en-GB" dirty="0">
                <a:solidFill>
                  <a:schemeClr val="tx1"/>
                </a:solidFill>
              </a:rPr>
            </a:b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xmlns="" id="{173CD14B-F307-289F-1834-1E5E5E720F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5502" y="1940018"/>
            <a:ext cx="8915400" cy="377762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dirty="0"/>
              <a:t>1. Basic information</a:t>
            </a:r>
          </a:p>
          <a:p>
            <a:pPr marL="0" lvl="0" indent="0">
              <a:buNone/>
            </a:pPr>
            <a:r>
              <a:rPr lang="en-GB" dirty="0"/>
              <a:t>2. Eligibility</a:t>
            </a:r>
          </a:p>
          <a:p>
            <a:pPr marL="0" lvl="0" indent="0">
              <a:buNone/>
            </a:pPr>
            <a:r>
              <a:rPr lang="en-GB" dirty="0"/>
              <a:t>3. (a)Gene Therapy v Other treatment options</a:t>
            </a:r>
          </a:p>
          <a:p>
            <a:pPr marL="0" lvl="0" indent="0">
              <a:buNone/>
            </a:pPr>
            <a:r>
              <a:rPr lang="en-GB" dirty="0"/>
              <a:t>     (b) Information on each specific Gene Therapy</a:t>
            </a:r>
          </a:p>
          <a:p>
            <a:pPr marL="0" lvl="0" indent="0">
              <a:buNone/>
            </a:pPr>
            <a:r>
              <a:rPr lang="en-GB" dirty="0"/>
              <a:t>4. Informed decision- with teach back</a:t>
            </a:r>
          </a:p>
          <a:p>
            <a:pPr marL="0" lvl="0" indent="0">
              <a:buNone/>
            </a:pPr>
            <a:r>
              <a:rPr lang="en-GB" dirty="0"/>
              <a:t>5. Dosing</a:t>
            </a:r>
          </a:p>
          <a:p>
            <a:pPr marL="0" lvl="0" indent="0">
              <a:buNone/>
            </a:pPr>
            <a:r>
              <a:rPr lang="en-GB" dirty="0"/>
              <a:t>6. First 2 years of follow up</a:t>
            </a:r>
          </a:p>
          <a:p>
            <a:pPr marL="0" lvl="0" indent="0">
              <a:buNone/>
            </a:pPr>
            <a:r>
              <a:rPr lang="en-GB" dirty="0"/>
              <a:t>7. Follow up after first 2 years</a:t>
            </a:r>
            <a:endParaRPr lang="en-IE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E0E65183-9EB6-B5FF-F98F-6D940A4A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966" t="19029" r="28276" b="17411"/>
          <a:stretch>
            <a:fillRect/>
          </a:stretch>
        </p:blipFill>
        <p:spPr>
          <a:xfrm>
            <a:off x="289198" y="3425624"/>
            <a:ext cx="1768483" cy="25538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7624A4BA-BD2D-9C77-CDAE-00A59EEBE3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195" t="178" r="50377" b="41112"/>
          <a:stretch>
            <a:fillRect/>
          </a:stretch>
        </p:blipFill>
        <p:spPr>
          <a:xfrm>
            <a:off x="10156370" y="3855876"/>
            <a:ext cx="1917745" cy="2732701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5A2EE0-4A54-635F-DFCD-04C3EC8E0AAD}"/>
              </a:ext>
            </a:extLst>
          </p:cNvPr>
          <p:cNvSpPr txBox="1"/>
          <p:nvPr/>
        </p:nvSpPr>
        <p:spPr>
          <a:xfrm>
            <a:off x="132407" y="6356351"/>
            <a:ext cx="9904944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Hemophilia gene therapy: your questions answered. Available at:</a:t>
            </a: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  <a:hlinkClick r:id="rId5"/>
              </a:rPr>
              <a:t> www.dovepress.com/get_supplementary_file.php?f=355627.pdf</a:t>
            </a: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. Accessed January 2023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 Gene therapy for haemophilia. Available </a:t>
            </a:r>
            <a:r>
              <a:rPr lang="en-GB" sz="1000" b="0" i="0" u="none" strike="noStrike" kern="1200" cap="none" spc="0" baseline="0" dirty="0" err="1">
                <a:solidFill>
                  <a:srgbClr val="898989"/>
                </a:solidFill>
                <a:uFillTx/>
                <a:latin typeface="Trebuchet MS"/>
              </a:rPr>
              <a:t>at:</a:t>
            </a:r>
            <a:r>
              <a:rPr lang="en-GB" sz="1000" b="0" i="0" u="none" strike="noStrike" kern="1200" cap="none" spc="0" baseline="0" dirty="0" err="1">
                <a:solidFill>
                  <a:srgbClr val="898989"/>
                </a:solidFill>
                <a:uFillTx/>
                <a:latin typeface="Trebuchet MS"/>
                <a:hlinkClick r:id="rId6"/>
              </a:rPr>
              <a:t>www.haemophilia.org.au</a:t>
            </a: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  <a:hlinkClick r:id="rId6"/>
              </a:rPr>
              <a:t>/HFA/media/Documents/Haemophilia/Gene-Therapy-for-Haemophilia-for-Web.pdf</a:t>
            </a: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. Accessed January 2023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0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Valentino LA, Blanchette V, Negrier C, O’Mahony B, Bias</a:t>
            </a:r>
            <a:r>
              <a:rPr lang="en-US" sz="10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 V, Sannié T, Skinner MW. </a:t>
            </a:r>
            <a:r>
              <a:rPr lang="en-US" sz="1000" b="0" i="0" u="none" strike="noStrike" kern="1200" cap="none" spc="0" baseline="0" dirty="0" err="1">
                <a:solidFill>
                  <a:srgbClr val="898989"/>
                </a:solidFill>
                <a:uFillTx/>
                <a:latin typeface="Calibri"/>
              </a:rPr>
              <a:t>Personalising</a:t>
            </a:r>
            <a:r>
              <a:rPr lang="en-US" sz="10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 haemophilia management with shared decision making.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0" i="0" u="none" strike="noStrike" kern="1200" cap="none" spc="0" baseline="0" dirty="0">
                <a:solidFill>
                  <a:srgbClr val="898989"/>
                </a:solidFill>
                <a:uFillTx/>
                <a:latin typeface="Calibri"/>
              </a:rPr>
              <a:t> J Haem Pract 2021; 8(1): 69-79. https://doi.org/10.17225/jhp00178.</a:t>
            </a:r>
            <a:endParaRPr lang="en-IE" sz="1000" b="0" i="0" u="none" strike="noStrike" kern="1200" cap="none" spc="0" baseline="0" dirty="0">
              <a:solidFill>
                <a:srgbClr val="898989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 dirty="0">
                <a:solidFill>
                  <a:srgbClr val="898989"/>
                </a:solidFill>
                <a:uFillTx/>
                <a:latin typeface="Trebuchet MS"/>
              </a:rPr>
              <a:t>    </a:t>
            </a:r>
            <a:endParaRPr lang="en-IE" sz="1000" b="0" i="0" u="none" strike="noStrike" kern="1200" cap="none" spc="0" baseline="0" dirty="0">
              <a:solidFill>
                <a:srgbClr val="898989"/>
              </a:solidFill>
              <a:uFillTx/>
              <a:latin typeface="Trebuchet MS"/>
            </a:endParaRP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xmlns="" id="{ECAED3F9-0FF3-83DB-3BD6-8E453CE9EF2C}"/>
              </a:ext>
            </a:extLst>
          </p:cNvPr>
          <p:cNvGraphicFramePr>
            <a:graphicFrameLocks/>
          </p:cNvGraphicFramePr>
          <p:nvPr/>
        </p:nvGraphicFramePr>
        <p:xfrm>
          <a:off x="132407" y="243520"/>
          <a:ext cx="2308714" cy="315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7" imgW="3837904" imgH="5466945" progId="">
                  <p:embed/>
                </p:oleObj>
              </mc:Choice>
              <mc:Fallback>
                <p:oleObj r:id="rId7" imgW="3837904" imgH="5466945" progId="">
                  <p:embed/>
                  <p:pic>
                    <p:nvPicPr>
                      <p:cNvPr id="7" name="Content Placeholder 1">
                        <a:extLst>
                          <a:ext uri="{FF2B5EF4-FFF2-40B4-BE49-F238E27FC236}">
                            <a16:creationId xmlns:a16="http://schemas.microsoft.com/office/drawing/2014/main" xmlns="" id="{ECAED3F9-0FF3-83DB-3BD6-8E453CE9E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2407" y="243520"/>
                        <a:ext cx="2308714" cy="3154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xmlns="" id="{199669E3-15D7-A25E-D3E7-A9149C88497D}"/>
              </a:ext>
            </a:extLst>
          </p:cNvPr>
          <p:cNvGraphicFramePr/>
          <p:nvPr/>
        </p:nvGraphicFramePr>
        <p:xfrm>
          <a:off x="8156121" y="3796393"/>
          <a:ext cx="1624693" cy="212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9" imgW="4404575" imgH="5765260" progId="PBrush">
                  <p:embed/>
                </p:oleObj>
              </mc:Choice>
              <mc:Fallback>
                <p:oleObj name="Bitmap Image" r:id="rId9" imgW="4404575" imgH="5765260" progId="PBrush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xmlns="" id="{199669E3-15D7-A25E-D3E7-A9149C8849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56121" y="3796393"/>
                        <a:ext cx="1624693" cy="2122714"/>
                      </a:xfrm>
                      <a:prstGeom prst="rect">
                        <a:avLst/>
                      </a:prstGeom>
                      <a:noFill/>
                      <a:ln w="9528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E083F1-BD52-7896-CECC-7C3A1854F1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6718" y="1140358"/>
            <a:ext cx="5899952" cy="17451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xmlns="" id="{9D25F302-27C5-414F-97F8-6EA0A6C02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5EFD2611-77E2-D2DB-ACBE-ADB295277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83" y="556200"/>
            <a:ext cx="3004326" cy="520257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E53B08EC-D2FC-2675-CBBE-5C92859A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4" y="184826"/>
            <a:ext cx="2320863" cy="264485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E99F2C-89B7-E0A2-F7AE-4E023BC7C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28" y="3289944"/>
            <a:ext cx="3004326" cy="3011856"/>
          </a:xfrm>
          <a:prstGeom prst="rect">
            <a:avLst/>
          </a:prstGeom>
        </p:spPr>
      </p:pic>
      <p:pic>
        <p:nvPicPr>
          <p:cNvPr id="4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CCB3C52C-9E81-D1E8-CCCE-6EFFA7DDC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16" y="908666"/>
            <a:ext cx="3723510" cy="2699545"/>
          </a:xfrm>
          <a:prstGeom prst="rect">
            <a:avLst/>
          </a:prstGeom>
        </p:spPr>
      </p:pic>
      <p:sp>
        <p:nvSpPr>
          <p:cNvPr id="19" name="Right Triangle 13">
            <a:extLst>
              <a:ext uri="{FF2B5EF4-FFF2-40B4-BE49-F238E27FC236}">
                <a16:creationId xmlns:a16="http://schemas.microsoft.com/office/drawing/2014/main" xmlns="" id="{830A36F8-48C2-4842-A87B-8CE8DF4E7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xmlns="" id="{086A5A31-B10A-4793-84D4-D785959AE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C68AE1-57E1-4CBD-9719-7E50917AB809}"/>
              </a:ext>
            </a:extLst>
          </p:cNvPr>
          <p:cNvSpPr txBox="1"/>
          <p:nvPr/>
        </p:nvSpPr>
        <p:spPr>
          <a:xfrm>
            <a:off x="6889832" y="2998278"/>
            <a:ext cx="3482077" cy="1797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Twitter handle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  </a:t>
            </a:r>
            <a:r>
              <a:rPr lang="en-US" sz="2800" b="1" dirty="0"/>
              <a:t>@Brianhemophilia</a:t>
            </a:r>
          </a:p>
        </p:txBody>
      </p:sp>
    </p:spTree>
    <p:extLst>
      <p:ext uri="{BB962C8B-B14F-4D97-AF65-F5344CB8AC3E}">
        <p14:creationId xmlns:p14="http://schemas.microsoft.com/office/powerpoint/2010/main" val="3794342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id="{9027C4EF-2901-39F0-0624-E804CC02025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Therapeutic Options : FIX</a:t>
            </a:r>
            <a:endParaRPr lang="en-IE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xmlns="" id="{55DA5CAF-FD79-7502-4928-6BA692926C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392384"/>
            <a:ext cx="5157782" cy="82391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/>
              <a:t>Licenced</a:t>
            </a:r>
            <a:endParaRPr lang="en-IE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5F4001F3-EB57-45D6-A357-0F885C2F391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9784" y="2216295"/>
            <a:ext cx="5157782" cy="2251792"/>
          </a:xfrm>
        </p:spPr>
        <p:txBody>
          <a:bodyPr anchor="t">
            <a:normAutofit fontScale="92500" lnSpcReduction="10000"/>
          </a:bodyPr>
          <a:lstStyle/>
          <a:p>
            <a:pPr marL="228600" lvl="0" indent="-228600">
              <a:buChar char="•"/>
            </a:pPr>
            <a:r>
              <a:rPr lang="en-US" sz="2800" b="0" dirty="0"/>
              <a:t>Clotting Factor concentrates*:</a:t>
            </a:r>
          </a:p>
          <a:p>
            <a:pPr lvl="0"/>
            <a:r>
              <a:rPr lang="en-US" sz="2800" b="0" dirty="0"/>
              <a:t>  : Plasma derived (18)</a:t>
            </a:r>
          </a:p>
          <a:p>
            <a:pPr lvl="0"/>
            <a:r>
              <a:rPr lang="en-US" sz="2800" b="0" dirty="0"/>
              <a:t>  : Recombinant (3)</a:t>
            </a:r>
          </a:p>
          <a:p>
            <a:pPr lvl="0"/>
            <a:r>
              <a:rPr lang="en-US" sz="2800" b="0" dirty="0"/>
              <a:t>  : Extended half life (3)</a:t>
            </a:r>
          </a:p>
          <a:p>
            <a:pPr lvl="0"/>
            <a:r>
              <a:rPr lang="en-US" sz="2800" b="0" dirty="0"/>
              <a:t>  : </a:t>
            </a:r>
            <a:r>
              <a:rPr lang="en-US" sz="2800" dirty="0"/>
              <a:t>Gene Therapy (1)- FDA, EMA</a:t>
            </a:r>
          </a:p>
          <a:p>
            <a:pPr lvl="0"/>
            <a:endParaRPr lang="en-IE" sz="2800" b="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6FAB98FF-9228-143A-0DC6-43D518FDE9D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/>
          <a:p>
            <a:pPr marL="0" lvl="0" indent="0">
              <a:buNone/>
            </a:pPr>
            <a:r>
              <a:rPr lang="en-US" sz="2400" b="1"/>
              <a:t>In clinical trials</a:t>
            </a:r>
            <a:endParaRPr lang="en-IE" sz="2400" b="1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6DDBE2B6-C7A8-256E-150E-8DB666A9F99E}"/>
              </a:ext>
            </a:extLst>
          </p:cNvPr>
          <p:cNvSpPr txBox="1">
            <a:spLocks noGrp="1"/>
          </p:cNvSpPr>
          <p:nvPr>
            <p:ph idx="4"/>
          </p:nvPr>
        </p:nvSpPr>
        <p:spPr/>
        <p:txBody>
          <a:bodyPr/>
          <a:lstStyle/>
          <a:p>
            <a:pPr lvl="0"/>
            <a:r>
              <a:rPr lang="en-US" dirty="0" err="1"/>
              <a:t>Fitusiran</a:t>
            </a:r>
            <a:endParaRPr lang="en-US" dirty="0"/>
          </a:p>
          <a:p>
            <a:pPr lvl="0"/>
            <a:r>
              <a:rPr lang="en-US" dirty="0"/>
              <a:t>Anti-TFPI (2)- </a:t>
            </a:r>
            <a:r>
              <a:rPr lang="en-US" dirty="0" err="1"/>
              <a:t>Concizumab</a:t>
            </a:r>
            <a:r>
              <a:rPr lang="en-US" dirty="0"/>
              <a:t>, </a:t>
            </a:r>
            <a:r>
              <a:rPr lang="en-US" dirty="0" err="1"/>
              <a:t>Marstacimab</a:t>
            </a:r>
            <a:endParaRPr lang="en-US" dirty="0"/>
          </a:p>
          <a:p>
            <a:pPr lvl="0"/>
            <a:r>
              <a:rPr lang="en-US" dirty="0"/>
              <a:t>Serpin PC</a:t>
            </a:r>
          </a:p>
          <a:p>
            <a:pPr lvl="0"/>
            <a:r>
              <a:rPr lang="en-US" dirty="0"/>
              <a:t>Gene Therapy, Phase 3 (1)</a:t>
            </a:r>
            <a:endParaRPr lang="en-IE" dirty="0"/>
          </a:p>
        </p:txBody>
      </p:sp>
      <p:pic>
        <p:nvPicPr>
          <p:cNvPr id="7" name="Content Placeholder 4" descr="Table&#10;&#10;Description automatically generated">
            <a:extLst>
              <a:ext uri="{FF2B5EF4-FFF2-40B4-BE49-F238E27FC236}">
                <a16:creationId xmlns:a16="http://schemas.microsoft.com/office/drawing/2014/main" xmlns="" id="{F6E119B2-2007-1371-63AF-C1AA6563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116" y="307366"/>
            <a:ext cx="3671910" cy="1785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24">
            <a:extLst>
              <a:ext uri="{FF2B5EF4-FFF2-40B4-BE49-F238E27FC236}">
                <a16:creationId xmlns:a16="http://schemas.microsoft.com/office/drawing/2014/main" xmlns="" id="{9881950F-8E2A-244A-5DDF-6788EA554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67" y="2201868"/>
            <a:ext cx="1127098" cy="10149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Content Placeholder 7" descr="http://cisncancer.org/research/images/gene_therapy_002-w.jpg">
            <a:extLst>
              <a:ext uri="{FF2B5EF4-FFF2-40B4-BE49-F238E27FC236}">
                <a16:creationId xmlns:a16="http://schemas.microsoft.com/office/drawing/2014/main" xmlns="" id="{0ADC78CF-E7CC-D44C-237F-2224BB1490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58248" y="5017770"/>
            <a:ext cx="3789831" cy="14751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9F0A9849-93C4-33FF-14C6-3C456F0D2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06736"/>
            <a:ext cx="5997577" cy="17225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D5C6CE57-0A0A-608A-82CA-D897DCA538EA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rPr>
              <a:t>Adapted from Onlice CFC registry. www.wfh.org</a:t>
            </a:r>
            <a:endParaRPr lang="en-IE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5775A6-B3B9-668E-F7B8-29FFD8EE1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levels of protection against bleeding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801162-9377-4E0D-CDDD-00A67BB2E2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88957F5-7F2B-6A68-22CC-0634E3ABC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501" y="6424010"/>
            <a:ext cx="2061462" cy="332399"/>
          </a:xfrm>
        </p:spPr>
        <p:txBody>
          <a:bodyPr/>
          <a:lstStyle/>
          <a:p>
            <a:r>
              <a:rPr lang="en-US" b="1" dirty="0">
                <a:latin typeface="Trebuchet MS" panose="020B0603020202020204" pitchFamily="34" charset="0"/>
                <a:cs typeface="Arial" panose="020B0604020202020204" pitchFamily="34" charset="0"/>
              </a:rPr>
              <a:t>Arruda VR et al</a:t>
            </a:r>
            <a:r>
              <a:rPr lang="pl-PL" b="1" dirty="0">
                <a:latin typeface="Trebuchet MS" panose="020B0603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latin typeface="Trebuchet MS" panose="020B0603020202020204" pitchFamily="34" charset="0"/>
                <a:cs typeface="Arial" panose="020B0604020202020204" pitchFamily="34" charset="0"/>
              </a:rPr>
              <a:t>Blood</a:t>
            </a:r>
            <a:r>
              <a:rPr lang="pl-PL" b="1" dirty="0">
                <a:latin typeface="Trebuchet MS" panose="020B0603020202020204" pitchFamily="34" charset="0"/>
                <a:cs typeface="Arial" panose="020B0604020202020204" pitchFamily="34" charset="0"/>
              </a:rPr>
              <a:t>, 20</a:t>
            </a:r>
            <a:r>
              <a:rPr lang="en-US" b="1" dirty="0">
                <a:latin typeface="Trebuchet MS" panose="020B0603020202020204" pitchFamily="34" charset="0"/>
                <a:cs typeface="Arial" panose="020B0604020202020204" pitchFamily="34" charset="0"/>
              </a:rPr>
              <a:t>17</a:t>
            </a:r>
          </a:p>
          <a:p>
            <a:endParaRPr lang="en-I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F5240D5-B727-284F-678D-BE7F68CB7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975" y="1690688"/>
            <a:ext cx="8782050" cy="41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97BDF-5E1F-7921-4F89-BC9599FE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Gene Therapy in Haemophilia works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F2163C-54EA-120A-2D7A-2A84729C9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277" y="2599509"/>
            <a:ext cx="4426085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DNA which codes for production of FVII/ FIX inserted in AAV vector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Vector infused intravenously at high dose: : 2E13 vg/kg – 6E13 vg/kg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      :  70 kg man: 1.4 quadrillion vg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Vector hepatotropic- transduces hepatocytes to produce FVIII or FIX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Vector is primarily non- integrating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Transient immune response may lead to loss of factor expression: 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       : Treat with steroids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5741E7E-0D93-27D1-4175-971E3C13EC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477" y="1585609"/>
            <a:ext cx="7616246" cy="4990289"/>
          </a:xfrm>
          <a:prstGeom prst="roundRect">
            <a:avLst>
              <a:gd name="adj" fmla="val 6202"/>
            </a:avLst>
          </a:prstGeom>
          <a:solidFill>
            <a:srgbClr val="FFFFFF">
              <a:shade val="85000"/>
            </a:srgbClr>
          </a:solidFill>
          <a:ln w="41275">
            <a:gradFill>
              <a:gsLst>
                <a:gs pos="0">
                  <a:schemeClr val="tx2"/>
                </a:gs>
                <a:gs pos="100000">
                  <a:schemeClr val="accent4"/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87186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D104339-C661-5921-6A75-45DF3B7E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Haemophilia Gene Therapy</a:t>
            </a:r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DCB7CD-719B-2B74-CC14-97CA7EF810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Work ongoing since FIX gene cloned in 1982 and FVIII gene in 1984</a:t>
            </a:r>
          </a:p>
          <a:p>
            <a:r>
              <a:rPr lang="en-GB" dirty="0"/>
              <a:t>Early progress with FIX- smaller gene</a:t>
            </a:r>
          </a:p>
          <a:p>
            <a:r>
              <a:rPr lang="en-GB" dirty="0"/>
              <a:t>FVIII – B domain deleted version a tight fit for AAV vector</a:t>
            </a:r>
          </a:p>
          <a:p>
            <a:r>
              <a:rPr lang="en-GB" dirty="0"/>
              <a:t>Early clinical trials discouraging: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sz="2000" dirty="0"/>
              <a:t>- could not get increased expression</a:t>
            </a:r>
          </a:p>
          <a:p>
            <a:pPr marL="0" indent="0">
              <a:buNone/>
            </a:pPr>
            <a:r>
              <a:rPr lang="en-GB" sz="2000" dirty="0"/>
              <a:t> or</a:t>
            </a:r>
          </a:p>
          <a:p>
            <a:pPr marL="0" indent="0">
              <a:buNone/>
            </a:pPr>
            <a:r>
              <a:rPr lang="en-GB" sz="2000" dirty="0"/>
              <a:t> - could not sustain any increase if achieved</a:t>
            </a:r>
            <a:endParaRPr lang="en-IE" sz="2000" dirty="0"/>
          </a:p>
        </p:txBody>
      </p:sp>
      <p:pic>
        <p:nvPicPr>
          <p:cNvPr id="8" name="Content Placeholder 7" descr="IMG_0010.pdf">
            <a:extLst>
              <a:ext uri="{FF2B5EF4-FFF2-40B4-BE49-F238E27FC236}">
                <a16:creationId xmlns:a16="http://schemas.microsoft.com/office/drawing/2014/main" xmlns="" id="{B88789CE-0FC0-7C58-3BB8-77E03C51D1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"/>
          <a:stretch/>
        </p:blipFill>
        <p:spPr>
          <a:xfrm>
            <a:off x="6172202" y="1759637"/>
            <a:ext cx="3289618" cy="4351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84A443-3A9F-9A62-5974-48858AD5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23" y="1825625"/>
            <a:ext cx="1876678" cy="1973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A25BE7-C522-4FBA-E8B3-310EB40A7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222" y="4001294"/>
            <a:ext cx="1876678" cy="17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" y="1523561"/>
            <a:ext cx="5514975" cy="3028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88544"/>
            <a:ext cx="10320338" cy="106203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Encouraging initial results from UCL in UK with wild type FIX : 2010-2011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9044" y="1523561"/>
            <a:ext cx="11565392" cy="4350669"/>
            <a:chOff x="510494" y="2199051"/>
            <a:chExt cx="11565392" cy="43506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7237" y="2199051"/>
              <a:ext cx="6238649" cy="2183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494" y="4410982"/>
              <a:ext cx="6238649" cy="21107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9143" y="4429224"/>
              <a:ext cx="5326743" cy="212049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B7AC55-6C8B-A4CA-A652-5D845BF831AE}"/>
              </a:ext>
            </a:extLst>
          </p:cNvPr>
          <p:cNvSpPr txBox="1"/>
          <p:nvPr/>
        </p:nvSpPr>
        <p:spPr>
          <a:xfrm>
            <a:off x="107948" y="6190122"/>
            <a:ext cx="10674717" cy="40011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Update: Reiss, Davidoff, </a:t>
            </a:r>
            <a:r>
              <a:rPr lang="en-US" sz="2000" b="1" dirty="0" err="1"/>
              <a:t>Tuddenham</a:t>
            </a:r>
            <a:r>
              <a:rPr lang="en-US" sz="2000" b="1" dirty="0"/>
              <a:t> High dose stable at 10 years post vector infusion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58AEF7D-1C46-8F88-93CF-36B7860D8E40}"/>
              </a:ext>
            </a:extLst>
          </p:cNvPr>
          <p:cNvSpPr/>
          <p:nvPr/>
        </p:nvSpPr>
        <p:spPr>
          <a:xfrm>
            <a:off x="7489599" y="3857625"/>
            <a:ext cx="625701" cy="528638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6F9AD61-CB28-8103-F4D2-77DCE6D0817B}"/>
              </a:ext>
            </a:extLst>
          </p:cNvPr>
          <p:cNvSpPr/>
          <p:nvPr/>
        </p:nvSpPr>
        <p:spPr>
          <a:xfrm>
            <a:off x="10199462" y="3816171"/>
            <a:ext cx="625701" cy="528638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4B01F3-FF7A-77E5-DDEE-DD95DCCE44DA}"/>
              </a:ext>
            </a:extLst>
          </p:cNvPr>
          <p:cNvSpPr txBox="1"/>
          <p:nvPr/>
        </p:nvSpPr>
        <p:spPr>
          <a:xfrm>
            <a:off x="6022758" y="2016756"/>
            <a:ext cx="5708614" cy="15696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  <a:alpha val="22098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US" sz="2400" b="1" dirty="0"/>
              <a:t>Stable FIX expression 1-5%</a:t>
            </a:r>
          </a:p>
          <a:p>
            <a:r>
              <a:rPr lang="en-US" sz="2400" dirty="0"/>
              <a:t>Prednisone stopped the loss of FIX</a:t>
            </a:r>
          </a:p>
          <a:p>
            <a:r>
              <a:rPr lang="en-US" sz="2400" dirty="0"/>
              <a:t>Immune response is dose dependent</a:t>
            </a:r>
          </a:p>
          <a:p>
            <a:r>
              <a:rPr lang="en-US" sz="2400" dirty="0"/>
              <a:t>FIX not sufficient…but a good start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1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79"/>
    </mc:Choice>
    <mc:Fallback xmlns="">
      <p:transition spd="slow" advTm="2847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4_Office Theme">
  <a:themeElements>
    <a:clrScheme name="Custom 8">
      <a:dk1>
        <a:srgbClr val="000000"/>
      </a:dk1>
      <a:lt1>
        <a:srgbClr val="FFFFFF"/>
      </a:lt1>
      <a:dk2>
        <a:srgbClr val="3C4543"/>
      </a:dk2>
      <a:lt2>
        <a:srgbClr val="D9D8D6"/>
      </a:lt2>
      <a:accent1>
        <a:srgbClr val="9C182F"/>
      </a:accent1>
      <a:accent2>
        <a:srgbClr val="EBA900"/>
      </a:accent2>
      <a:accent3>
        <a:srgbClr val="719849"/>
      </a:accent3>
      <a:accent4>
        <a:srgbClr val="D0B787"/>
      </a:accent4>
      <a:accent5>
        <a:srgbClr val="B3B4B3"/>
      </a:accent5>
      <a:accent6>
        <a:srgbClr val="787878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1d8a6275-b643-4507-ab2c-3bf2b3d8bc54">
      <UserInfo>
        <DisplayName>Sean O'Bryan</DisplayName>
        <AccountId>5925</AccountId>
        <AccountType/>
      </UserInfo>
      <UserInfo>
        <DisplayName>Anna Fitzmaurice</DisplayName>
        <AccountId>6100</AccountId>
        <AccountType/>
      </UserInfo>
      <UserInfo>
        <DisplayName>Nancy Griffith</DisplayName>
        <AccountId>5568</AccountId>
        <AccountType/>
      </UserInfo>
    </SharedWithUsers>
    <_dlc_DocId xmlns="babfb11c-4495-4306-b129-a849fe458bee">KWXAC7APKEMC-340180993-12118</_dlc_DocId>
    <_dlc_DocIdUrl xmlns="babfb11c-4495-4306-b129-a849fe458bee">
      <Url>https://freelinelife.sharepoint.com/Clinical/MedicalAffairs/_layouts/15/DocIdRedir.aspx?ID=KWXAC7APKEMC-340180993-12118</Url>
      <Description>KWXAC7APKEMC-340180993-12118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34DCEE8C1B9642ACF5912B3EC9A42C" ma:contentTypeVersion="792" ma:contentTypeDescription="Create a new document." ma:contentTypeScope="" ma:versionID="517719782968b6562fc4cdb5e424a302">
  <xsd:schema xmlns:xsd="http://www.w3.org/2001/XMLSchema" xmlns:xs="http://www.w3.org/2001/XMLSchema" xmlns:p="http://schemas.microsoft.com/office/2006/metadata/properties" xmlns:ns1="http://schemas.microsoft.com/sharepoint/v3" xmlns:ns2="babfb11c-4495-4306-b129-a849fe458bee" xmlns:ns3="1d8a6275-b643-4507-ab2c-3bf2b3d8bc54" xmlns:ns4="a3a3a389-4b49-418a-9c7d-a96ff57bd9f8" targetNamespace="http://schemas.microsoft.com/office/2006/metadata/properties" ma:root="true" ma:fieldsID="a724db9fe923c0e99c210e356fc10826" ns1:_="" ns2:_="" ns3:_="" ns4:_="">
    <xsd:import namespace="http://schemas.microsoft.com/sharepoint/v3"/>
    <xsd:import namespace="babfb11c-4495-4306-b129-a849fe458bee"/>
    <xsd:import namespace="1d8a6275-b643-4507-ab2c-3bf2b3d8bc54"/>
    <xsd:import namespace="a3a3a389-4b49-418a-9c7d-a96ff57bd9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bfb11c-4495-4306-b129-a849fe458be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a6275-b643-4507-ab2c-3bf2b3d8bc5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3a389-4b49-418a-9c7d-a96ff57bd9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594999-9AFF-464B-A8A6-27691531F4A7}">
  <ds:schemaRefs>
    <ds:schemaRef ds:uri="http://schemas.microsoft.com/sharepoint/v3"/>
    <ds:schemaRef ds:uri="a3a3a389-4b49-418a-9c7d-a96ff57bd9f8"/>
    <ds:schemaRef ds:uri="http://schemas.openxmlformats.org/package/2006/metadata/core-properties"/>
    <ds:schemaRef ds:uri="http://purl.org/dc/dcmitype/"/>
    <ds:schemaRef ds:uri="babfb11c-4495-4306-b129-a849fe458bee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d8a6275-b643-4507-ab2c-3bf2b3d8bc54"/>
  </ds:schemaRefs>
</ds:datastoreItem>
</file>

<file path=customXml/itemProps2.xml><?xml version="1.0" encoding="utf-8"?>
<ds:datastoreItem xmlns:ds="http://schemas.openxmlformats.org/officeDocument/2006/customXml" ds:itemID="{C1C59802-FA53-4B7E-A11F-387C24123D8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585AA24-F1E6-43D1-BB15-1CA0D1A23C8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2F4D7F4-1222-41EF-AF63-0D05DF847DAE}">
  <ds:schemaRefs>
    <ds:schemaRef ds:uri="1d8a6275-b643-4507-ab2c-3bf2b3d8bc54"/>
    <ds:schemaRef ds:uri="a3a3a389-4b49-418a-9c7d-a96ff57bd9f8"/>
    <ds:schemaRef ds:uri="babfb11c-4495-4306-b129-a849fe458b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2578</Words>
  <Application>Microsoft Office PowerPoint</Application>
  <PresentationFormat>Custom</PresentationFormat>
  <Paragraphs>473</Paragraphs>
  <Slides>44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Trebuchet MS</vt:lpstr>
      <vt:lpstr>Myriad Pro</vt:lpstr>
      <vt:lpstr>System Font Regular</vt:lpstr>
      <vt:lpstr>Arial Nova</vt:lpstr>
      <vt:lpstr>OpenSans</vt:lpstr>
      <vt:lpstr>Verdana</vt:lpstr>
      <vt:lpstr>Times New Roman</vt:lpstr>
      <vt:lpstr>Century Gothic</vt:lpstr>
      <vt:lpstr>Wingdings</vt:lpstr>
      <vt:lpstr>Calibri</vt:lpstr>
      <vt:lpstr>Ebrima</vt:lpstr>
      <vt:lpstr>4_Office Theme</vt:lpstr>
      <vt:lpstr>Bitmap Image</vt:lpstr>
      <vt:lpstr>Haemophilia gene therapy – a personal perspective</vt:lpstr>
      <vt:lpstr>Haemophilia</vt:lpstr>
      <vt:lpstr>History of treatment for haemophilia</vt:lpstr>
      <vt:lpstr>Therapeutic Options : FVIII</vt:lpstr>
      <vt:lpstr>Therapeutic Options : FIX</vt:lpstr>
      <vt:lpstr>Increasing levels of protection against bleeding</vt:lpstr>
      <vt:lpstr>How Gene Therapy in Haemophilia works</vt:lpstr>
      <vt:lpstr>Development of Haemophilia Gene Therapy</vt:lpstr>
      <vt:lpstr>Encouraging initial results from UCL in UK with wild type FIX : 2010-2011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3 : HOPE-B trial: Etranacogene Dezaparvovec</vt:lpstr>
      <vt:lpstr>PowerPoint Presentation</vt:lpstr>
      <vt:lpstr>PowerPoint Presentation</vt:lpstr>
      <vt:lpstr>Valoctocogene Roxaparvoves Phase 3 FVIII Gene Therapy data</vt:lpstr>
      <vt:lpstr>Unique challenges facing FVIII gene therapy</vt:lpstr>
      <vt:lpstr>FVIII Gene Therapy clinical trials</vt:lpstr>
      <vt:lpstr>August 2022 ( EMA)                           November 2022 ( FDA)                                                                   February 2023 ( EMA)            </vt:lpstr>
      <vt:lpstr>Consensus outcomes</vt:lpstr>
      <vt:lpstr>Gene Therapy Unknowns</vt:lpstr>
      <vt:lpstr>GT: Haemophilia A v Haemophilia B</vt:lpstr>
      <vt:lpstr> Outcomes of Taking Gene Therapy in 2023 Once and Done? Maybe Yes Haemophilia B; Maybe Not Haemophilia A </vt:lpstr>
      <vt:lpstr>Potential Benefits</vt:lpstr>
      <vt:lpstr>Potential Risks- Barriers</vt:lpstr>
      <vt:lpstr>Decision drivers </vt:lpstr>
      <vt:lpstr>My decision process</vt:lpstr>
      <vt:lpstr>My rationale</vt:lpstr>
      <vt:lpstr>Gene Therapy: My Expectations/ Hopes: Realistic</vt:lpstr>
      <vt:lpstr>Gene Therapy: My Concerns</vt:lpstr>
      <vt:lpstr>Managing expectations </vt:lpstr>
      <vt:lpstr>PowerPoint Presentation</vt:lpstr>
      <vt:lpstr>                   Cost</vt:lpstr>
      <vt:lpstr>Gene Therapy: Potential Outcomes-based Payment Models</vt:lpstr>
      <vt:lpstr>Gene Therapy: Potential Finance-based Payment  models</vt:lpstr>
      <vt:lpstr>Potential Outcomes for Contracting</vt:lpstr>
      <vt:lpstr>Informed Decision making: Shared decision making</vt:lpstr>
      <vt:lpstr>Role of patient associations </vt:lpstr>
      <vt:lpstr>PowerPoint Presentation</vt:lpstr>
      <vt:lpstr>Education Stages- Irish Haemophilia Society Collaboration with St. James NCC- Hub centre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Haemophilia Gene Therapy from the Patient Perspective</dc:title>
  <dc:creator>Brian Robinson</dc:creator>
  <cp:lastModifiedBy>Cassidy, Grace</cp:lastModifiedBy>
  <cp:revision>38</cp:revision>
  <cp:lastPrinted>2023-05-30T09:45:09Z</cp:lastPrinted>
  <dcterms:created xsi:type="dcterms:W3CDTF">2021-07-12T11:51:17Z</dcterms:created>
  <dcterms:modified xsi:type="dcterms:W3CDTF">2023-06-06T09:58:41Z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0x0101008134DCEE8C1B9642ACF5912B3EC9A42C</vt:lpwstr>
  </property>
  <property fmtid="{D5CDD505-2E9C-101B-9397-08002B2CF9AE}" pid="3" name="_dlc_DocIdItemGuid">
    <vt:lpwstr>38fd6e92-1879-4c33-bc31-83416c00166a</vt:lpwstr>
  </property>
</Properties>
</file>