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20" r:id="rId1"/>
  </p:sldMasterIdLst>
  <p:notesMasterIdLst>
    <p:notesMasterId r:id="rId25"/>
  </p:notesMasterIdLst>
  <p:sldIdLst>
    <p:sldId id="289" r:id="rId2"/>
    <p:sldId id="256" r:id="rId3"/>
    <p:sldId id="257" r:id="rId4"/>
    <p:sldId id="258" r:id="rId5"/>
    <p:sldId id="276" r:id="rId6"/>
    <p:sldId id="277" r:id="rId7"/>
    <p:sldId id="267" r:id="rId8"/>
    <p:sldId id="271" r:id="rId9"/>
    <p:sldId id="272" r:id="rId10"/>
    <p:sldId id="270" r:id="rId11"/>
    <p:sldId id="278" r:id="rId12"/>
    <p:sldId id="273" r:id="rId13"/>
    <p:sldId id="281" r:id="rId14"/>
    <p:sldId id="282" r:id="rId15"/>
    <p:sldId id="283" r:id="rId16"/>
    <p:sldId id="285" r:id="rId17"/>
    <p:sldId id="274" r:id="rId18"/>
    <p:sldId id="286" r:id="rId19"/>
    <p:sldId id="287" r:id="rId20"/>
    <p:sldId id="288" r:id="rId21"/>
    <p:sldId id="279" r:id="rId22"/>
    <p:sldId id="269" r:id="rId23"/>
    <p:sldId id="265"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68489" autoAdjust="0"/>
  </p:normalViewPr>
  <p:slideViewPr>
    <p:cSldViewPr>
      <p:cViewPr>
        <p:scale>
          <a:sx n="50" d="100"/>
          <a:sy n="50" d="100"/>
        </p:scale>
        <p:origin x="-1638"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E"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874936-610D-4B30-9605-7C1C3D94757B}" type="datetimeFigureOut">
              <a:rPr lang="en-IE" smtClean="0"/>
              <a:t>04/10/2022</a:t>
            </a:fld>
            <a:endParaRPr lang="en-IE"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E"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E"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A72938-BD0A-45C2-891B-220936355431}" type="slidenum">
              <a:rPr lang="en-IE" smtClean="0"/>
              <a:t>‹#›</a:t>
            </a:fld>
            <a:endParaRPr lang="en-IE" dirty="0"/>
          </a:p>
        </p:txBody>
      </p:sp>
    </p:spTree>
    <p:extLst>
      <p:ext uri="{BB962C8B-B14F-4D97-AF65-F5344CB8AC3E}">
        <p14:creationId xmlns:p14="http://schemas.microsoft.com/office/powerpoint/2010/main" val="33103804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E3A72938-BD0A-45C2-891B-220936355431}" type="slidenum">
              <a:rPr lang="en-IE" smtClean="0"/>
              <a:t>1</a:t>
            </a:fld>
            <a:endParaRPr lang="en-IE" dirty="0"/>
          </a:p>
        </p:txBody>
      </p:sp>
    </p:spTree>
    <p:extLst>
      <p:ext uri="{BB962C8B-B14F-4D97-AF65-F5344CB8AC3E}">
        <p14:creationId xmlns:p14="http://schemas.microsoft.com/office/powerpoint/2010/main" val="9231388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Fortunately, the referring hospital could provide the extended phenotype which</a:t>
            </a:r>
            <a:r>
              <a:rPr lang="en-GB" baseline="0" dirty="0" smtClean="0"/>
              <a:t> enabled us to provide extended matched units and provide safer components for the patient. It’s notable the referring hospital had the hindsight to perform the phenotype and was instrumental in our investigation. </a:t>
            </a:r>
          </a:p>
          <a:p>
            <a:r>
              <a:rPr lang="en-GB" baseline="0" dirty="0" smtClean="0"/>
              <a:t>We call </a:t>
            </a:r>
            <a:r>
              <a:rPr lang="en-GB" baseline="0" dirty="0" err="1" smtClean="0"/>
              <a:t>this..steal</a:t>
            </a:r>
            <a:r>
              <a:rPr lang="en-GB" baseline="0" dirty="0" smtClean="0"/>
              <a:t> the phenotype.. We know what the patient can potentially make. </a:t>
            </a:r>
          </a:p>
          <a:p>
            <a:r>
              <a:rPr lang="en-GB" baseline="0" dirty="0" smtClean="0"/>
              <a:t>Deciding to hold off on transfusion that evening highlights the number rule of transfusion… the best transfusion is the one not given. </a:t>
            </a:r>
          </a:p>
          <a:p>
            <a:r>
              <a:rPr lang="en-GB" dirty="0" smtClean="0"/>
              <a:t>Extended matched units</a:t>
            </a:r>
            <a:r>
              <a:rPr lang="en-GB" baseline="0" dirty="0" smtClean="0"/>
              <a:t>- excluding M as this was unavailable. As we know anti-M causing a transfusion reaction is extremely rare. Anti-M which is </a:t>
            </a:r>
            <a:r>
              <a:rPr lang="en-GB" baseline="0" dirty="0" err="1" smtClean="0"/>
              <a:t>IgG</a:t>
            </a:r>
            <a:r>
              <a:rPr lang="en-GB" baseline="0" dirty="0" smtClean="0"/>
              <a:t> in nature are mostly cold reactive and therefore not clinically significant. A discussion with the medical team in the IBTS is had before issuing a unit that is not fully matched for the patient.</a:t>
            </a:r>
          </a:p>
          <a:p>
            <a:r>
              <a:rPr lang="en-GB" dirty="0" smtClean="0"/>
              <a:t>The compatibility testing is seen here. Please note</a:t>
            </a:r>
            <a:r>
              <a:rPr lang="en-GB" baseline="0" dirty="0" smtClean="0"/>
              <a:t> the </a:t>
            </a:r>
            <a:r>
              <a:rPr lang="en-GB" baseline="0" dirty="0" err="1" smtClean="0"/>
              <a:t>crossmatch</a:t>
            </a:r>
            <a:r>
              <a:rPr lang="en-GB" baseline="0" dirty="0" smtClean="0"/>
              <a:t> was performed following </a:t>
            </a:r>
            <a:r>
              <a:rPr lang="en-GB" baseline="0" dirty="0" err="1" smtClean="0"/>
              <a:t>allo</a:t>
            </a:r>
            <a:r>
              <a:rPr lang="en-GB" baseline="0" dirty="0" smtClean="0"/>
              <a:t>-adsorption (x9) and reactions varied from +</a:t>
            </a:r>
            <a:r>
              <a:rPr lang="en-GB" baseline="0" dirty="0" err="1" smtClean="0"/>
              <a:t>vw</a:t>
            </a:r>
            <a:r>
              <a:rPr lang="en-GB" baseline="0" dirty="0" smtClean="0"/>
              <a:t> to ++s. </a:t>
            </a:r>
            <a:endParaRPr lang="en-IE" dirty="0"/>
          </a:p>
        </p:txBody>
      </p:sp>
      <p:sp>
        <p:nvSpPr>
          <p:cNvPr id="4" name="Slide Number Placeholder 3"/>
          <p:cNvSpPr>
            <a:spLocks noGrp="1"/>
          </p:cNvSpPr>
          <p:nvPr>
            <p:ph type="sldNum" sz="quarter" idx="10"/>
          </p:nvPr>
        </p:nvSpPr>
        <p:spPr/>
        <p:txBody>
          <a:bodyPr/>
          <a:lstStyle/>
          <a:p>
            <a:fld id="{E3A72938-BD0A-45C2-891B-220936355431}" type="slidenum">
              <a:rPr lang="en-IE" smtClean="0"/>
              <a:t>12</a:t>
            </a:fld>
            <a:endParaRPr lang="en-IE" dirty="0"/>
          </a:p>
        </p:txBody>
      </p:sp>
    </p:spTree>
    <p:extLst>
      <p:ext uri="{BB962C8B-B14F-4D97-AF65-F5344CB8AC3E}">
        <p14:creationId xmlns:p14="http://schemas.microsoft.com/office/powerpoint/2010/main" val="10522847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Results are</a:t>
            </a:r>
            <a:r>
              <a:rPr lang="en-GB" baseline="0" dirty="0" smtClean="0"/>
              <a:t> from the 17/09/19. Interpretation is no significant haemolysis. Most likely anaemia of the disease</a:t>
            </a:r>
            <a:endParaRPr lang="en-IE" dirty="0"/>
          </a:p>
        </p:txBody>
      </p:sp>
      <p:sp>
        <p:nvSpPr>
          <p:cNvPr id="4" name="Slide Number Placeholder 3"/>
          <p:cNvSpPr>
            <a:spLocks noGrp="1"/>
          </p:cNvSpPr>
          <p:nvPr>
            <p:ph type="sldNum" sz="quarter" idx="10"/>
          </p:nvPr>
        </p:nvSpPr>
        <p:spPr/>
        <p:txBody>
          <a:bodyPr/>
          <a:lstStyle/>
          <a:p>
            <a:fld id="{E3A72938-BD0A-45C2-891B-220936355431}" type="slidenum">
              <a:rPr lang="en-IE" smtClean="0"/>
              <a:t>13</a:t>
            </a:fld>
            <a:endParaRPr lang="en-IE" dirty="0"/>
          </a:p>
        </p:txBody>
      </p:sp>
    </p:spTree>
    <p:extLst>
      <p:ext uri="{BB962C8B-B14F-4D97-AF65-F5344CB8AC3E}">
        <p14:creationId xmlns:p14="http://schemas.microsoft.com/office/powerpoint/2010/main" val="5229384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3</a:t>
            </a:r>
            <a:r>
              <a:rPr lang="en-GB" baseline="0" dirty="0" smtClean="0"/>
              <a:t> cell screen of adsorbed (x9) plasma</a:t>
            </a:r>
          </a:p>
        </p:txBody>
      </p:sp>
      <p:sp>
        <p:nvSpPr>
          <p:cNvPr id="4" name="Slide Number Placeholder 3"/>
          <p:cNvSpPr>
            <a:spLocks noGrp="1"/>
          </p:cNvSpPr>
          <p:nvPr>
            <p:ph type="sldNum" sz="quarter" idx="10"/>
          </p:nvPr>
        </p:nvSpPr>
        <p:spPr/>
        <p:txBody>
          <a:bodyPr/>
          <a:lstStyle/>
          <a:p>
            <a:fld id="{E3A72938-BD0A-45C2-891B-220936355431}" type="slidenum">
              <a:rPr lang="en-IE" smtClean="0"/>
              <a:t>14</a:t>
            </a:fld>
            <a:endParaRPr lang="en-IE" dirty="0"/>
          </a:p>
        </p:txBody>
      </p:sp>
    </p:spTree>
    <p:extLst>
      <p:ext uri="{BB962C8B-B14F-4D97-AF65-F5344CB8AC3E}">
        <p14:creationId xmlns:p14="http://schemas.microsoft.com/office/powerpoint/2010/main" val="943429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Nebulous-vague/ill-defined, </a:t>
            </a:r>
          </a:p>
          <a:p>
            <a:pPr marL="273050" indent="-273050" algn="just">
              <a:buClr>
                <a:srgbClr val="C00000"/>
              </a:buClr>
            </a:pPr>
            <a:r>
              <a:rPr lang="en-GB" altLang="en-US" sz="1200" dirty="0" smtClean="0"/>
              <a:t>HTLA antibodies have high titres, but low avidity to their antigens, and therefore do not cause problems during transfusion.</a:t>
            </a:r>
          </a:p>
          <a:p>
            <a:pPr marL="273050" indent="-273050" algn="just">
              <a:buClr>
                <a:srgbClr val="C00000"/>
              </a:buClr>
            </a:pPr>
            <a:r>
              <a:rPr lang="en-GB" altLang="en-US" sz="1200" dirty="0" smtClean="0"/>
              <a:t>Generally considered clinically insignificant. However, they do mask other underlying clinically significant </a:t>
            </a:r>
            <a:r>
              <a:rPr lang="en-GB" altLang="en-US" sz="1200" dirty="0" err="1" smtClean="0"/>
              <a:t>allo</a:t>
            </a:r>
            <a:r>
              <a:rPr lang="en-GB" altLang="en-US" sz="1200" dirty="0" smtClean="0"/>
              <a:t>-antibodies. </a:t>
            </a:r>
          </a:p>
          <a:p>
            <a:pPr marL="273050" indent="-273050" algn="just">
              <a:buClr>
                <a:srgbClr val="C00000"/>
              </a:buClr>
            </a:pPr>
            <a:r>
              <a:rPr lang="en-GB" altLang="en-US" sz="1200" dirty="0" smtClean="0"/>
              <a:t>The complement component C4</a:t>
            </a:r>
            <a:r>
              <a:rPr lang="en-GB" altLang="en-US" sz="1200" baseline="0" dirty="0" smtClean="0"/>
              <a:t> is not actually synthesised by </a:t>
            </a:r>
            <a:r>
              <a:rPr lang="en-GB" altLang="en-US" sz="1200" baseline="0" dirty="0" err="1" smtClean="0"/>
              <a:t>erythroid</a:t>
            </a:r>
            <a:r>
              <a:rPr lang="en-GB" altLang="en-US" sz="1200" baseline="0" dirty="0" smtClean="0"/>
              <a:t> cells; rather the soluble protein is adsorbed onto the RBC surface from plasma of all persons expressing the protein</a:t>
            </a:r>
            <a:endParaRPr lang="en-GB" altLang="en-US" sz="1200" dirty="0" smtClean="0"/>
          </a:p>
          <a:p>
            <a:endParaRPr lang="en-IE" dirty="0"/>
          </a:p>
        </p:txBody>
      </p:sp>
      <p:sp>
        <p:nvSpPr>
          <p:cNvPr id="4" name="Slide Number Placeholder 3"/>
          <p:cNvSpPr>
            <a:spLocks noGrp="1"/>
          </p:cNvSpPr>
          <p:nvPr>
            <p:ph type="sldNum" sz="quarter" idx="10"/>
          </p:nvPr>
        </p:nvSpPr>
        <p:spPr/>
        <p:txBody>
          <a:bodyPr/>
          <a:lstStyle/>
          <a:p>
            <a:fld id="{E3A72938-BD0A-45C2-891B-220936355431}" type="slidenum">
              <a:rPr lang="en-IE" smtClean="0"/>
              <a:t>15</a:t>
            </a:fld>
            <a:endParaRPr lang="en-IE" dirty="0"/>
          </a:p>
        </p:txBody>
      </p:sp>
    </p:spTree>
    <p:extLst>
      <p:ext uri="{BB962C8B-B14F-4D97-AF65-F5344CB8AC3E}">
        <p14:creationId xmlns:p14="http://schemas.microsoft.com/office/powerpoint/2010/main" val="22737730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Process flow of identifying a HTLA </a:t>
            </a:r>
            <a:r>
              <a:rPr lang="en-GB" dirty="0" err="1" smtClean="0"/>
              <a:t>ab</a:t>
            </a:r>
            <a:r>
              <a:rPr lang="en-GB" dirty="0" smtClean="0"/>
              <a:t> </a:t>
            </a:r>
            <a:endParaRPr lang="en-IE" dirty="0"/>
          </a:p>
        </p:txBody>
      </p:sp>
      <p:sp>
        <p:nvSpPr>
          <p:cNvPr id="4" name="Slide Number Placeholder 3"/>
          <p:cNvSpPr>
            <a:spLocks noGrp="1"/>
          </p:cNvSpPr>
          <p:nvPr>
            <p:ph type="sldNum" sz="quarter" idx="10"/>
          </p:nvPr>
        </p:nvSpPr>
        <p:spPr/>
        <p:txBody>
          <a:bodyPr/>
          <a:lstStyle/>
          <a:p>
            <a:fld id="{E3A72938-BD0A-45C2-891B-220936355431}" type="slidenum">
              <a:rPr lang="en-IE" smtClean="0"/>
              <a:t>16</a:t>
            </a:fld>
            <a:endParaRPr lang="en-IE" dirty="0"/>
          </a:p>
        </p:txBody>
      </p:sp>
    </p:spTree>
    <p:extLst>
      <p:ext uri="{BB962C8B-B14F-4D97-AF65-F5344CB8AC3E}">
        <p14:creationId xmlns:p14="http://schemas.microsoft.com/office/powerpoint/2010/main" val="19160314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C4 coated cells (stronger with C4 coated)</a:t>
            </a:r>
          </a:p>
          <a:p>
            <a:r>
              <a:rPr lang="en-GB" dirty="0" smtClean="0"/>
              <a:t>Neutralised</a:t>
            </a:r>
            <a:r>
              <a:rPr lang="en-GB" baseline="0" dirty="0" smtClean="0"/>
              <a:t> and PBS results- Cell 3 and 5 positive reactions indicating underlying </a:t>
            </a:r>
            <a:r>
              <a:rPr lang="en-GB" baseline="0" dirty="0" err="1" smtClean="0"/>
              <a:t>allo-ab</a:t>
            </a:r>
            <a:endParaRPr lang="en-IE" dirty="0"/>
          </a:p>
        </p:txBody>
      </p:sp>
      <p:sp>
        <p:nvSpPr>
          <p:cNvPr id="4" name="Slide Number Placeholder 3"/>
          <p:cNvSpPr>
            <a:spLocks noGrp="1"/>
          </p:cNvSpPr>
          <p:nvPr>
            <p:ph type="sldNum" sz="quarter" idx="10"/>
          </p:nvPr>
        </p:nvSpPr>
        <p:spPr/>
        <p:txBody>
          <a:bodyPr/>
          <a:lstStyle/>
          <a:p>
            <a:fld id="{E3A72938-BD0A-45C2-891B-220936355431}" type="slidenum">
              <a:rPr lang="en-IE" smtClean="0"/>
              <a:t>17</a:t>
            </a:fld>
            <a:endParaRPr lang="en-IE" dirty="0"/>
          </a:p>
        </p:txBody>
      </p:sp>
    </p:spTree>
    <p:extLst>
      <p:ext uri="{BB962C8B-B14F-4D97-AF65-F5344CB8AC3E}">
        <p14:creationId xmlns:p14="http://schemas.microsoft.com/office/powerpoint/2010/main" val="22949799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Please note the compatibility results. Three units were required</a:t>
            </a:r>
            <a:r>
              <a:rPr lang="en-GB" baseline="0" dirty="0" smtClean="0"/>
              <a:t> and decision making is carried out on the most compatible units. In this case, the unit 132157W would not be issued first as the rX9 result is +</a:t>
            </a:r>
            <a:r>
              <a:rPr lang="en-GB" baseline="0" dirty="0" err="1" smtClean="0"/>
              <a:t>vw</a:t>
            </a:r>
            <a:r>
              <a:rPr lang="en-GB" baseline="0" dirty="0" smtClean="0"/>
              <a:t>.</a:t>
            </a:r>
            <a:r>
              <a:rPr lang="en-GB" dirty="0" smtClean="0"/>
              <a:t> </a:t>
            </a:r>
            <a:endParaRPr lang="en-IE" dirty="0"/>
          </a:p>
        </p:txBody>
      </p:sp>
      <p:sp>
        <p:nvSpPr>
          <p:cNvPr id="4" name="Slide Number Placeholder 3"/>
          <p:cNvSpPr>
            <a:spLocks noGrp="1"/>
          </p:cNvSpPr>
          <p:nvPr>
            <p:ph type="sldNum" sz="quarter" idx="10"/>
          </p:nvPr>
        </p:nvSpPr>
        <p:spPr/>
        <p:txBody>
          <a:bodyPr/>
          <a:lstStyle/>
          <a:p>
            <a:fld id="{E3A72938-BD0A-45C2-891B-220936355431}" type="slidenum">
              <a:rPr lang="en-IE" smtClean="0"/>
              <a:t>18</a:t>
            </a:fld>
            <a:endParaRPr lang="en-IE" dirty="0"/>
          </a:p>
        </p:txBody>
      </p:sp>
    </p:spTree>
    <p:extLst>
      <p:ext uri="{BB962C8B-B14F-4D97-AF65-F5344CB8AC3E}">
        <p14:creationId xmlns:p14="http://schemas.microsoft.com/office/powerpoint/2010/main" val="35213851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dirty="0" smtClean="0">
                <a:effectLst/>
              </a:rPr>
              <a:t>A positive direct </a:t>
            </a:r>
            <a:r>
              <a:rPr lang="en-IE" dirty="0" err="1" smtClean="0">
                <a:effectLst/>
              </a:rPr>
              <a:t>antiglobulin</a:t>
            </a:r>
            <a:r>
              <a:rPr lang="en-IE" dirty="0" smtClean="0">
                <a:effectLst/>
              </a:rPr>
              <a:t> test (DAT) indicates the presence of immunoglobulin (</a:t>
            </a:r>
            <a:r>
              <a:rPr lang="en-IE" dirty="0" err="1" smtClean="0">
                <a:effectLst/>
              </a:rPr>
              <a:t>Ig</a:t>
            </a:r>
            <a:r>
              <a:rPr lang="en-IE" dirty="0" smtClean="0">
                <a:effectLst/>
              </a:rPr>
              <a:t>)G, </a:t>
            </a:r>
            <a:r>
              <a:rPr lang="en-IE" dirty="0" err="1" smtClean="0">
                <a:effectLst/>
              </a:rPr>
              <a:t>IgM</a:t>
            </a:r>
            <a:r>
              <a:rPr lang="en-IE" dirty="0" smtClean="0">
                <a:effectLst/>
              </a:rPr>
              <a:t>, IgA or complement (usually C3d) bound to the red cell membrane. In the presence of haemolysis, this suggests an immune aetiology but clinical assessment is required before a diagnosis of AIHA can be made. Typically </a:t>
            </a:r>
            <a:r>
              <a:rPr lang="en-IE" dirty="0" err="1" smtClean="0">
                <a:effectLst/>
              </a:rPr>
              <a:t>monospecific</a:t>
            </a:r>
            <a:r>
              <a:rPr lang="en-IE" dirty="0" smtClean="0">
                <a:effectLst/>
              </a:rPr>
              <a:t> anti‐</a:t>
            </a:r>
            <a:r>
              <a:rPr lang="en-IE" dirty="0" err="1" smtClean="0">
                <a:effectLst/>
              </a:rPr>
              <a:t>IgG</a:t>
            </a:r>
            <a:r>
              <a:rPr lang="en-IE" dirty="0" smtClean="0">
                <a:effectLst/>
              </a:rPr>
              <a:t> and anti‐C3d antibodies are used in the initial screening and these help to determine the type of AIHA.</a:t>
            </a:r>
            <a:endParaRPr lang="en-IE" dirty="0" smtClean="0"/>
          </a:p>
          <a:p>
            <a:endParaRPr lang="en-IE" dirty="0"/>
          </a:p>
        </p:txBody>
      </p:sp>
      <p:sp>
        <p:nvSpPr>
          <p:cNvPr id="4" name="Slide Number Placeholder 3"/>
          <p:cNvSpPr>
            <a:spLocks noGrp="1"/>
          </p:cNvSpPr>
          <p:nvPr>
            <p:ph type="sldNum" sz="quarter" idx="10"/>
          </p:nvPr>
        </p:nvSpPr>
        <p:spPr/>
        <p:txBody>
          <a:bodyPr/>
          <a:lstStyle/>
          <a:p>
            <a:fld id="{E3A72938-BD0A-45C2-891B-220936355431}" type="slidenum">
              <a:rPr lang="en-IE" smtClean="0"/>
              <a:t>20</a:t>
            </a:fld>
            <a:endParaRPr lang="en-IE" dirty="0"/>
          </a:p>
        </p:txBody>
      </p:sp>
    </p:spTree>
    <p:extLst>
      <p:ext uri="{BB962C8B-B14F-4D97-AF65-F5344CB8AC3E}">
        <p14:creationId xmlns:p14="http://schemas.microsoft.com/office/powerpoint/2010/main" val="33521167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E" dirty="0" smtClean="0">
                <a:effectLst/>
              </a:rPr>
              <a:t>Approximately 30% of patients with AIHA have an underlying alloantibody (most commonly Rh or K) but these are rare if there is no history of previous transfusion or pregnancy</a:t>
            </a:r>
            <a:r>
              <a:rPr lang="en-GB" dirty="0" smtClean="0"/>
              <a:t> </a:t>
            </a:r>
          </a:p>
          <a:p>
            <a:endParaRPr lang="en-IE" dirty="0"/>
          </a:p>
        </p:txBody>
      </p:sp>
      <p:sp>
        <p:nvSpPr>
          <p:cNvPr id="4" name="Slide Number Placeholder 3"/>
          <p:cNvSpPr>
            <a:spLocks noGrp="1"/>
          </p:cNvSpPr>
          <p:nvPr>
            <p:ph type="sldNum" sz="quarter" idx="10"/>
          </p:nvPr>
        </p:nvSpPr>
        <p:spPr/>
        <p:txBody>
          <a:bodyPr/>
          <a:lstStyle/>
          <a:p>
            <a:fld id="{E3A72938-BD0A-45C2-891B-220936355431}" type="slidenum">
              <a:rPr lang="en-IE" smtClean="0"/>
              <a:t>21</a:t>
            </a:fld>
            <a:endParaRPr lang="en-IE" dirty="0"/>
          </a:p>
        </p:txBody>
      </p:sp>
    </p:spTree>
    <p:extLst>
      <p:ext uri="{BB962C8B-B14F-4D97-AF65-F5344CB8AC3E}">
        <p14:creationId xmlns:p14="http://schemas.microsoft.com/office/powerpoint/2010/main" val="30439197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Anti-</a:t>
            </a:r>
            <a:r>
              <a:rPr lang="en-GB" dirty="0" err="1" smtClean="0"/>
              <a:t>Ch</a:t>
            </a:r>
            <a:r>
              <a:rPr lang="en-GB" dirty="0" smtClean="0"/>
              <a:t>/</a:t>
            </a:r>
            <a:r>
              <a:rPr lang="en-GB" dirty="0" err="1" smtClean="0"/>
              <a:t>Rg</a:t>
            </a:r>
            <a:r>
              <a:rPr lang="en-GB" dirty="0" smtClean="0"/>
              <a:t> is not clinically significant though</a:t>
            </a:r>
            <a:r>
              <a:rPr lang="en-GB" baseline="0" dirty="0" smtClean="0"/>
              <a:t> it can be difficult to resolve serologically</a:t>
            </a:r>
          </a:p>
          <a:p>
            <a:pPr marL="273050" indent="-273050" algn="just">
              <a:buClr>
                <a:srgbClr val="C00000"/>
              </a:buClr>
            </a:pPr>
            <a:r>
              <a:rPr lang="en-GB" altLang="en-US" sz="1200" dirty="0" smtClean="0"/>
              <a:t>HTLA antibodies have high titres, but low avidity to their antigens, and therefore do not cause problems during transfusion.</a:t>
            </a:r>
          </a:p>
          <a:p>
            <a:pPr marL="273050" indent="-273050" algn="just">
              <a:buClr>
                <a:srgbClr val="C00000"/>
              </a:buClr>
            </a:pPr>
            <a:r>
              <a:rPr lang="en-GB" altLang="en-US" sz="1200" dirty="0" smtClean="0"/>
              <a:t>Generally considered clinically insignificant. However, they do mask other underlying clinically significant </a:t>
            </a:r>
            <a:r>
              <a:rPr lang="en-GB" altLang="en-US" sz="1200" dirty="0" err="1" smtClean="0"/>
              <a:t>allo</a:t>
            </a:r>
            <a:r>
              <a:rPr lang="en-GB" altLang="en-US" sz="1200" dirty="0" smtClean="0"/>
              <a:t>-antibodies. </a:t>
            </a:r>
          </a:p>
          <a:p>
            <a:endParaRPr lang="en-IE" dirty="0"/>
          </a:p>
        </p:txBody>
      </p:sp>
      <p:sp>
        <p:nvSpPr>
          <p:cNvPr id="4" name="Slide Number Placeholder 3"/>
          <p:cNvSpPr>
            <a:spLocks noGrp="1"/>
          </p:cNvSpPr>
          <p:nvPr>
            <p:ph type="sldNum" sz="quarter" idx="10"/>
          </p:nvPr>
        </p:nvSpPr>
        <p:spPr/>
        <p:txBody>
          <a:bodyPr/>
          <a:lstStyle/>
          <a:p>
            <a:fld id="{E3A72938-BD0A-45C2-891B-220936355431}" type="slidenum">
              <a:rPr lang="en-IE" smtClean="0"/>
              <a:t>3</a:t>
            </a:fld>
            <a:endParaRPr lang="en-IE" dirty="0"/>
          </a:p>
        </p:txBody>
      </p:sp>
    </p:spTree>
    <p:extLst>
      <p:ext uri="{BB962C8B-B14F-4D97-AF65-F5344CB8AC3E}">
        <p14:creationId xmlns:p14="http://schemas.microsoft.com/office/powerpoint/2010/main" val="12581626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Requested</a:t>
            </a:r>
            <a:r>
              <a:rPr lang="en-GB" baseline="0" dirty="0" smtClean="0"/>
              <a:t> urgently due to the acute severe anaemia. Note the patient’s age, patient cannot compensate for anaemia. </a:t>
            </a:r>
            <a:endParaRPr lang="en-IE" dirty="0"/>
          </a:p>
        </p:txBody>
      </p:sp>
      <p:sp>
        <p:nvSpPr>
          <p:cNvPr id="4" name="Slide Number Placeholder 3"/>
          <p:cNvSpPr>
            <a:spLocks noGrp="1"/>
          </p:cNvSpPr>
          <p:nvPr>
            <p:ph type="sldNum" sz="quarter" idx="10"/>
          </p:nvPr>
        </p:nvSpPr>
        <p:spPr/>
        <p:txBody>
          <a:bodyPr/>
          <a:lstStyle/>
          <a:p>
            <a:fld id="{E3A72938-BD0A-45C2-891B-220936355431}" type="slidenum">
              <a:rPr lang="en-IE" smtClean="0"/>
              <a:t>4</a:t>
            </a:fld>
            <a:endParaRPr lang="en-IE" dirty="0"/>
          </a:p>
        </p:txBody>
      </p:sp>
    </p:spTree>
    <p:extLst>
      <p:ext uri="{BB962C8B-B14F-4D97-AF65-F5344CB8AC3E}">
        <p14:creationId xmlns:p14="http://schemas.microsoft.com/office/powerpoint/2010/main" val="12281882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Clinical signs and symptoms</a:t>
            </a:r>
            <a:r>
              <a:rPr lang="en-GB" baseline="0" dirty="0" smtClean="0"/>
              <a:t> of DHTR ticked on the Delayed Haemolytic Transfusion Investigation Form at the referring hospital</a:t>
            </a:r>
            <a:endParaRPr lang="en-IE" dirty="0"/>
          </a:p>
        </p:txBody>
      </p:sp>
      <p:sp>
        <p:nvSpPr>
          <p:cNvPr id="4" name="Slide Number Placeholder 3"/>
          <p:cNvSpPr>
            <a:spLocks noGrp="1"/>
          </p:cNvSpPr>
          <p:nvPr>
            <p:ph type="sldNum" sz="quarter" idx="10"/>
          </p:nvPr>
        </p:nvSpPr>
        <p:spPr/>
        <p:txBody>
          <a:bodyPr/>
          <a:lstStyle/>
          <a:p>
            <a:fld id="{E3A72938-BD0A-45C2-891B-220936355431}" type="slidenum">
              <a:rPr lang="en-IE" smtClean="0"/>
              <a:t>5</a:t>
            </a:fld>
            <a:endParaRPr lang="en-IE" dirty="0"/>
          </a:p>
        </p:txBody>
      </p:sp>
    </p:spTree>
    <p:extLst>
      <p:ext uri="{BB962C8B-B14F-4D97-AF65-F5344CB8AC3E}">
        <p14:creationId xmlns:p14="http://schemas.microsoft.com/office/powerpoint/2010/main" val="330470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Note the indices</a:t>
            </a:r>
            <a:r>
              <a:rPr lang="en-GB" baseline="0" dirty="0" smtClean="0"/>
              <a:t> indicating haemolysis are mildly affected  </a:t>
            </a:r>
            <a:endParaRPr lang="en-IE" dirty="0"/>
          </a:p>
        </p:txBody>
      </p:sp>
      <p:sp>
        <p:nvSpPr>
          <p:cNvPr id="4" name="Slide Number Placeholder 3"/>
          <p:cNvSpPr>
            <a:spLocks noGrp="1"/>
          </p:cNvSpPr>
          <p:nvPr>
            <p:ph type="sldNum" sz="quarter" idx="10"/>
          </p:nvPr>
        </p:nvSpPr>
        <p:spPr/>
        <p:txBody>
          <a:bodyPr/>
          <a:lstStyle/>
          <a:p>
            <a:fld id="{E3A72938-BD0A-45C2-891B-220936355431}" type="slidenum">
              <a:rPr lang="en-IE" smtClean="0"/>
              <a:t>6</a:t>
            </a:fld>
            <a:endParaRPr lang="en-IE" dirty="0"/>
          </a:p>
        </p:txBody>
      </p:sp>
    </p:spTree>
    <p:extLst>
      <p:ext uri="{BB962C8B-B14F-4D97-AF65-F5344CB8AC3E}">
        <p14:creationId xmlns:p14="http://schemas.microsoft.com/office/powerpoint/2010/main" val="22444075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Please</a:t>
            </a:r>
            <a:r>
              <a:rPr lang="en-GB" baseline="0" dirty="0" smtClean="0"/>
              <a:t> note we have two pre-transfusion sample. Taken at different times. </a:t>
            </a:r>
            <a:r>
              <a:rPr lang="en-GB" dirty="0" smtClean="0"/>
              <a:t>Slide showing </a:t>
            </a:r>
            <a:r>
              <a:rPr lang="en-GB" dirty="0" err="1" smtClean="0"/>
              <a:t>Panreactivity</a:t>
            </a:r>
            <a:r>
              <a:rPr lang="en-GB" dirty="0" smtClean="0"/>
              <a:t> in IAT and ENZ-IAT, Positive DAT with </a:t>
            </a:r>
            <a:r>
              <a:rPr lang="en-GB" dirty="0" err="1" smtClean="0"/>
              <a:t>IgG</a:t>
            </a:r>
            <a:r>
              <a:rPr lang="en-GB" dirty="0" smtClean="0"/>
              <a:t> and C3d and a</a:t>
            </a:r>
            <a:r>
              <a:rPr lang="en-GB" baseline="0" dirty="0" smtClean="0"/>
              <a:t> </a:t>
            </a:r>
            <a:r>
              <a:rPr lang="en-GB" baseline="0" dirty="0" err="1" smtClean="0"/>
              <a:t>panreactive</a:t>
            </a:r>
            <a:r>
              <a:rPr lang="en-GB" baseline="0" dirty="0" smtClean="0"/>
              <a:t> </a:t>
            </a:r>
            <a:r>
              <a:rPr lang="en-GB" baseline="0" dirty="0" err="1" smtClean="0"/>
              <a:t>eluate</a:t>
            </a:r>
            <a:r>
              <a:rPr lang="en-GB" baseline="0" dirty="0" smtClean="0"/>
              <a:t> (due to auto)</a:t>
            </a:r>
          </a:p>
          <a:p>
            <a:r>
              <a:rPr lang="en-GB" baseline="0" dirty="0" smtClean="0"/>
              <a:t>Explain nomenclature in relation to reaction strength. Mention controls.</a:t>
            </a:r>
            <a:endParaRPr lang="en-IE" baseline="0" dirty="0" smtClean="0"/>
          </a:p>
          <a:p>
            <a:r>
              <a:rPr lang="en-GB" baseline="0" dirty="0" smtClean="0"/>
              <a:t>Pattern suggests HTLA antibody and anti-E. DAT positive antibody was eluted</a:t>
            </a:r>
          </a:p>
        </p:txBody>
      </p:sp>
      <p:sp>
        <p:nvSpPr>
          <p:cNvPr id="4" name="Slide Number Placeholder 3"/>
          <p:cNvSpPr>
            <a:spLocks noGrp="1"/>
          </p:cNvSpPr>
          <p:nvPr>
            <p:ph type="sldNum" sz="quarter" idx="10"/>
          </p:nvPr>
        </p:nvSpPr>
        <p:spPr/>
        <p:txBody>
          <a:bodyPr/>
          <a:lstStyle/>
          <a:p>
            <a:fld id="{E3A72938-BD0A-45C2-891B-220936355431}" type="slidenum">
              <a:rPr lang="en-IE" smtClean="0"/>
              <a:t>7</a:t>
            </a:fld>
            <a:endParaRPr lang="en-IE" dirty="0"/>
          </a:p>
        </p:txBody>
      </p:sp>
    </p:spTree>
    <p:extLst>
      <p:ext uri="{BB962C8B-B14F-4D97-AF65-F5344CB8AC3E}">
        <p14:creationId xmlns:p14="http://schemas.microsoft.com/office/powerpoint/2010/main" val="20739920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Slide showing </a:t>
            </a:r>
            <a:r>
              <a:rPr lang="en-GB" dirty="0" err="1" smtClean="0"/>
              <a:t>Panreactivity</a:t>
            </a:r>
            <a:r>
              <a:rPr lang="en-GB" dirty="0" smtClean="0"/>
              <a:t> in IAT and ENZ-IAT, Positive DAT with </a:t>
            </a:r>
            <a:r>
              <a:rPr lang="en-GB" dirty="0" err="1" smtClean="0"/>
              <a:t>IgG</a:t>
            </a:r>
            <a:r>
              <a:rPr lang="en-GB" dirty="0" smtClean="0"/>
              <a:t> and C3d and a</a:t>
            </a:r>
            <a:r>
              <a:rPr lang="en-GB" baseline="0" dirty="0" smtClean="0"/>
              <a:t> </a:t>
            </a:r>
            <a:r>
              <a:rPr lang="en-GB" baseline="0" dirty="0" err="1" smtClean="0"/>
              <a:t>panreactive</a:t>
            </a:r>
            <a:r>
              <a:rPr lang="en-GB" baseline="0" dirty="0" smtClean="0"/>
              <a:t> </a:t>
            </a:r>
            <a:r>
              <a:rPr lang="en-GB" baseline="0" dirty="0" err="1" smtClean="0"/>
              <a:t>eluate</a:t>
            </a:r>
            <a:r>
              <a:rPr lang="en-GB" baseline="0" dirty="0" smtClean="0"/>
              <a:t> (due to auto)</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All panel cells reactive with stronger reaction strength which signals change. DAT is positive and now includes C3d. Antibody eluted.</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Complete reactions consistent with auto-antibody.</a:t>
            </a:r>
          </a:p>
          <a:p>
            <a:pPr marL="0" marR="0" indent="0" algn="l" defTabSz="914400" rtl="0" eaLnBrk="1" fontAlgn="auto" latinLnBrk="0" hangingPunct="1">
              <a:lnSpc>
                <a:spcPct val="100000"/>
              </a:lnSpc>
              <a:spcBef>
                <a:spcPts val="0"/>
              </a:spcBef>
              <a:spcAft>
                <a:spcPts val="0"/>
              </a:spcAft>
              <a:buClrTx/>
              <a:buSzTx/>
              <a:buFontTx/>
              <a:buNone/>
              <a:tabLst/>
              <a:defRPr/>
            </a:pPr>
            <a:endParaRPr lang="en-IE" dirty="0" smtClean="0"/>
          </a:p>
          <a:p>
            <a:endParaRPr lang="en-IE" dirty="0"/>
          </a:p>
        </p:txBody>
      </p:sp>
      <p:sp>
        <p:nvSpPr>
          <p:cNvPr id="4" name="Slide Number Placeholder 3"/>
          <p:cNvSpPr>
            <a:spLocks noGrp="1"/>
          </p:cNvSpPr>
          <p:nvPr>
            <p:ph type="sldNum" sz="quarter" idx="10"/>
          </p:nvPr>
        </p:nvSpPr>
        <p:spPr/>
        <p:txBody>
          <a:bodyPr/>
          <a:lstStyle/>
          <a:p>
            <a:fld id="{E3A72938-BD0A-45C2-891B-220936355431}" type="slidenum">
              <a:rPr lang="en-IE" smtClean="0"/>
              <a:t>8</a:t>
            </a:fld>
            <a:endParaRPr lang="en-IE" dirty="0"/>
          </a:p>
        </p:txBody>
      </p:sp>
    </p:spTree>
    <p:extLst>
      <p:ext uri="{BB962C8B-B14F-4D97-AF65-F5344CB8AC3E}">
        <p14:creationId xmlns:p14="http://schemas.microsoft.com/office/powerpoint/2010/main" val="34004108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Slide showing </a:t>
            </a:r>
            <a:r>
              <a:rPr lang="en-GB" dirty="0" err="1" smtClean="0"/>
              <a:t>panreactivity</a:t>
            </a:r>
            <a:r>
              <a:rPr lang="en-GB" dirty="0" smtClean="0"/>
              <a:t> (same as pre-transfusion)</a:t>
            </a:r>
            <a:endParaRPr lang="en-IE" dirty="0"/>
          </a:p>
        </p:txBody>
      </p:sp>
      <p:sp>
        <p:nvSpPr>
          <p:cNvPr id="4" name="Slide Number Placeholder 3"/>
          <p:cNvSpPr>
            <a:spLocks noGrp="1"/>
          </p:cNvSpPr>
          <p:nvPr>
            <p:ph type="sldNum" sz="quarter" idx="10"/>
          </p:nvPr>
        </p:nvSpPr>
        <p:spPr/>
        <p:txBody>
          <a:bodyPr/>
          <a:lstStyle/>
          <a:p>
            <a:fld id="{E3A72938-BD0A-45C2-891B-220936355431}" type="slidenum">
              <a:rPr lang="en-IE" smtClean="0"/>
              <a:t>9</a:t>
            </a:fld>
            <a:endParaRPr lang="en-IE" dirty="0"/>
          </a:p>
        </p:txBody>
      </p:sp>
    </p:spTree>
    <p:extLst>
      <p:ext uri="{BB962C8B-B14F-4D97-AF65-F5344CB8AC3E}">
        <p14:creationId xmlns:p14="http://schemas.microsoft.com/office/powerpoint/2010/main" val="33277466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 where do we go from here? Note previous results- known</a:t>
            </a:r>
            <a:r>
              <a:rPr lang="en-GB" baseline="0" dirty="0" smtClean="0"/>
              <a:t> HTLA </a:t>
            </a:r>
            <a:r>
              <a:rPr lang="en-GB" baseline="0" dirty="0" err="1" smtClean="0"/>
              <a:t>ab</a:t>
            </a:r>
            <a:r>
              <a:rPr lang="en-GB" baseline="0" dirty="0" smtClean="0"/>
              <a:t> and enzyme only anti-E.</a:t>
            </a:r>
          </a:p>
          <a:p>
            <a:r>
              <a:rPr lang="en-GB" baseline="0" dirty="0" smtClean="0"/>
              <a:t>Neutralisation studies are a specialist technique that we carry out in the RCI Lab to detect HTLA abs.</a:t>
            </a:r>
          </a:p>
          <a:p>
            <a:r>
              <a:rPr lang="en-GB" baseline="0" dirty="0" err="1" smtClean="0"/>
              <a:t>Allo</a:t>
            </a:r>
            <a:r>
              <a:rPr lang="en-GB" baseline="0" dirty="0" smtClean="0"/>
              <a:t>-absorption studies are also a specialist technique that we carry out in the RCI Lab to confirm an auto-antibody and any apparent specificity. Also we need to exclude masked </a:t>
            </a:r>
            <a:r>
              <a:rPr lang="en-GB" baseline="0" dirty="0" err="1" smtClean="0"/>
              <a:t>allo</a:t>
            </a:r>
            <a:r>
              <a:rPr lang="en-GB" baseline="0" dirty="0" smtClean="0"/>
              <a:t>-antibodies. This is important for lab confirmation of DHTR and for the transfusion protocol. </a:t>
            </a:r>
          </a:p>
          <a:p>
            <a:endParaRPr lang="en-IE" dirty="0"/>
          </a:p>
        </p:txBody>
      </p:sp>
      <p:sp>
        <p:nvSpPr>
          <p:cNvPr id="4" name="Slide Number Placeholder 3"/>
          <p:cNvSpPr>
            <a:spLocks noGrp="1"/>
          </p:cNvSpPr>
          <p:nvPr>
            <p:ph type="sldNum" sz="quarter" idx="10"/>
          </p:nvPr>
        </p:nvSpPr>
        <p:spPr/>
        <p:txBody>
          <a:bodyPr/>
          <a:lstStyle/>
          <a:p>
            <a:fld id="{E3A72938-BD0A-45C2-891B-220936355431}" type="slidenum">
              <a:rPr lang="en-IE" smtClean="0"/>
              <a:t>10</a:t>
            </a:fld>
            <a:endParaRPr lang="en-IE" dirty="0"/>
          </a:p>
        </p:txBody>
      </p:sp>
    </p:spTree>
    <p:extLst>
      <p:ext uri="{BB962C8B-B14F-4D97-AF65-F5344CB8AC3E}">
        <p14:creationId xmlns:p14="http://schemas.microsoft.com/office/powerpoint/2010/main" val="24203967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E"/>
          </a:p>
        </p:txBody>
      </p:sp>
      <p:sp>
        <p:nvSpPr>
          <p:cNvPr id="4" name="Date Placeholder 3"/>
          <p:cNvSpPr>
            <a:spLocks noGrp="1"/>
          </p:cNvSpPr>
          <p:nvPr>
            <p:ph type="dt" sz="half" idx="10"/>
          </p:nvPr>
        </p:nvSpPr>
        <p:spPr/>
        <p:txBody>
          <a:bodyPr/>
          <a:lstStyle/>
          <a:p>
            <a:fld id="{B06E4C09-7A0E-4FEA-AD73-A0A909AFB717}" type="datetimeFigureOut">
              <a:rPr lang="en-IE" smtClean="0"/>
              <a:t>04/10/2022</a:t>
            </a:fld>
            <a:endParaRPr lang="en-IE" dirty="0"/>
          </a:p>
        </p:txBody>
      </p:sp>
      <p:sp>
        <p:nvSpPr>
          <p:cNvPr id="5" name="Footer Placeholder 4"/>
          <p:cNvSpPr>
            <a:spLocks noGrp="1"/>
          </p:cNvSpPr>
          <p:nvPr>
            <p:ph type="ftr" sz="quarter" idx="11"/>
          </p:nvPr>
        </p:nvSpPr>
        <p:spPr/>
        <p:txBody>
          <a:bodyPr/>
          <a:lstStyle/>
          <a:p>
            <a:endParaRPr lang="en-IE" dirty="0"/>
          </a:p>
        </p:txBody>
      </p:sp>
      <p:sp>
        <p:nvSpPr>
          <p:cNvPr id="6" name="Slide Number Placeholder 5"/>
          <p:cNvSpPr>
            <a:spLocks noGrp="1"/>
          </p:cNvSpPr>
          <p:nvPr>
            <p:ph type="sldNum" sz="quarter" idx="12"/>
          </p:nvPr>
        </p:nvSpPr>
        <p:spPr/>
        <p:txBody>
          <a:bodyPr/>
          <a:lstStyle/>
          <a:p>
            <a:fld id="{792DBFB9-A26E-4A57-83FC-0900713E0C99}" type="slidenum">
              <a:rPr lang="en-IE" smtClean="0"/>
              <a:t>‹#›</a:t>
            </a:fld>
            <a:endParaRPr lang="en-IE" dirty="0"/>
          </a:p>
        </p:txBody>
      </p:sp>
    </p:spTree>
    <p:extLst>
      <p:ext uri="{BB962C8B-B14F-4D97-AF65-F5344CB8AC3E}">
        <p14:creationId xmlns:p14="http://schemas.microsoft.com/office/powerpoint/2010/main" val="27813740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B06E4C09-7A0E-4FEA-AD73-A0A909AFB717}" type="datetimeFigureOut">
              <a:rPr lang="en-IE" smtClean="0"/>
              <a:t>04/10/2022</a:t>
            </a:fld>
            <a:endParaRPr lang="en-IE" dirty="0"/>
          </a:p>
        </p:txBody>
      </p:sp>
      <p:sp>
        <p:nvSpPr>
          <p:cNvPr id="5" name="Footer Placeholder 4"/>
          <p:cNvSpPr>
            <a:spLocks noGrp="1"/>
          </p:cNvSpPr>
          <p:nvPr>
            <p:ph type="ftr" sz="quarter" idx="11"/>
          </p:nvPr>
        </p:nvSpPr>
        <p:spPr/>
        <p:txBody>
          <a:bodyPr/>
          <a:lstStyle/>
          <a:p>
            <a:endParaRPr lang="en-IE" dirty="0"/>
          </a:p>
        </p:txBody>
      </p:sp>
      <p:sp>
        <p:nvSpPr>
          <p:cNvPr id="6" name="Slide Number Placeholder 5"/>
          <p:cNvSpPr>
            <a:spLocks noGrp="1"/>
          </p:cNvSpPr>
          <p:nvPr>
            <p:ph type="sldNum" sz="quarter" idx="12"/>
          </p:nvPr>
        </p:nvSpPr>
        <p:spPr/>
        <p:txBody>
          <a:bodyPr/>
          <a:lstStyle/>
          <a:p>
            <a:fld id="{792DBFB9-A26E-4A57-83FC-0900713E0C99}" type="slidenum">
              <a:rPr lang="en-IE" smtClean="0"/>
              <a:t>‹#›</a:t>
            </a:fld>
            <a:endParaRPr lang="en-IE" dirty="0"/>
          </a:p>
        </p:txBody>
      </p:sp>
    </p:spTree>
    <p:extLst>
      <p:ext uri="{BB962C8B-B14F-4D97-AF65-F5344CB8AC3E}">
        <p14:creationId xmlns:p14="http://schemas.microsoft.com/office/powerpoint/2010/main" val="40122107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B06E4C09-7A0E-4FEA-AD73-A0A909AFB717}" type="datetimeFigureOut">
              <a:rPr lang="en-IE" smtClean="0"/>
              <a:t>04/10/2022</a:t>
            </a:fld>
            <a:endParaRPr lang="en-IE" dirty="0"/>
          </a:p>
        </p:txBody>
      </p:sp>
      <p:sp>
        <p:nvSpPr>
          <p:cNvPr id="5" name="Footer Placeholder 4"/>
          <p:cNvSpPr>
            <a:spLocks noGrp="1"/>
          </p:cNvSpPr>
          <p:nvPr>
            <p:ph type="ftr" sz="quarter" idx="11"/>
          </p:nvPr>
        </p:nvSpPr>
        <p:spPr/>
        <p:txBody>
          <a:bodyPr/>
          <a:lstStyle/>
          <a:p>
            <a:endParaRPr lang="en-IE" dirty="0"/>
          </a:p>
        </p:txBody>
      </p:sp>
      <p:sp>
        <p:nvSpPr>
          <p:cNvPr id="6" name="Slide Number Placeholder 5"/>
          <p:cNvSpPr>
            <a:spLocks noGrp="1"/>
          </p:cNvSpPr>
          <p:nvPr>
            <p:ph type="sldNum" sz="quarter" idx="12"/>
          </p:nvPr>
        </p:nvSpPr>
        <p:spPr/>
        <p:txBody>
          <a:bodyPr/>
          <a:lstStyle/>
          <a:p>
            <a:fld id="{792DBFB9-A26E-4A57-83FC-0900713E0C99}" type="slidenum">
              <a:rPr lang="en-IE" smtClean="0"/>
              <a:t>‹#›</a:t>
            </a:fld>
            <a:endParaRPr lang="en-IE" dirty="0"/>
          </a:p>
        </p:txBody>
      </p:sp>
    </p:spTree>
    <p:extLst>
      <p:ext uri="{BB962C8B-B14F-4D97-AF65-F5344CB8AC3E}">
        <p14:creationId xmlns:p14="http://schemas.microsoft.com/office/powerpoint/2010/main" val="13538251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B06E4C09-7A0E-4FEA-AD73-A0A909AFB717}" type="datetimeFigureOut">
              <a:rPr lang="en-IE" smtClean="0"/>
              <a:t>04/10/2022</a:t>
            </a:fld>
            <a:endParaRPr lang="en-IE" dirty="0"/>
          </a:p>
        </p:txBody>
      </p:sp>
      <p:sp>
        <p:nvSpPr>
          <p:cNvPr id="5" name="Footer Placeholder 4"/>
          <p:cNvSpPr>
            <a:spLocks noGrp="1"/>
          </p:cNvSpPr>
          <p:nvPr>
            <p:ph type="ftr" sz="quarter" idx="11"/>
          </p:nvPr>
        </p:nvSpPr>
        <p:spPr/>
        <p:txBody>
          <a:bodyPr/>
          <a:lstStyle/>
          <a:p>
            <a:endParaRPr lang="en-IE" dirty="0"/>
          </a:p>
        </p:txBody>
      </p:sp>
      <p:sp>
        <p:nvSpPr>
          <p:cNvPr id="6" name="Slide Number Placeholder 5"/>
          <p:cNvSpPr>
            <a:spLocks noGrp="1"/>
          </p:cNvSpPr>
          <p:nvPr>
            <p:ph type="sldNum" sz="quarter" idx="12"/>
          </p:nvPr>
        </p:nvSpPr>
        <p:spPr/>
        <p:txBody>
          <a:bodyPr/>
          <a:lstStyle/>
          <a:p>
            <a:fld id="{792DBFB9-A26E-4A57-83FC-0900713E0C99}" type="slidenum">
              <a:rPr lang="en-IE" smtClean="0"/>
              <a:t>‹#›</a:t>
            </a:fld>
            <a:endParaRPr lang="en-IE" dirty="0"/>
          </a:p>
        </p:txBody>
      </p:sp>
    </p:spTree>
    <p:extLst>
      <p:ext uri="{BB962C8B-B14F-4D97-AF65-F5344CB8AC3E}">
        <p14:creationId xmlns:p14="http://schemas.microsoft.com/office/powerpoint/2010/main" val="25789072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06E4C09-7A0E-4FEA-AD73-A0A909AFB717}" type="datetimeFigureOut">
              <a:rPr lang="en-IE" smtClean="0"/>
              <a:t>04/10/2022</a:t>
            </a:fld>
            <a:endParaRPr lang="en-IE" dirty="0"/>
          </a:p>
        </p:txBody>
      </p:sp>
      <p:sp>
        <p:nvSpPr>
          <p:cNvPr id="5" name="Footer Placeholder 4"/>
          <p:cNvSpPr>
            <a:spLocks noGrp="1"/>
          </p:cNvSpPr>
          <p:nvPr>
            <p:ph type="ftr" sz="quarter" idx="11"/>
          </p:nvPr>
        </p:nvSpPr>
        <p:spPr/>
        <p:txBody>
          <a:bodyPr/>
          <a:lstStyle/>
          <a:p>
            <a:endParaRPr lang="en-IE" dirty="0"/>
          </a:p>
        </p:txBody>
      </p:sp>
      <p:sp>
        <p:nvSpPr>
          <p:cNvPr id="6" name="Slide Number Placeholder 5"/>
          <p:cNvSpPr>
            <a:spLocks noGrp="1"/>
          </p:cNvSpPr>
          <p:nvPr>
            <p:ph type="sldNum" sz="quarter" idx="12"/>
          </p:nvPr>
        </p:nvSpPr>
        <p:spPr/>
        <p:txBody>
          <a:bodyPr/>
          <a:lstStyle/>
          <a:p>
            <a:fld id="{792DBFB9-A26E-4A57-83FC-0900713E0C99}" type="slidenum">
              <a:rPr lang="en-IE" smtClean="0"/>
              <a:t>‹#›</a:t>
            </a:fld>
            <a:endParaRPr lang="en-IE" dirty="0"/>
          </a:p>
        </p:txBody>
      </p:sp>
    </p:spTree>
    <p:extLst>
      <p:ext uri="{BB962C8B-B14F-4D97-AF65-F5344CB8AC3E}">
        <p14:creationId xmlns:p14="http://schemas.microsoft.com/office/powerpoint/2010/main" val="23781351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p:txBody>
          <a:bodyPr/>
          <a:lstStyle/>
          <a:p>
            <a:fld id="{B06E4C09-7A0E-4FEA-AD73-A0A909AFB717}" type="datetimeFigureOut">
              <a:rPr lang="en-IE" smtClean="0"/>
              <a:t>04/10/2022</a:t>
            </a:fld>
            <a:endParaRPr lang="en-IE" dirty="0"/>
          </a:p>
        </p:txBody>
      </p:sp>
      <p:sp>
        <p:nvSpPr>
          <p:cNvPr id="6" name="Footer Placeholder 5"/>
          <p:cNvSpPr>
            <a:spLocks noGrp="1"/>
          </p:cNvSpPr>
          <p:nvPr>
            <p:ph type="ftr" sz="quarter" idx="11"/>
          </p:nvPr>
        </p:nvSpPr>
        <p:spPr/>
        <p:txBody>
          <a:bodyPr/>
          <a:lstStyle/>
          <a:p>
            <a:endParaRPr lang="en-IE" dirty="0"/>
          </a:p>
        </p:txBody>
      </p:sp>
      <p:sp>
        <p:nvSpPr>
          <p:cNvPr id="7" name="Slide Number Placeholder 6"/>
          <p:cNvSpPr>
            <a:spLocks noGrp="1"/>
          </p:cNvSpPr>
          <p:nvPr>
            <p:ph type="sldNum" sz="quarter" idx="12"/>
          </p:nvPr>
        </p:nvSpPr>
        <p:spPr/>
        <p:txBody>
          <a:bodyPr/>
          <a:lstStyle/>
          <a:p>
            <a:fld id="{792DBFB9-A26E-4A57-83FC-0900713E0C99}" type="slidenum">
              <a:rPr lang="en-IE" smtClean="0"/>
              <a:t>‹#›</a:t>
            </a:fld>
            <a:endParaRPr lang="en-IE" dirty="0"/>
          </a:p>
        </p:txBody>
      </p:sp>
    </p:spTree>
    <p:extLst>
      <p:ext uri="{BB962C8B-B14F-4D97-AF65-F5344CB8AC3E}">
        <p14:creationId xmlns:p14="http://schemas.microsoft.com/office/powerpoint/2010/main" val="8719273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Date Placeholder 6"/>
          <p:cNvSpPr>
            <a:spLocks noGrp="1"/>
          </p:cNvSpPr>
          <p:nvPr>
            <p:ph type="dt" sz="half" idx="10"/>
          </p:nvPr>
        </p:nvSpPr>
        <p:spPr/>
        <p:txBody>
          <a:bodyPr/>
          <a:lstStyle/>
          <a:p>
            <a:fld id="{B06E4C09-7A0E-4FEA-AD73-A0A909AFB717}" type="datetimeFigureOut">
              <a:rPr lang="en-IE" smtClean="0"/>
              <a:t>04/10/2022</a:t>
            </a:fld>
            <a:endParaRPr lang="en-IE" dirty="0"/>
          </a:p>
        </p:txBody>
      </p:sp>
      <p:sp>
        <p:nvSpPr>
          <p:cNvPr id="8" name="Footer Placeholder 7"/>
          <p:cNvSpPr>
            <a:spLocks noGrp="1"/>
          </p:cNvSpPr>
          <p:nvPr>
            <p:ph type="ftr" sz="quarter" idx="11"/>
          </p:nvPr>
        </p:nvSpPr>
        <p:spPr/>
        <p:txBody>
          <a:bodyPr/>
          <a:lstStyle/>
          <a:p>
            <a:endParaRPr lang="en-IE" dirty="0"/>
          </a:p>
        </p:txBody>
      </p:sp>
      <p:sp>
        <p:nvSpPr>
          <p:cNvPr id="9" name="Slide Number Placeholder 8"/>
          <p:cNvSpPr>
            <a:spLocks noGrp="1"/>
          </p:cNvSpPr>
          <p:nvPr>
            <p:ph type="sldNum" sz="quarter" idx="12"/>
          </p:nvPr>
        </p:nvSpPr>
        <p:spPr/>
        <p:txBody>
          <a:bodyPr/>
          <a:lstStyle/>
          <a:p>
            <a:fld id="{792DBFB9-A26E-4A57-83FC-0900713E0C99}" type="slidenum">
              <a:rPr lang="en-IE" smtClean="0"/>
              <a:t>‹#›</a:t>
            </a:fld>
            <a:endParaRPr lang="en-IE" dirty="0"/>
          </a:p>
        </p:txBody>
      </p:sp>
    </p:spTree>
    <p:extLst>
      <p:ext uri="{BB962C8B-B14F-4D97-AF65-F5344CB8AC3E}">
        <p14:creationId xmlns:p14="http://schemas.microsoft.com/office/powerpoint/2010/main" val="42700604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Date Placeholder 2"/>
          <p:cNvSpPr>
            <a:spLocks noGrp="1"/>
          </p:cNvSpPr>
          <p:nvPr>
            <p:ph type="dt" sz="half" idx="10"/>
          </p:nvPr>
        </p:nvSpPr>
        <p:spPr/>
        <p:txBody>
          <a:bodyPr/>
          <a:lstStyle/>
          <a:p>
            <a:fld id="{B06E4C09-7A0E-4FEA-AD73-A0A909AFB717}" type="datetimeFigureOut">
              <a:rPr lang="en-IE" smtClean="0"/>
              <a:t>04/10/2022</a:t>
            </a:fld>
            <a:endParaRPr lang="en-IE" dirty="0"/>
          </a:p>
        </p:txBody>
      </p:sp>
      <p:sp>
        <p:nvSpPr>
          <p:cNvPr id="4" name="Footer Placeholder 3"/>
          <p:cNvSpPr>
            <a:spLocks noGrp="1"/>
          </p:cNvSpPr>
          <p:nvPr>
            <p:ph type="ftr" sz="quarter" idx="11"/>
          </p:nvPr>
        </p:nvSpPr>
        <p:spPr/>
        <p:txBody>
          <a:bodyPr/>
          <a:lstStyle/>
          <a:p>
            <a:endParaRPr lang="en-IE" dirty="0"/>
          </a:p>
        </p:txBody>
      </p:sp>
      <p:sp>
        <p:nvSpPr>
          <p:cNvPr id="5" name="Slide Number Placeholder 4"/>
          <p:cNvSpPr>
            <a:spLocks noGrp="1"/>
          </p:cNvSpPr>
          <p:nvPr>
            <p:ph type="sldNum" sz="quarter" idx="12"/>
          </p:nvPr>
        </p:nvSpPr>
        <p:spPr/>
        <p:txBody>
          <a:bodyPr/>
          <a:lstStyle/>
          <a:p>
            <a:fld id="{792DBFB9-A26E-4A57-83FC-0900713E0C99}" type="slidenum">
              <a:rPr lang="en-IE" smtClean="0"/>
              <a:t>‹#›</a:t>
            </a:fld>
            <a:endParaRPr lang="en-IE" dirty="0"/>
          </a:p>
        </p:txBody>
      </p:sp>
    </p:spTree>
    <p:extLst>
      <p:ext uri="{BB962C8B-B14F-4D97-AF65-F5344CB8AC3E}">
        <p14:creationId xmlns:p14="http://schemas.microsoft.com/office/powerpoint/2010/main" val="39738609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6E4C09-7A0E-4FEA-AD73-A0A909AFB717}" type="datetimeFigureOut">
              <a:rPr lang="en-IE" smtClean="0"/>
              <a:t>04/10/2022</a:t>
            </a:fld>
            <a:endParaRPr lang="en-IE" dirty="0"/>
          </a:p>
        </p:txBody>
      </p:sp>
      <p:sp>
        <p:nvSpPr>
          <p:cNvPr id="3" name="Footer Placeholder 2"/>
          <p:cNvSpPr>
            <a:spLocks noGrp="1"/>
          </p:cNvSpPr>
          <p:nvPr>
            <p:ph type="ftr" sz="quarter" idx="11"/>
          </p:nvPr>
        </p:nvSpPr>
        <p:spPr/>
        <p:txBody>
          <a:bodyPr/>
          <a:lstStyle/>
          <a:p>
            <a:endParaRPr lang="en-IE" dirty="0"/>
          </a:p>
        </p:txBody>
      </p:sp>
      <p:sp>
        <p:nvSpPr>
          <p:cNvPr id="4" name="Slide Number Placeholder 3"/>
          <p:cNvSpPr>
            <a:spLocks noGrp="1"/>
          </p:cNvSpPr>
          <p:nvPr>
            <p:ph type="sldNum" sz="quarter" idx="12"/>
          </p:nvPr>
        </p:nvSpPr>
        <p:spPr/>
        <p:txBody>
          <a:bodyPr/>
          <a:lstStyle/>
          <a:p>
            <a:fld id="{792DBFB9-A26E-4A57-83FC-0900713E0C99}" type="slidenum">
              <a:rPr lang="en-IE" smtClean="0"/>
              <a:t>‹#›</a:t>
            </a:fld>
            <a:endParaRPr lang="en-IE" dirty="0"/>
          </a:p>
        </p:txBody>
      </p:sp>
    </p:spTree>
    <p:extLst>
      <p:ext uri="{BB962C8B-B14F-4D97-AF65-F5344CB8AC3E}">
        <p14:creationId xmlns:p14="http://schemas.microsoft.com/office/powerpoint/2010/main" val="4733760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6E4C09-7A0E-4FEA-AD73-A0A909AFB717}" type="datetimeFigureOut">
              <a:rPr lang="en-IE" smtClean="0"/>
              <a:t>04/10/2022</a:t>
            </a:fld>
            <a:endParaRPr lang="en-IE" dirty="0"/>
          </a:p>
        </p:txBody>
      </p:sp>
      <p:sp>
        <p:nvSpPr>
          <p:cNvPr id="6" name="Footer Placeholder 5"/>
          <p:cNvSpPr>
            <a:spLocks noGrp="1"/>
          </p:cNvSpPr>
          <p:nvPr>
            <p:ph type="ftr" sz="quarter" idx="11"/>
          </p:nvPr>
        </p:nvSpPr>
        <p:spPr/>
        <p:txBody>
          <a:bodyPr/>
          <a:lstStyle/>
          <a:p>
            <a:endParaRPr lang="en-IE" dirty="0"/>
          </a:p>
        </p:txBody>
      </p:sp>
      <p:sp>
        <p:nvSpPr>
          <p:cNvPr id="7" name="Slide Number Placeholder 6"/>
          <p:cNvSpPr>
            <a:spLocks noGrp="1"/>
          </p:cNvSpPr>
          <p:nvPr>
            <p:ph type="sldNum" sz="quarter" idx="12"/>
          </p:nvPr>
        </p:nvSpPr>
        <p:spPr/>
        <p:txBody>
          <a:bodyPr/>
          <a:lstStyle/>
          <a:p>
            <a:fld id="{792DBFB9-A26E-4A57-83FC-0900713E0C99}" type="slidenum">
              <a:rPr lang="en-IE" smtClean="0"/>
              <a:t>‹#›</a:t>
            </a:fld>
            <a:endParaRPr lang="en-IE" dirty="0"/>
          </a:p>
        </p:txBody>
      </p:sp>
    </p:spTree>
    <p:extLst>
      <p:ext uri="{BB962C8B-B14F-4D97-AF65-F5344CB8AC3E}">
        <p14:creationId xmlns:p14="http://schemas.microsoft.com/office/powerpoint/2010/main" val="38317533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6E4C09-7A0E-4FEA-AD73-A0A909AFB717}" type="datetimeFigureOut">
              <a:rPr lang="en-IE" smtClean="0"/>
              <a:t>04/10/2022</a:t>
            </a:fld>
            <a:endParaRPr lang="en-IE" dirty="0"/>
          </a:p>
        </p:txBody>
      </p:sp>
      <p:sp>
        <p:nvSpPr>
          <p:cNvPr id="6" name="Footer Placeholder 5"/>
          <p:cNvSpPr>
            <a:spLocks noGrp="1"/>
          </p:cNvSpPr>
          <p:nvPr>
            <p:ph type="ftr" sz="quarter" idx="11"/>
          </p:nvPr>
        </p:nvSpPr>
        <p:spPr/>
        <p:txBody>
          <a:bodyPr/>
          <a:lstStyle/>
          <a:p>
            <a:endParaRPr lang="en-IE" dirty="0"/>
          </a:p>
        </p:txBody>
      </p:sp>
      <p:sp>
        <p:nvSpPr>
          <p:cNvPr id="7" name="Slide Number Placeholder 6"/>
          <p:cNvSpPr>
            <a:spLocks noGrp="1"/>
          </p:cNvSpPr>
          <p:nvPr>
            <p:ph type="sldNum" sz="quarter" idx="12"/>
          </p:nvPr>
        </p:nvSpPr>
        <p:spPr/>
        <p:txBody>
          <a:bodyPr/>
          <a:lstStyle/>
          <a:p>
            <a:fld id="{792DBFB9-A26E-4A57-83FC-0900713E0C99}" type="slidenum">
              <a:rPr lang="en-IE" smtClean="0"/>
              <a:t>‹#›</a:t>
            </a:fld>
            <a:endParaRPr lang="en-IE" dirty="0"/>
          </a:p>
        </p:txBody>
      </p:sp>
    </p:spTree>
    <p:extLst>
      <p:ext uri="{BB962C8B-B14F-4D97-AF65-F5344CB8AC3E}">
        <p14:creationId xmlns:p14="http://schemas.microsoft.com/office/powerpoint/2010/main" val="15233404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6E4C09-7A0E-4FEA-AD73-A0A909AFB717}" type="datetimeFigureOut">
              <a:rPr lang="en-IE" smtClean="0"/>
              <a:t>04/10/2022</a:t>
            </a:fld>
            <a:endParaRPr lang="en-IE"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2DBFB9-A26E-4A57-83FC-0900713E0C99}" type="slidenum">
              <a:rPr lang="en-IE" smtClean="0"/>
              <a:t>‹#›</a:t>
            </a:fld>
            <a:endParaRPr lang="en-IE" dirty="0"/>
          </a:p>
        </p:txBody>
      </p:sp>
    </p:spTree>
    <p:extLst>
      <p:ext uri="{BB962C8B-B14F-4D97-AF65-F5344CB8AC3E}">
        <p14:creationId xmlns:p14="http://schemas.microsoft.com/office/powerpoint/2010/main" val="561058668"/>
      </p:ext>
    </p:extLst>
  </p:cSld>
  <p:clrMap bg1="lt1" tx1="dk1" bg2="lt2" tx2="dk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13.png"/><Relationship Id="rId7"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google.ie/url?sa=i&amp;url=https://www.prosci-inc.com/blog/Isotypes/&amp;psig=AOvVaw2_7do5Cen72G0I2NqmWagX&amp;ust=1605197345787000&amp;source=images&amp;cd=vfe&amp;ved=0CAIQjRxqFwoTCPiMwZ7w-uwCFQAAAAAdAAAAABAE"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 Id="rId9" Type="http://schemas.openxmlformats.org/officeDocument/2006/relationships/image" Target="../media/image36.png"/></Relationships>
</file>

<file path=ppt/slides/_rels/slide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13.png"/><Relationship Id="rId4" Type="http://schemas.openxmlformats.org/officeDocument/2006/relationships/image" Target="../media/image38.png"/></Relationships>
</file>

<file path=ppt/slides/_rels/slide19.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google.ie/url?sa=i&amp;url=https://elearningindustry.com/how-create-engaging-online-discussion-forums&amp;psig=AOvVaw0jVIZsf4k-1b9hSr0xDVWz&amp;ust=1605283945468000&amp;source=images&amp;cd=vfe&amp;ved=0CAIQjRxqFwoTCKCyxeyy_ewCFQAAAAAdAAAAABAF"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s>
</file>

<file path=ppt/slides/_rels/slide2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hyperlink" Target="https://www.google.ie/url?sa=i&amp;url=http://kckollel.org/big-thanks-in-little-packages&amp;psig=AOvVaw30hdL3u98OBtj9kAbUAAeP&amp;ust=1605283726248000&amp;source=images&amp;cd=vfe&amp;ved=0CAIQjRxqFwoTCICQh4Sy_ewCFQAAAAAdAAAAABAK"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doi.org/10.1111/bjh.14478"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google.ie/url?sa=i&amp;url=https://vcpl.vetmed.wsu.edu/blood-sample&amp;psig=AOvVaw1xUniTvo-WP1WyNNH9ENXV&amp;ust=1605282563337000&amp;source=images&amp;cd=vfe&amp;ved=0CAIQjRxqFwoTCMi2xNmt_ewCFQAAAAAdAAAAABA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hyperlink" Target="https://www.google.ie/url?sa=i&amp;url=https://www.mpo-mag.com/contents/view_breaking-news/2020-03-31/epigentek-three-minute-covid-19-blood-test-on-the-way/&amp;psig=AOvVaw3Fpz9gQvPviLvGgDVAuBp9&amp;ust=1605282841358000&amp;source=images&amp;cd=vfe&amp;ved=0CAIQjRxqFwoTCKiMht6u_ewCFQAAAAAdAAAAABAF"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IE" dirty="0"/>
          </a:p>
        </p:txBody>
      </p:sp>
      <p:sp>
        <p:nvSpPr>
          <p:cNvPr id="3" name="Subtitle 2"/>
          <p:cNvSpPr>
            <a:spLocks noGrp="1"/>
          </p:cNvSpPr>
          <p:nvPr>
            <p:ph type="subTitle" idx="1"/>
          </p:nvPr>
        </p:nvSpPr>
        <p:spPr/>
        <p:txBody>
          <a:bodyPr/>
          <a:lstStyle/>
          <a:p>
            <a:endParaRPr lang="en-IE"/>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27" y="476672"/>
            <a:ext cx="9129773" cy="599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59359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836712"/>
            <a:ext cx="8856984" cy="5904656"/>
          </a:xfrm>
        </p:spPr>
        <p:txBody>
          <a:bodyPr>
            <a:normAutofit fontScale="25000" lnSpcReduction="20000"/>
          </a:bodyPr>
          <a:lstStyle/>
          <a:p>
            <a:pPr marL="0" indent="0">
              <a:buNone/>
            </a:pPr>
            <a:endParaRPr lang="en-GB" sz="3800" dirty="0"/>
          </a:p>
          <a:p>
            <a:pPr>
              <a:buBlip>
                <a:blip r:embed="rId3"/>
              </a:buBlip>
            </a:pPr>
            <a:r>
              <a:rPr lang="en-GB" sz="7200" dirty="0" smtClean="0"/>
              <a:t>Previously known HTLA antibody and enzyme only Anti-E</a:t>
            </a:r>
          </a:p>
          <a:p>
            <a:pPr>
              <a:buBlip>
                <a:blip r:embed="rId3"/>
              </a:buBlip>
            </a:pPr>
            <a:r>
              <a:rPr lang="en-GB" sz="7200" dirty="0" smtClean="0"/>
              <a:t>Neutralisation studies performed and pan-reactivity was observed</a:t>
            </a:r>
            <a:endParaRPr lang="en-GB" sz="5500" dirty="0" smtClean="0"/>
          </a:p>
          <a:p>
            <a:pPr marL="0" indent="0">
              <a:buNone/>
            </a:pPr>
            <a:endParaRPr lang="en-GB" dirty="0" smtClean="0"/>
          </a:p>
          <a:p>
            <a:pPr marL="0" indent="0">
              <a:buNone/>
            </a:pPr>
            <a:endParaRPr lang="en-GB" dirty="0" smtClean="0"/>
          </a:p>
          <a:p>
            <a:endParaRPr lang="en-GB" dirty="0"/>
          </a:p>
          <a:p>
            <a:pPr>
              <a:buBlip>
                <a:blip r:embed="rId3"/>
              </a:buBlip>
            </a:pPr>
            <a:endParaRPr lang="en-GB" sz="3800" dirty="0" smtClean="0"/>
          </a:p>
          <a:p>
            <a:pPr marL="0" indent="0">
              <a:buNone/>
            </a:pPr>
            <a:endParaRPr lang="en-GB" sz="5500" dirty="0" smtClean="0"/>
          </a:p>
          <a:p>
            <a:pPr marL="0" indent="0">
              <a:buNone/>
            </a:pPr>
            <a:endParaRPr lang="en-GB" sz="7200" dirty="0" smtClean="0"/>
          </a:p>
          <a:p>
            <a:pPr marL="0" indent="0">
              <a:buNone/>
            </a:pPr>
            <a:endParaRPr lang="en-GB" sz="7200" dirty="0"/>
          </a:p>
          <a:p>
            <a:pPr marL="0" indent="0">
              <a:buNone/>
            </a:pPr>
            <a:endParaRPr lang="en-GB" sz="7200" dirty="0"/>
          </a:p>
          <a:p>
            <a:pPr>
              <a:buBlip>
                <a:blip r:embed="rId3"/>
              </a:buBlip>
            </a:pPr>
            <a:endParaRPr lang="en-GB" sz="7200" dirty="0" smtClean="0"/>
          </a:p>
          <a:p>
            <a:pPr>
              <a:buBlip>
                <a:blip r:embed="rId3"/>
              </a:buBlip>
            </a:pPr>
            <a:r>
              <a:rPr lang="en-GB" sz="7200" dirty="0" smtClean="0"/>
              <a:t>Due to the serological profile and auto-test cell result and positive DAT, an auto-antibody was suspected.</a:t>
            </a:r>
          </a:p>
          <a:p>
            <a:pPr>
              <a:buBlip>
                <a:blip r:embed="rId3"/>
              </a:buBlip>
            </a:pPr>
            <a:r>
              <a:rPr lang="en-GB" sz="7200" dirty="0" smtClean="0"/>
              <a:t>Adsorption studies were initiated- @37°C and 4°C</a:t>
            </a:r>
          </a:p>
          <a:p>
            <a:pPr>
              <a:buBlip>
                <a:blip r:embed="rId3"/>
              </a:buBlip>
            </a:pPr>
            <a:r>
              <a:rPr lang="en-GB" sz="7200" dirty="0" smtClean="0"/>
              <a:t>Masked </a:t>
            </a:r>
            <a:r>
              <a:rPr lang="en-GB" sz="7200" dirty="0" err="1" smtClean="0"/>
              <a:t>allo</a:t>
            </a:r>
            <a:r>
              <a:rPr lang="en-GB" sz="7200" dirty="0" smtClean="0"/>
              <a:t>-antibodies must be excluded for DHTR confirmation and transfusion protocol.</a:t>
            </a:r>
          </a:p>
          <a:p>
            <a:pPr marL="0" indent="0">
              <a:buNone/>
            </a:pPr>
            <a:endParaRPr lang="en-GB" sz="4500" dirty="0" smtClean="0"/>
          </a:p>
          <a:p>
            <a:pPr marL="0" indent="0">
              <a:buNone/>
            </a:pPr>
            <a:endParaRPr lang="en-GB" sz="4500" dirty="0"/>
          </a:p>
          <a:p>
            <a:pPr marL="0" indent="0">
              <a:buNone/>
            </a:pPr>
            <a:endParaRPr lang="en-GB" sz="4500" dirty="0" smtClean="0"/>
          </a:p>
          <a:p>
            <a:pPr marL="0" indent="0">
              <a:buNone/>
            </a:pPr>
            <a:endParaRPr lang="en-GB" sz="4500" dirty="0"/>
          </a:p>
          <a:p>
            <a:pPr marL="0" indent="0">
              <a:buNone/>
            </a:pPr>
            <a:endParaRPr lang="en-GB" sz="4500" dirty="0" smtClean="0"/>
          </a:p>
          <a:p>
            <a:pPr marL="0" indent="0">
              <a:buNone/>
            </a:pPr>
            <a:endParaRPr lang="en-GB" sz="4500" dirty="0"/>
          </a:p>
          <a:p>
            <a:pPr marL="0" indent="0">
              <a:buNone/>
            </a:pPr>
            <a:endParaRPr lang="en-GB" sz="4500" dirty="0"/>
          </a:p>
          <a:p>
            <a:pPr marL="0" indent="0">
              <a:buNone/>
            </a:pPr>
            <a:endParaRPr lang="en-GB" sz="4500" dirty="0" smtClean="0"/>
          </a:p>
          <a:p>
            <a:pPr>
              <a:buBlip>
                <a:blip r:embed="rId3"/>
              </a:buBlip>
            </a:pPr>
            <a:r>
              <a:rPr lang="en-GB" sz="7200" dirty="0" smtClean="0"/>
              <a:t>Red cell components requested </a:t>
            </a:r>
            <a:r>
              <a:rPr lang="en-GB" sz="7200" b="1" dirty="0" smtClean="0"/>
              <a:t>urgently</a:t>
            </a:r>
            <a:r>
              <a:rPr lang="en-GB" sz="7200" dirty="0" smtClean="0"/>
              <a:t> in actively haemolysing patient!!</a:t>
            </a:r>
            <a:endParaRPr lang="en-GB" dirty="0"/>
          </a:p>
          <a:p>
            <a:pPr marL="0" indent="0">
              <a:buNone/>
            </a:pPr>
            <a:r>
              <a:rPr lang="en-IE" dirty="0" smtClean="0"/>
              <a:t>    </a:t>
            </a:r>
            <a:endParaRPr lang="en-IE" dirty="0"/>
          </a:p>
        </p:txBody>
      </p:sp>
      <p:pic>
        <p:nvPicPr>
          <p:cNvPr id="4"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746" y="1790486"/>
            <a:ext cx="7560840" cy="451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755576" y="188640"/>
            <a:ext cx="6480720" cy="769441"/>
          </a:xfrm>
          <a:prstGeom prst="rect">
            <a:avLst/>
          </a:prstGeom>
          <a:noFill/>
        </p:spPr>
        <p:txBody>
          <a:bodyPr wrap="square" rtlCol="0">
            <a:spAutoFit/>
          </a:bodyPr>
          <a:lstStyle/>
          <a:p>
            <a:pPr algn="ctr"/>
            <a:r>
              <a:rPr lang="en-GB" sz="4400" dirty="0" smtClean="0"/>
              <a:t>DHTR continued</a:t>
            </a:r>
            <a:r>
              <a:rPr lang="en-GB" dirty="0" smtClean="0"/>
              <a:t>……</a:t>
            </a:r>
            <a:endParaRPr lang="en-IE" dirty="0"/>
          </a:p>
        </p:txBody>
      </p:sp>
      <p:pic>
        <p:nvPicPr>
          <p:cNvPr id="409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9661" y="2573442"/>
            <a:ext cx="7529010" cy="4286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107504" y="1807468"/>
            <a:ext cx="1835696" cy="338554"/>
          </a:xfrm>
          <a:prstGeom prst="rect">
            <a:avLst/>
          </a:prstGeom>
          <a:noFill/>
        </p:spPr>
        <p:txBody>
          <a:bodyPr wrap="square" rtlCol="0">
            <a:spAutoFit/>
          </a:bodyPr>
          <a:lstStyle/>
          <a:p>
            <a:r>
              <a:rPr lang="en-GB" sz="1600" dirty="0" smtClean="0">
                <a:solidFill>
                  <a:srgbClr val="FF0000"/>
                </a:solidFill>
              </a:rPr>
              <a:t>Pre-transfusion</a:t>
            </a:r>
            <a:endParaRPr lang="en-IE" sz="1600" dirty="0">
              <a:solidFill>
                <a:srgbClr val="FF0000"/>
              </a:solidFill>
            </a:endParaRPr>
          </a:p>
        </p:txBody>
      </p:sp>
      <p:sp>
        <p:nvSpPr>
          <p:cNvPr id="10" name="TextBox 9"/>
          <p:cNvSpPr txBox="1"/>
          <p:nvPr/>
        </p:nvSpPr>
        <p:spPr>
          <a:xfrm>
            <a:off x="107504" y="2573442"/>
            <a:ext cx="1656184" cy="338554"/>
          </a:xfrm>
          <a:prstGeom prst="rect">
            <a:avLst/>
          </a:prstGeom>
          <a:noFill/>
        </p:spPr>
        <p:txBody>
          <a:bodyPr wrap="square" rtlCol="0">
            <a:spAutoFit/>
          </a:bodyPr>
          <a:lstStyle/>
          <a:p>
            <a:r>
              <a:rPr lang="en-GB" sz="1600" dirty="0" smtClean="0">
                <a:solidFill>
                  <a:srgbClr val="FF0000"/>
                </a:solidFill>
              </a:rPr>
              <a:t>Post-transfusion</a:t>
            </a:r>
            <a:endParaRPr lang="en-IE" sz="1600" dirty="0">
              <a:solidFill>
                <a:srgbClr val="FF0000"/>
              </a:solidFill>
            </a:endParaRPr>
          </a:p>
        </p:txBody>
      </p:sp>
      <p:pic>
        <p:nvPicPr>
          <p:cNvPr id="410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5576" y="4941168"/>
            <a:ext cx="7717768" cy="5973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Oval 10"/>
          <p:cNvSpPr/>
          <p:nvPr/>
        </p:nvSpPr>
        <p:spPr>
          <a:xfrm>
            <a:off x="1403648" y="4807806"/>
            <a:ext cx="539552" cy="86409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pic>
        <p:nvPicPr>
          <p:cNvPr id="12" name="Picture 66"/>
          <p:cNvPicPr>
            <a:picLocks noChangeAspect="1" noChangeArrowheads="1"/>
          </p:cNvPicPr>
          <p:nvPr/>
        </p:nvPicPr>
        <p:blipFill>
          <a:blip r:embed="rId7">
            <a:extLst>
              <a:ext uri="{28A0092B-C50C-407E-A947-70E740481C1C}">
                <a14:useLocalDpi xmlns:a14="http://schemas.microsoft.com/office/drawing/2010/main" val="0"/>
              </a:ext>
            </a:extLst>
          </a:blip>
          <a:srcRect t="9567"/>
          <a:stretch>
            <a:fillRect/>
          </a:stretch>
        </p:blipFill>
        <p:spPr bwMode="auto">
          <a:xfrm>
            <a:off x="7308304" y="5835909"/>
            <a:ext cx="1683271" cy="10130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7381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3">
                                            <p:txEl>
                                              <p:pRg st="23" end="23"/>
                                            </p:txEl>
                                          </p:spTgt>
                                        </p:tgtEl>
                                        <p:attrNameLst>
                                          <p:attrName>style.visibility</p:attrName>
                                        </p:attrNameLst>
                                      </p:cBhvr>
                                      <p:to>
                                        <p:strVal val="visible"/>
                                      </p:to>
                                    </p:set>
                                    <p:anim calcmode="lin" valueType="num">
                                      <p:cBhvr>
                                        <p:cTn id="23" dur="1000" fill="hold"/>
                                        <p:tgtEl>
                                          <p:spTgt spid="3">
                                            <p:txEl>
                                              <p:pRg st="23" end="23"/>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3" end="23"/>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3" end="23"/>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3" end="2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Allo-adsorption </a:t>
            </a:r>
            <a:r>
              <a:rPr lang="en-GB" dirty="0"/>
              <a:t>s</a:t>
            </a:r>
            <a:r>
              <a:rPr lang="en-GB" dirty="0" smtClean="0"/>
              <a:t>tudies</a:t>
            </a:r>
            <a:endParaRPr lang="en-IE" dirty="0"/>
          </a:p>
        </p:txBody>
      </p:sp>
      <p:sp>
        <p:nvSpPr>
          <p:cNvPr id="8" name="Content Placeholder 7"/>
          <p:cNvSpPr>
            <a:spLocks noGrp="1"/>
          </p:cNvSpPr>
          <p:nvPr>
            <p:ph sz="half" idx="1"/>
          </p:nvPr>
        </p:nvSpPr>
        <p:spPr>
          <a:xfrm>
            <a:off x="251520" y="1340768"/>
            <a:ext cx="4176464" cy="5124480"/>
          </a:xfrm>
          <a:prstGeom prst="rect">
            <a:avLst/>
          </a:prstGeom>
        </p:spPr>
        <p:txBody>
          <a:bodyPr wrap="square">
            <a:spAutoFit/>
          </a:bodyPr>
          <a:lstStyle/>
          <a:p>
            <a:pPr>
              <a:spcBef>
                <a:spcPts val="575"/>
              </a:spcBef>
              <a:buSzPct val="85000"/>
              <a:defRPr/>
            </a:pPr>
            <a:r>
              <a:rPr lang="en-GB" altLang="en-US" sz="2400" dirty="0">
                <a:ea typeface="MS PGothic" pitchFamily="34" charset="-128"/>
              </a:rPr>
              <a:t>Differential </a:t>
            </a:r>
            <a:r>
              <a:rPr lang="en-GB" altLang="en-US" sz="2400" dirty="0" smtClean="0">
                <a:ea typeface="MS PGothic" pitchFamily="34" charset="-128"/>
              </a:rPr>
              <a:t>Allo-adsorption utilised to </a:t>
            </a:r>
            <a:r>
              <a:rPr lang="en-GB" altLang="en-US" sz="2400" dirty="0">
                <a:ea typeface="MS PGothic" pitchFamily="34" charset="-128"/>
              </a:rPr>
              <a:t>exclude the presence </a:t>
            </a:r>
            <a:r>
              <a:rPr lang="en-GB" altLang="en-US" sz="2400" dirty="0" smtClean="0">
                <a:ea typeface="MS PGothic" pitchFamily="34" charset="-128"/>
              </a:rPr>
              <a:t>of </a:t>
            </a:r>
            <a:r>
              <a:rPr lang="en-GB" altLang="en-US" sz="2400" dirty="0">
                <a:ea typeface="MS PGothic" pitchFamily="34" charset="-128"/>
              </a:rPr>
              <a:t>clinically significant antibodies</a:t>
            </a:r>
          </a:p>
          <a:p>
            <a:pPr>
              <a:spcBef>
                <a:spcPts val="575"/>
              </a:spcBef>
              <a:buSzPct val="85000"/>
              <a:defRPr/>
            </a:pPr>
            <a:r>
              <a:rPr lang="en-GB" altLang="en-US" sz="2400" dirty="0" smtClean="0">
                <a:ea typeface="MS PGothic" pitchFamily="34" charset="-128"/>
              </a:rPr>
              <a:t>Use </a:t>
            </a:r>
            <a:r>
              <a:rPr lang="en-GB" altLang="en-US" sz="2400" dirty="0">
                <a:ea typeface="MS PGothic" pitchFamily="34" charset="-128"/>
              </a:rPr>
              <a:t>papanised </a:t>
            </a:r>
            <a:r>
              <a:rPr lang="en-GB" altLang="en-US" sz="2400" b="1" i="1" dirty="0">
                <a:ea typeface="MS PGothic" pitchFamily="34" charset="-128"/>
              </a:rPr>
              <a:t>O R</a:t>
            </a:r>
            <a:r>
              <a:rPr lang="en-GB" altLang="en-US" sz="2400" b="1" i="1" baseline="-25000" dirty="0">
                <a:ea typeface="MS PGothic" pitchFamily="34" charset="-128"/>
              </a:rPr>
              <a:t>1</a:t>
            </a:r>
            <a:r>
              <a:rPr lang="en-GB" altLang="en-US" sz="2400" b="1" i="1" dirty="0">
                <a:ea typeface="MS PGothic" pitchFamily="34" charset="-128"/>
              </a:rPr>
              <a:t>R</a:t>
            </a:r>
            <a:r>
              <a:rPr lang="en-GB" altLang="en-US" sz="2400" b="1" i="1" baseline="-25000" dirty="0">
                <a:ea typeface="MS PGothic" pitchFamily="34" charset="-128"/>
              </a:rPr>
              <a:t>1</a:t>
            </a:r>
            <a:r>
              <a:rPr lang="en-GB" altLang="en-US" sz="2400" dirty="0">
                <a:ea typeface="MS PGothic" pitchFamily="34" charset="-128"/>
              </a:rPr>
              <a:t> and </a:t>
            </a:r>
            <a:r>
              <a:rPr lang="en-GB" altLang="en-US" sz="2400" b="1" i="1" dirty="0">
                <a:ea typeface="MS PGothic" pitchFamily="34" charset="-128"/>
              </a:rPr>
              <a:t>O rr</a:t>
            </a:r>
            <a:r>
              <a:rPr lang="en-GB" altLang="en-US" sz="2400" dirty="0">
                <a:ea typeface="MS PGothic" pitchFamily="34" charset="-128"/>
              </a:rPr>
              <a:t> reagent cells, matched for Kidd, Duffy and MSs antigens</a:t>
            </a:r>
          </a:p>
          <a:p>
            <a:pPr>
              <a:spcBef>
                <a:spcPts val="575"/>
              </a:spcBef>
              <a:buSzPct val="85000"/>
              <a:defRPr/>
            </a:pPr>
            <a:r>
              <a:rPr lang="en-GB" altLang="en-US" sz="2400" dirty="0" smtClean="0">
                <a:ea typeface="MS PGothic" pitchFamily="34" charset="-128"/>
              </a:rPr>
              <a:t>Incubate </a:t>
            </a:r>
            <a:r>
              <a:rPr lang="en-GB" altLang="en-US" sz="2400" dirty="0">
                <a:ea typeface="MS PGothic" pitchFamily="34" charset="-128"/>
              </a:rPr>
              <a:t>patient plasma with cells in a 1:1 ratio +</a:t>
            </a:r>
            <a:r>
              <a:rPr lang="en-GB" altLang="en-US" sz="2400" dirty="0" smtClean="0">
                <a:ea typeface="MS PGothic" pitchFamily="34" charset="-128"/>
              </a:rPr>
              <a:t>LISS</a:t>
            </a:r>
          </a:p>
          <a:p>
            <a:pPr>
              <a:spcBef>
                <a:spcPts val="575"/>
              </a:spcBef>
              <a:buSzPct val="85000"/>
              <a:defRPr/>
            </a:pPr>
            <a:r>
              <a:rPr lang="en-GB" altLang="en-US" sz="2400" dirty="0" smtClean="0">
                <a:ea typeface="MS PGothic" pitchFamily="34" charset="-128"/>
              </a:rPr>
              <a:t>Antibodies present are either adsorbed out or remain following IAT using the antithetical reagent red cells</a:t>
            </a:r>
            <a:endParaRPr lang="en-GB" altLang="en-US" sz="2400" dirty="0">
              <a:ea typeface="MS PGothic" pitchFamily="34" charset="-128"/>
            </a:endParaRPr>
          </a:p>
        </p:txBody>
      </p:sp>
      <p:pic>
        <p:nvPicPr>
          <p:cNvPr id="5"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4644008" y="3645024"/>
            <a:ext cx="4038600" cy="1853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l="3578" t="5296" r="7294" b="7184"/>
          <a:stretch>
            <a:fillRect/>
          </a:stretch>
        </p:blipFill>
        <p:spPr bwMode="auto">
          <a:xfrm>
            <a:off x="4860032" y="1772815"/>
            <a:ext cx="3240360" cy="1269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2601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340768"/>
            <a:ext cx="8280920" cy="4785395"/>
          </a:xfrm>
        </p:spPr>
        <p:txBody>
          <a:bodyPr>
            <a:normAutofit/>
          </a:bodyPr>
          <a:lstStyle/>
          <a:p>
            <a:pPr>
              <a:buBlip>
                <a:blip r:embed="rId3"/>
              </a:buBlip>
            </a:pPr>
            <a:r>
              <a:rPr lang="en-GB" sz="1800" dirty="0" smtClean="0"/>
              <a:t>Red </a:t>
            </a:r>
            <a:r>
              <a:rPr lang="en-GB" sz="1800" dirty="0"/>
              <a:t>cell components requested </a:t>
            </a:r>
            <a:r>
              <a:rPr lang="en-GB" sz="1800" b="1" dirty="0"/>
              <a:t>urgently</a:t>
            </a:r>
            <a:r>
              <a:rPr lang="en-GB" sz="1800" dirty="0"/>
              <a:t> in actively haemolysing patient</a:t>
            </a:r>
            <a:r>
              <a:rPr lang="en-GB" sz="1800" dirty="0" smtClean="0"/>
              <a:t>!!</a:t>
            </a:r>
          </a:p>
          <a:p>
            <a:pPr>
              <a:buBlip>
                <a:blip r:embed="rId3"/>
              </a:buBlip>
            </a:pPr>
            <a:r>
              <a:rPr lang="en-GB" sz="1800" dirty="0" smtClean="0"/>
              <a:t>Patient’s full phenotype was sought from the referring hospital and extended matched units were sourced (</a:t>
            </a:r>
            <a:r>
              <a:rPr lang="en-IE" sz="1800" dirty="0" err="1" smtClean="0"/>
              <a:t>D+C+E-c-e+K-Fya+Fyb-Jka+Jkb-M-S-s</a:t>
            </a:r>
            <a:r>
              <a:rPr lang="en-IE" sz="1800" dirty="0" smtClean="0"/>
              <a:t>+)</a:t>
            </a:r>
            <a:endParaRPr lang="en-GB" sz="1800" dirty="0" smtClean="0"/>
          </a:p>
          <a:p>
            <a:pPr>
              <a:buBlip>
                <a:blip r:embed="rId3"/>
              </a:buBlip>
            </a:pPr>
            <a:r>
              <a:rPr lang="en-GB" sz="1800" dirty="0"/>
              <a:t>A sample for genotype was requested and sent to BGGL confirming the patient’s phenotype</a:t>
            </a:r>
            <a:endParaRPr lang="en-IE" sz="1800" dirty="0"/>
          </a:p>
          <a:p>
            <a:pPr marL="0" indent="0">
              <a:buNone/>
            </a:pPr>
            <a:r>
              <a:rPr lang="en-IE" sz="1800" dirty="0"/>
              <a:t>     -</a:t>
            </a:r>
            <a:r>
              <a:rPr lang="en-IE" sz="1800" dirty="0" err="1"/>
              <a:t>D+C+E-c-e+K-k+Cw-Fya+Fyb-Jka+Jkb-M-N+S-s+Doa+Dob+Vel</a:t>
            </a:r>
            <a:r>
              <a:rPr lang="en-IE" sz="1800" dirty="0"/>
              <a:t>+</a:t>
            </a:r>
          </a:p>
          <a:p>
            <a:pPr>
              <a:buBlip>
                <a:blip r:embed="rId3"/>
              </a:buBlip>
            </a:pPr>
            <a:r>
              <a:rPr lang="en-GB" sz="1800" dirty="0" smtClean="0"/>
              <a:t>Patient had stabilised and units were no longer required overnight as per medical team </a:t>
            </a:r>
            <a:r>
              <a:rPr lang="en-GB" sz="1800" smtClean="0"/>
              <a:t>in the referring </a:t>
            </a:r>
            <a:r>
              <a:rPr lang="en-GB" sz="1800" dirty="0" smtClean="0"/>
              <a:t>hospital and the medical team in the IBTS.</a:t>
            </a:r>
          </a:p>
          <a:p>
            <a:pPr>
              <a:buBlip>
                <a:blip r:embed="rId3"/>
              </a:buBlip>
            </a:pPr>
            <a:r>
              <a:rPr lang="en-GB" sz="1800" dirty="0" smtClean="0"/>
              <a:t>However, the following day two units were requested and the extended matched units were issued as serologically least incompatible. (M </a:t>
            </a:r>
            <a:r>
              <a:rPr lang="en-GB" sz="1800" dirty="0" err="1" smtClean="0"/>
              <a:t>neg</a:t>
            </a:r>
            <a:r>
              <a:rPr lang="en-GB" sz="1800" dirty="0" smtClean="0"/>
              <a:t> units unavailable) </a:t>
            </a:r>
          </a:p>
          <a:p>
            <a:pPr marL="0" indent="0">
              <a:buNone/>
            </a:pPr>
            <a:endParaRPr lang="en-IE" dirty="0"/>
          </a:p>
        </p:txBody>
      </p:sp>
      <p:pic>
        <p:nvPicPr>
          <p:cNvPr id="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5467" y="541931"/>
            <a:ext cx="7717768" cy="5973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4"/>
          <p:cNvSpPr/>
          <p:nvPr/>
        </p:nvSpPr>
        <p:spPr>
          <a:xfrm>
            <a:off x="1397530" y="444573"/>
            <a:ext cx="539552" cy="7920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47346" y="5184667"/>
            <a:ext cx="3171825" cy="514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95547" y="5184667"/>
            <a:ext cx="1171575" cy="504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66396" y="4689367"/>
            <a:ext cx="3152775" cy="495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86022" y="4937017"/>
            <a:ext cx="1181100" cy="247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64707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500"/>
                                        <p:tgtEl>
                                          <p:spTgt spid="3">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028"/>
                                        </p:tgtEl>
                                        <p:attrNameLst>
                                          <p:attrName>style.visibility</p:attrName>
                                        </p:attrNameLst>
                                      </p:cBhvr>
                                      <p:to>
                                        <p:strVal val="visible"/>
                                      </p:to>
                                    </p:set>
                                    <p:animEffect transition="in" filter="fade">
                                      <p:cBhvr>
                                        <p:cTn id="34" dur="500"/>
                                        <p:tgtEl>
                                          <p:spTgt spid="1028"/>
                                        </p:tgtEl>
                                      </p:cBhvr>
                                    </p:animEffect>
                                  </p:childTnLst>
                                </p:cTn>
                              </p:par>
                              <p:par>
                                <p:cTn id="35" presetID="10" presetClass="entr" presetSubtype="0" fill="hold" nodeType="withEffect">
                                  <p:stCondLst>
                                    <p:cond delay="0"/>
                                  </p:stCondLst>
                                  <p:childTnLst>
                                    <p:set>
                                      <p:cBhvr>
                                        <p:cTn id="36" dur="1" fill="hold">
                                          <p:stCondLst>
                                            <p:cond delay="0"/>
                                          </p:stCondLst>
                                        </p:cTn>
                                        <p:tgtEl>
                                          <p:spTgt spid="1026"/>
                                        </p:tgtEl>
                                        <p:attrNameLst>
                                          <p:attrName>style.visibility</p:attrName>
                                        </p:attrNameLst>
                                      </p:cBhvr>
                                      <p:to>
                                        <p:strVal val="visible"/>
                                      </p:to>
                                    </p:set>
                                    <p:animEffect transition="in" filter="fade">
                                      <p:cBhvr>
                                        <p:cTn id="37" dur="500"/>
                                        <p:tgtEl>
                                          <p:spTgt spid="1026"/>
                                        </p:tgtEl>
                                      </p:cBhvr>
                                    </p:animEffect>
                                  </p:childTnLst>
                                </p:cTn>
                              </p:par>
                              <p:par>
                                <p:cTn id="38" presetID="10" presetClass="entr" presetSubtype="0" fill="hold" nodeType="withEffect">
                                  <p:stCondLst>
                                    <p:cond delay="0"/>
                                  </p:stCondLst>
                                  <p:childTnLst>
                                    <p:set>
                                      <p:cBhvr>
                                        <p:cTn id="39" dur="1" fill="hold">
                                          <p:stCondLst>
                                            <p:cond delay="0"/>
                                          </p:stCondLst>
                                        </p:cTn>
                                        <p:tgtEl>
                                          <p:spTgt spid="1029"/>
                                        </p:tgtEl>
                                        <p:attrNameLst>
                                          <p:attrName>style.visibility</p:attrName>
                                        </p:attrNameLst>
                                      </p:cBhvr>
                                      <p:to>
                                        <p:strVal val="visible"/>
                                      </p:to>
                                    </p:set>
                                    <p:animEffect transition="in" filter="fade">
                                      <p:cBhvr>
                                        <p:cTn id="40" dur="500"/>
                                        <p:tgtEl>
                                          <p:spTgt spid="1029"/>
                                        </p:tgtEl>
                                      </p:cBhvr>
                                    </p:animEffect>
                                  </p:childTnLst>
                                </p:cTn>
                              </p:par>
                              <p:par>
                                <p:cTn id="41" presetID="10" presetClass="entr" presetSubtype="0" fill="hold" nodeType="withEffect">
                                  <p:stCondLst>
                                    <p:cond delay="0"/>
                                  </p:stCondLst>
                                  <p:childTnLst>
                                    <p:set>
                                      <p:cBhvr>
                                        <p:cTn id="42" dur="1" fill="hold">
                                          <p:stCondLst>
                                            <p:cond delay="0"/>
                                          </p:stCondLst>
                                        </p:cTn>
                                        <p:tgtEl>
                                          <p:spTgt spid="1027"/>
                                        </p:tgtEl>
                                        <p:attrNameLst>
                                          <p:attrName>style.visibility</p:attrName>
                                        </p:attrNameLst>
                                      </p:cBhvr>
                                      <p:to>
                                        <p:strVal val="visible"/>
                                      </p:to>
                                    </p:set>
                                    <p:animEffect transition="in" filter="fade">
                                      <p:cBhvr>
                                        <p:cTn id="43"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579234001"/>
              </p:ext>
            </p:extLst>
          </p:nvPr>
        </p:nvGraphicFramePr>
        <p:xfrm>
          <a:off x="1115616" y="620688"/>
          <a:ext cx="6600056" cy="5870229"/>
        </p:xfrm>
        <a:graphic>
          <a:graphicData uri="http://schemas.openxmlformats.org/drawingml/2006/table">
            <a:tbl>
              <a:tblPr firstRow="1" bandRow="1">
                <a:tableStyleId>{5C22544A-7EE6-4342-B048-85BDC9FD1C3A}</a:tableStyleId>
              </a:tblPr>
              <a:tblGrid>
                <a:gridCol w="3300028"/>
                <a:gridCol w="3300028"/>
              </a:tblGrid>
              <a:tr h="547261">
                <a:tc gridSpan="2">
                  <a:txBody>
                    <a:bodyPr/>
                    <a:lstStyle/>
                    <a:p>
                      <a:pPr algn="ctr"/>
                      <a:r>
                        <a:rPr lang="en-GB" sz="2800" dirty="0" smtClean="0"/>
                        <a:t>Patient</a:t>
                      </a:r>
                      <a:r>
                        <a:rPr lang="en-GB" sz="2800" baseline="0" dirty="0" smtClean="0"/>
                        <a:t> follow up-</a:t>
                      </a:r>
                      <a:r>
                        <a:rPr lang="en-GB" sz="2800" dirty="0" smtClean="0"/>
                        <a:t>Laboratory</a:t>
                      </a:r>
                      <a:r>
                        <a:rPr lang="en-GB" sz="2800" baseline="0" dirty="0" smtClean="0"/>
                        <a:t> results (17/09/19)</a:t>
                      </a:r>
                      <a:endParaRPr lang="en-IE" sz="2800" dirty="0"/>
                    </a:p>
                  </a:txBody>
                  <a:tcPr/>
                </a:tc>
                <a:tc hMerge="1">
                  <a:txBody>
                    <a:bodyPr/>
                    <a:lstStyle/>
                    <a:p>
                      <a:endParaRPr lang="en-IE" dirty="0"/>
                    </a:p>
                  </a:txBody>
                  <a:tcPr/>
                </a:tc>
              </a:tr>
              <a:tr h="547261">
                <a:tc>
                  <a:txBody>
                    <a:bodyPr/>
                    <a:lstStyle/>
                    <a:p>
                      <a:pPr algn="ctr"/>
                      <a:r>
                        <a:rPr lang="en-GB" dirty="0" smtClean="0"/>
                        <a:t>Hb</a:t>
                      </a:r>
                      <a:endParaRPr lang="en-IE" dirty="0"/>
                    </a:p>
                  </a:txBody>
                  <a:tcPr/>
                </a:tc>
                <a:tc>
                  <a:txBody>
                    <a:bodyPr/>
                    <a:lstStyle/>
                    <a:p>
                      <a:pPr algn="ctr"/>
                      <a:r>
                        <a:rPr lang="en-GB" b="1" dirty="0" smtClean="0">
                          <a:solidFill>
                            <a:schemeClr val="tx1"/>
                          </a:solidFill>
                        </a:rPr>
                        <a:t>7.4 g/dL </a:t>
                      </a:r>
                      <a:endParaRPr lang="en-IE" b="1" dirty="0">
                        <a:solidFill>
                          <a:schemeClr val="tx1"/>
                        </a:solidFill>
                      </a:endParaRPr>
                    </a:p>
                  </a:txBody>
                  <a:tcPr/>
                </a:tc>
              </a:tr>
              <a:tr h="547261">
                <a:tc>
                  <a:txBody>
                    <a:bodyPr/>
                    <a:lstStyle/>
                    <a:p>
                      <a:pPr algn="ctr"/>
                      <a:r>
                        <a:rPr lang="en-GB" dirty="0" smtClean="0"/>
                        <a:t>HCT</a:t>
                      </a:r>
                      <a:endParaRPr lang="en-IE" dirty="0"/>
                    </a:p>
                  </a:txBody>
                  <a:tcPr/>
                </a:tc>
                <a:tc>
                  <a:txBody>
                    <a:bodyPr/>
                    <a:lstStyle/>
                    <a:p>
                      <a:pPr algn="ctr"/>
                      <a:r>
                        <a:rPr lang="en-GB" b="1" dirty="0" smtClean="0">
                          <a:solidFill>
                            <a:schemeClr val="tx1"/>
                          </a:solidFill>
                        </a:rPr>
                        <a:t>0.21 </a:t>
                      </a:r>
                      <a:endParaRPr lang="en-IE" b="1" dirty="0">
                        <a:solidFill>
                          <a:schemeClr val="tx1"/>
                        </a:solidFill>
                      </a:endParaRPr>
                    </a:p>
                  </a:txBody>
                  <a:tcPr/>
                </a:tc>
              </a:tr>
              <a:tr h="547261">
                <a:tc>
                  <a:txBody>
                    <a:bodyPr/>
                    <a:lstStyle/>
                    <a:p>
                      <a:pPr algn="ctr"/>
                      <a:r>
                        <a:rPr lang="en-GB" dirty="0" smtClean="0"/>
                        <a:t>Bilirubin</a:t>
                      </a:r>
                      <a:endParaRPr lang="en-IE" dirty="0"/>
                    </a:p>
                  </a:txBody>
                  <a:tcPr/>
                </a:tc>
                <a:tc>
                  <a:txBody>
                    <a:bodyPr/>
                    <a:lstStyle/>
                    <a:p>
                      <a:pPr algn="ctr"/>
                      <a:r>
                        <a:rPr lang="en-GB" b="0" dirty="0" smtClean="0">
                          <a:solidFill>
                            <a:schemeClr val="tx1"/>
                          </a:solidFill>
                        </a:rPr>
                        <a:t>23</a:t>
                      </a:r>
                      <a:r>
                        <a:rPr lang="en-GB" b="1" dirty="0" smtClean="0">
                          <a:solidFill>
                            <a:schemeClr val="tx1"/>
                          </a:solidFill>
                        </a:rPr>
                        <a:t> </a:t>
                      </a:r>
                      <a:endParaRPr lang="en-IE" b="1" dirty="0">
                        <a:solidFill>
                          <a:schemeClr val="tx1"/>
                        </a:solidFill>
                      </a:endParaRPr>
                    </a:p>
                  </a:txBody>
                  <a:tcPr/>
                </a:tc>
              </a:tr>
              <a:tr h="547261">
                <a:tc>
                  <a:txBody>
                    <a:bodyPr/>
                    <a:lstStyle/>
                    <a:p>
                      <a:pPr algn="ctr"/>
                      <a:r>
                        <a:rPr lang="en-GB" dirty="0" smtClean="0"/>
                        <a:t>Haptoglobins</a:t>
                      </a:r>
                      <a:endParaRPr lang="en-IE" dirty="0"/>
                    </a:p>
                  </a:txBody>
                  <a:tcPr/>
                </a:tc>
                <a:tc>
                  <a:txBody>
                    <a:bodyPr/>
                    <a:lstStyle/>
                    <a:p>
                      <a:pPr algn="ctr"/>
                      <a:r>
                        <a:rPr lang="en-GB" b="1" dirty="0" smtClean="0">
                          <a:solidFill>
                            <a:schemeClr val="tx1"/>
                          </a:solidFill>
                        </a:rPr>
                        <a:t>None</a:t>
                      </a:r>
                      <a:r>
                        <a:rPr lang="en-GB" b="1" baseline="0" dirty="0" smtClean="0">
                          <a:solidFill>
                            <a:schemeClr val="tx1"/>
                          </a:solidFill>
                        </a:rPr>
                        <a:t> Detected</a:t>
                      </a:r>
                      <a:endParaRPr lang="en-IE" b="1" dirty="0">
                        <a:solidFill>
                          <a:schemeClr val="tx1"/>
                        </a:solidFill>
                      </a:endParaRPr>
                    </a:p>
                  </a:txBody>
                  <a:tcPr/>
                </a:tc>
              </a:tr>
              <a:tr h="547261">
                <a:tc>
                  <a:txBody>
                    <a:bodyPr/>
                    <a:lstStyle/>
                    <a:p>
                      <a:pPr algn="ctr"/>
                      <a:r>
                        <a:rPr lang="en-GB" dirty="0" smtClean="0"/>
                        <a:t>LDH</a:t>
                      </a:r>
                      <a:endParaRPr lang="en-IE" dirty="0"/>
                    </a:p>
                  </a:txBody>
                  <a:tcPr/>
                </a:tc>
                <a:tc>
                  <a:txBody>
                    <a:bodyPr/>
                    <a:lstStyle/>
                    <a:p>
                      <a:pPr algn="ctr"/>
                      <a:r>
                        <a:rPr lang="en-GB" b="1" dirty="0" smtClean="0"/>
                        <a:t>369 </a:t>
                      </a:r>
                      <a:endParaRPr lang="en-IE" b="1" dirty="0"/>
                    </a:p>
                  </a:txBody>
                  <a:tcPr/>
                </a:tc>
              </a:tr>
              <a:tr h="547261">
                <a:tc>
                  <a:txBody>
                    <a:bodyPr/>
                    <a:lstStyle/>
                    <a:p>
                      <a:pPr algn="ctr"/>
                      <a:r>
                        <a:rPr lang="en-GB" dirty="0" smtClean="0"/>
                        <a:t>Urea</a:t>
                      </a:r>
                      <a:endParaRPr lang="en-IE" dirty="0"/>
                    </a:p>
                  </a:txBody>
                  <a:tcPr/>
                </a:tc>
                <a:tc>
                  <a:txBody>
                    <a:bodyPr/>
                    <a:lstStyle/>
                    <a:p>
                      <a:pPr algn="ctr"/>
                      <a:r>
                        <a:rPr lang="en-GB" b="1" dirty="0" smtClean="0"/>
                        <a:t>11.4</a:t>
                      </a:r>
                      <a:endParaRPr lang="en-IE" b="1" dirty="0"/>
                    </a:p>
                  </a:txBody>
                  <a:tcPr/>
                </a:tc>
              </a:tr>
              <a:tr h="547261">
                <a:tc>
                  <a:txBody>
                    <a:bodyPr/>
                    <a:lstStyle/>
                    <a:p>
                      <a:pPr algn="ctr"/>
                      <a:r>
                        <a:rPr lang="en-GB" dirty="0" smtClean="0"/>
                        <a:t>Creatinine</a:t>
                      </a:r>
                      <a:endParaRPr lang="en-IE" dirty="0"/>
                    </a:p>
                  </a:txBody>
                  <a:tcPr/>
                </a:tc>
                <a:tc>
                  <a:txBody>
                    <a:bodyPr/>
                    <a:lstStyle/>
                    <a:p>
                      <a:pPr algn="ctr"/>
                      <a:r>
                        <a:rPr lang="en-GB" dirty="0" smtClean="0"/>
                        <a:t>83</a:t>
                      </a:r>
                      <a:endParaRPr lang="en-IE" dirty="0"/>
                    </a:p>
                  </a:txBody>
                  <a:tcPr/>
                </a:tc>
              </a:tr>
              <a:tr h="547261">
                <a:tc>
                  <a:txBody>
                    <a:bodyPr/>
                    <a:lstStyle/>
                    <a:p>
                      <a:pPr algn="ctr"/>
                      <a:r>
                        <a:rPr lang="en-GB" dirty="0" smtClean="0"/>
                        <a:t>DAT</a:t>
                      </a:r>
                      <a:endParaRPr lang="en-IE" dirty="0"/>
                    </a:p>
                  </a:txBody>
                  <a:tcPr/>
                </a:tc>
                <a:tc>
                  <a:txBody>
                    <a:bodyPr/>
                    <a:lstStyle/>
                    <a:p>
                      <a:pPr algn="ctr"/>
                      <a:r>
                        <a:rPr lang="en-GB" b="1" dirty="0" smtClean="0"/>
                        <a:t>Positive</a:t>
                      </a:r>
                      <a:endParaRPr lang="en-IE" b="1" dirty="0"/>
                    </a:p>
                  </a:txBody>
                  <a:tcPr/>
                </a:tc>
              </a:tr>
              <a:tr h="547261">
                <a:tc>
                  <a:txBody>
                    <a:bodyPr/>
                    <a:lstStyle/>
                    <a:p>
                      <a:pPr algn="ctr"/>
                      <a:r>
                        <a:rPr lang="en-GB" dirty="0" smtClean="0"/>
                        <a:t>Antibodies present</a:t>
                      </a:r>
                      <a:endParaRPr lang="en-IE" dirty="0"/>
                    </a:p>
                  </a:txBody>
                  <a:tcPr/>
                </a:tc>
                <a:tc>
                  <a:txBody>
                    <a:bodyPr/>
                    <a:lstStyle/>
                    <a:p>
                      <a:pPr algn="ctr"/>
                      <a:r>
                        <a:rPr lang="en-GB" b="1" dirty="0" smtClean="0"/>
                        <a:t>Positive</a:t>
                      </a:r>
                      <a:endParaRPr lang="en-IE" b="1" dirty="0"/>
                    </a:p>
                  </a:txBody>
                  <a:tcPr/>
                </a:tc>
              </a:tr>
            </a:tbl>
          </a:graphicData>
        </a:graphic>
      </p:graphicFrame>
      <p:sp>
        <p:nvSpPr>
          <p:cNvPr id="7" name="Down Arrow 6"/>
          <p:cNvSpPr/>
          <p:nvPr/>
        </p:nvSpPr>
        <p:spPr>
          <a:xfrm>
            <a:off x="6328430" y="2204864"/>
            <a:ext cx="72008" cy="144016"/>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9" name="Down Arrow 8"/>
          <p:cNvSpPr/>
          <p:nvPr/>
        </p:nvSpPr>
        <p:spPr>
          <a:xfrm>
            <a:off x="6516216" y="1700808"/>
            <a:ext cx="72008" cy="144016"/>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8" name="Up Arrow 7"/>
          <p:cNvSpPr/>
          <p:nvPr/>
        </p:nvSpPr>
        <p:spPr>
          <a:xfrm>
            <a:off x="6305570" y="3861048"/>
            <a:ext cx="45719" cy="144016"/>
          </a:xfrm>
          <a:prstGeom prs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11" name="Up Arrow 10"/>
          <p:cNvSpPr/>
          <p:nvPr/>
        </p:nvSpPr>
        <p:spPr>
          <a:xfrm>
            <a:off x="6351289" y="4403729"/>
            <a:ext cx="45719" cy="144016"/>
          </a:xfrm>
          <a:prstGeom prs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Tree>
    <p:extLst>
      <p:ext uri="{BB962C8B-B14F-4D97-AF65-F5344CB8AC3E}">
        <p14:creationId xmlns:p14="http://schemas.microsoft.com/office/powerpoint/2010/main" val="35972248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lstStyle/>
          <a:p>
            <a:r>
              <a:rPr lang="en-GB" dirty="0" smtClean="0"/>
              <a:t>Patient follow up</a:t>
            </a:r>
            <a:endParaRPr lang="en-IE" dirty="0"/>
          </a:p>
        </p:txBody>
      </p:sp>
      <p:sp>
        <p:nvSpPr>
          <p:cNvPr id="3" name="Content Placeholder 2"/>
          <p:cNvSpPr>
            <a:spLocks noGrp="1"/>
          </p:cNvSpPr>
          <p:nvPr>
            <p:ph idx="1"/>
          </p:nvPr>
        </p:nvSpPr>
        <p:spPr>
          <a:xfrm>
            <a:off x="457200" y="1124744"/>
            <a:ext cx="8229600" cy="5544616"/>
          </a:xfrm>
        </p:spPr>
        <p:txBody>
          <a:bodyPr>
            <a:normAutofit fontScale="92500" lnSpcReduction="10000"/>
          </a:bodyPr>
          <a:lstStyle/>
          <a:p>
            <a:r>
              <a:rPr lang="en-GB" sz="2400" dirty="0" smtClean="0"/>
              <a:t>Three units requested on the 17/09/19.</a:t>
            </a:r>
          </a:p>
          <a:p>
            <a:r>
              <a:rPr lang="en-GB" sz="2400" dirty="0" smtClean="0"/>
              <a:t>Pan-reactivity observed by IAT and ENZ-IAT</a:t>
            </a:r>
          </a:p>
          <a:p>
            <a:r>
              <a:rPr lang="en-GB" sz="2400" dirty="0" smtClean="0"/>
              <a:t>DAT positive- </a:t>
            </a:r>
            <a:r>
              <a:rPr lang="en-GB" sz="2400" dirty="0" err="1" smtClean="0"/>
              <a:t>IgG</a:t>
            </a:r>
            <a:r>
              <a:rPr lang="en-GB" sz="2400" dirty="0" smtClean="0"/>
              <a:t> (3+) and C3d (2+)</a:t>
            </a:r>
          </a:p>
          <a:p>
            <a:r>
              <a:rPr lang="en-GB" sz="2400" dirty="0" smtClean="0"/>
              <a:t>Positive Auto-test cell (3+)</a:t>
            </a:r>
          </a:p>
          <a:p>
            <a:r>
              <a:rPr lang="en-GB" sz="2400" dirty="0" smtClean="0"/>
              <a:t>Adsorption studies initiated</a:t>
            </a:r>
          </a:p>
          <a:p>
            <a:r>
              <a:rPr lang="en-GB" sz="2400" dirty="0" smtClean="0"/>
              <a:t>Following </a:t>
            </a:r>
            <a:r>
              <a:rPr lang="en-GB" sz="2400" dirty="0" err="1" smtClean="0"/>
              <a:t>allo</a:t>
            </a:r>
            <a:r>
              <a:rPr lang="en-GB" sz="2400" dirty="0" smtClean="0"/>
              <a:t>-adsorption </a:t>
            </a:r>
            <a:r>
              <a:rPr lang="en-GB" sz="2400" b="1" dirty="0" smtClean="0"/>
              <a:t>(x9)</a:t>
            </a:r>
            <a:r>
              <a:rPr lang="en-GB" sz="2400" dirty="0" smtClean="0"/>
              <a:t>: Liaised</a:t>
            </a:r>
            <a:r>
              <a:rPr lang="en-GB" sz="2400" b="1" dirty="0" smtClean="0"/>
              <a:t> </a:t>
            </a:r>
            <a:r>
              <a:rPr lang="en-GB" sz="2400" dirty="0" smtClean="0"/>
              <a:t>with</a:t>
            </a:r>
            <a:r>
              <a:rPr lang="en-GB" sz="2400" b="1" dirty="0" smtClean="0"/>
              <a:t> </a:t>
            </a:r>
            <a:r>
              <a:rPr lang="en-GB" sz="2400" dirty="0" smtClean="0"/>
              <a:t>Medical Team</a:t>
            </a:r>
          </a:p>
          <a:p>
            <a:pPr marL="0" indent="0">
              <a:buNone/>
            </a:pPr>
            <a:r>
              <a:rPr lang="en-GB" sz="2400" dirty="0"/>
              <a:t> </a:t>
            </a:r>
            <a:r>
              <a:rPr lang="en-GB" sz="2400" dirty="0" smtClean="0"/>
              <a:t>                                                            3 cell screen checks carried out</a:t>
            </a:r>
            <a:endParaRPr lang="en-GB" sz="2400" dirty="0"/>
          </a:p>
          <a:p>
            <a:pPr marL="0" indent="0">
              <a:buNone/>
            </a:pPr>
            <a:r>
              <a:rPr lang="en-GB" sz="2400" dirty="0" smtClean="0"/>
              <a:t>                                                             DAT check on adsorbed cells</a:t>
            </a:r>
          </a:p>
          <a:p>
            <a:pPr marL="0" indent="0">
              <a:buNone/>
            </a:pPr>
            <a:r>
              <a:rPr lang="en-GB" sz="2400" dirty="0"/>
              <a:t> </a:t>
            </a:r>
            <a:r>
              <a:rPr lang="en-GB" sz="2400" dirty="0" smtClean="0"/>
              <a:t>                                                            2hrs 40mins </a:t>
            </a:r>
            <a:r>
              <a:rPr lang="en-GB" sz="2400" dirty="0"/>
              <a:t>to </a:t>
            </a:r>
            <a:r>
              <a:rPr lang="en-GB" sz="2400" dirty="0" smtClean="0"/>
              <a:t>complete</a:t>
            </a:r>
          </a:p>
          <a:p>
            <a:pPr marL="0" indent="0">
              <a:buNone/>
            </a:pPr>
            <a:r>
              <a:rPr lang="en-GB" sz="2400" dirty="0"/>
              <a:t> </a:t>
            </a:r>
            <a:r>
              <a:rPr lang="en-GB" sz="2400" dirty="0" smtClean="0"/>
              <a:t>                                                             </a:t>
            </a:r>
            <a:endParaRPr lang="en-GB" sz="2400" dirty="0"/>
          </a:p>
          <a:p>
            <a:pPr marL="0" indent="0">
              <a:buNone/>
            </a:pPr>
            <a:endParaRPr lang="en-GB" sz="2400" dirty="0" smtClean="0"/>
          </a:p>
          <a:p>
            <a:pPr marL="0" indent="0">
              <a:buNone/>
            </a:pPr>
            <a:r>
              <a:rPr lang="en-GB" sz="2400" dirty="0" smtClean="0"/>
              <a:t>     </a:t>
            </a:r>
            <a:r>
              <a:rPr lang="en-GB" sz="1500" b="1" dirty="0" smtClean="0"/>
              <a:t>V (3+) reaction evident anti-E is present</a:t>
            </a:r>
          </a:p>
          <a:p>
            <a:r>
              <a:rPr lang="en-GB" sz="2400" dirty="0" smtClean="0"/>
              <a:t>Neutralisation technique performed on adsorbed plasma (x9) due to known anti-</a:t>
            </a:r>
            <a:r>
              <a:rPr lang="en-GB" sz="2400" dirty="0" err="1" smtClean="0"/>
              <a:t>Ch</a:t>
            </a:r>
            <a:r>
              <a:rPr lang="en-GB" sz="2400" dirty="0" smtClean="0"/>
              <a:t>/</a:t>
            </a:r>
            <a:r>
              <a:rPr lang="en-GB" sz="2400" dirty="0" err="1" smtClean="0"/>
              <a:t>Rg</a:t>
            </a:r>
            <a:r>
              <a:rPr lang="en-GB" sz="2400" dirty="0" smtClean="0"/>
              <a:t> (HTLA </a:t>
            </a:r>
            <a:r>
              <a:rPr lang="en-GB" sz="2400" dirty="0" err="1" smtClean="0"/>
              <a:t>ab</a:t>
            </a:r>
            <a:r>
              <a:rPr lang="en-GB" sz="2400" dirty="0" smtClean="0"/>
              <a:t>) previously detected.</a:t>
            </a:r>
          </a:p>
          <a:p>
            <a:endParaRPr lang="en-GB" dirty="0" smtClean="0"/>
          </a:p>
          <a:p>
            <a:pPr marL="0" indent="0">
              <a:buNone/>
            </a:pPr>
            <a:endParaRPr lang="en-GB" dirty="0" smtClean="0"/>
          </a:p>
          <a:p>
            <a:endParaRPr lang="en-IE"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8456" y="4581128"/>
            <a:ext cx="7344816" cy="648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ounded Rectangle 3"/>
          <p:cNvSpPr/>
          <p:nvPr/>
        </p:nvSpPr>
        <p:spPr>
          <a:xfrm>
            <a:off x="818456" y="4581128"/>
            <a:ext cx="2097360" cy="64807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354681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4"/>
                                        </p:tgtEl>
                                      </p:cBhvr>
                                    </p:animEffect>
                                    <p:animScale>
                                      <p:cBhvr>
                                        <p:cTn id="7" dur="25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936104"/>
          </a:xfrm>
        </p:spPr>
        <p:txBody>
          <a:bodyPr>
            <a:normAutofit fontScale="90000"/>
          </a:bodyPr>
          <a:lstStyle/>
          <a:p>
            <a:r>
              <a:rPr lang="en-GB" sz="3600" dirty="0" smtClean="0"/>
              <a:t>Anti-</a:t>
            </a:r>
            <a:r>
              <a:rPr lang="en-GB" sz="3600" dirty="0" err="1" smtClean="0"/>
              <a:t>Chido</a:t>
            </a:r>
            <a:r>
              <a:rPr lang="en-GB" sz="3600" dirty="0" smtClean="0"/>
              <a:t>/Rodgers  </a:t>
            </a:r>
            <a:br>
              <a:rPr lang="en-GB" sz="3600" dirty="0" smtClean="0"/>
            </a:br>
            <a:r>
              <a:rPr lang="en-GB" sz="3600" dirty="0" smtClean="0"/>
              <a:t>Neutralisation Technique</a:t>
            </a:r>
            <a:endParaRPr lang="en-IE" sz="3600" dirty="0"/>
          </a:p>
        </p:txBody>
      </p:sp>
      <p:sp>
        <p:nvSpPr>
          <p:cNvPr id="3" name="Content Placeholder 2"/>
          <p:cNvSpPr>
            <a:spLocks noGrp="1"/>
          </p:cNvSpPr>
          <p:nvPr>
            <p:ph idx="1"/>
          </p:nvPr>
        </p:nvSpPr>
        <p:spPr>
          <a:xfrm>
            <a:off x="457200" y="1196752"/>
            <a:ext cx="8229600" cy="5544616"/>
          </a:xfrm>
        </p:spPr>
        <p:txBody>
          <a:bodyPr>
            <a:normAutofit/>
          </a:bodyPr>
          <a:lstStyle/>
          <a:p>
            <a:pPr marL="273050" indent="-273050" algn="just">
              <a:buClr>
                <a:srgbClr val="C00000"/>
              </a:buClr>
            </a:pPr>
            <a:r>
              <a:rPr lang="en-GB" altLang="en-US" sz="1600" dirty="0" smtClean="0"/>
              <a:t>Anti-Ch1 and anti-Rg1 are considered nebulous antibodies</a:t>
            </a:r>
          </a:p>
          <a:p>
            <a:pPr marL="273050" indent="-273050" algn="just">
              <a:buClr>
                <a:srgbClr val="C00000"/>
              </a:buClr>
            </a:pPr>
            <a:r>
              <a:rPr lang="en-GB" altLang="en-US" sz="1600" dirty="0" smtClean="0"/>
              <a:t>Anti-Ch1 named after </a:t>
            </a:r>
            <a:r>
              <a:rPr lang="en-GB" altLang="en-US" sz="1600" dirty="0" err="1" smtClean="0"/>
              <a:t>Mrs.</a:t>
            </a:r>
            <a:r>
              <a:rPr lang="en-GB" altLang="en-US" sz="1600" dirty="0" smtClean="0"/>
              <a:t> </a:t>
            </a:r>
            <a:r>
              <a:rPr lang="en-GB" altLang="en-US" sz="1600" dirty="0" err="1" smtClean="0"/>
              <a:t>Chido</a:t>
            </a:r>
            <a:r>
              <a:rPr lang="en-GB" altLang="en-US" sz="1600" dirty="0" smtClean="0"/>
              <a:t> in 1967</a:t>
            </a:r>
          </a:p>
          <a:p>
            <a:pPr marL="273050" indent="-273050" algn="just">
              <a:buClr>
                <a:srgbClr val="C00000"/>
              </a:buClr>
            </a:pPr>
            <a:r>
              <a:rPr lang="en-GB" altLang="en-US" sz="1600" dirty="0" smtClean="0"/>
              <a:t>Anti-Rg1 named after antibody marker in 1976</a:t>
            </a:r>
          </a:p>
          <a:p>
            <a:pPr marL="273050" indent="-273050" algn="just">
              <a:buClr>
                <a:srgbClr val="C00000"/>
              </a:buClr>
            </a:pPr>
            <a:r>
              <a:rPr lang="en-GB" altLang="en-US" sz="1600" dirty="0" smtClean="0"/>
              <a:t>Ch1 and Rg1 antigens occurrence: &gt;96% in most population</a:t>
            </a:r>
          </a:p>
          <a:p>
            <a:pPr marL="273050" indent="-273050" algn="just">
              <a:buClr>
                <a:srgbClr val="C00000"/>
              </a:buClr>
            </a:pPr>
            <a:r>
              <a:rPr lang="en-GB" altLang="en-US" sz="1600" dirty="0" smtClean="0"/>
              <a:t>Antigens are located on the fourth component of complement (C4), in the C4d region which becomes bound to RBC’s from the plasma.</a:t>
            </a:r>
          </a:p>
          <a:p>
            <a:pPr marL="273050" indent="-273050" algn="just">
              <a:buClr>
                <a:srgbClr val="C00000"/>
              </a:buClr>
            </a:pPr>
            <a:r>
              <a:rPr lang="en-GB" altLang="en-US" sz="1600" dirty="0" smtClean="0"/>
              <a:t>Immunoglobulin class- </a:t>
            </a:r>
            <a:r>
              <a:rPr lang="en-GB" altLang="en-US" sz="1600" dirty="0" err="1" smtClean="0"/>
              <a:t>IgG</a:t>
            </a:r>
            <a:endParaRPr lang="en-GB" altLang="en-US" sz="1600" dirty="0" smtClean="0"/>
          </a:p>
          <a:p>
            <a:pPr marL="273050" indent="-273050" algn="just">
              <a:buClr>
                <a:srgbClr val="C00000"/>
              </a:buClr>
            </a:pPr>
            <a:r>
              <a:rPr lang="en-GB" altLang="en-US" sz="1600" dirty="0" smtClean="0"/>
              <a:t>Optimal technique- IAT</a:t>
            </a:r>
          </a:p>
          <a:p>
            <a:pPr marL="273050" indent="-273050" algn="just">
              <a:buClr>
                <a:srgbClr val="C00000"/>
              </a:buClr>
            </a:pPr>
            <a:r>
              <a:rPr lang="en-GB" altLang="en-US" sz="1600" dirty="0" smtClean="0"/>
              <a:t>Unable to bind complement</a:t>
            </a:r>
          </a:p>
          <a:p>
            <a:pPr marL="273050" indent="-273050" algn="just">
              <a:buClr>
                <a:srgbClr val="C00000"/>
              </a:buClr>
            </a:pPr>
            <a:r>
              <a:rPr lang="en-GB" altLang="en-US" sz="1600" dirty="0" smtClean="0"/>
              <a:t>Transfusion reaction- No, however anaphylactic reactions from plasma products and platelets have been reported</a:t>
            </a:r>
          </a:p>
          <a:p>
            <a:pPr marL="273050" indent="-273050" algn="just">
              <a:buClr>
                <a:srgbClr val="C00000"/>
              </a:buClr>
            </a:pPr>
            <a:r>
              <a:rPr lang="en-GB" altLang="en-US" sz="1600" dirty="0" smtClean="0"/>
              <a:t>Not implicated in HDFN</a:t>
            </a:r>
          </a:p>
          <a:p>
            <a:pPr marL="273050" indent="-273050" algn="just">
              <a:buClr>
                <a:srgbClr val="C00000"/>
              </a:buClr>
            </a:pPr>
            <a:r>
              <a:rPr lang="en-GB" altLang="en-US" sz="1600" dirty="0" smtClean="0"/>
              <a:t>Antigen positive serum/plasma can </a:t>
            </a:r>
            <a:r>
              <a:rPr lang="en-GB" altLang="en-US" sz="1600" b="1" dirty="0" smtClean="0"/>
              <a:t>neutralise</a:t>
            </a:r>
            <a:r>
              <a:rPr lang="en-GB" altLang="en-US" sz="1600" dirty="0" smtClean="0"/>
              <a:t> </a:t>
            </a:r>
            <a:r>
              <a:rPr lang="en-GB" altLang="en-US" sz="1600" dirty="0" err="1" smtClean="0"/>
              <a:t>allo-ab</a:t>
            </a:r>
            <a:endParaRPr lang="en-GB" altLang="en-US" sz="1600" dirty="0" smtClean="0"/>
          </a:p>
          <a:p>
            <a:pPr marL="273050" indent="-273050" algn="just">
              <a:buClr>
                <a:srgbClr val="C00000"/>
              </a:buClr>
            </a:pPr>
            <a:endParaRPr lang="en-GB" altLang="en-US" sz="2400" dirty="0" smtClean="0"/>
          </a:p>
          <a:p>
            <a:pPr marL="273050" indent="-273050" algn="just">
              <a:buClr>
                <a:srgbClr val="C00000"/>
              </a:buClr>
            </a:pPr>
            <a:endParaRPr lang="en-GB" altLang="en-US" sz="2000" dirty="0" smtClean="0"/>
          </a:p>
          <a:p>
            <a:pPr marL="273050" indent="-273050" algn="just">
              <a:buClr>
                <a:srgbClr val="C00000"/>
              </a:buClr>
            </a:pPr>
            <a:endParaRPr lang="en-GB" altLang="en-US" sz="2000" dirty="0" smtClean="0"/>
          </a:p>
          <a:p>
            <a:pPr marL="273050" indent="-273050" algn="just">
              <a:buClr>
                <a:srgbClr val="C00000"/>
              </a:buClr>
            </a:pPr>
            <a:endParaRPr lang="en-GB" altLang="en-US" sz="2000" dirty="0" smtClean="0"/>
          </a:p>
          <a:p>
            <a:pPr marL="273050" indent="-273050" algn="just">
              <a:buClr>
                <a:srgbClr val="C00000"/>
              </a:buClr>
            </a:pPr>
            <a:endParaRPr lang="en-GB" altLang="en-US" sz="2000" dirty="0"/>
          </a:p>
          <a:p>
            <a:pPr marL="273050" indent="-273050" algn="just">
              <a:buClr>
                <a:srgbClr val="C00000"/>
              </a:buClr>
            </a:pPr>
            <a:endParaRPr lang="en-GB" altLang="en-US" sz="2000" dirty="0" smtClean="0"/>
          </a:p>
          <a:p>
            <a:pPr marL="273050" indent="-273050" algn="just">
              <a:buClr>
                <a:srgbClr val="C00000"/>
              </a:buClr>
            </a:pPr>
            <a:endParaRPr lang="en-GB" altLang="en-US" sz="2000" dirty="0"/>
          </a:p>
          <a:p>
            <a:pPr marL="273050" indent="-273050" algn="just">
              <a:buClr>
                <a:srgbClr val="C00000"/>
              </a:buClr>
            </a:pPr>
            <a:endParaRPr lang="en-GB" altLang="en-US" sz="2000" dirty="0" smtClean="0"/>
          </a:p>
          <a:p>
            <a:pPr marL="273050" indent="-273050" algn="just">
              <a:buClr>
                <a:srgbClr val="C00000"/>
              </a:buClr>
            </a:pPr>
            <a:endParaRPr lang="en-GB" altLang="en-US" sz="2000" dirty="0"/>
          </a:p>
          <a:p>
            <a:pPr marL="273050" indent="-273050" algn="just">
              <a:buClr>
                <a:srgbClr val="C00000"/>
              </a:buClr>
            </a:pPr>
            <a:endParaRPr lang="en-GB" altLang="en-US" sz="2000" dirty="0" smtClean="0"/>
          </a:p>
          <a:p>
            <a:pPr marL="273050" indent="-273050" algn="just">
              <a:buClr>
                <a:srgbClr val="C00000"/>
              </a:buClr>
            </a:pPr>
            <a:endParaRPr lang="en-GB" altLang="en-US" sz="2000" dirty="0"/>
          </a:p>
          <a:p>
            <a:pPr marL="273050" indent="-273050" algn="just">
              <a:buClr>
                <a:srgbClr val="C00000"/>
              </a:buClr>
            </a:pPr>
            <a:endParaRPr lang="en-GB" altLang="en-US" sz="2000" dirty="0" smtClean="0"/>
          </a:p>
          <a:p>
            <a:pPr marL="273050" indent="-273050" algn="just">
              <a:buClr>
                <a:srgbClr val="C00000"/>
              </a:buClr>
            </a:pPr>
            <a:endParaRPr lang="en-GB" altLang="en-US" sz="2000" dirty="0"/>
          </a:p>
          <a:p>
            <a:endParaRPr lang="en-IE" sz="2000" dirty="0"/>
          </a:p>
        </p:txBody>
      </p:sp>
      <p:graphicFrame>
        <p:nvGraphicFramePr>
          <p:cNvPr id="6" name="Content Placeholder 3"/>
          <p:cNvGraphicFramePr>
            <a:graphicFrameLocks/>
          </p:cNvGraphicFramePr>
          <p:nvPr>
            <p:extLst>
              <p:ext uri="{D42A27DB-BD31-4B8C-83A1-F6EECF244321}">
                <p14:modId xmlns:p14="http://schemas.microsoft.com/office/powerpoint/2010/main" val="3990854477"/>
              </p:ext>
            </p:extLst>
          </p:nvPr>
        </p:nvGraphicFramePr>
        <p:xfrm>
          <a:off x="899592" y="5013176"/>
          <a:ext cx="7344817" cy="1645920"/>
        </p:xfrm>
        <a:graphic>
          <a:graphicData uri="http://schemas.openxmlformats.org/drawingml/2006/table">
            <a:tbl>
              <a:tblPr firstRow="1" bandRow="1">
                <a:tableStyleId>{5C22544A-7EE6-4342-B048-85BDC9FD1C3A}</a:tableStyleId>
              </a:tblPr>
              <a:tblGrid>
                <a:gridCol w="999309"/>
                <a:gridCol w="999309"/>
                <a:gridCol w="999309"/>
                <a:gridCol w="1069259"/>
                <a:gridCol w="1049259"/>
                <a:gridCol w="879407"/>
                <a:gridCol w="1348965"/>
              </a:tblGrid>
              <a:tr h="192030">
                <a:tc gridSpan="2">
                  <a:txBody>
                    <a:bodyPr/>
                    <a:lstStyle/>
                    <a:p>
                      <a:pPr algn="ctr"/>
                      <a:r>
                        <a:rPr lang="en-GB" dirty="0" smtClean="0"/>
                        <a:t>ISBT System</a:t>
                      </a:r>
                      <a:endParaRPr lang="en-I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hMerge="1">
                  <a:txBody>
                    <a:bodyPr/>
                    <a:lstStyle/>
                    <a:p>
                      <a:endParaRPr lang="en-IE" dirty="0"/>
                    </a:p>
                  </a:txBody>
                  <a:tcPr/>
                </a:tc>
                <a:tc gridSpan="2">
                  <a:txBody>
                    <a:bodyPr/>
                    <a:lstStyle/>
                    <a:p>
                      <a:pPr algn="ctr"/>
                      <a:r>
                        <a:rPr lang="en-GB" dirty="0" smtClean="0"/>
                        <a:t>Blood</a:t>
                      </a:r>
                      <a:r>
                        <a:rPr lang="en-GB" baseline="0" dirty="0" smtClean="0"/>
                        <a:t> Group</a:t>
                      </a:r>
                      <a:endParaRPr lang="en-I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hMerge="1">
                  <a:txBody>
                    <a:bodyPr/>
                    <a:lstStyle/>
                    <a:p>
                      <a:endParaRPr lang="en-IE" dirty="0"/>
                    </a:p>
                  </a:txBody>
                  <a:tcPr/>
                </a:tc>
                <a:tc>
                  <a:txBody>
                    <a:bodyPr/>
                    <a:lstStyle/>
                    <a:p>
                      <a:pPr algn="ctr"/>
                      <a:r>
                        <a:rPr lang="en-GB" dirty="0" smtClean="0"/>
                        <a:t>Common Name</a:t>
                      </a:r>
                      <a:endParaRPr lang="en-I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lang="en-GB" dirty="0" smtClean="0"/>
                        <a:t>Gene</a:t>
                      </a:r>
                      <a:endParaRPr lang="en-IE"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lang="en-GB" dirty="0" smtClean="0"/>
                        <a:t>Molecule</a:t>
                      </a:r>
                      <a:endParaRPr lang="en-IE"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0">
                <a:tc>
                  <a:txBody>
                    <a:bodyPr/>
                    <a:lstStyle/>
                    <a:p>
                      <a:pPr algn="ctr"/>
                      <a:r>
                        <a:rPr lang="en-GB" dirty="0" smtClean="0"/>
                        <a:t>Name</a:t>
                      </a:r>
                      <a:endParaRPr lang="en-IE" dirty="0"/>
                    </a:p>
                  </a:txBody>
                  <a:tcPr>
                    <a:lnL w="12700" cap="flat" cmpd="sng" algn="ctr">
                      <a:solidFill>
                        <a:schemeClr val="tx1"/>
                      </a:solidFill>
                      <a:prstDash val="solid"/>
                      <a:round/>
                      <a:headEnd type="none" w="med" len="med"/>
                      <a:tailEnd type="none" w="med" len="med"/>
                    </a:lnL>
                  </a:tcPr>
                </a:tc>
                <a:tc>
                  <a:txBody>
                    <a:bodyPr/>
                    <a:lstStyle/>
                    <a:p>
                      <a:pPr algn="ctr"/>
                      <a:r>
                        <a:rPr lang="en-GB" dirty="0" smtClean="0"/>
                        <a:t>Number</a:t>
                      </a:r>
                      <a:endParaRPr lang="en-IE" dirty="0"/>
                    </a:p>
                  </a:txBody>
                  <a:tcPr>
                    <a:lnR w="12700" cap="flat" cmpd="sng" algn="ctr">
                      <a:solidFill>
                        <a:schemeClr val="tx1"/>
                      </a:solidFill>
                      <a:prstDash val="solid"/>
                      <a:round/>
                      <a:headEnd type="none" w="med" len="med"/>
                      <a:tailEnd type="none" w="med" len="med"/>
                    </a:lnR>
                  </a:tcPr>
                </a:tc>
                <a:tc>
                  <a:txBody>
                    <a:bodyPr/>
                    <a:lstStyle/>
                    <a:p>
                      <a:pPr algn="ctr"/>
                      <a:r>
                        <a:rPr lang="en-GB" dirty="0" smtClean="0"/>
                        <a:t>Number</a:t>
                      </a:r>
                      <a:endParaRPr lang="en-IE" dirty="0"/>
                    </a:p>
                  </a:txBody>
                  <a:tcPr>
                    <a:lnL w="12700" cap="flat" cmpd="sng" algn="ctr">
                      <a:solidFill>
                        <a:schemeClr val="tx1"/>
                      </a:solidFill>
                      <a:prstDash val="solid"/>
                      <a:round/>
                      <a:headEnd type="none" w="med" len="med"/>
                      <a:tailEnd type="none" w="med" len="med"/>
                    </a:lnL>
                  </a:tcPr>
                </a:tc>
                <a:tc>
                  <a:txBody>
                    <a:bodyPr/>
                    <a:lstStyle/>
                    <a:p>
                      <a:pPr algn="ctr"/>
                      <a:r>
                        <a:rPr lang="en-GB" dirty="0" smtClean="0"/>
                        <a:t>Name</a:t>
                      </a:r>
                      <a:endParaRPr lang="en-IE" dirty="0"/>
                    </a:p>
                  </a:txBody>
                  <a:tcPr>
                    <a:lnR w="12700" cap="flat" cmpd="sng" algn="ctr">
                      <a:solidFill>
                        <a:schemeClr val="tx1"/>
                      </a:solidFill>
                      <a:prstDash val="solid"/>
                      <a:round/>
                      <a:headEnd type="none" w="med" len="med"/>
                      <a:tailEnd type="none" w="med" len="med"/>
                    </a:lnR>
                  </a:tcPr>
                </a:tc>
                <a:tc>
                  <a:txBody>
                    <a:bodyPr/>
                    <a:lstStyle/>
                    <a:p>
                      <a:pPr algn="l"/>
                      <a:endParaRPr lang="en-I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a:endParaRPr lang="en-IE"/>
                    </a:p>
                  </a:txBody>
                  <a:tcPr>
                    <a:lnL w="12700" cap="flat" cmpd="sng" algn="ctr">
                      <a:solidFill>
                        <a:schemeClr val="tx1"/>
                      </a:solidFill>
                      <a:prstDash val="solid"/>
                      <a:round/>
                      <a:headEnd type="none" w="med" len="med"/>
                      <a:tailEnd type="none" w="med" len="med"/>
                    </a:lnL>
                  </a:tcPr>
                </a:tc>
                <a:tc>
                  <a:txBody>
                    <a:bodyPr/>
                    <a:lstStyle/>
                    <a:p>
                      <a:pPr algn="l"/>
                      <a:endParaRPr lang="en-IE" dirty="0"/>
                    </a:p>
                  </a:txBody>
                  <a:tcPr>
                    <a:lnR w="12700" cap="flat" cmpd="sng" algn="ctr">
                      <a:solidFill>
                        <a:schemeClr val="tx1"/>
                      </a:solidFill>
                      <a:prstDash val="solid"/>
                      <a:round/>
                      <a:headEnd type="none" w="med" len="med"/>
                      <a:tailEnd type="none" w="med" len="med"/>
                    </a:lnR>
                  </a:tcPr>
                </a:tc>
              </a:tr>
              <a:tr h="192030">
                <a:tc>
                  <a:txBody>
                    <a:bodyPr/>
                    <a:lstStyle/>
                    <a:p>
                      <a:pPr algn="ctr"/>
                      <a:r>
                        <a:rPr lang="en-GB" dirty="0" smtClean="0"/>
                        <a:t>CH/RG</a:t>
                      </a:r>
                      <a:endParaRPr lang="en-IE"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GB" dirty="0" smtClean="0"/>
                        <a:t>017</a:t>
                      </a:r>
                      <a:endParaRPr lang="en-IE"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GB" dirty="0" smtClean="0"/>
                        <a:t>001</a:t>
                      </a:r>
                    </a:p>
                    <a:p>
                      <a:pPr algn="ctr"/>
                      <a:r>
                        <a:rPr lang="en-GB" dirty="0" smtClean="0"/>
                        <a:t>011</a:t>
                      </a:r>
                      <a:endParaRPr lang="en-IE"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GB" dirty="0" smtClean="0"/>
                        <a:t>CH/RG1</a:t>
                      </a:r>
                    </a:p>
                    <a:p>
                      <a:pPr algn="ctr"/>
                      <a:r>
                        <a:rPr lang="en-GB" dirty="0" smtClean="0"/>
                        <a:t>CH/RG11</a:t>
                      </a:r>
                      <a:endParaRPr lang="en-IE"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GB" dirty="0" smtClean="0"/>
                        <a:t>Ch1</a:t>
                      </a:r>
                    </a:p>
                    <a:p>
                      <a:pPr algn="ctr"/>
                      <a:r>
                        <a:rPr lang="en-GB" dirty="0" smtClean="0"/>
                        <a:t>Rg1</a:t>
                      </a:r>
                      <a:endParaRPr lang="en-IE"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GB" i="1" dirty="0" smtClean="0"/>
                        <a:t>C4A</a:t>
                      </a:r>
                    </a:p>
                    <a:p>
                      <a:pPr algn="ctr"/>
                      <a:r>
                        <a:rPr lang="en-GB" i="1" dirty="0" smtClean="0"/>
                        <a:t>C4A</a:t>
                      </a:r>
                      <a:endParaRPr lang="en-IE" i="1"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GB" dirty="0" smtClean="0"/>
                        <a:t>C4B</a:t>
                      </a:r>
                    </a:p>
                    <a:p>
                      <a:pPr algn="ctr"/>
                      <a:r>
                        <a:rPr lang="en-GB" dirty="0" smtClean="0"/>
                        <a:t>C4A</a:t>
                      </a:r>
                      <a:endParaRPr lang="en-IE"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pic>
        <p:nvPicPr>
          <p:cNvPr id="3074" name="Picture 2" descr="Blog - Antibody Basics: Isotypes">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92280" y="260648"/>
            <a:ext cx="1728192" cy="1728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00218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792088"/>
          </a:xfrm>
        </p:spPr>
        <p:txBody>
          <a:bodyPr>
            <a:noAutofit/>
          </a:bodyPr>
          <a:lstStyle/>
          <a:p>
            <a:r>
              <a:rPr lang="en-GB" sz="3600" dirty="0" smtClean="0"/>
              <a:t>Anti-</a:t>
            </a:r>
            <a:r>
              <a:rPr lang="en-GB" sz="3600" dirty="0" err="1" smtClean="0"/>
              <a:t>Chido</a:t>
            </a:r>
            <a:r>
              <a:rPr lang="en-GB" sz="3600" dirty="0" smtClean="0"/>
              <a:t>/Rodgers  </a:t>
            </a:r>
            <a:br>
              <a:rPr lang="en-GB" sz="3600" dirty="0" smtClean="0"/>
            </a:br>
            <a:r>
              <a:rPr lang="en-GB" sz="3600" dirty="0" smtClean="0"/>
              <a:t>Neutralisation Technique</a:t>
            </a:r>
            <a:endParaRPr lang="en-IE" sz="3600" dirty="0"/>
          </a:p>
        </p:txBody>
      </p:sp>
      <p:sp>
        <p:nvSpPr>
          <p:cNvPr id="3" name="Content Placeholder 2"/>
          <p:cNvSpPr>
            <a:spLocks noGrp="1"/>
          </p:cNvSpPr>
          <p:nvPr>
            <p:ph idx="1"/>
          </p:nvPr>
        </p:nvSpPr>
        <p:spPr>
          <a:xfrm>
            <a:off x="0" y="1600200"/>
            <a:ext cx="3995936" cy="4925144"/>
          </a:xfrm>
        </p:spPr>
        <p:txBody>
          <a:bodyPr>
            <a:normAutofit/>
          </a:bodyPr>
          <a:lstStyle/>
          <a:p>
            <a:r>
              <a:rPr lang="en-GB" sz="2000" dirty="0" smtClean="0"/>
              <a:t>‘No fit pattern’ by IAT</a:t>
            </a:r>
          </a:p>
          <a:p>
            <a:r>
              <a:rPr lang="en-GB" sz="2000" dirty="0" smtClean="0"/>
              <a:t>Negative in ENZ-IAT</a:t>
            </a:r>
          </a:p>
          <a:p>
            <a:r>
              <a:rPr lang="en-GB" sz="2000" dirty="0" smtClean="0"/>
              <a:t>C4 coated cells (prepared in house) are tested </a:t>
            </a:r>
            <a:r>
              <a:rPr lang="en-GB" sz="2000" dirty="0" err="1" smtClean="0"/>
              <a:t>Vs</a:t>
            </a:r>
            <a:r>
              <a:rPr lang="en-GB" sz="2000" dirty="0" smtClean="0"/>
              <a:t> patient plasma by IAT</a:t>
            </a:r>
          </a:p>
          <a:p>
            <a:r>
              <a:rPr lang="en-GB" sz="2000" dirty="0" smtClean="0"/>
              <a:t>A stronger reaction with C4 coated cells is observed </a:t>
            </a:r>
            <a:r>
              <a:rPr lang="en-GB" sz="2000" dirty="0" err="1" smtClean="0"/>
              <a:t>Vs</a:t>
            </a:r>
            <a:r>
              <a:rPr lang="en-GB" sz="2000" dirty="0" smtClean="0"/>
              <a:t> uncoated cells</a:t>
            </a:r>
          </a:p>
          <a:p>
            <a:r>
              <a:rPr lang="en-GB" sz="2000" dirty="0" smtClean="0"/>
              <a:t>Patient’s plasma is incubated with pooled AB plasma/serum in a 2:1 ratio @RT for 30mins</a:t>
            </a:r>
          </a:p>
          <a:p>
            <a:r>
              <a:rPr lang="en-GB" sz="2000" dirty="0" smtClean="0"/>
              <a:t>Patient’s plasma is incubated with PBS in a 2:1 ratio to serve as a </a:t>
            </a:r>
            <a:r>
              <a:rPr lang="en-GB" sz="2000" dirty="0" err="1" smtClean="0"/>
              <a:t>dilutional</a:t>
            </a:r>
            <a:r>
              <a:rPr lang="en-GB" sz="2000" dirty="0" smtClean="0"/>
              <a:t> control</a:t>
            </a:r>
          </a:p>
          <a:p>
            <a:endParaRPr lang="en-IE" sz="2000"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l="11307" t="17168" r="7425" b="19978"/>
          <a:stretch>
            <a:fillRect/>
          </a:stretch>
        </p:blipFill>
        <p:spPr bwMode="auto">
          <a:xfrm>
            <a:off x="3995936" y="1052736"/>
            <a:ext cx="4968552" cy="5688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76604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72451" y="1183371"/>
            <a:ext cx="2064737" cy="1864569"/>
          </a:xfrm>
          <a:prstGeom prst="rect">
            <a:avLst/>
          </a:prstGeom>
          <a:noFill/>
          <a:ln>
            <a:noFill/>
          </a:ln>
        </p:spPr>
      </p:pic>
      <p:pic>
        <p:nvPicPr>
          <p:cNvPr id="9" name="Picture 8"/>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72452" y="4678092"/>
            <a:ext cx="2088587" cy="1737450"/>
          </a:xfrm>
          <a:prstGeom prst="rect">
            <a:avLst/>
          </a:prstGeom>
          <a:noFill/>
          <a:ln>
            <a:noFill/>
          </a:ln>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41752" y="128228"/>
            <a:ext cx="3190875" cy="885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79512" y="434845"/>
            <a:ext cx="2952328" cy="646331"/>
          </a:xfrm>
          <a:prstGeom prst="rect">
            <a:avLst/>
          </a:prstGeom>
          <a:noFill/>
        </p:spPr>
        <p:txBody>
          <a:bodyPr wrap="square" rtlCol="0">
            <a:spAutoFit/>
          </a:bodyPr>
          <a:lstStyle/>
          <a:p>
            <a:r>
              <a:rPr lang="en-GB" dirty="0" smtClean="0"/>
              <a:t>C4 coated </a:t>
            </a:r>
            <a:r>
              <a:rPr lang="en-GB" dirty="0" err="1" smtClean="0"/>
              <a:t>Vs</a:t>
            </a:r>
            <a:r>
              <a:rPr lang="en-GB" dirty="0" smtClean="0"/>
              <a:t> uncoated cells with patient’s plasma</a:t>
            </a:r>
            <a:endParaRPr lang="en-IE" dirty="0"/>
          </a:p>
        </p:txBody>
      </p:sp>
      <p:sp>
        <p:nvSpPr>
          <p:cNvPr id="4" name="TextBox 3"/>
          <p:cNvSpPr txBox="1"/>
          <p:nvPr/>
        </p:nvSpPr>
        <p:spPr>
          <a:xfrm>
            <a:off x="0" y="2348880"/>
            <a:ext cx="2060823" cy="1477328"/>
          </a:xfrm>
          <a:prstGeom prst="rect">
            <a:avLst/>
          </a:prstGeom>
          <a:noFill/>
        </p:spPr>
        <p:txBody>
          <a:bodyPr wrap="square" rtlCol="0">
            <a:spAutoFit/>
          </a:bodyPr>
          <a:lstStyle/>
          <a:p>
            <a:r>
              <a:rPr lang="en-GB" dirty="0" smtClean="0"/>
              <a:t>Patient’s results post neutralisation of adsorbed R1R1 and </a:t>
            </a:r>
            <a:r>
              <a:rPr lang="en-GB" dirty="0" err="1" smtClean="0"/>
              <a:t>rr</a:t>
            </a:r>
            <a:r>
              <a:rPr lang="en-GB" dirty="0" smtClean="0"/>
              <a:t> plasma with AB plasma </a:t>
            </a:r>
            <a:endParaRPr lang="en-IE" dirty="0"/>
          </a:p>
        </p:txBody>
      </p:sp>
      <p:sp>
        <p:nvSpPr>
          <p:cNvPr id="5" name="TextBox 4"/>
          <p:cNvSpPr txBox="1"/>
          <p:nvPr/>
        </p:nvSpPr>
        <p:spPr>
          <a:xfrm>
            <a:off x="-1" y="4869160"/>
            <a:ext cx="2060823" cy="1200329"/>
          </a:xfrm>
          <a:prstGeom prst="rect">
            <a:avLst/>
          </a:prstGeom>
          <a:noFill/>
        </p:spPr>
        <p:txBody>
          <a:bodyPr wrap="square" rtlCol="0">
            <a:spAutoFit/>
          </a:bodyPr>
          <a:lstStyle/>
          <a:p>
            <a:r>
              <a:rPr lang="en-GB" dirty="0" smtClean="0"/>
              <a:t>Patient’s results post neutralisation of adsorbed plasma with PBS </a:t>
            </a:r>
            <a:endParaRPr lang="en-IE" dirty="0"/>
          </a:p>
        </p:txBody>
      </p:sp>
      <p:pic>
        <p:nvPicPr>
          <p:cNvPr id="2051"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61039" y="1152098"/>
            <a:ext cx="2005495" cy="19169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1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672452" y="3047940"/>
            <a:ext cx="2064737" cy="1630152"/>
          </a:xfrm>
          <a:prstGeom prst="rect">
            <a:avLst/>
          </a:prstGeom>
          <a:noFill/>
          <a:ln>
            <a:noFill/>
          </a:ln>
        </p:spPr>
      </p:pic>
      <p:pic>
        <p:nvPicPr>
          <p:cNvPr id="13"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737189" y="3069021"/>
            <a:ext cx="2029345" cy="16090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737189" y="4670190"/>
            <a:ext cx="2029345" cy="1728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356705" y="2579712"/>
            <a:ext cx="720080" cy="369332"/>
          </a:xfrm>
          <a:prstGeom prst="rect">
            <a:avLst/>
          </a:prstGeom>
          <a:noFill/>
        </p:spPr>
        <p:txBody>
          <a:bodyPr wrap="square" rtlCol="0">
            <a:spAutoFit/>
          </a:bodyPr>
          <a:lstStyle/>
          <a:p>
            <a:pPr algn="ctr"/>
            <a:r>
              <a:rPr lang="en-GB" dirty="0" smtClean="0"/>
              <a:t>R1R1</a:t>
            </a:r>
            <a:endParaRPr lang="en-IE" dirty="0"/>
          </a:p>
        </p:txBody>
      </p:sp>
      <p:sp>
        <p:nvSpPr>
          <p:cNvPr id="6" name="Rectangle 5"/>
          <p:cNvSpPr/>
          <p:nvPr/>
        </p:nvSpPr>
        <p:spPr>
          <a:xfrm rot="10800000" flipV="1">
            <a:off x="5436096" y="2575357"/>
            <a:ext cx="792088" cy="369332"/>
          </a:xfrm>
          <a:prstGeom prst="rect">
            <a:avLst/>
          </a:prstGeom>
        </p:spPr>
        <p:txBody>
          <a:bodyPr wrap="square">
            <a:spAutoFit/>
          </a:bodyPr>
          <a:lstStyle/>
          <a:p>
            <a:pPr algn="ctr"/>
            <a:r>
              <a:rPr lang="en-GB" dirty="0"/>
              <a:t>R1R1</a:t>
            </a:r>
            <a:endParaRPr lang="en-IE" dirty="0"/>
          </a:p>
        </p:txBody>
      </p:sp>
      <p:sp>
        <p:nvSpPr>
          <p:cNvPr id="17" name="TextBox 16"/>
          <p:cNvSpPr txBox="1"/>
          <p:nvPr/>
        </p:nvSpPr>
        <p:spPr>
          <a:xfrm rot="10800000" flipV="1">
            <a:off x="3141752" y="4158440"/>
            <a:ext cx="1255486" cy="369332"/>
          </a:xfrm>
          <a:prstGeom prst="rect">
            <a:avLst/>
          </a:prstGeom>
          <a:noFill/>
        </p:spPr>
        <p:txBody>
          <a:bodyPr wrap="square" rtlCol="0">
            <a:spAutoFit/>
          </a:bodyPr>
          <a:lstStyle/>
          <a:p>
            <a:pPr algn="ctr"/>
            <a:r>
              <a:rPr lang="en-GB" dirty="0" err="1" smtClean="0"/>
              <a:t>rr</a:t>
            </a:r>
            <a:endParaRPr lang="en-IE" dirty="0"/>
          </a:p>
        </p:txBody>
      </p:sp>
      <p:sp>
        <p:nvSpPr>
          <p:cNvPr id="18" name="TextBox 17"/>
          <p:cNvSpPr txBox="1"/>
          <p:nvPr/>
        </p:nvSpPr>
        <p:spPr>
          <a:xfrm rot="10800000" flipV="1">
            <a:off x="5204397" y="4158146"/>
            <a:ext cx="1255486" cy="369332"/>
          </a:xfrm>
          <a:prstGeom prst="rect">
            <a:avLst/>
          </a:prstGeom>
          <a:noFill/>
        </p:spPr>
        <p:txBody>
          <a:bodyPr wrap="square" rtlCol="0">
            <a:spAutoFit/>
          </a:bodyPr>
          <a:lstStyle/>
          <a:p>
            <a:pPr algn="ctr"/>
            <a:r>
              <a:rPr lang="en-GB" dirty="0" err="1" smtClean="0"/>
              <a:t>rr</a:t>
            </a:r>
            <a:endParaRPr lang="en-IE" dirty="0"/>
          </a:p>
        </p:txBody>
      </p:sp>
    </p:spTree>
    <p:extLst>
      <p:ext uri="{BB962C8B-B14F-4D97-AF65-F5344CB8AC3E}">
        <p14:creationId xmlns:p14="http://schemas.microsoft.com/office/powerpoint/2010/main" val="105102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 calcmode="lin" valueType="num">
                                      <p:cBhvr additive="base">
                                        <p:cTn id="19"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2397" y="620688"/>
            <a:ext cx="2943225" cy="2120265"/>
          </a:xfrm>
          <a:prstGeom prst="rect">
            <a:avLst/>
          </a:prstGeom>
          <a:noFill/>
          <a:ln>
            <a:noFill/>
          </a:ln>
        </p:spPr>
      </p:pic>
      <p:pic>
        <p:nvPicPr>
          <p:cNvPr id="3" name="Picture 2"/>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15622" y="620688"/>
            <a:ext cx="2880995" cy="2120265"/>
          </a:xfrm>
          <a:prstGeom prst="rect">
            <a:avLst/>
          </a:prstGeom>
          <a:noFill/>
          <a:ln>
            <a:noFill/>
          </a:ln>
        </p:spPr>
      </p:pic>
      <p:sp>
        <p:nvSpPr>
          <p:cNvPr id="4" name="Rounded Rectangle 3"/>
          <p:cNvSpPr/>
          <p:nvPr/>
        </p:nvSpPr>
        <p:spPr>
          <a:xfrm>
            <a:off x="2483768" y="692696"/>
            <a:ext cx="391491" cy="108012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 name="Rounded Rectangle 4"/>
          <p:cNvSpPr/>
          <p:nvPr/>
        </p:nvSpPr>
        <p:spPr>
          <a:xfrm>
            <a:off x="3378503" y="692696"/>
            <a:ext cx="432048" cy="108012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 name="TextBox 6"/>
          <p:cNvSpPr txBox="1"/>
          <p:nvPr/>
        </p:nvSpPr>
        <p:spPr>
          <a:xfrm>
            <a:off x="1187624" y="2924944"/>
            <a:ext cx="6264695" cy="1200329"/>
          </a:xfrm>
          <a:prstGeom prst="rect">
            <a:avLst/>
          </a:prstGeom>
          <a:noFill/>
        </p:spPr>
        <p:txBody>
          <a:bodyPr wrap="square" rtlCol="0">
            <a:spAutoFit/>
          </a:bodyPr>
          <a:lstStyle/>
          <a:p>
            <a:pPr marL="285750" indent="-285750">
              <a:buBlip>
                <a:blip r:embed="rId5"/>
              </a:buBlip>
            </a:pPr>
            <a:r>
              <a:rPr lang="en-GB" dirty="0" smtClean="0"/>
              <a:t>Underlying Anti-E detected</a:t>
            </a:r>
          </a:p>
          <a:p>
            <a:pPr marL="285750" indent="-285750">
              <a:buBlip>
                <a:blip r:embed="rId5"/>
              </a:buBlip>
            </a:pPr>
            <a:r>
              <a:rPr lang="en-GB" dirty="0" smtClean="0"/>
              <a:t>Compatibility testing was carried out and serological least incompatible units issued</a:t>
            </a:r>
          </a:p>
          <a:p>
            <a:endParaRPr lang="en-IE" dirty="0"/>
          </a:p>
        </p:txBody>
      </p:sp>
      <p:pic>
        <p:nvPicPr>
          <p:cNvPr id="512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00984" y="3892650"/>
            <a:ext cx="5629275" cy="1552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ounded Rectangle 5"/>
          <p:cNvSpPr/>
          <p:nvPr/>
        </p:nvSpPr>
        <p:spPr>
          <a:xfrm>
            <a:off x="3062547" y="4125273"/>
            <a:ext cx="750719" cy="128195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9" name="Rounded Rectangle 8"/>
          <p:cNvSpPr/>
          <p:nvPr/>
        </p:nvSpPr>
        <p:spPr>
          <a:xfrm>
            <a:off x="3811694" y="4125273"/>
            <a:ext cx="832314" cy="130162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 name="Rounded Rectangle 9"/>
          <p:cNvSpPr/>
          <p:nvPr/>
        </p:nvSpPr>
        <p:spPr>
          <a:xfrm>
            <a:off x="4644008" y="4125273"/>
            <a:ext cx="760306" cy="131995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1" name="Rounded Rectangle 10"/>
          <p:cNvSpPr/>
          <p:nvPr/>
        </p:nvSpPr>
        <p:spPr>
          <a:xfrm>
            <a:off x="5404314" y="4125273"/>
            <a:ext cx="566477" cy="131995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 name="TextBox 7"/>
          <p:cNvSpPr txBox="1"/>
          <p:nvPr/>
        </p:nvSpPr>
        <p:spPr>
          <a:xfrm>
            <a:off x="3059833" y="5445225"/>
            <a:ext cx="648072" cy="369332"/>
          </a:xfrm>
          <a:prstGeom prst="rect">
            <a:avLst/>
          </a:prstGeom>
          <a:noFill/>
        </p:spPr>
        <p:txBody>
          <a:bodyPr wrap="square" rtlCol="0">
            <a:spAutoFit/>
          </a:bodyPr>
          <a:lstStyle/>
          <a:p>
            <a:r>
              <a:rPr lang="en-GB" sz="900" dirty="0" smtClean="0">
                <a:solidFill>
                  <a:srgbClr val="FF0000"/>
                </a:solidFill>
              </a:rPr>
              <a:t>Neat plasma</a:t>
            </a:r>
            <a:endParaRPr lang="en-IE" sz="900" dirty="0">
              <a:solidFill>
                <a:srgbClr val="FF0000"/>
              </a:solidFill>
            </a:endParaRPr>
          </a:p>
        </p:txBody>
      </p:sp>
      <p:sp>
        <p:nvSpPr>
          <p:cNvPr id="12" name="TextBox 11"/>
          <p:cNvSpPr txBox="1"/>
          <p:nvPr/>
        </p:nvSpPr>
        <p:spPr>
          <a:xfrm>
            <a:off x="3923928" y="5407230"/>
            <a:ext cx="648072" cy="369332"/>
          </a:xfrm>
          <a:prstGeom prst="rect">
            <a:avLst/>
          </a:prstGeom>
          <a:noFill/>
        </p:spPr>
        <p:txBody>
          <a:bodyPr wrap="square" rtlCol="0">
            <a:spAutoFit/>
          </a:bodyPr>
          <a:lstStyle/>
          <a:p>
            <a:r>
              <a:rPr lang="en-GB" sz="900" dirty="0" smtClean="0">
                <a:solidFill>
                  <a:srgbClr val="FF0000"/>
                </a:solidFill>
              </a:rPr>
              <a:t>Adsorbed plasma</a:t>
            </a:r>
            <a:endParaRPr lang="en-IE" sz="900" dirty="0">
              <a:solidFill>
                <a:srgbClr val="FF0000"/>
              </a:solidFill>
            </a:endParaRPr>
          </a:p>
        </p:txBody>
      </p:sp>
      <p:sp>
        <p:nvSpPr>
          <p:cNvPr id="13" name="TextBox 12"/>
          <p:cNvSpPr txBox="1"/>
          <p:nvPr/>
        </p:nvSpPr>
        <p:spPr>
          <a:xfrm>
            <a:off x="4644008" y="5445225"/>
            <a:ext cx="864096" cy="507831"/>
          </a:xfrm>
          <a:prstGeom prst="rect">
            <a:avLst/>
          </a:prstGeom>
          <a:noFill/>
        </p:spPr>
        <p:txBody>
          <a:bodyPr wrap="square" rtlCol="0">
            <a:spAutoFit/>
          </a:bodyPr>
          <a:lstStyle/>
          <a:p>
            <a:r>
              <a:rPr lang="en-GB" sz="900" dirty="0" smtClean="0">
                <a:solidFill>
                  <a:srgbClr val="FF0000"/>
                </a:solidFill>
              </a:rPr>
              <a:t>Neutralisation on adsorbed plasma</a:t>
            </a:r>
            <a:endParaRPr lang="en-IE" sz="900" dirty="0">
              <a:solidFill>
                <a:srgbClr val="FF0000"/>
              </a:solidFill>
            </a:endParaRPr>
          </a:p>
        </p:txBody>
      </p:sp>
      <p:sp>
        <p:nvSpPr>
          <p:cNvPr id="14" name="TextBox 13"/>
          <p:cNvSpPr txBox="1"/>
          <p:nvPr/>
        </p:nvSpPr>
        <p:spPr>
          <a:xfrm>
            <a:off x="5508104" y="5445225"/>
            <a:ext cx="462687" cy="369332"/>
          </a:xfrm>
          <a:prstGeom prst="rect">
            <a:avLst/>
          </a:prstGeom>
          <a:noFill/>
        </p:spPr>
        <p:txBody>
          <a:bodyPr wrap="square" rtlCol="0">
            <a:spAutoFit/>
          </a:bodyPr>
          <a:lstStyle/>
          <a:p>
            <a:r>
              <a:rPr lang="en-GB" sz="900" dirty="0" smtClean="0">
                <a:solidFill>
                  <a:srgbClr val="FF0000"/>
                </a:solidFill>
              </a:rPr>
              <a:t>PBS ctrl</a:t>
            </a:r>
            <a:endParaRPr lang="en-IE" sz="900" dirty="0">
              <a:solidFill>
                <a:srgbClr val="FF0000"/>
              </a:solidFill>
            </a:endParaRPr>
          </a:p>
        </p:txBody>
      </p:sp>
      <p:sp>
        <p:nvSpPr>
          <p:cNvPr id="15" name="TextBox 14"/>
          <p:cNvSpPr txBox="1"/>
          <p:nvPr/>
        </p:nvSpPr>
        <p:spPr>
          <a:xfrm>
            <a:off x="1043608" y="6093296"/>
            <a:ext cx="6408711" cy="369332"/>
          </a:xfrm>
          <a:prstGeom prst="rect">
            <a:avLst/>
          </a:prstGeom>
          <a:noFill/>
        </p:spPr>
        <p:txBody>
          <a:bodyPr wrap="square" rtlCol="0">
            <a:spAutoFit/>
          </a:bodyPr>
          <a:lstStyle/>
          <a:p>
            <a:pPr marL="285750" indent="-285750">
              <a:buBlip>
                <a:blip r:embed="rId5"/>
              </a:buBlip>
            </a:pPr>
            <a:r>
              <a:rPr lang="en-GB" dirty="0" smtClean="0"/>
              <a:t>RCI’s job is to secure the result and issue a safe component</a:t>
            </a:r>
            <a:endParaRPr lang="en-IE" dirty="0"/>
          </a:p>
        </p:txBody>
      </p:sp>
    </p:spTree>
    <p:extLst>
      <p:ext uri="{BB962C8B-B14F-4D97-AF65-F5344CB8AC3E}">
        <p14:creationId xmlns:p14="http://schemas.microsoft.com/office/powerpoint/2010/main" val="1665655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P spid="11" grpId="0" animBg="1"/>
      <p:bldP spid="8" grpId="0"/>
      <p:bldP spid="12" grpId="0"/>
      <p:bldP spid="13"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Patient report</a:t>
            </a:r>
            <a:endParaRPr lang="en-IE" dirty="0"/>
          </a:p>
        </p:txBody>
      </p:sp>
      <p:sp>
        <p:nvSpPr>
          <p:cNvPr id="5" name="Content Placeholder 4"/>
          <p:cNvSpPr>
            <a:spLocks noGrp="1"/>
          </p:cNvSpPr>
          <p:nvPr>
            <p:ph idx="1"/>
          </p:nvPr>
        </p:nvSpPr>
        <p:spPr>
          <a:xfrm>
            <a:off x="457200" y="1484784"/>
            <a:ext cx="8229600" cy="4641379"/>
          </a:xfrm>
        </p:spPr>
        <p:txBody>
          <a:bodyPr/>
          <a:lstStyle/>
          <a:p>
            <a:r>
              <a:rPr lang="en-GB" dirty="0" smtClean="0"/>
              <a:t>Current Antibody: Auto-antibody, Anti-</a:t>
            </a:r>
            <a:r>
              <a:rPr lang="en-GB" dirty="0" err="1" smtClean="0"/>
              <a:t>Ch</a:t>
            </a:r>
            <a:r>
              <a:rPr lang="en-GB" dirty="0" smtClean="0"/>
              <a:t>/</a:t>
            </a:r>
            <a:r>
              <a:rPr lang="en-GB" dirty="0" err="1" smtClean="0"/>
              <a:t>Rg</a:t>
            </a:r>
            <a:r>
              <a:rPr lang="en-GB" dirty="0" smtClean="0"/>
              <a:t> and Anti-E</a:t>
            </a:r>
          </a:p>
          <a:p>
            <a:r>
              <a:rPr lang="en-GB" dirty="0" smtClean="0"/>
              <a:t>Transfusion Protocol: Patient should receive E-c-K- serologically least incompatible red cells</a:t>
            </a:r>
          </a:p>
          <a:p>
            <a:r>
              <a:rPr lang="en-GB" dirty="0" smtClean="0"/>
              <a:t>Patient is still attending </a:t>
            </a:r>
            <a:r>
              <a:rPr lang="en-GB" dirty="0" err="1" smtClean="0"/>
              <a:t>Haem</a:t>
            </a:r>
            <a:r>
              <a:rPr lang="en-GB" dirty="0" smtClean="0"/>
              <a:t>/</a:t>
            </a:r>
            <a:r>
              <a:rPr lang="en-GB" dirty="0" err="1" smtClean="0"/>
              <a:t>Onc</a:t>
            </a:r>
            <a:r>
              <a:rPr lang="en-GB" dirty="0" smtClean="0"/>
              <a:t> day ward for weekly transfusions</a:t>
            </a:r>
          </a:p>
          <a:p>
            <a:endParaRPr lang="en-IE" dirty="0"/>
          </a:p>
        </p:txBody>
      </p:sp>
      <p:pic>
        <p:nvPicPr>
          <p:cNvPr id="8" name="Picture 7"/>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8144" y="4149080"/>
            <a:ext cx="1929754" cy="2520280"/>
          </a:xfrm>
          <a:prstGeom prst="rect">
            <a:avLst/>
          </a:prstGeom>
          <a:noFill/>
          <a:ln>
            <a:noFill/>
          </a:ln>
        </p:spPr>
      </p:pic>
    </p:spTree>
    <p:extLst>
      <p:ext uri="{BB962C8B-B14F-4D97-AF65-F5344CB8AC3E}">
        <p14:creationId xmlns:p14="http://schemas.microsoft.com/office/powerpoint/2010/main" val="31600731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528" y="332657"/>
            <a:ext cx="8478688" cy="2448272"/>
          </a:xfrm>
        </p:spPr>
        <p:txBody>
          <a:bodyPr>
            <a:normAutofit fontScale="90000"/>
          </a:bodyPr>
          <a:lstStyle/>
          <a:p>
            <a:r>
              <a:rPr lang="en-IE" dirty="0"/>
              <a:t/>
            </a:r>
            <a:br>
              <a:rPr lang="en-IE" dirty="0"/>
            </a:br>
            <a:r>
              <a:rPr lang="en-IE" dirty="0"/>
              <a:t> </a:t>
            </a:r>
            <a:r>
              <a:rPr lang="en-IE" sz="6000" b="1" dirty="0"/>
              <a:t>Not another antibody</a:t>
            </a:r>
            <a:r>
              <a:rPr lang="en-IE" sz="6000" b="1" dirty="0" smtClean="0"/>
              <a:t>!</a:t>
            </a:r>
            <a:br>
              <a:rPr lang="en-IE" sz="6000" b="1" dirty="0" smtClean="0"/>
            </a:br>
            <a:r>
              <a:rPr lang="en-IE" sz="6000" b="1" dirty="0" smtClean="0"/>
              <a:t> </a:t>
            </a:r>
            <a:r>
              <a:rPr lang="en-IE" sz="6000" b="1" dirty="0"/>
              <a:t>A complex serological case. </a:t>
            </a:r>
            <a:r>
              <a:rPr lang="en-IE" dirty="0"/>
              <a:t>	</a:t>
            </a:r>
            <a:br>
              <a:rPr lang="en-IE" dirty="0"/>
            </a:br>
            <a:endParaRPr lang="en-IE" dirty="0"/>
          </a:p>
        </p:txBody>
      </p:sp>
      <p:sp>
        <p:nvSpPr>
          <p:cNvPr id="3" name="Subtitle 2"/>
          <p:cNvSpPr>
            <a:spLocks noGrp="1"/>
          </p:cNvSpPr>
          <p:nvPr>
            <p:ph type="subTitle" idx="1"/>
          </p:nvPr>
        </p:nvSpPr>
        <p:spPr>
          <a:xfrm>
            <a:off x="2555776" y="5445224"/>
            <a:ext cx="3456384" cy="1080120"/>
          </a:xfrm>
        </p:spPr>
        <p:txBody>
          <a:bodyPr>
            <a:normAutofit fontScale="40000" lnSpcReduction="20000"/>
          </a:bodyPr>
          <a:lstStyle/>
          <a:p>
            <a:r>
              <a:rPr lang="en-GB" dirty="0" err="1" smtClean="0"/>
              <a:t>Cáit</a:t>
            </a:r>
            <a:r>
              <a:rPr lang="en-GB" dirty="0" smtClean="0"/>
              <a:t> Geaney</a:t>
            </a:r>
          </a:p>
          <a:p>
            <a:r>
              <a:rPr lang="en-GB" dirty="0" smtClean="0"/>
              <a:t>SMS</a:t>
            </a:r>
          </a:p>
          <a:p>
            <a:r>
              <a:rPr lang="en-GB" dirty="0" smtClean="0"/>
              <a:t>RCI Laboratory</a:t>
            </a:r>
          </a:p>
          <a:p>
            <a:r>
              <a:rPr lang="en-GB" dirty="0" smtClean="0"/>
              <a:t>Irish Blood Transfusion Service</a:t>
            </a:r>
          </a:p>
          <a:p>
            <a:r>
              <a:rPr lang="en-GB" dirty="0" smtClean="0"/>
              <a:t>Cait.Geaney@ibts.ie</a:t>
            </a:r>
          </a:p>
          <a:p>
            <a:endParaRPr lang="en-IE" dirty="0"/>
          </a:p>
        </p:txBody>
      </p:sp>
      <p:pic>
        <p:nvPicPr>
          <p:cNvPr id="1026" name="Picture 2" descr="\\ibts.local\desktop$\Win7\geaneyc\Desktop\logo-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76316" y="5805264"/>
            <a:ext cx="2286000" cy="85725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55776" y="2636912"/>
            <a:ext cx="3456384" cy="2592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949098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536" y="44624"/>
            <a:ext cx="6984776" cy="720080"/>
          </a:xfrm>
        </p:spPr>
        <p:txBody>
          <a:bodyPr>
            <a:normAutofit fontScale="90000"/>
          </a:bodyPr>
          <a:lstStyle/>
          <a:p>
            <a:r>
              <a:rPr lang="en-GB" dirty="0" smtClean="0"/>
              <a:t>Patient outcome</a:t>
            </a:r>
            <a:endParaRPr lang="en-IE" dirty="0"/>
          </a:p>
        </p:txBody>
      </p:sp>
      <p:sp>
        <p:nvSpPr>
          <p:cNvPr id="3" name="Content Placeholder 2"/>
          <p:cNvSpPr>
            <a:spLocks noGrp="1"/>
          </p:cNvSpPr>
          <p:nvPr>
            <p:ph idx="1"/>
          </p:nvPr>
        </p:nvSpPr>
        <p:spPr>
          <a:xfrm>
            <a:off x="360282" y="764704"/>
            <a:ext cx="6227942" cy="6048672"/>
          </a:xfrm>
        </p:spPr>
        <p:txBody>
          <a:bodyPr>
            <a:normAutofit fontScale="70000" lnSpcReduction="20000"/>
          </a:bodyPr>
          <a:lstStyle/>
          <a:p>
            <a:r>
              <a:rPr lang="en-GB" dirty="0" smtClean="0"/>
              <a:t>Patient diagnosed with Auto-Immune Haemolytic Anaemia (AIHA)</a:t>
            </a:r>
          </a:p>
          <a:p>
            <a:r>
              <a:rPr lang="en-IE" dirty="0" smtClean="0">
                <a:effectLst/>
              </a:rPr>
              <a:t>AIHA is a decompensated acquired haemolysis caused by the host's immune system acting against its own red cell antigens.</a:t>
            </a:r>
            <a:endParaRPr lang="en-GB" dirty="0" smtClean="0"/>
          </a:p>
          <a:p>
            <a:r>
              <a:rPr lang="en-IE" dirty="0" smtClean="0">
                <a:effectLst/>
              </a:rPr>
              <a:t>The incidence is approximately 1 per 100 000/year</a:t>
            </a:r>
          </a:p>
          <a:p>
            <a:r>
              <a:rPr lang="en-IE" dirty="0" smtClean="0">
                <a:effectLst/>
              </a:rPr>
              <a:t> It can occur at any age but incidence rises with increasing age. </a:t>
            </a:r>
          </a:p>
          <a:p>
            <a:r>
              <a:rPr lang="en-IE" dirty="0" smtClean="0">
                <a:effectLst/>
              </a:rPr>
              <a:t>Serologically, cases are divided into warm type (65%), cold type (29% cold </a:t>
            </a:r>
            <a:r>
              <a:rPr lang="en-IE" dirty="0" err="1" smtClean="0">
                <a:effectLst/>
              </a:rPr>
              <a:t>haemagglutinin</a:t>
            </a:r>
            <a:r>
              <a:rPr lang="en-IE" dirty="0" smtClean="0">
                <a:effectLst/>
              </a:rPr>
              <a:t> disease [CHAD], 1% paroxysmal cold </a:t>
            </a:r>
            <a:r>
              <a:rPr lang="en-IE" dirty="0" err="1" smtClean="0">
                <a:effectLst/>
              </a:rPr>
              <a:t>haemoglobinuria</a:t>
            </a:r>
            <a:r>
              <a:rPr lang="en-IE" dirty="0" smtClean="0">
                <a:effectLst/>
              </a:rPr>
              <a:t>) or mixed AIHA (5%).</a:t>
            </a:r>
          </a:p>
          <a:p>
            <a:r>
              <a:rPr lang="en-GB" dirty="0" smtClean="0"/>
              <a:t>AIHA patients are ‘dangerous’ recipients of transfusion. Minimal or no transfusion is preferred.</a:t>
            </a:r>
          </a:p>
          <a:p>
            <a:r>
              <a:rPr lang="en-GB" dirty="0" smtClean="0"/>
              <a:t>The BT lab’s role is to exclude </a:t>
            </a:r>
            <a:r>
              <a:rPr lang="en-GB" dirty="0" err="1" smtClean="0"/>
              <a:t>allo</a:t>
            </a:r>
            <a:r>
              <a:rPr lang="en-GB" dirty="0" smtClean="0"/>
              <a:t>-antibodies and provide the safest components available (extended matched)</a:t>
            </a:r>
            <a:endParaRPr lang="en-IE" dirty="0" smtClean="0">
              <a:effectLst/>
            </a:endParaRPr>
          </a:p>
          <a:p>
            <a:endParaRPr lang="en-IE" dirty="0"/>
          </a:p>
        </p:txBody>
      </p:sp>
      <p:pic>
        <p:nvPicPr>
          <p:cNvPr id="4" name="Picture 3" descr="C:\Users\geaneyc\AppData\Local\Microsoft\Windows\Temporary Internet Files\Content.IE5\JH72962R\Mechanisms-of-hemolysis-in-warm-antibody-autoimmune-hemolytic-anemia-C-complement.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28184" y="1412776"/>
            <a:ext cx="2721738" cy="3456384"/>
          </a:xfrm>
          <a:prstGeom prst="rect">
            <a:avLst/>
          </a:prstGeom>
          <a:noFill/>
          <a:extLst/>
        </p:spPr>
      </p:pic>
    </p:spTree>
    <p:extLst>
      <p:ext uri="{BB962C8B-B14F-4D97-AF65-F5344CB8AC3E}">
        <p14:creationId xmlns:p14="http://schemas.microsoft.com/office/powerpoint/2010/main" val="21148828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936104"/>
          </a:xfrm>
        </p:spPr>
        <p:txBody>
          <a:bodyPr/>
          <a:lstStyle/>
          <a:p>
            <a:r>
              <a:rPr lang="en-GB" dirty="0" smtClean="0"/>
              <a:t>Discussion</a:t>
            </a:r>
            <a:endParaRPr lang="en-IE" dirty="0"/>
          </a:p>
        </p:txBody>
      </p:sp>
      <p:sp>
        <p:nvSpPr>
          <p:cNvPr id="3" name="Content Placeholder 2"/>
          <p:cNvSpPr>
            <a:spLocks noGrp="1"/>
          </p:cNvSpPr>
          <p:nvPr>
            <p:ph idx="1"/>
          </p:nvPr>
        </p:nvSpPr>
        <p:spPr>
          <a:xfrm>
            <a:off x="0" y="1124744"/>
            <a:ext cx="9144000" cy="5472608"/>
          </a:xfrm>
        </p:spPr>
        <p:txBody>
          <a:bodyPr>
            <a:normAutofit/>
          </a:bodyPr>
          <a:lstStyle/>
          <a:p>
            <a:r>
              <a:rPr lang="en-GB" sz="2000" dirty="0" smtClean="0"/>
              <a:t>This case study highlights the various specialised techniques performed in the RCI Lab and their utilisation to provide safe components for our patients. </a:t>
            </a:r>
          </a:p>
          <a:p>
            <a:pPr marL="0" indent="0">
              <a:buNone/>
            </a:pPr>
            <a:endParaRPr lang="en-GB" sz="2000" dirty="0" smtClean="0"/>
          </a:p>
          <a:p>
            <a:r>
              <a:rPr lang="en-GB" sz="2000" dirty="0" err="1" smtClean="0"/>
              <a:t>Haemovigilance</a:t>
            </a:r>
            <a:r>
              <a:rPr lang="en-GB" sz="2000" dirty="0" smtClean="0"/>
              <a:t> report:          Delayed Serological </a:t>
            </a:r>
            <a:r>
              <a:rPr lang="en-GB" sz="2000" dirty="0"/>
              <a:t>T</a:t>
            </a:r>
            <a:r>
              <a:rPr lang="en-GB" sz="2000" dirty="0" smtClean="0"/>
              <a:t>ransfusion </a:t>
            </a:r>
            <a:r>
              <a:rPr lang="en-GB" sz="2000" dirty="0"/>
              <a:t>R</a:t>
            </a:r>
            <a:r>
              <a:rPr lang="en-GB" sz="2000" dirty="0" smtClean="0"/>
              <a:t>eaction (DSTR) </a:t>
            </a:r>
          </a:p>
          <a:p>
            <a:pPr marL="0" indent="0">
              <a:buNone/>
            </a:pPr>
            <a:endParaRPr lang="en-GB" sz="2000" dirty="0"/>
          </a:p>
          <a:p>
            <a:pPr marL="0" indent="0">
              <a:buNone/>
            </a:pPr>
            <a:r>
              <a:rPr lang="en-GB" sz="2000" dirty="0" smtClean="0"/>
              <a:t>                                                           Delayed Haemolytic Transfusion Reaction (DHTR) </a:t>
            </a:r>
          </a:p>
          <a:p>
            <a:r>
              <a:rPr lang="en-GB" sz="2000" dirty="0" smtClean="0"/>
              <a:t>DSTR </a:t>
            </a:r>
            <a:r>
              <a:rPr lang="en-US" sz="2000" dirty="0" smtClean="0">
                <a:effectLst/>
              </a:rPr>
              <a:t>is one in which the patient lacks the clinical features but exhibits the laboratory features of </a:t>
            </a:r>
            <a:r>
              <a:rPr lang="en-US" sz="2000" dirty="0" err="1" smtClean="0">
                <a:effectLst/>
              </a:rPr>
              <a:t>haemolysis</a:t>
            </a:r>
            <a:r>
              <a:rPr lang="en-US" sz="2000" dirty="0" smtClean="0">
                <a:effectLst/>
              </a:rPr>
              <a:t>.</a:t>
            </a:r>
          </a:p>
          <a:p>
            <a:pPr marL="0" indent="0">
              <a:buNone/>
            </a:pPr>
            <a:endParaRPr lang="en-US" sz="2000" dirty="0" smtClean="0">
              <a:effectLst/>
            </a:endParaRPr>
          </a:p>
          <a:p>
            <a:r>
              <a:rPr lang="en-US" sz="2000" dirty="0" smtClean="0"/>
              <a:t>DSTR is appropriate due to the </a:t>
            </a:r>
            <a:r>
              <a:rPr lang="en-US" sz="2000" dirty="0" err="1" smtClean="0"/>
              <a:t>allo</a:t>
            </a:r>
            <a:r>
              <a:rPr lang="en-US" sz="2000" dirty="0" smtClean="0"/>
              <a:t>-anti-E detected on the initial presentation to the RCI lab (20/08/19), however markers of </a:t>
            </a:r>
            <a:r>
              <a:rPr lang="en-US" sz="2000" dirty="0" err="1" smtClean="0"/>
              <a:t>haemolysis</a:t>
            </a:r>
            <a:r>
              <a:rPr lang="en-US" sz="2000" dirty="0" smtClean="0"/>
              <a:t> developed on the 11/09/19. </a:t>
            </a:r>
          </a:p>
          <a:p>
            <a:pPr marL="0" indent="0">
              <a:buNone/>
            </a:pPr>
            <a:endParaRPr lang="en-US" sz="2000" dirty="0" smtClean="0"/>
          </a:p>
          <a:p>
            <a:r>
              <a:rPr lang="en-GB" sz="2000" dirty="0" smtClean="0"/>
              <a:t>E positive unit transfused on 06/08/19 on initial admittance into the referral hospital (</a:t>
            </a:r>
            <a:r>
              <a:rPr lang="en-GB" sz="2000" dirty="0" err="1" smtClean="0"/>
              <a:t>Hb</a:t>
            </a:r>
            <a:r>
              <a:rPr lang="en-GB" sz="2000" dirty="0" smtClean="0"/>
              <a:t> 5.3 g/</a:t>
            </a:r>
            <a:r>
              <a:rPr lang="en-GB" sz="2000" dirty="0" err="1" smtClean="0"/>
              <a:t>dL</a:t>
            </a:r>
            <a:r>
              <a:rPr lang="en-GB" sz="2000" dirty="0" smtClean="0"/>
              <a:t>)</a:t>
            </a:r>
          </a:p>
        </p:txBody>
      </p:sp>
      <p:pic>
        <p:nvPicPr>
          <p:cNvPr id="7170" name="Picture 2" descr="Online Discussion Forums: Engage Your Learners - eLearning Industry">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60232" y="0"/>
            <a:ext cx="2483768" cy="126655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074" name="Picture 2" descr="\\ibts.local\desktop$\Win7\geaneyc\Desktop\OIP.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87824" y="2073226"/>
            <a:ext cx="394320" cy="503388"/>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ibts.local\desktop$\Win7\geaneyc\Desktop\OIPBETPMYN3.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42712" y="2864374"/>
            <a:ext cx="364624" cy="364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51677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Acknowledgements</a:t>
            </a:r>
            <a:endParaRPr lang="en-IE" dirty="0"/>
          </a:p>
        </p:txBody>
      </p:sp>
      <p:sp>
        <p:nvSpPr>
          <p:cNvPr id="3" name="Content Placeholder 2"/>
          <p:cNvSpPr>
            <a:spLocks noGrp="1"/>
          </p:cNvSpPr>
          <p:nvPr>
            <p:ph idx="1"/>
          </p:nvPr>
        </p:nvSpPr>
        <p:spPr>
          <a:xfrm>
            <a:off x="107504" y="1600200"/>
            <a:ext cx="8856984" cy="5069160"/>
          </a:xfrm>
        </p:spPr>
        <p:txBody>
          <a:bodyPr>
            <a:normAutofit/>
          </a:bodyPr>
          <a:lstStyle/>
          <a:p>
            <a:r>
              <a:rPr lang="en-GB" sz="2800" dirty="0" smtClean="0"/>
              <a:t>Referring </a:t>
            </a:r>
            <a:r>
              <a:rPr lang="en-GB" sz="2800" dirty="0" err="1"/>
              <a:t>H</a:t>
            </a:r>
            <a:r>
              <a:rPr lang="en-GB" sz="2800" dirty="0" err="1" smtClean="0"/>
              <a:t>osptial</a:t>
            </a:r>
            <a:r>
              <a:rPr lang="en-GB" sz="2800" dirty="0" smtClean="0"/>
              <a:t> Blood Bank Laboratory</a:t>
            </a:r>
          </a:p>
          <a:p>
            <a:r>
              <a:rPr lang="en-GB" sz="2800" dirty="0" smtClean="0"/>
              <a:t>Medical Team IBTS</a:t>
            </a:r>
          </a:p>
          <a:p>
            <a:r>
              <a:rPr lang="en-GB" sz="2800" dirty="0" smtClean="0"/>
              <a:t>Haemovigilance Department IBTS</a:t>
            </a:r>
          </a:p>
          <a:p>
            <a:r>
              <a:rPr lang="en-GB" sz="2800" dirty="0" smtClean="0"/>
              <a:t>RCI Laboratory, IBTS</a:t>
            </a:r>
            <a:endParaRPr lang="en-IE" sz="2800" dirty="0"/>
          </a:p>
        </p:txBody>
      </p:sp>
      <p:pic>
        <p:nvPicPr>
          <p:cNvPr id="6146" name="Picture 2" descr="Big Thanks in Little Packages | KC KOLLEL">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1086" y="3645024"/>
            <a:ext cx="4673418" cy="3212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55754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References</a:t>
            </a:r>
            <a:endParaRPr lang="en-IE" dirty="0"/>
          </a:p>
        </p:txBody>
      </p:sp>
      <p:sp>
        <p:nvSpPr>
          <p:cNvPr id="3" name="Content Placeholder 2"/>
          <p:cNvSpPr>
            <a:spLocks noGrp="1"/>
          </p:cNvSpPr>
          <p:nvPr>
            <p:ph idx="1"/>
          </p:nvPr>
        </p:nvSpPr>
        <p:spPr>
          <a:xfrm>
            <a:off x="457200" y="1340768"/>
            <a:ext cx="8229600" cy="5112568"/>
          </a:xfrm>
        </p:spPr>
        <p:txBody>
          <a:bodyPr>
            <a:normAutofit fontScale="70000" lnSpcReduction="20000"/>
          </a:bodyPr>
          <a:lstStyle/>
          <a:p>
            <a:r>
              <a:rPr lang="en-IE" dirty="0" smtClean="0">
                <a:effectLst/>
                <a:hlinkClick r:id="rId2"/>
              </a:rPr>
              <a:t>https://doi.org/10.1111/bjh.14478</a:t>
            </a:r>
            <a:r>
              <a:rPr lang="en-IE" dirty="0" smtClean="0">
                <a:effectLst/>
              </a:rPr>
              <a:t> The Diagnosis and management of primary autoimmune haemolytic anaemia- BSH guidelines</a:t>
            </a:r>
          </a:p>
          <a:p>
            <a:r>
              <a:rPr lang="en-GB" dirty="0"/>
              <a:t>Reid, M., Lomas-Francis., C., Olsson, M.L., 2013. The Blood Group Antigen Facts Book. 373-381</a:t>
            </a:r>
            <a:r>
              <a:rPr lang="en-GB" dirty="0" smtClean="0"/>
              <a:t>.</a:t>
            </a:r>
          </a:p>
          <a:p>
            <a:r>
              <a:rPr lang="en-IE" dirty="0" err="1"/>
              <a:t>Pirofsky</a:t>
            </a:r>
            <a:r>
              <a:rPr lang="en-IE" dirty="0"/>
              <a:t>, B. (1975) Immune haemolytic </a:t>
            </a:r>
            <a:r>
              <a:rPr lang="en-IE" dirty="0" smtClean="0"/>
              <a:t>disease: the </a:t>
            </a:r>
            <a:r>
              <a:rPr lang="en-IE" dirty="0"/>
              <a:t>autoimmune haemolytic </a:t>
            </a:r>
            <a:r>
              <a:rPr lang="en-IE" dirty="0" err="1"/>
              <a:t>anaemias</a:t>
            </a:r>
            <a:r>
              <a:rPr lang="en-IE" dirty="0"/>
              <a:t>. Clinics </a:t>
            </a:r>
            <a:r>
              <a:rPr lang="en-IE" dirty="0" smtClean="0"/>
              <a:t>in Haematology</a:t>
            </a:r>
            <a:r>
              <a:rPr lang="en-IE" dirty="0"/>
              <a:t>, 4, 167–180.</a:t>
            </a:r>
          </a:p>
          <a:p>
            <a:r>
              <a:rPr lang="en-IE" dirty="0"/>
              <a:t>Klein, N.P., Ray, P., Carpenter, D., Hansen, </a:t>
            </a:r>
            <a:r>
              <a:rPr lang="en-IE" dirty="0" err="1"/>
              <a:t>J</a:t>
            </a:r>
            <a:r>
              <a:rPr lang="en-IE" dirty="0" err="1" smtClean="0"/>
              <a:t>.,Lewis</a:t>
            </a:r>
            <a:r>
              <a:rPr lang="en-IE" dirty="0"/>
              <a:t>, E., Fireman, B., Black, S., Galindo, </a:t>
            </a:r>
            <a:r>
              <a:rPr lang="en-IE" dirty="0" err="1"/>
              <a:t>C</a:t>
            </a:r>
            <a:r>
              <a:rPr lang="en-IE" dirty="0" err="1" smtClean="0"/>
              <a:t>.,Schmidt</a:t>
            </a:r>
            <a:r>
              <a:rPr lang="en-IE" dirty="0"/>
              <a:t>, J. &amp; Baxter, R. (2010) Rates </a:t>
            </a:r>
            <a:r>
              <a:rPr lang="en-IE" dirty="0" smtClean="0"/>
              <a:t>of </a:t>
            </a:r>
            <a:r>
              <a:rPr lang="en-US" dirty="0"/>
              <a:t>autoimmune diseases in Kaiser Permanente </a:t>
            </a:r>
            <a:r>
              <a:rPr lang="en-US" dirty="0" smtClean="0"/>
              <a:t>for use </a:t>
            </a:r>
            <a:r>
              <a:rPr lang="en-US" dirty="0"/>
              <a:t>in vaccine adverse event safety studies. </a:t>
            </a:r>
            <a:r>
              <a:rPr lang="en-US" dirty="0" smtClean="0"/>
              <a:t>Vaccine</a:t>
            </a:r>
            <a:r>
              <a:rPr lang="en-US" dirty="0"/>
              <a:t>, 28, 1062–1068</a:t>
            </a:r>
            <a:r>
              <a:rPr lang="en-US" dirty="0" smtClean="0"/>
              <a:t>.</a:t>
            </a:r>
            <a:endParaRPr lang="en-IE" dirty="0"/>
          </a:p>
          <a:p>
            <a:r>
              <a:rPr lang="en-US" dirty="0" err="1" smtClean="0"/>
              <a:t>Petz</a:t>
            </a:r>
            <a:r>
              <a:rPr lang="en-US" dirty="0"/>
              <a:t>, L.D. (2004) Review: evaluation of </a:t>
            </a:r>
            <a:r>
              <a:rPr lang="en-US" dirty="0" smtClean="0"/>
              <a:t>patients with </a:t>
            </a:r>
            <a:r>
              <a:rPr lang="en-US" dirty="0"/>
              <a:t>immune hemolysis. Immunohematology, </a:t>
            </a:r>
            <a:r>
              <a:rPr lang="en-US" dirty="0" smtClean="0"/>
              <a:t>20,167–176</a:t>
            </a:r>
          </a:p>
          <a:p>
            <a:r>
              <a:rPr lang="en-IE" dirty="0" err="1"/>
              <a:t>Berentsen</a:t>
            </a:r>
            <a:r>
              <a:rPr lang="en-IE" dirty="0"/>
              <a:t>, </a:t>
            </a:r>
            <a:r>
              <a:rPr lang="en-IE" dirty="0" err="1"/>
              <a:t>Sigbjørn</a:t>
            </a:r>
            <a:r>
              <a:rPr lang="en-IE" dirty="0"/>
              <a:t> &amp; Hill, Anita &amp; Hill, Quentin &amp; </a:t>
            </a:r>
            <a:r>
              <a:rPr lang="en-IE" dirty="0" err="1"/>
              <a:t>Tvedt</a:t>
            </a:r>
            <a:r>
              <a:rPr lang="en-IE" dirty="0"/>
              <a:t>, Tor &amp; Michel, Marc. (2019). Novel insights into the treatment of complement-mediated </a:t>
            </a:r>
            <a:r>
              <a:rPr lang="en-IE" dirty="0" err="1"/>
              <a:t>hemolytic</a:t>
            </a:r>
            <a:r>
              <a:rPr lang="en-IE" dirty="0"/>
              <a:t> </a:t>
            </a:r>
            <a:r>
              <a:rPr lang="en-IE" dirty="0" err="1"/>
              <a:t>anemias</a:t>
            </a:r>
            <a:r>
              <a:rPr lang="en-IE" dirty="0"/>
              <a:t>. Therapeutic Advances in </a:t>
            </a:r>
            <a:r>
              <a:rPr lang="en-IE" dirty="0" err="1"/>
              <a:t>Hematology</a:t>
            </a:r>
            <a:r>
              <a:rPr lang="en-IE" dirty="0"/>
              <a:t>. 10. 204062071987332. 10.1177/2040620719873321.</a:t>
            </a:r>
          </a:p>
          <a:p>
            <a:endParaRPr lang="en-US" sz="3400" dirty="0"/>
          </a:p>
          <a:p>
            <a:endParaRPr lang="en-IE" dirty="0" smtClean="0"/>
          </a:p>
          <a:p>
            <a:endParaRPr lang="en-GB" dirty="0"/>
          </a:p>
          <a:p>
            <a:endParaRPr lang="en-IE" dirty="0"/>
          </a:p>
        </p:txBody>
      </p:sp>
    </p:spTree>
    <p:extLst>
      <p:ext uri="{BB962C8B-B14F-4D97-AF65-F5344CB8AC3E}">
        <p14:creationId xmlns:p14="http://schemas.microsoft.com/office/powerpoint/2010/main" val="22386784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lstStyle/>
          <a:p>
            <a:r>
              <a:rPr lang="en-IE" dirty="0" smtClean="0"/>
              <a:t>Initial Presentation</a:t>
            </a:r>
            <a:endParaRPr lang="en-IE" dirty="0"/>
          </a:p>
        </p:txBody>
      </p:sp>
      <p:sp>
        <p:nvSpPr>
          <p:cNvPr id="3" name="Content Placeholder 2"/>
          <p:cNvSpPr>
            <a:spLocks noGrp="1"/>
          </p:cNvSpPr>
          <p:nvPr>
            <p:ph idx="1"/>
          </p:nvPr>
        </p:nvSpPr>
        <p:spPr>
          <a:xfrm>
            <a:off x="457200" y="1412776"/>
            <a:ext cx="8229600" cy="5328592"/>
          </a:xfrm>
        </p:spPr>
        <p:txBody>
          <a:bodyPr>
            <a:normAutofit fontScale="85000" lnSpcReduction="20000"/>
          </a:bodyPr>
          <a:lstStyle/>
          <a:p>
            <a:r>
              <a:rPr lang="en-IE" dirty="0" smtClean="0"/>
              <a:t>August 2019</a:t>
            </a:r>
          </a:p>
          <a:p>
            <a:r>
              <a:rPr lang="en-IE" dirty="0" smtClean="0"/>
              <a:t>78yr old male </a:t>
            </a:r>
          </a:p>
          <a:p>
            <a:r>
              <a:rPr lang="en-GB" dirty="0" smtClean="0"/>
              <a:t>Hb 8.8 g/dL</a:t>
            </a:r>
          </a:p>
          <a:p>
            <a:r>
              <a:rPr lang="en-IE" dirty="0"/>
              <a:t>Haem/Onc patient- </a:t>
            </a:r>
            <a:r>
              <a:rPr lang="en-IE" dirty="0" smtClean="0"/>
              <a:t>Myelodysplastic Syndrome </a:t>
            </a:r>
          </a:p>
          <a:p>
            <a:r>
              <a:rPr lang="en-IE" dirty="0" smtClean="0"/>
              <a:t>Group O RhD+ </a:t>
            </a:r>
          </a:p>
          <a:p>
            <a:r>
              <a:rPr lang="en-GB" dirty="0" smtClean="0"/>
              <a:t>Previously transfused- apparent R1R1</a:t>
            </a:r>
            <a:r>
              <a:rPr lang="en-GB" dirty="0"/>
              <a:t> </a:t>
            </a:r>
            <a:r>
              <a:rPr lang="en-GB" dirty="0" smtClean="0"/>
              <a:t>phenotype</a:t>
            </a:r>
          </a:p>
          <a:p>
            <a:r>
              <a:rPr lang="en-GB" dirty="0" smtClean="0"/>
              <a:t>DAT negative</a:t>
            </a:r>
            <a:endParaRPr lang="en-IE" dirty="0" smtClean="0"/>
          </a:p>
          <a:p>
            <a:r>
              <a:rPr lang="en-IE" dirty="0" smtClean="0"/>
              <a:t>Referred for Ab ID investigation only</a:t>
            </a:r>
          </a:p>
          <a:p>
            <a:r>
              <a:rPr lang="en-IE" dirty="0" smtClean="0"/>
              <a:t>HTLA antibody (anti-</a:t>
            </a:r>
            <a:r>
              <a:rPr lang="en-IE" dirty="0" err="1" smtClean="0"/>
              <a:t>Chido</a:t>
            </a:r>
            <a:r>
              <a:rPr lang="en-IE" dirty="0" smtClean="0"/>
              <a:t>/Rodgers) and anti-E detected by enzyme treated cells only</a:t>
            </a:r>
          </a:p>
          <a:p>
            <a:r>
              <a:rPr lang="en-GB" dirty="0" smtClean="0"/>
              <a:t>Transfusion protocol: Patient should receive E-c-K- serologically least incompatible red cells</a:t>
            </a:r>
            <a:endParaRPr lang="en-IE" dirty="0" smtClean="0"/>
          </a:p>
          <a:p>
            <a:r>
              <a:rPr lang="en-IE" dirty="0" smtClean="0"/>
              <a:t>Transfusion dependent-weekly</a:t>
            </a:r>
          </a:p>
          <a:p>
            <a:endParaRPr lang="en-IE" dirty="0" smtClean="0"/>
          </a:p>
        </p:txBody>
      </p:sp>
      <p:pic>
        <p:nvPicPr>
          <p:cNvPr id="2050" name="Picture 2" descr="Blood Sampl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9671" y="1556792"/>
            <a:ext cx="3028950" cy="723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0982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224136"/>
          </a:xfrm>
        </p:spPr>
        <p:txBody>
          <a:bodyPr>
            <a:normAutofit/>
          </a:bodyPr>
          <a:lstStyle/>
          <a:p>
            <a:r>
              <a:rPr lang="en-IE" dirty="0" smtClean="0"/>
              <a:t>Subsequent Presentation</a:t>
            </a:r>
            <a:endParaRPr lang="en-IE" dirty="0"/>
          </a:p>
        </p:txBody>
      </p:sp>
      <p:sp>
        <p:nvSpPr>
          <p:cNvPr id="3" name="Content Placeholder 2"/>
          <p:cNvSpPr>
            <a:spLocks noGrp="1"/>
          </p:cNvSpPr>
          <p:nvPr>
            <p:ph idx="1"/>
          </p:nvPr>
        </p:nvSpPr>
        <p:spPr>
          <a:xfrm>
            <a:off x="395536" y="1844823"/>
            <a:ext cx="8208912" cy="4248473"/>
          </a:xfrm>
        </p:spPr>
        <p:txBody>
          <a:bodyPr>
            <a:normAutofit fontScale="85000" lnSpcReduction="10000"/>
          </a:bodyPr>
          <a:lstStyle/>
          <a:p>
            <a:r>
              <a:rPr lang="en-GB" dirty="0" smtClean="0"/>
              <a:t>September 2019</a:t>
            </a:r>
          </a:p>
          <a:p>
            <a:r>
              <a:rPr lang="en-GB" dirty="0" smtClean="0"/>
              <a:t>Hb 7.4g/dL</a:t>
            </a:r>
            <a:endParaRPr lang="en-IE" dirty="0" smtClean="0"/>
          </a:p>
          <a:p>
            <a:r>
              <a:rPr lang="en-GB" dirty="0" smtClean="0"/>
              <a:t>Patient transfused three units between the 11</a:t>
            </a:r>
            <a:r>
              <a:rPr lang="en-GB" baseline="30000" dirty="0" smtClean="0"/>
              <a:t>th</a:t>
            </a:r>
            <a:r>
              <a:rPr lang="en-GB" dirty="0" smtClean="0"/>
              <a:t> and 12</a:t>
            </a:r>
            <a:r>
              <a:rPr lang="en-GB" baseline="30000" dirty="0" smtClean="0"/>
              <a:t>th</a:t>
            </a:r>
            <a:r>
              <a:rPr lang="en-GB" dirty="0" smtClean="0"/>
              <a:t> September 2019 in the referring hospital. </a:t>
            </a:r>
          </a:p>
          <a:p>
            <a:r>
              <a:rPr lang="en-GB" dirty="0" smtClean="0"/>
              <a:t>Delayed Haemolytic Transfusion Reaction suspected and reported to the referral lab on the 12</a:t>
            </a:r>
            <a:r>
              <a:rPr lang="en-GB" baseline="30000" dirty="0" smtClean="0"/>
              <a:t>th</a:t>
            </a:r>
            <a:r>
              <a:rPr lang="en-GB" dirty="0" smtClean="0"/>
              <a:t> September 2019@16:00.</a:t>
            </a:r>
          </a:p>
          <a:p>
            <a:r>
              <a:rPr lang="en-IE" dirty="0"/>
              <a:t>T</a:t>
            </a:r>
            <a:r>
              <a:rPr lang="en-IE" dirty="0" smtClean="0"/>
              <a:t>hree </a:t>
            </a:r>
            <a:r>
              <a:rPr lang="en-IE" dirty="0"/>
              <a:t>samples (Two pre txn, one post txn) </a:t>
            </a:r>
            <a:r>
              <a:rPr lang="en-IE" dirty="0" smtClean="0"/>
              <a:t>received at the RCI </a:t>
            </a:r>
            <a:r>
              <a:rPr lang="en-IE" dirty="0"/>
              <a:t>Lab </a:t>
            </a:r>
            <a:r>
              <a:rPr lang="en-IE" dirty="0" smtClean="0"/>
              <a:t>on the 13</a:t>
            </a:r>
            <a:r>
              <a:rPr lang="en-IE" baseline="30000" dirty="0" smtClean="0"/>
              <a:t>th</a:t>
            </a:r>
            <a:r>
              <a:rPr lang="en-IE" dirty="0" smtClean="0"/>
              <a:t> September 2019 for </a:t>
            </a:r>
            <a:r>
              <a:rPr lang="en-IE" dirty="0"/>
              <a:t>a </a:t>
            </a:r>
            <a:r>
              <a:rPr lang="en-IE" dirty="0" smtClean="0"/>
              <a:t>DHTR </a:t>
            </a:r>
            <a:r>
              <a:rPr lang="en-IE" dirty="0"/>
              <a:t>investigation and </a:t>
            </a:r>
            <a:r>
              <a:rPr lang="en-IE" dirty="0" smtClean="0"/>
              <a:t>two RCC </a:t>
            </a:r>
            <a:r>
              <a:rPr lang="en-IE" dirty="0"/>
              <a:t>units </a:t>
            </a:r>
            <a:r>
              <a:rPr lang="en-IE" dirty="0" smtClean="0"/>
              <a:t>requested </a:t>
            </a:r>
            <a:r>
              <a:rPr lang="en-IE" b="1" dirty="0" smtClean="0"/>
              <a:t>urgently</a:t>
            </a:r>
            <a:r>
              <a:rPr lang="en-IE" dirty="0" smtClean="0"/>
              <a:t>.</a:t>
            </a:r>
            <a:endParaRPr lang="en-GB" dirty="0" smtClean="0"/>
          </a:p>
          <a:p>
            <a:endParaRPr lang="en-IE" dirty="0" smtClean="0"/>
          </a:p>
          <a:p>
            <a:endParaRPr lang="en-IE" dirty="0"/>
          </a:p>
        </p:txBody>
      </p:sp>
      <p:pic>
        <p:nvPicPr>
          <p:cNvPr id="5122" name="Picture 2" descr="EpiGentek: Three-Minute COVID-19 Blood Test On The Way - Medical Product  Outsourci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4128" y="1124744"/>
            <a:ext cx="2914650" cy="1571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90730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1"/>
            <p:extLst>
              <p:ext uri="{D42A27DB-BD31-4B8C-83A1-F6EECF244321}">
                <p14:modId xmlns:p14="http://schemas.microsoft.com/office/powerpoint/2010/main" val="3067456442"/>
              </p:ext>
            </p:extLst>
          </p:nvPr>
        </p:nvGraphicFramePr>
        <p:xfrm>
          <a:off x="467544" y="908720"/>
          <a:ext cx="8229600" cy="4752527"/>
        </p:xfrm>
        <a:graphic>
          <a:graphicData uri="http://schemas.openxmlformats.org/drawingml/2006/table">
            <a:tbl>
              <a:tblPr firstRow="1" bandRow="1">
                <a:tableStyleId>{5C22544A-7EE6-4342-B048-85BDC9FD1C3A}</a:tableStyleId>
              </a:tblPr>
              <a:tblGrid>
                <a:gridCol w="8229600"/>
              </a:tblGrid>
              <a:tr h="1205423">
                <a:tc>
                  <a:txBody>
                    <a:bodyPr/>
                    <a:lstStyle/>
                    <a:p>
                      <a:pPr algn="ctr"/>
                      <a:r>
                        <a:rPr lang="en-GB" sz="2800" dirty="0" smtClean="0"/>
                        <a:t>Clinical Signs and Symptoms of DHTR</a:t>
                      </a:r>
                      <a:endParaRPr lang="en-IE" sz="2800" dirty="0"/>
                    </a:p>
                  </a:txBody>
                  <a:tcPr/>
                </a:tc>
              </a:tr>
              <a:tr h="120542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Unexplained drop</a:t>
                      </a:r>
                      <a:r>
                        <a:rPr lang="en-GB" baseline="0" dirty="0" smtClean="0"/>
                        <a:t> in Hb or HCT/Failure to respond to transfusion </a:t>
                      </a:r>
                      <a:endParaRPr lang="en-IE" dirty="0" smtClean="0"/>
                    </a:p>
                  </a:txBody>
                  <a:tcPr/>
                </a:tc>
              </a:tr>
              <a:tr h="113625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Apprehension/ Feeling Faint/ Weakness</a:t>
                      </a:r>
                      <a:r>
                        <a:rPr lang="en-GB" baseline="0" dirty="0" smtClean="0"/>
                        <a:t> </a:t>
                      </a:r>
                      <a:endParaRPr lang="en-IE" dirty="0" smtClean="0"/>
                    </a:p>
                    <a:p>
                      <a:pPr algn="l"/>
                      <a:endParaRPr lang="en-IE" dirty="0"/>
                    </a:p>
                  </a:txBody>
                  <a:tcPr/>
                </a:tc>
              </a:tr>
              <a:tr h="1205423">
                <a:tc>
                  <a:txBody>
                    <a:bodyPr/>
                    <a:lstStyle/>
                    <a:p>
                      <a:pPr algn="l"/>
                      <a:r>
                        <a:rPr lang="en-GB" dirty="0" smtClean="0"/>
                        <a:t>Shortness</a:t>
                      </a:r>
                      <a:r>
                        <a:rPr lang="en-GB" baseline="0" dirty="0" smtClean="0"/>
                        <a:t> of breath/Chest pain/Back pain</a:t>
                      </a:r>
                      <a:endParaRPr lang="en-IE" dirty="0"/>
                    </a:p>
                  </a:txBody>
                  <a:tcPr/>
                </a:tc>
              </a:tr>
            </a:tbl>
          </a:graphicData>
        </a:graphic>
      </p:graphicFrame>
    </p:spTree>
    <p:extLst>
      <p:ext uri="{BB962C8B-B14F-4D97-AF65-F5344CB8AC3E}">
        <p14:creationId xmlns:p14="http://schemas.microsoft.com/office/powerpoint/2010/main" val="38408753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483116692"/>
              </p:ext>
            </p:extLst>
          </p:nvPr>
        </p:nvGraphicFramePr>
        <p:xfrm>
          <a:off x="1115616" y="620688"/>
          <a:ext cx="6600056" cy="5472610"/>
        </p:xfrm>
        <a:graphic>
          <a:graphicData uri="http://schemas.openxmlformats.org/drawingml/2006/table">
            <a:tbl>
              <a:tblPr firstRow="1" bandRow="1">
                <a:tableStyleId>{5C22544A-7EE6-4342-B048-85BDC9FD1C3A}</a:tableStyleId>
              </a:tblPr>
              <a:tblGrid>
                <a:gridCol w="3300028"/>
                <a:gridCol w="3300028"/>
              </a:tblGrid>
              <a:tr h="547261">
                <a:tc gridSpan="2">
                  <a:txBody>
                    <a:bodyPr/>
                    <a:lstStyle/>
                    <a:p>
                      <a:pPr algn="ctr"/>
                      <a:r>
                        <a:rPr lang="en-GB" sz="2800" dirty="0" smtClean="0"/>
                        <a:t>Laboratory</a:t>
                      </a:r>
                      <a:r>
                        <a:rPr lang="en-GB" sz="2800" baseline="0" dirty="0" smtClean="0"/>
                        <a:t> results for DHTR investigation </a:t>
                      </a:r>
                      <a:endParaRPr lang="en-IE" sz="2800" dirty="0"/>
                    </a:p>
                  </a:txBody>
                  <a:tcPr/>
                </a:tc>
                <a:tc hMerge="1">
                  <a:txBody>
                    <a:bodyPr/>
                    <a:lstStyle/>
                    <a:p>
                      <a:endParaRPr lang="en-IE" dirty="0"/>
                    </a:p>
                  </a:txBody>
                  <a:tcPr/>
                </a:tc>
              </a:tr>
              <a:tr h="547261">
                <a:tc>
                  <a:txBody>
                    <a:bodyPr/>
                    <a:lstStyle/>
                    <a:p>
                      <a:pPr algn="ctr"/>
                      <a:r>
                        <a:rPr lang="en-GB" dirty="0" smtClean="0"/>
                        <a:t>Hb</a:t>
                      </a:r>
                      <a:endParaRPr lang="en-IE" dirty="0"/>
                    </a:p>
                  </a:txBody>
                  <a:tcPr/>
                </a:tc>
                <a:tc>
                  <a:txBody>
                    <a:bodyPr/>
                    <a:lstStyle/>
                    <a:p>
                      <a:pPr algn="ctr"/>
                      <a:r>
                        <a:rPr lang="en-GB" b="1" dirty="0" smtClean="0">
                          <a:solidFill>
                            <a:schemeClr val="tx1"/>
                          </a:solidFill>
                        </a:rPr>
                        <a:t>8.1 g/dL </a:t>
                      </a:r>
                      <a:endParaRPr lang="en-IE" b="1" dirty="0">
                        <a:solidFill>
                          <a:schemeClr val="tx1"/>
                        </a:solidFill>
                      </a:endParaRPr>
                    </a:p>
                  </a:txBody>
                  <a:tcPr/>
                </a:tc>
              </a:tr>
              <a:tr h="547261">
                <a:tc>
                  <a:txBody>
                    <a:bodyPr/>
                    <a:lstStyle/>
                    <a:p>
                      <a:pPr algn="ctr"/>
                      <a:r>
                        <a:rPr lang="en-GB" dirty="0" smtClean="0"/>
                        <a:t>HCT</a:t>
                      </a:r>
                      <a:endParaRPr lang="en-IE" dirty="0"/>
                    </a:p>
                  </a:txBody>
                  <a:tcPr/>
                </a:tc>
                <a:tc>
                  <a:txBody>
                    <a:bodyPr/>
                    <a:lstStyle/>
                    <a:p>
                      <a:pPr algn="ctr"/>
                      <a:r>
                        <a:rPr lang="en-GB" b="1" dirty="0" smtClean="0">
                          <a:solidFill>
                            <a:schemeClr val="tx1"/>
                          </a:solidFill>
                        </a:rPr>
                        <a:t>0.24 </a:t>
                      </a:r>
                      <a:endParaRPr lang="en-IE" b="1" dirty="0">
                        <a:solidFill>
                          <a:schemeClr val="tx1"/>
                        </a:solidFill>
                      </a:endParaRPr>
                    </a:p>
                  </a:txBody>
                  <a:tcPr/>
                </a:tc>
              </a:tr>
              <a:tr h="547261">
                <a:tc>
                  <a:txBody>
                    <a:bodyPr/>
                    <a:lstStyle/>
                    <a:p>
                      <a:pPr algn="ctr"/>
                      <a:r>
                        <a:rPr lang="en-GB" dirty="0" smtClean="0"/>
                        <a:t>Bilirubin</a:t>
                      </a:r>
                      <a:endParaRPr lang="en-IE" dirty="0"/>
                    </a:p>
                  </a:txBody>
                  <a:tcPr/>
                </a:tc>
                <a:tc>
                  <a:txBody>
                    <a:bodyPr/>
                    <a:lstStyle/>
                    <a:p>
                      <a:pPr algn="ctr"/>
                      <a:r>
                        <a:rPr lang="en-GB" b="1" dirty="0" smtClean="0">
                          <a:solidFill>
                            <a:schemeClr val="tx1"/>
                          </a:solidFill>
                        </a:rPr>
                        <a:t>32 </a:t>
                      </a:r>
                      <a:endParaRPr lang="en-IE" b="1" dirty="0">
                        <a:solidFill>
                          <a:schemeClr val="tx1"/>
                        </a:solidFill>
                      </a:endParaRPr>
                    </a:p>
                  </a:txBody>
                  <a:tcPr/>
                </a:tc>
              </a:tr>
              <a:tr h="547261">
                <a:tc>
                  <a:txBody>
                    <a:bodyPr/>
                    <a:lstStyle/>
                    <a:p>
                      <a:pPr algn="ctr"/>
                      <a:r>
                        <a:rPr lang="en-GB" dirty="0" smtClean="0"/>
                        <a:t>Haptoglobins</a:t>
                      </a:r>
                      <a:endParaRPr lang="en-IE" dirty="0"/>
                    </a:p>
                  </a:txBody>
                  <a:tcPr/>
                </a:tc>
                <a:tc>
                  <a:txBody>
                    <a:bodyPr/>
                    <a:lstStyle/>
                    <a:p>
                      <a:pPr algn="ctr"/>
                      <a:r>
                        <a:rPr lang="en-GB" b="1" dirty="0" smtClean="0">
                          <a:solidFill>
                            <a:schemeClr val="tx1"/>
                          </a:solidFill>
                        </a:rPr>
                        <a:t>&lt;0.243 </a:t>
                      </a:r>
                      <a:endParaRPr lang="en-IE" b="1" dirty="0">
                        <a:solidFill>
                          <a:schemeClr val="tx1"/>
                        </a:solidFill>
                      </a:endParaRPr>
                    </a:p>
                  </a:txBody>
                  <a:tcPr/>
                </a:tc>
              </a:tr>
              <a:tr h="547261">
                <a:tc>
                  <a:txBody>
                    <a:bodyPr/>
                    <a:lstStyle/>
                    <a:p>
                      <a:pPr algn="ctr"/>
                      <a:r>
                        <a:rPr lang="en-GB" dirty="0" smtClean="0"/>
                        <a:t>LDH</a:t>
                      </a:r>
                      <a:endParaRPr lang="en-IE" dirty="0"/>
                    </a:p>
                  </a:txBody>
                  <a:tcPr/>
                </a:tc>
                <a:tc>
                  <a:txBody>
                    <a:bodyPr/>
                    <a:lstStyle/>
                    <a:p>
                      <a:pPr algn="ctr"/>
                      <a:r>
                        <a:rPr lang="en-GB" b="1" dirty="0" smtClean="0"/>
                        <a:t>315 </a:t>
                      </a:r>
                      <a:endParaRPr lang="en-IE" b="1" dirty="0"/>
                    </a:p>
                  </a:txBody>
                  <a:tcPr/>
                </a:tc>
              </a:tr>
              <a:tr h="547261">
                <a:tc>
                  <a:txBody>
                    <a:bodyPr/>
                    <a:lstStyle/>
                    <a:p>
                      <a:pPr algn="ctr"/>
                      <a:r>
                        <a:rPr lang="en-GB" dirty="0" smtClean="0"/>
                        <a:t>Urea</a:t>
                      </a:r>
                      <a:endParaRPr lang="en-IE" dirty="0"/>
                    </a:p>
                  </a:txBody>
                  <a:tcPr/>
                </a:tc>
                <a:tc>
                  <a:txBody>
                    <a:bodyPr/>
                    <a:lstStyle/>
                    <a:p>
                      <a:pPr algn="ctr"/>
                      <a:r>
                        <a:rPr lang="en-GB" dirty="0" smtClean="0"/>
                        <a:t>6.7</a:t>
                      </a:r>
                      <a:endParaRPr lang="en-IE" dirty="0"/>
                    </a:p>
                  </a:txBody>
                  <a:tcPr/>
                </a:tc>
              </a:tr>
              <a:tr h="547261">
                <a:tc>
                  <a:txBody>
                    <a:bodyPr/>
                    <a:lstStyle/>
                    <a:p>
                      <a:pPr algn="ctr"/>
                      <a:r>
                        <a:rPr lang="en-GB" dirty="0" smtClean="0"/>
                        <a:t>Creatinine</a:t>
                      </a:r>
                      <a:endParaRPr lang="en-IE" dirty="0"/>
                    </a:p>
                  </a:txBody>
                  <a:tcPr/>
                </a:tc>
                <a:tc>
                  <a:txBody>
                    <a:bodyPr/>
                    <a:lstStyle/>
                    <a:p>
                      <a:pPr algn="ctr"/>
                      <a:r>
                        <a:rPr lang="en-GB" dirty="0" smtClean="0"/>
                        <a:t>72</a:t>
                      </a:r>
                      <a:endParaRPr lang="en-IE" dirty="0"/>
                    </a:p>
                  </a:txBody>
                  <a:tcPr/>
                </a:tc>
              </a:tr>
              <a:tr h="547261">
                <a:tc>
                  <a:txBody>
                    <a:bodyPr/>
                    <a:lstStyle/>
                    <a:p>
                      <a:pPr algn="ctr"/>
                      <a:r>
                        <a:rPr lang="en-GB" dirty="0" smtClean="0"/>
                        <a:t>DAT</a:t>
                      </a:r>
                      <a:endParaRPr lang="en-IE" dirty="0"/>
                    </a:p>
                  </a:txBody>
                  <a:tcPr/>
                </a:tc>
                <a:tc>
                  <a:txBody>
                    <a:bodyPr/>
                    <a:lstStyle/>
                    <a:p>
                      <a:pPr algn="ctr"/>
                      <a:r>
                        <a:rPr lang="en-GB" b="1" dirty="0" smtClean="0"/>
                        <a:t>Positive</a:t>
                      </a:r>
                      <a:endParaRPr lang="en-IE" b="1" dirty="0"/>
                    </a:p>
                  </a:txBody>
                  <a:tcPr/>
                </a:tc>
              </a:tr>
              <a:tr h="547261">
                <a:tc>
                  <a:txBody>
                    <a:bodyPr/>
                    <a:lstStyle/>
                    <a:p>
                      <a:pPr algn="ctr"/>
                      <a:r>
                        <a:rPr lang="en-GB" dirty="0" smtClean="0"/>
                        <a:t>Antibodies present</a:t>
                      </a:r>
                      <a:endParaRPr lang="en-IE" dirty="0"/>
                    </a:p>
                  </a:txBody>
                  <a:tcPr/>
                </a:tc>
                <a:tc>
                  <a:txBody>
                    <a:bodyPr/>
                    <a:lstStyle/>
                    <a:p>
                      <a:pPr algn="ctr"/>
                      <a:r>
                        <a:rPr lang="en-GB" b="1" dirty="0" smtClean="0"/>
                        <a:t>Positive</a:t>
                      </a:r>
                      <a:endParaRPr lang="en-IE" b="1" dirty="0"/>
                    </a:p>
                  </a:txBody>
                  <a:tcPr/>
                </a:tc>
              </a:tr>
            </a:tbl>
          </a:graphicData>
        </a:graphic>
      </p:graphicFrame>
      <p:sp>
        <p:nvSpPr>
          <p:cNvPr id="5" name="Up Arrow 4"/>
          <p:cNvSpPr/>
          <p:nvPr/>
        </p:nvSpPr>
        <p:spPr>
          <a:xfrm>
            <a:off x="6228184" y="2348880"/>
            <a:ext cx="45719" cy="144016"/>
          </a:xfrm>
          <a:prstGeom prs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6" name="Up Arrow 5"/>
          <p:cNvSpPr/>
          <p:nvPr/>
        </p:nvSpPr>
        <p:spPr>
          <a:xfrm>
            <a:off x="6334865" y="3429000"/>
            <a:ext cx="45719" cy="144016"/>
          </a:xfrm>
          <a:prstGeom prs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7" name="Down Arrow 6"/>
          <p:cNvSpPr/>
          <p:nvPr/>
        </p:nvSpPr>
        <p:spPr>
          <a:xfrm>
            <a:off x="6516216" y="1268760"/>
            <a:ext cx="72008" cy="144016"/>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9" name="Down Arrow 8"/>
          <p:cNvSpPr/>
          <p:nvPr/>
        </p:nvSpPr>
        <p:spPr>
          <a:xfrm>
            <a:off x="6344580" y="1844824"/>
            <a:ext cx="72008" cy="144016"/>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10" name="Down Arrow 9"/>
          <p:cNvSpPr/>
          <p:nvPr/>
        </p:nvSpPr>
        <p:spPr>
          <a:xfrm>
            <a:off x="6416588" y="2924944"/>
            <a:ext cx="72008" cy="144016"/>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dirty="0"/>
          </a:p>
        </p:txBody>
      </p:sp>
    </p:spTree>
    <p:extLst>
      <p:ext uri="{BB962C8B-B14F-4D97-AF65-F5344CB8AC3E}">
        <p14:creationId xmlns:p14="http://schemas.microsoft.com/office/powerpoint/2010/main" val="7592113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normAutofit/>
          </a:bodyPr>
          <a:lstStyle/>
          <a:p>
            <a:r>
              <a:rPr lang="en-GB" dirty="0" smtClean="0"/>
              <a:t>DHTR Investigation</a:t>
            </a:r>
            <a:endParaRPr lang="en-IE" dirty="0"/>
          </a:p>
        </p:txBody>
      </p:sp>
      <p:sp>
        <p:nvSpPr>
          <p:cNvPr id="5" name="TextBox 4"/>
          <p:cNvSpPr txBox="1"/>
          <p:nvPr/>
        </p:nvSpPr>
        <p:spPr>
          <a:xfrm>
            <a:off x="539552" y="1268760"/>
            <a:ext cx="7416824" cy="646331"/>
          </a:xfrm>
          <a:prstGeom prst="rect">
            <a:avLst/>
          </a:prstGeom>
          <a:noFill/>
        </p:spPr>
        <p:txBody>
          <a:bodyPr wrap="square" rtlCol="0">
            <a:spAutoFit/>
          </a:bodyPr>
          <a:lstStyle/>
          <a:p>
            <a:endParaRPr lang="en-GB" dirty="0" smtClean="0"/>
          </a:p>
          <a:p>
            <a:r>
              <a:rPr lang="en-GB" b="1" dirty="0" smtClean="0"/>
              <a:t>Pre-transfusion sample (1): Taken on the 03/09/19 at 10:25</a:t>
            </a:r>
            <a:endParaRPr lang="en-IE" b="1"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466" y="2060848"/>
            <a:ext cx="7632848" cy="108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70352" y="3573016"/>
            <a:ext cx="3499239" cy="9361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683568" y="1052736"/>
            <a:ext cx="7272808" cy="369332"/>
          </a:xfrm>
          <a:prstGeom prst="rect">
            <a:avLst/>
          </a:prstGeom>
          <a:noFill/>
        </p:spPr>
        <p:txBody>
          <a:bodyPr wrap="square" rtlCol="0">
            <a:spAutoFit/>
          </a:bodyPr>
          <a:lstStyle/>
          <a:p>
            <a:pPr algn="ctr"/>
            <a:r>
              <a:rPr lang="en-GB" b="1" i="1" dirty="0" smtClean="0"/>
              <a:t>Tests performed: Blood Group, Ab Screen, Ab ID, DAT and elution studies </a:t>
            </a:r>
            <a:endParaRPr lang="en-IE" b="1" i="1" dirty="0"/>
          </a:p>
        </p:txBody>
      </p:sp>
      <p:sp>
        <p:nvSpPr>
          <p:cNvPr id="4" name="Rectangle 3"/>
          <p:cNvSpPr/>
          <p:nvPr/>
        </p:nvSpPr>
        <p:spPr>
          <a:xfrm rot="10800000" flipH="1" flipV="1">
            <a:off x="5148064" y="5604920"/>
            <a:ext cx="3888432" cy="1200329"/>
          </a:xfrm>
          <a:prstGeom prst="rect">
            <a:avLst/>
          </a:prstGeom>
        </p:spPr>
        <p:txBody>
          <a:bodyPr wrap="square">
            <a:spAutoFit/>
          </a:bodyPr>
          <a:lstStyle/>
          <a:p>
            <a:pPr algn="ctr"/>
            <a:r>
              <a:rPr lang="en-GB" sz="1200" b="1" dirty="0"/>
              <a:t>*Reaction strengths in the IBTS:</a:t>
            </a:r>
          </a:p>
          <a:p>
            <a:pPr algn="ctr"/>
            <a:r>
              <a:rPr lang="en-GB" sz="1200" b="1" dirty="0"/>
              <a:t>C   = 4+</a:t>
            </a:r>
          </a:p>
          <a:p>
            <a:pPr algn="ctr"/>
            <a:r>
              <a:rPr lang="en-GB" sz="1200" b="1" dirty="0"/>
              <a:t>V   = 3+</a:t>
            </a:r>
          </a:p>
          <a:p>
            <a:pPr algn="ctr"/>
            <a:r>
              <a:rPr lang="en-GB" sz="1200" b="1" dirty="0"/>
              <a:t>++ = 2+</a:t>
            </a:r>
          </a:p>
          <a:p>
            <a:pPr algn="ctr"/>
            <a:r>
              <a:rPr lang="en-GB" sz="1200" b="1" dirty="0"/>
              <a:t>+   = 1+</a:t>
            </a:r>
          </a:p>
          <a:p>
            <a:pPr algn="ctr"/>
            <a:r>
              <a:rPr lang="en-GB" sz="1200" b="1" dirty="0" smtClean="0"/>
              <a:t>    -  = </a:t>
            </a:r>
            <a:r>
              <a:rPr lang="en-GB" sz="1200" b="1" dirty="0"/>
              <a:t>neg</a:t>
            </a:r>
          </a:p>
        </p:txBody>
      </p:sp>
      <p:pic>
        <p:nvPicPr>
          <p:cNvPr id="13"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1769" y="5294482"/>
            <a:ext cx="8288243" cy="2950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1769" y="4793774"/>
            <a:ext cx="8288243" cy="4388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737643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1026"/>
                                        </p:tgtEl>
                                      </p:cBhvr>
                                    </p:animEffect>
                                    <p:animScale>
                                      <p:cBhvr>
                                        <p:cTn id="7" dur="250" autoRev="1" fill="hold"/>
                                        <p:tgtEl>
                                          <p:spTgt spid="1026"/>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1027"/>
                                        </p:tgtEl>
                                      </p:cBhvr>
                                    </p:animEffect>
                                    <p:animScale>
                                      <p:cBhvr>
                                        <p:cTn id="12" dur="250" autoRev="1" fill="hold"/>
                                        <p:tgtEl>
                                          <p:spTgt spid="1027"/>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nodeType="clickEffect">
                                  <p:stCondLst>
                                    <p:cond delay="0"/>
                                  </p:stCondLst>
                                  <p:childTnLst>
                                    <p:animEffect transition="out" filter="fade">
                                      <p:cBhvr>
                                        <p:cTn id="16" dur="500" tmFilter="0, 0; .2, .5; .8, .5; 1, 0"/>
                                        <p:tgtEl>
                                          <p:spTgt spid="13"/>
                                        </p:tgtEl>
                                      </p:cBhvr>
                                    </p:animEffect>
                                    <p:animScale>
                                      <p:cBhvr>
                                        <p:cTn id="17" dur="250" autoRev="1" fill="hold"/>
                                        <p:tgtEl>
                                          <p:spTgt spid="13"/>
                                        </p:tgtEl>
                                      </p:cBhvr>
                                      <p:by x="105000" y="105000"/>
                                    </p:animScale>
                                  </p:childTnLst>
                                </p:cTn>
                              </p:par>
                              <p:par>
                                <p:cTn id="18" presetID="26" presetClass="emph" presetSubtype="0" fill="hold" nodeType="withEffect">
                                  <p:stCondLst>
                                    <p:cond delay="0"/>
                                  </p:stCondLst>
                                  <p:childTnLst>
                                    <p:animEffect transition="out" filter="fade">
                                      <p:cBhvr>
                                        <p:cTn id="19" dur="500" tmFilter="0, 0; .2, .5; .8, .5; 1, 0"/>
                                        <p:tgtEl>
                                          <p:spTgt spid="3074"/>
                                        </p:tgtEl>
                                      </p:cBhvr>
                                    </p:animEffect>
                                    <p:animScale>
                                      <p:cBhvr>
                                        <p:cTn id="20" dur="250" autoRev="1" fill="hold"/>
                                        <p:tgtEl>
                                          <p:spTgt spid="307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0570" y="4725144"/>
            <a:ext cx="8458200" cy="514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10"/>
          <p:cNvPicPr/>
          <p:nvPr/>
        </p:nvPicPr>
        <p:blipFill>
          <a:blip r:embed="rId4"/>
          <a:stretch>
            <a:fillRect/>
          </a:stretch>
        </p:blipFill>
        <p:spPr>
          <a:xfrm>
            <a:off x="784405" y="1340768"/>
            <a:ext cx="7560840" cy="1112082"/>
          </a:xfrm>
          <a:prstGeom prst="rect">
            <a:avLst/>
          </a:prstGeom>
        </p:spPr>
      </p:pic>
      <p:pic>
        <p:nvPicPr>
          <p:cNvPr id="1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43308" y="3068960"/>
            <a:ext cx="3420695" cy="10034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611560" y="476672"/>
            <a:ext cx="5832648" cy="369332"/>
          </a:xfrm>
          <a:prstGeom prst="rect">
            <a:avLst/>
          </a:prstGeom>
        </p:spPr>
        <p:txBody>
          <a:bodyPr wrap="square">
            <a:spAutoFit/>
          </a:bodyPr>
          <a:lstStyle/>
          <a:p>
            <a:pPr algn="ctr"/>
            <a:r>
              <a:rPr lang="en-GB" b="1" dirty="0"/>
              <a:t>Pre-transfusion </a:t>
            </a:r>
            <a:r>
              <a:rPr lang="en-GB" b="1" dirty="0" smtClean="0"/>
              <a:t>sample (2): </a:t>
            </a:r>
            <a:r>
              <a:rPr lang="en-GB" b="1" dirty="0"/>
              <a:t>Taken on the 11/09/19 at 11:25 </a:t>
            </a:r>
            <a:endParaRPr lang="en-IE" b="1" dirty="0"/>
          </a:p>
        </p:txBody>
      </p:sp>
    </p:spTree>
    <p:extLst>
      <p:ext uri="{BB962C8B-B14F-4D97-AF65-F5344CB8AC3E}">
        <p14:creationId xmlns:p14="http://schemas.microsoft.com/office/powerpoint/2010/main" val="248687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11"/>
                                        </p:tgtEl>
                                      </p:cBhvr>
                                    </p:animEffect>
                                    <p:animScale>
                                      <p:cBhvr>
                                        <p:cTn id="7" dur="250" autoRev="1" fill="hold"/>
                                        <p:tgtEl>
                                          <p:spTgt spid="11"/>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12"/>
                                        </p:tgtEl>
                                      </p:cBhvr>
                                    </p:animEffect>
                                    <p:animScale>
                                      <p:cBhvr>
                                        <p:cTn id="12" dur="250" autoRev="1" fill="hold"/>
                                        <p:tgtEl>
                                          <p:spTgt spid="12"/>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nodeType="clickEffect">
                                  <p:stCondLst>
                                    <p:cond delay="0"/>
                                  </p:stCondLst>
                                  <p:childTnLst>
                                    <p:animEffect transition="out" filter="fade">
                                      <p:cBhvr>
                                        <p:cTn id="16" dur="500" tmFilter="0, 0; .2, .5; .8, .5; 1, 0"/>
                                        <p:tgtEl>
                                          <p:spTgt spid="2051"/>
                                        </p:tgtEl>
                                      </p:cBhvr>
                                    </p:animEffect>
                                    <p:animScale>
                                      <p:cBhvr>
                                        <p:cTn id="17" dur="250" autoRev="1" fill="hold"/>
                                        <p:tgtEl>
                                          <p:spTgt spid="205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76672"/>
            <a:ext cx="8229600" cy="5649491"/>
          </a:xfrm>
        </p:spPr>
        <p:txBody>
          <a:bodyPr>
            <a:normAutofit/>
          </a:bodyPr>
          <a:lstStyle/>
          <a:p>
            <a:pPr marL="0" indent="0">
              <a:buNone/>
            </a:pPr>
            <a:r>
              <a:rPr lang="en-GB" sz="1800" b="1" dirty="0" smtClean="0"/>
              <a:t>      Post-transfusion sample: </a:t>
            </a:r>
            <a:r>
              <a:rPr lang="en-GB" sz="1800" b="1" dirty="0"/>
              <a:t>Taken on the </a:t>
            </a:r>
            <a:r>
              <a:rPr lang="en-GB" sz="1800" b="1" dirty="0" smtClean="0"/>
              <a:t>13/09/19 </a:t>
            </a:r>
            <a:r>
              <a:rPr lang="en-GB" sz="1800" b="1" dirty="0"/>
              <a:t>at </a:t>
            </a:r>
            <a:r>
              <a:rPr lang="en-GB" sz="1800" b="1" dirty="0" smtClean="0"/>
              <a:t>09:30</a:t>
            </a:r>
            <a:endParaRPr lang="en-IE" sz="1800" b="1" dirty="0"/>
          </a:p>
        </p:txBody>
      </p:sp>
      <p:sp>
        <p:nvSpPr>
          <p:cNvPr id="5" name="Rectangle 4"/>
          <p:cNvSpPr/>
          <p:nvPr/>
        </p:nvSpPr>
        <p:spPr>
          <a:xfrm>
            <a:off x="395536" y="4581128"/>
            <a:ext cx="8424936" cy="1938992"/>
          </a:xfrm>
          <a:prstGeom prst="rect">
            <a:avLst/>
          </a:prstGeom>
        </p:spPr>
        <p:txBody>
          <a:bodyPr wrap="square">
            <a:spAutoFit/>
          </a:bodyPr>
          <a:lstStyle/>
          <a:p>
            <a:pPr marL="285750" indent="-285750">
              <a:buBlip>
                <a:blip r:embed="rId3"/>
              </a:buBlip>
            </a:pPr>
            <a:r>
              <a:rPr lang="en-GB" sz="2000" dirty="0" smtClean="0"/>
              <a:t>Pre and Post transfusion </a:t>
            </a:r>
            <a:r>
              <a:rPr lang="en-GB" sz="2000" dirty="0"/>
              <a:t>sample showed pan-reactivity by IAT,ENZ-IAT and with elution studies</a:t>
            </a:r>
          </a:p>
          <a:p>
            <a:pPr marL="285750" indent="-285750">
              <a:buBlip>
                <a:blip r:embed="rId3"/>
              </a:buBlip>
            </a:pPr>
            <a:r>
              <a:rPr lang="en-GB" sz="2000" dirty="0"/>
              <a:t>DAT was positive with IgG and C3d</a:t>
            </a:r>
          </a:p>
          <a:p>
            <a:pPr marL="285750" indent="-285750">
              <a:buBlip>
                <a:blip r:embed="rId3"/>
              </a:buBlip>
            </a:pPr>
            <a:r>
              <a:rPr lang="en-GB" sz="2000" dirty="0"/>
              <a:t>The auto-test cell was positive</a:t>
            </a:r>
          </a:p>
          <a:p>
            <a:pPr marL="285750" indent="-285750">
              <a:buBlip>
                <a:blip r:embed="rId3"/>
              </a:buBlip>
            </a:pPr>
            <a:r>
              <a:rPr lang="en-GB" sz="2000" dirty="0"/>
              <a:t>Serological reactions increased in strength between </a:t>
            </a:r>
            <a:r>
              <a:rPr lang="en-GB" sz="2000" dirty="0" smtClean="0"/>
              <a:t>pre-transfusion samples.</a:t>
            </a:r>
          </a:p>
          <a:p>
            <a:pPr marL="285750" indent="-285750">
              <a:buBlip>
                <a:blip r:embed="rId3"/>
              </a:buBlip>
            </a:pPr>
            <a:r>
              <a:rPr lang="en-GB" sz="2000" dirty="0" smtClean="0"/>
              <a:t>Complete reactions consistent with an auto-antibody</a:t>
            </a:r>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6598" y="980728"/>
            <a:ext cx="7488832" cy="11321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91885" y="2348880"/>
            <a:ext cx="3629025" cy="1114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0766" y="3690938"/>
            <a:ext cx="8429625" cy="523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17953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5122"/>
                                        </p:tgtEl>
                                      </p:cBhvr>
                                    </p:animEffect>
                                    <p:animScale>
                                      <p:cBhvr>
                                        <p:cTn id="7" dur="250" autoRev="1" fill="hold"/>
                                        <p:tgtEl>
                                          <p:spTgt spid="5122"/>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5123"/>
                                        </p:tgtEl>
                                      </p:cBhvr>
                                    </p:animEffect>
                                    <p:animScale>
                                      <p:cBhvr>
                                        <p:cTn id="12" dur="250" autoRev="1" fill="hold"/>
                                        <p:tgtEl>
                                          <p:spTgt spid="5123"/>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nodeType="clickEffect">
                                  <p:stCondLst>
                                    <p:cond delay="0"/>
                                  </p:stCondLst>
                                  <p:childTnLst>
                                    <p:animEffect transition="out" filter="fade">
                                      <p:cBhvr>
                                        <p:cTn id="16" dur="500" tmFilter="0, 0; .2, .5; .8, .5; 1, 0"/>
                                        <p:tgtEl>
                                          <p:spTgt spid="1026"/>
                                        </p:tgtEl>
                                      </p:cBhvr>
                                    </p:animEffect>
                                    <p:animScale>
                                      <p:cBhvr>
                                        <p:cTn id="17" dur="250" autoRev="1" fill="hold"/>
                                        <p:tgtEl>
                                          <p:spTgt spid="1026"/>
                                        </p:tgtEl>
                                      </p:cBhvr>
                                      <p:by x="105000" y="105000"/>
                                    </p:animScale>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fade">
                                      <p:cBhvr>
                                        <p:cTn id="22" dur="500"/>
                                        <p:tgtEl>
                                          <p:spTgt spid="5">
                                            <p:txEl>
                                              <p:pRg st="0" end="0"/>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animEffect transition="in" filter="fade">
                                      <p:cBhvr>
                                        <p:cTn id="25" dur="500"/>
                                        <p:tgtEl>
                                          <p:spTgt spid="5">
                                            <p:txEl>
                                              <p:pRg st="1" end="1"/>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5">
                                            <p:txEl>
                                              <p:pRg st="2" end="2"/>
                                            </p:txEl>
                                          </p:spTgt>
                                        </p:tgtEl>
                                        <p:attrNameLst>
                                          <p:attrName>style.visibility</p:attrName>
                                        </p:attrNameLst>
                                      </p:cBhvr>
                                      <p:to>
                                        <p:strVal val="visible"/>
                                      </p:to>
                                    </p:set>
                                    <p:animEffect transition="in" filter="fade">
                                      <p:cBhvr>
                                        <p:cTn id="28" dur="500"/>
                                        <p:tgtEl>
                                          <p:spTgt spid="5">
                                            <p:txEl>
                                              <p:pRg st="2" end="2"/>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animEffect transition="in" filter="fade">
                                      <p:cBhvr>
                                        <p:cTn id="31" dur="500"/>
                                        <p:tgtEl>
                                          <p:spTgt spid="5">
                                            <p:txEl>
                                              <p:pRg st="3" end="3"/>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5">
                                            <p:txEl>
                                              <p:pRg st="4" end="4"/>
                                            </p:txEl>
                                          </p:spTgt>
                                        </p:tgtEl>
                                        <p:attrNameLst>
                                          <p:attrName>style.visibility</p:attrName>
                                        </p:attrNameLst>
                                      </p:cBhvr>
                                      <p:to>
                                        <p:strVal val="visible"/>
                                      </p:to>
                                    </p:set>
                                    <p:animEffect transition="in" filter="fade">
                                      <p:cBhvr>
                                        <p:cTn id="34"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2548</TotalTime>
  <Words>2074</Words>
  <Application>Microsoft Office PowerPoint</Application>
  <PresentationFormat>On-screen Show (4:3)</PresentationFormat>
  <Paragraphs>291</Paragraphs>
  <Slides>23</Slides>
  <Notes>18</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PowerPoint Presentation</vt:lpstr>
      <vt:lpstr>  Not another antibody!  A complex serological case.   </vt:lpstr>
      <vt:lpstr>Initial Presentation</vt:lpstr>
      <vt:lpstr>Subsequent Presentation</vt:lpstr>
      <vt:lpstr>PowerPoint Presentation</vt:lpstr>
      <vt:lpstr>PowerPoint Presentation</vt:lpstr>
      <vt:lpstr>DHTR Investigation</vt:lpstr>
      <vt:lpstr>PowerPoint Presentation</vt:lpstr>
      <vt:lpstr>PowerPoint Presentation</vt:lpstr>
      <vt:lpstr>PowerPoint Presentation</vt:lpstr>
      <vt:lpstr>Allo-adsorption studies</vt:lpstr>
      <vt:lpstr>PowerPoint Presentation</vt:lpstr>
      <vt:lpstr>PowerPoint Presentation</vt:lpstr>
      <vt:lpstr>Patient follow up</vt:lpstr>
      <vt:lpstr>Anti-Chido/Rodgers   Neutralisation Technique</vt:lpstr>
      <vt:lpstr>Anti-Chido/Rodgers   Neutralisation Technique</vt:lpstr>
      <vt:lpstr>PowerPoint Presentation</vt:lpstr>
      <vt:lpstr>PowerPoint Presentation</vt:lpstr>
      <vt:lpstr>Patient report</vt:lpstr>
      <vt:lpstr>Patient outcome</vt:lpstr>
      <vt:lpstr>Discussion</vt:lpstr>
      <vt:lpstr>Acknowledgements</vt:lpstr>
      <vt:lpstr>References</vt:lpstr>
    </vt:vector>
  </TitlesOfParts>
  <Company>Irish Blood Transfusion Service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Not another antibody! A complex serological case.</dc:title>
  <dc:creator>Geaney, Cait</dc:creator>
  <cp:lastModifiedBy>Waters, Allison</cp:lastModifiedBy>
  <cp:revision>276</cp:revision>
  <dcterms:created xsi:type="dcterms:W3CDTF">2020-10-27T09:44:57Z</dcterms:created>
  <dcterms:modified xsi:type="dcterms:W3CDTF">2022-10-04T08:21:39Z</dcterms:modified>
</cp:coreProperties>
</file>