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0" r:id="rId5"/>
    <p:sldId id="262" r:id="rId6"/>
    <p:sldId id="263" r:id="rId7"/>
    <p:sldId id="264" r:id="rId8"/>
    <p:sldId id="266" r:id="rId9"/>
    <p:sldId id="267" r:id="rId10"/>
    <p:sldId id="305" r:id="rId11"/>
    <p:sldId id="268" r:id="rId12"/>
    <p:sldId id="265" r:id="rId13"/>
    <p:sldId id="281" r:id="rId14"/>
    <p:sldId id="269" r:id="rId15"/>
    <p:sldId id="270" r:id="rId16"/>
    <p:sldId id="285" r:id="rId17"/>
    <p:sldId id="271" r:id="rId18"/>
    <p:sldId id="272" r:id="rId19"/>
    <p:sldId id="304" r:id="rId20"/>
    <p:sldId id="286" r:id="rId21"/>
    <p:sldId id="273" r:id="rId22"/>
    <p:sldId id="274" r:id="rId23"/>
    <p:sldId id="275" r:id="rId24"/>
    <p:sldId id="290" r:id="rId25"/>
    <p:sldId id="288" r:id="rId26"/>
    <p:sldId id="289" r:id="rId27"/>
    <p:sldId id="291" r:id="rId28"/>
    <p:sldId id="292" r:id="rId29"/>
    <p:sldId id="293" r:id="rId30"/>
    <p:sldId id="276" r:id="rId31"/>
    <p:sldId id="277" r:id="rId32"/>
    <p:sldId id="278" r:id="rId33"/>
    <p:sldId id="294" r:id="rId34"/>
    <p:sldId id="302" r:id="rId35"/>
    <p:sldId id="303" r:id="rId36"/>
    <p:sldId id="296" r:id="rId37"/>
    <p:sldId id="297" r:id="rId38"/>
    <p:sldId id="298" r:id="rId39"/>
    <p:sldId id="299" r:id="rId40"/>
    <p:sldId id="282" r:id="rId41"/>
    <p:sldId id="284" r:id="rId42"/>
    <p:sldId id="283" r:id="rId43"/>
    <p:sldId id="300" r:id="rId44"/>
    <p:sldId id="301"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5" autoAdjust="0"/>
    <p:restoredTop sz="80663" autoAdjust="0"/>
  </p:normalViewPr>
  <p:slideViewPr>
    <p:cSldViewPr>
      <p:cViewPr varScale="1">
        <p:scale>
          <a:sx n="67" d="100"/>
          <a:sy n="67" d="100"/>
        </p:scale>
        <p:origin x="148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2F089-436C-4022-8346-0AC5EC73D0E6}"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9BABA-08BF-406C-86E4-2C7C473566B1}" type="slidenum">
              <a:rPr lang="en-GB" smtClean="0"/>
              <a:t>‹#›</a:t>
            </a:fld>
            <a:endParaRPr lang="en-GB"/>
          </a:p>
        </p:txBody>
      </p:sp>
    </p:spTree>
    <p:extLst>
      <p:ext uri="{BB962C8B-B14F-4D97-AF65-F5344CB8AC3E}">
        <p14:creationId xmlns:p14="http://schemas.microsoft.com/office/powerpoint/2010/main" val="4093434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59BABA-08BF-406C-86E4-2C7C473566B1}" type="slidenum">
              <a:rPr lang="en-GB" smtClean="0"/>
              <a:t>36</a:t>
            </a:fld>
            <a:endParaRPr lang="en-GB"/>
          </a:p>
        </p:txBody>
      </p:sp>
    </p:spTree>
    <p:extLst>
      <p:ext uri="{BB962C8B-B14F-4D97-AF65-F5344CB8AC3E}">
        <p14:creationId xmlns:p14="http://schemas.microsoft.com/office/powerpoint/2010/main" val="331952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322" y="2708920"/>
            <a:ext cx="12240683" cy="648072"/>
          </a:xfrm>
          <a:prstGeom prst="rect">
            <a:avLst/>
          </a:prstGeom>
        </p:spPr>
        <p:txBody>
          <a:bodyPr/>
          <a:lstStyle>
            <a:lvl1pPr>
              <a:defRPr sz="4000" b="1">
                <a:latin typeface="Arial" pitchFamily="34" charset="0"/>
                <a:cs typeface="Arial" pitchFamily="34" charset="0"/>
              </a:defRPr>
            </a:lvl1pPr>
          </a:lstStyle>
          <a:p>
            <a:r>
              <a:rPr lang="en-US" dirty="0"/>
              <a:t>TITLE</a:t>
            </a:r>
            <a:endParaRPr lang="en-GB" dirty="0"/>
          </a:p>
        </p:txBody>
      </p:sp>
      <p:sp>
        <p:nvSpPr>
          <p:cNvPr id="4" name="Text Placeholder 3"/>
          <p:cNvSpPr>
            <a:spLocks noGrp="1"/>
          </p:cNvSpPr>
          <p:nvPr>
            <p:ph type="body" sz="quarter" idx="10"/>
          </p:nvPr>
        </p:nvSpPr>
        <p:spPr>
          <a:xfrm>
            <a:off x="1" y="3933825"/>
            <a:ext cx="12191999" cy="914400"/>
          </a:xfrm>
          <a:prstGeom prst="rect">
            <a:avLst/>
          </a:prstGeom>
        </p:spPr>
        <p:txBody>
          <a:bodyPr/>
          <a:lstStyle>
            <a:lvl1pPr marL="0" indent="0" algn="ctr">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342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5322" y="1268760"/>
            <a:ext cx="12240683" cy="648072"/>
          </a:xfrm>
          <a:prstGeom prst="rect">
            <a:avLst/>
          </a:prstGeom>
        </p:spPr>
        <p:txBody>
          <a:bodyPr/>
          <a:lstStyle>
            <a:lvl1pPr>
              <a:defRPr sz="3200" b="1">
                <a:latin typeface="Arial" pitchFamily="34" charset="0"/>
                <a:cs typeface="Arial" pitchFamily="34" charset="0"/>
              </a:defRPr>
            </a:lvl1pPr>
          </a:lstStyle>
          <a:p>
            <a:r>
              <a:rPr lang="en-US" dirty="0"/>
              <a:t>TITLE</a:t>
            </a:r>
            <a:endParaRPr lang="en-GB" dirty="0"/>
          </a:p>
        </p:txBody>
      </p:sp>
      <p:sp>
        <p:nvSpPr>
          <p:cNvPr id="8" name="Subtitle 2"/>
          <p:cNvSpPr>
            <a:spLocks noGrp="1"/>
          </p:cNvSpPr>
          <p:nvPr>
            <p:ph type="subTitle" idx="1" hasCustomPrompt="1"/>
          </p:nvPr>
        </p:nvSpPr>
        <p:spPr>
          <a:xfrm>
            <a:off x="143339" y="2060848"/>
            <a:ext cx="11905323" cy="4608512"/>
          </a:xfrm>
          <a:prstGeom prst="rect">
            <a:avLst/>
          </a:prstGeo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CONTENT</a:t>
            </a:r>
            <a:endParaRPr lang="en-GB" dirty="0"/>
          </a:p>
        </p:txBody>
      </p:sp>
    </p:spTree>
    <p:extLst>
      <p:ext uri="{BB962C8B-B14F-4D97-AF65-F5344CB8AC3E}">
        <p14:creationId xmlns:p14="http://schemas.microsoft.com/office/powerpoint/2010/main" val="362801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50" y="1340768"/>
            <a:ext cx="4011084" cy="720080"/>
          </a:xfrm>
          <a:prstGeom prst="rect">
            <a:avLst/>
          </a:prstGeom>
        </p:spPr>
        <p:txBody>
          <a:bodyPr anchor="b"/>
          <a:lstStyle>
            <a:lvl1pPr algn="l">
              <a:defRPr sz="2000" b="1">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367808" y="1340768"/>
            <a:ext cx="7488832" cy="4968552"/>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239350" y="2060849"/>
            <a:ext cx="4011084" cy="4680520"/>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6063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9349" y="2060849"/>
            <a:ext cx="5760640" cy="45259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1" y="2060849"/>
            <a:ext cx="5760640" cy="45259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ctrTitle" hasCustomPrompt="1"/>
          </p:nvPr>
        </p:nvSpPr>
        <p:spPr>
          <a:xfrm>
            <a:off x="-25322" y="1268760"/>
            <a:ext cx="12240683" cy="648072"/>
          </a:xfrm>
          <a:prstGeom prst="rect">
            <a:avLst/>
          </a:prstGeom>
        </p:spPr>
        <p:txBody>
          <a:bodyPr/>
          <a:lstStyle>
            <a:lvl1pPr>
              <a:defRPr sz="3200" b="1">
                <a:latin typeface="Arial" pitchFamily="34" charset="0"/>
                <a:cs typeface="Arial" pitchFamily="34" charset="0"/>
              </a:defRPr>
            </a:lvl1pPr>
          </a:lstStyle>
          <a:p>
            <a:r>
              <a:rPr lang="en-US" dirty="0"/>
              <a:t>TITLE</a:t>
            </a:r>
            <a:endParaRPr lang="en-GB" dirty="0"/>
          </a:p>
        </p:txBody>
      </p:sp>
    </p:spTree>
    <p:extLst>
      <p:ext uri="{BB962C8B-B14F-4D97-AF65-F5344CB8AC3E}">
        <p14:creationId xmlns:p14="http://schemas.microsoft.com/office/powerpoint/2010/main" val="3084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hdphoto" Target="../media/hdphoto3.wdp"/><Relationship Id="rId5" Type="http://schemas.openxmlformats.org/officeDocument/2006/relationships/theme" Target="../theme/theme1.xml"/><Relationship Id="rId10" Type="http://schemas.openxmlformats.org/officeDocument/2006/relationships/image" Target="../media/image3.jpeg"/><Relationship Id="rId4" Type="http://schemas.openxmlformats.org/officeDocument/2006/relationships/slideLayout" Target="../slideLayouts/slideLayout4.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C59A39-E387-45FF-8B22-CF626262E0D0}"/>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1" r="-175" b="17026"/>
          <a:stretch/>
        </p:blipFill>
        <p:spPr>
          <a:xfrm>
            <a:off x="0" y="1"/>
            <a:ext cx="12234733" cy="1052735"/>
          </a:xfrm>
          <a:prstGeom prst="flowChartProcess">
            <a:avLst/>
          </a:prstGeom>
        </p:spPr>
      </p:pic>
      <p:grpSp>
        <p:nvGrpSpPr>
          <p:cNvPr id="9" name="Group 8">
            <a:extLst>
              <a:ext uri="{FF2B5EF4-FFF2-40B4-BE49-F238E27FC236}">
                <a16:creationId xmlns:a16="http://schemas.microsoft.com/office/drawing/2014/main" id="{60FD58E5-ACDA-492A-8752-D88E956FEE0F}"/>
              </a:ext>
            </a:extLst>
          </p:cNvPr>
          <p:cNvGrpSpPr/>
          <p:nvPr userDrawn="1"/>
        </p:nvGrpSpPr>
        <p:grpSpPr>
          <a:xfrm>
            <a:off x="407368" y="188640"/>
            <a:ext cx="11419660" cy="596184"/>
            <a:chOff x="362740" y="240528"/>
            <a:chExt cx="8564745" cy="596184"/>
          </a:xfrm>
        </p:grpSpPr>
        <p:pic>
          <p:nvPicPr>
            <p:cNvPr id="11" name="Picture 10">
              <a:extLst>
                <a:ext uri="{FF2B5EF4-FFF2-40B4-BE49-F238E27FC236}">
                  <a16:creationId xmlns:a16="http://schemas.microsoft.com/office/drawing/2014/main" id="{C1ED24C6-D2BF-4839-98CE-D89CCFF82C20}"/>
                </a:ext>
              </a:extLst>
            </p:cNvPr>
            <p:cNvPicPr>
              <a:picLocks noChangeAspect="1"/>
            </p:cNvPicPr>
            <p:nvPr userDrawn="1"/>
          </p:nvPicPr>
          <p:blipFill>
            <a:blip r:embed="rId8" cstate="print">
              <a:duotone>
                <a:prstClr val="black"/>
                <a:schemeClr val="bg1">
                  <a:tint val="45000"/>
                  <a:satMod val="400000"/>
                </a:schemeClr>
              </a:duotone>
              <a:extLst>
                <a:ext uri="{BEBA8EAE-BF5A-486C-A8C5-ECC9F3942E4B}">
                  <a14:imgProps xmlns:a14="http://schemas.microsoft.com/office/drawing/2010/main">
                    <a14:imgLayer r:embed="rId9">
                      <a14:imgEffect>
                        <a14:backgroundRemoval t="0" b="100000" l="0" r="100000">
                          <a14:foregroundMark x1="21500" y1="19500" x2="71500" y2="86000"/>
                          <a14:foregroundMark x1="17500" y1="80500" x2="80000" y2="17500"/>
                          <a14:foregroundMark x1="48000" y1="18000" x2="36500" y2="10500"/>
                          <a14:foregroundMark x1="73000" y1="61500" x2="50500" y2="79500"/>
                          <a14:foregroundMark x1="73500" y1="47500" x2="10000" y2="47500"/>
                          <a14:foregroundMark x1="72832" y1="39306" x2="72832" y2="39306"/>
                          <a14:foregroundMark x1="78035" y1="36416" x2="82659" y2="63584"/>
                          <a14:foregroundMark x1="80925" y1="33526" x2="31214" y2="78035"/>
                          <a14:foregroundMark x1="10983" y1="59538" x2="56647" y2="16763"/>
                          <a14:foregroundMark x1="13873" y1="35260" x2="61272" y2="80925"/>
                          <a14:foregroundMark x1="55491" y1="23699" x2="91329" y2="50867"/>
                          <a14:foregroundMark x1="73988" y1="84971" x2="28324" y2="80925"/>
                        </a14:backgroundRemoval>
                      </a14:imgEffect>
                      <a14:imgEffect>
                        <a14:sharpenSoften amount="25000"/>
                      </a14:imgEffect>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62740" y="274906"/>
              <a:ext cx="428553" cy="561806"/>
            </a:xfrm>
            <a:prstGeom prst="rect">
              <a:avLst/>
            </a:prstGeom>
            <a:noFill/>
            <a:ln>
              <a:noFill/>
            </a:ln>
          </p:spPr>
        </p:pic>
        <p:sp>
          <p:nvSpPr>
            <p:cNvPr id="19" name="Text Box 7">
              <a:extLst>
                <a:ext uri="{FF2B5EF4-FFF2-40B4-BE49-F238E27FC236}">
                  <a16:creationId xmlns:a16="http://schemas.microsoft.com/office/drawing/2014/main" id="{084A33EF-BA06-4703-B2A8-D80FEB69F6AF}"/>
                </a:ext>
              </a:extLst>
            </p:cNvPr>
            <p:cNvSpPr txBox="1">
              <a:spLocks noChangeArrowheads="1"/>
            </p:cNvSpPr>
            <p:nvPr userDrawn="1"/>
          </p:nvSpPr>
          <p:spPr bwMode="auto">
            <a:xfrm>
              <a:off x="834009" y="347860"/>
              <a:ext cx="1945487" cy="46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indent="0" algn="ctr" defTabSz="914400" rtl="0" eaLnBrk="1" fontAlgn="base" latinLnBrk="0" hangingPunct="1">
                <a:lnSpc>
                  <a:spcPct val="50000"/>
                </a:lnSpc>
                <a:spcBef>
                  <a:spcPct val="50000"/>
                </a:spcBef>
                <a:spcAft>
                  <a:spcPct val="0"/>
                </a:spcAft>
                <a:buClrTx/>
                <a:buSzTx/>
                <a:buFontTx/>
                <a:buNone/>
                <a:tabLst/>
                <a:defRPr/>
              </a:pPr>
              <a:r>
                <a:rPr lang="en-GB" sz="1400" kern="1500" spc="0" baseline="0" dirty="0">
                  <a:solidFill>
                    <a:srgbClr val="FFFFFF"/>
                  </a:solidFill>
                  <a:latin typeface="Arial" pitchFamily="34" charset="0"/>
                  <a:cs typeface="Arial" pitchFamily="34" charset="0"/>
                </a:rPr>
                <a:t>Northern</a:t>
              </a:r>
              <a:r>
                <a:rPr lang="en-GB" sz="1000" kern="1500" spc="0" baseline="0" dirty="0">
                  <a:solidFill>
                    <a:srgbClr val="FFFFFF"/>
                  </a:solidFill>
                  <a:latin typeface="Arial" pitchFamily="34" charset="0"/>
                  <a:cs typeface="Arial" pitchFamily="34" charset="0"/>
                </a:rPr>
                <a:t> </a:t>
              </a:r>
              <a:r>
                <a:rPr lang="en-GB" sz="1400" kern="1500" spc="0" baseline="0" dirty="0">
                  <a:solidFill>
                    <a:srgbClr val="FFFFFF"/>
                  </a:solidFill>
                  <a:latin typeface="Arial" pitchFamily="34" charset="0"/>
                  <a:cs typeface="Arial" pitchFamily="34" charset="0"/>
                </a:rPr>
                <a:t>Ireland</a:t>
              </a:r>
            </a:p>
            <a:p>
              <a:pPr algn="ctr" eaLnBrk="1" fontAlgn="base" hangingPunct="1">
                <a:lnSpc>
                  <a:spcPct val="50000"/>
                </a:lnSpc>
                <a:spcBef>
                  <a:spcPct val="50000"/>
                </a:spcBef>
                <a:spcAft>
                  <a:spcPct val="0"/>
                </a:spcAft>
              </a:pPr>
              <a:r>
                <a:rPr lang="en-GB" sz="1600" dirty="0">
                  <a:solidFill>
                    <a:srgbClr val="FFFFFF"/>
                  </a:solidFill>
                  <a:latin typeface="Arial" pitchFamily="34" charset="0"/>
                  <a:cs typeface="Arial" pitchFamily="34" charset="0"/>
                </a:rPr>
                <a:t>Blood Transfusion Service</a:t>
              </a:r>
            </a:p>
          </p:txBody>
        </p:sp>
        <p:pic>
          <p:nvPicPr>
            <p:cNvPr id="20" name="Picture 4" descr="http://ukcc.cochrane.org/sites/ukcc.cochrane.org/files/HSC_0.jpg?1346662388">
              <a:extLst>
                <a:ext uri="{FF2B5EF4-FFF2-40B4-BE49-F238E27FC236}">
                  <a16:creationId xmlns:a16="http://schemas.microsoft.com/office/drawing/2014/main" id="{7EDA7449-AED1-4426-916A-EC3E98E81EF5}"/>
                </a:ext>
              </a:extLst>
            </p:cNvPr>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521" t="26875" r="62393" b="29820"/>
            <a:stretch/>
          </p:blipFill>
          <p:spPr bwMode="auto">
            <a:xfrm>
              <a:off x="8451738" y="240528"/>
              <a:ext cx="475747" cy="470396"/>
            </a:xfrm>
            <a:prstGeom prst="round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77503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6"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SMS@nhsbt.nhs.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20E6F-7605-450B-AE62-8A8637247F40}"/>
              </a:ext>
            </a:extLst>
          </p:cNvPr>
          <p:cNvSpPr>
            <a:spLocks noGrp="1"/>
          </p:cNvSpPr>
          <p:nvPr>
            <p:ph type="ctrTitle"/>
          </p:nvPr>
        </p:nvSpPr>
        <p:spPr>
          <a:xfrm>
            <a:off x="-48683" y="1556791"/>
            <a:ext cx="7152795" cy="3024336"/>
          </a:xfrm>
        </p:spPr>
        <p:txBody>
          <a:bodyPr/>
          <a:lstStyle/>
          <a:p>
            <a:r>
              <a:rPr lang="en-GB" sz="3600" dirty="0"/>
              <a:t>Emergency transfusion of adult males and females of non-childbearing potential with group O D positive red blood cells (RBC)</a:t>
            </a:r>
            <a:br>
              <a:rPr lang="en-GB" dirty="0"/>
            </a:br>
            <a:endParaRPr lang="en-GB" dirty="0"/>
          </a:p>
        </p:txBody>
      </p:sp>
      <p:sp>
        <p:nvSpPr>
          <p:cNvPr id="5" name="Text Placeholder 4">
            <a:extLst>
              <a:ext uri="{FF2B5EF4-FFF2-40B4-BE49-F238E27FC236}">
                <a16:creationId xmlns:a16="http://schemas.microsoft.com/office/drawing/2014/main" id="{5718675A-3CFC-4E7E-9C1F-24910120A26B}"/>
              </a:ext>
            </a:extLst>
          </p:cNvPr>
          <p:cNvSpPr>
            <a:spLocks noGrp="1"/>
          </p:cNvSpPr>
          <p:nvPr>
            <p:ph type="body" sz="quarter" idx="10"/>
          </p:nvPr>
        </p:nvSpPr>
        <p:spPr>
          <a:xfrm>
            <a:off x="1" y="4581127"/>
            <a:ext cx="7392143" cy="267097"/>
          </a:xfrm>
        </p:spPr>
        <p:txBody>
          <a:bodyPr/>
          <a:lstStyle/>
          <a:p>
            <a:r>
              <a:rPr lang="en-GB" dirty="0"/>
              <a:t>Dr Kathryn Maguire</a:t>
            </a:r>
          </a:p>
          <a:p>
            <a:r>
              <a:rPr lang="en-GB" dirty="0"/>
              <a:t>Consultant in Transfusion Medicine NIBTS</a:t>
            </a:r>
          </a:p>
          <a:p>
            <a:endParaRPr lang="en-GB" dirty="0"/>
          </a:p>
          <a:p>
            <a:r>
              <a:rPr lang="en-GB" dirty="0"/>
              <a:t>National Haemovigilance Office Conference </a:t>
            </a:r>
          </a:p>
          <a:p>
            <a:r>
              <a:rPr lang="en-GB" dirty="0"/>
              <a:t>Gibson Hotel Dublin 25/03/25</a:t>
            </a:r>
          </a:p>
        </p:txBody>
      </p:sp>
      <p:pic>
        <p:nvPicPr>
          <p:cNvPr id="3" name="Picture 2">
            <a:extLst>
              <a:ext uri="{FF2B5EF4-FFF2-40B4-BE49-F238E27FC236}">
                <a16:creationId xmlns:a16="http://schemas.microsoft.com/office/drawing/2014/main" id="{467AFD27-CCC4-4C43-9C93-8FBBBA2C2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160" y="1772816"/>
            <a:ext cx="4032448" cy="4968552"/>
          </a:xfrm>
          <a:prstGeom prst="rect">
            <a:avLst/>
          </a:prstGeom>
        </p:spPr>
      </p:pic>
    </p:spTree>
    <p:extLst>
      <p:ext uri="{BB962C8B-B14F-4D97-AF65-F5344CB8AC3E}">
        <p14:creationId xmlns:p14="http://schemas.microsoft.com/office/powerpoint/2010/main" val="404067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BEA2-31AB-4F64-8A16-9ED7FA5E1E33}"/>
              </a:ext>
            </a:extLst>
          </p:cNvPr>
          <p:cNvSpPr>
            <a:spLocks noGrp="1"/>
          </p:cNvSpPr>
          <p:nvPr>
            <p:ph type="ctrTitle"/>
          </p:nvPr>
        </p:nvSpPr>
        <p:spPr/>
        <p:txBody>
          <a:bodyPr/>
          <a:lstStyle/>
          <a:p>
            <a:r>
              <a:rPr lang="en-GB" dirty="0"/>
              <a:t>Guidelines </a:t>
            </a:r>
          </a:p>
        </p:txBody>
      </p:sp>
      <p:sp>
        <p:nvSpPr>
          <p:cNvPr id="3" name="Text Placeholder 2">
            <a:extLst>
              <a:ext uri="{FF2B5EF4-FFF2-40B4-BE49-F238E27FC236}">
                <a16:creationId xmlns:a16="http://schemas.microsoft.com/office/drawing/2014/main" id="{8D773DA4-E98E-460E-A2E7-4F4BA86F1FD5}"/>
              </a:ext>
            </a:extLst>
          </p:cNvPr>
          <p:cNvSpPr>
            <a:spLocks noGrp="1"/>
          </p:cNvSpPr>
          <p:nvPr>
            <p:ph type="body" sz="quarter" idx="10"/>
          </p:nvPr>
        </p:nvSpPr>
        <p:spPr>
          <a:xfrm>
            <a:off x="-11761983" y="3933824"/>
            <a:ext cx="23953984" cy="1979655"/>
          </a:xfrm>
        </p:spPr>
        <p:txBody>
          <a:bodyPr/>
          <a:lstStyle/>
          <a:p>
            <a:endParaRPr lang="en-GB" dirty="0"/>
          </a:p>
        </p:txBody>
      </p:sp>
      <p:pic>
        <p:nvPicPr>
          <p:cNvPr id="3074" name="Picture 2" descr="diabetes glycaemic control guideline ...">
            <a:extLst>
              <a:ext uri="{FF2B5EF4-FFF2-40B4-BE49-F238E27FC236}">
                <a16:creationId xmlns:a16="http://schemas.microsoft.com/office/drawing/2014/main" id="{83B0FA3C-9B23-452F-9855-3B9E75B5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534" y="1700808"/>
            <a:ext cx="886598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63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E64E-D218-485E-8F35-70AE94428BDA}"/>
              </a:ext>
            </a:extLst>
          </p:cNvPr>
          <p:cNvSpPr>
            <a:spLocks noGrp="1"/>
          </p:cNvSpPr>
          <p:nvPr>
            <p:ph type="ctrTitle"/>
          </p:nvPr>
        </p:nvSpPr>
        <p:spPr/>
        <p:txBody>
          <a:bodyPr/>
          <a:lstStyle/>
          <a:p>
            <a:r>
              <a:rPr lang="en-GB" sz="2800" dirty="0">
                <a:solidFill>
                  <a:schemeClr val="tx2"/>
                </a:solidFill>
              </a:rPr>
              <a:t>British Society for Haematology (BSH): Haematological management of a major haemorrhage (Stanworth et al., 2022)</a:t>
            </a:r>
            <a:br>
              <a:rPr lang="en-GB" sz="2800" dirty="0">
                <a:solidFill>
                  <a:schemeClr val="tx2"/>
                </a:solidFill>
              </a:rPr>
            </a:br>
            <a:endParaRPr lang="en-GB" sz="2800" dirty="0">
              <a:solidFill>
                <a:schemeClr val="tx2"/>
              </a:solidFill>
            </a:endParaRPr>
          </a:p>
        </p:txBody>
      </p:sp>
      <p:sp>
        <p:nvSpPr>
          <p:cNvPr id="3" name="Subtitle 2">
            <a:extLst>
              <a:ext uri="{FF2B5EF4-FFF2-40B4-BE49-F238E27FC236}">
                <a16:creationId xmlns:a16="http://schemas.microsoft.com/office/drawing/2014/main" id="{8B7C5C66-268F-475D-9E34-09B87CD0606B}"/>
              </a:ext>
            </a:extLst>
          </p:cNvPr>
          <p:cNvSpPr>
            <a:spLocks noGrp="1"/>
          </p:cNvSpPr>
          <p:nvPr>
            <p:ph type="subTitle" idx="1"/>
          </p:nvPr>
        </p:nvSpPr>
        <p:spPr>
          <a:xfrm>
            <a:off x="142357" y="2636913"/>
            <a:ext cx="11905323" cy="4608512"/>
          </a:xfrm>
        </p:spPr>
        <p:txBody>
          <a:bodyPr/>
          <a:lstStyle/>
          <a:p>
            <a:pPr marL="342900" indent="-342900" algn="l">
              <a:buFont typeface="Arial" panose="020B0604020202020204" pitchFamily="34" charset="0"/>
              <a:buChar char="•"/>
            </a:pPr>
            <a:r>
              <a:rPr lang="en-GB" sz="2800" dirty="0"/>
              <a:t>Group O RBC should be used in emergency until the patient has a valid blood group. Until the patient’s blood group is confirmed, group O D negative and K-negative RBC should be prioritised for people of childbearing potential, children and where the patient’s sex is unknown</a:t>
            </a:r>
            <a:r>
              <a:rPr lang="en-GB" sz="2800" b="1" dirty="0"/>
              <a:t>. Adults who do not have childbearing potential should receive group O D positive RBC.</a:t>
            </a:r>
            <a:endParaRPr lang="en-GB" sz="2800" dirty="0"/>
          </a:p>
          <a:p>
            <a:endParaRPr lang="en-GB" dirty="0"/>
          </a:p>
        </p:txBody>
      </p:sp>
    </p:spTree>
    <p:extLst>
      <p:ext uri="{BB962C8B-B14F-4D97-AF65-F5344CB8AC3E}">
        <p14:creationId xmlns:p14="http://schemas.microsoft.com/office/powerpoint/2010/main" val="214841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3276-D874-44CA-A043-76E20B17E8DA}"/>
              </a:ext>
            </a:extLst>
          </p:cNvPr>
          <p:cNvSpPr>
            <a:spLocks noGrp="1"/>
          </p:cNvSpPr>
          <p:nvPr>
            <p:ph type="ctrTitle"/>
          </p:nvPr>
        </p:nvSpPr>
        <p:spPr/>
        <p:txBody>
          <a:bodyPr/>
          <a:lstStyle/>
          <a:p>
            <a:r>
              <a:rPr lang="en-GB" sz="2800" dirty="0">
                <a:solidFill>
                  <a:schemeClr val="tx2"/>
                </a:solidFill>
              </a:rPr>
              <a:t>British Society of Haematology: Guidelines for pre-transfusion compatibility procedures in blood transfusion laboratories (C </a:t>
            </a:r>
            <a:r>
              <a:rPr lang="en-GB" sz="2800" dirty="0" err="1">
                <a:solidFill>
                  <a:schemeClr val="tx2"/>
                </a:solidFill>
              </a:rPr>
              <a:t>Milkins</a:t>
            </a:r>
            <a:r>
              <a:rPr lang="en-GB" sz="2800" dirty="0">
                <a:solidFill>
                  <a:schemeClr val="tx2"/>
                </a:solidFill>
              </a:rPr>
              <a:t> et al.,2012)</a:t>
            </a:r>
            <a:br>
              <a:rPr lang="en-GB" sz="2800" dirty="0">
                <a:solidFill>
                  <a:schemeClr val="tx2"/>
                </a:solidFill>
              </a:rPr>
            </a:br>
            <a:endParaRPr lang="en-GB" sz="2800" dirty="0">
              <a:solidFill>
                <a:schemeClr val="tx2"/>
              </a:solidFill>
            </a:endParaRPr>
          </a:p>
        </p:txBody>
      </p:sp>
      <p:sp>
        <p:nvSpPr>
          <p:cNvPr id="3" name="Subtitle 2">
            <a:extLst>
              <a:ext uri="{FF2B5EF4-FFF2-40B4-BE49-F238E27FC236}">
                <a16:creationId xmlns:a16="http://schemas.microsoft.com/office/drawing/2014/main" id="{A75E7FB9-4F6C-48FC-8538-79C34CF6822A}"/>
              </a:ext>
            </a:extLst>
          </p:cNvPr>
          <p:cNvSpPr>
            <a:spLocks noGrp="1"/>
          </p:cNvSpPr>
          <p:nvPr>
            <p:ph type="subTitle" idx="1"/>
          </p:nvPr>
        </p:nvSpPr>
        <p:spPr>
          <a:xfrm>
            <a:off x="142357" y="2852936"/>
            <a:ext cx="11905323" cy="4608512"/>
          </a:xfrm>
        </p:spPr>
        <p:txBody>
          <a:bodyPr/>
          <a:lstStyle/>
          <a:p>
            <a:pPr marL="342900" indent="-342900" algn="l">
              <a:buFont typeface="Arial" panose="020B0604020202020204" pitchFamily="34" charset="0"/>
              <a:buChar char="•"/>
            </a:pPr>
            <a:r>
              <a:rPr lang="en-GB" sz="2400" dirty="0"/>
              <a:t>Group O RBC should be used where transfusion cannot await full investigation and resolution because transfusion is deemed clinically urgent. Selection of D matched blood is the recommended best practice, however, </a:t>
            </a:r>
            <a:r>
              <a:rPr lang="en-GB" sz="2400" b="1" dirty="0"/>
              <a:t>in order to preserve supplies of D negative RBC for D negative women of child bearing potential, D positive RBC may be selected for D negative patients in the following situations:</a:t>
            </a:r>
            <a:endParaRPr lang="en-GB" sz="2400" dirty="0"/>
          </a:p>
          <a:p>
            <a:pPr lvl="1" algn="l"/>
            <a:r>
              <a:rPr lang="en-GB" sz="2400" dirty="0">
                <a:solidFill>
                  <a:schemeClr val="tx1"/>
                </a:solidFill>
              </a:rPr>
              <a:t>Female patients &gt; 50 years.</a:t>
            </a:r>
          </a:p>
          <a:p>
            <a:pPr lvl="1" algn="l"/>
            <a:r>
              <a:rPr lang="en-GB" sz="2400" dirty="0">
                <a:solidFill>
                  <a:schemeClr val="tx1"/>
                </a:solidFill>
              </a:rPr>
              <a:t>Adult males who are D negative or whose D status is unknown.</a:t>
            </a:r>
          </a:p>
          <a:p>
            <a:pPr lvl="1" algn="l"/>
            <a:r>
              <a:rPr lang="en-GB" sz="2400" dirty="0">
                <a:solidFill>
                  <a:schemeClr val="tx1"/>
                </a:solidFill>
              </a:rPr>
              <a:t>Patients undergoing a large volume transfusion (&gt; 8 units), excluding children, females of childbearing potential and patients with immune anti-D.</a:t>
            </a:r>
          </a:p>
          <a:p>
            <a:pPr algn="l"/>
            <a:endParaRPr lang="en-GB" dirty="0"/>
          </a:p>
        </p:txBody>
      </p:sp>
    </p:spTree>
    <p:extLst>
      <p:ext uri="{BB962C8B-B14F-4D97-AF65-F5344CB8AC3E}">
        <p14:creationId xmlns:p14="http://schemas.microsoft.com/office/powerpoint/2010/main" val="310959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A837-7232-4A7E-ACD2-DE0145F38BCF}"/>
              </a:ext>
            </a:extLst>
          </p:cNvPr>
          <p:cNvSpPr>
            <a:spLocks noGrp="1"/>
          </p:cNvSpPr>
          <p:nvPr>
            <p:ph type="ctrTitle"/>
          </p:nvPr>
        </p:nvSpPr>
        <p:spPr/>
        <p:txBody>
          <a:bodyPr/>
          <a:lstStyle/>
          <a:p>
            <a:r>
              <a:rPr lang="en-GB" sz="2800">
                <a:solidFill>
                  <a:schemeClr val="tx2"/>
                </a:solidFill>
              </a:rPr>
              <a:t>National Blood Transfusion Committee (NBTC) Guidance 2019 (nationalbloodtransfusion.co.uk) </a:t>
            </a:r>
            <a:br>
              <a:rPr lang="en-GB" sz="2800">
                <a:solidFill>
                  <a:schemeClr val="tx2"/>
                </a:solidFill>
              </a:rPr>
            </a:br>
            <a:br>
              <a:rPr lang="en-GB" sz="2800">
                <a:solidFill>
                  <a:schemeClr val="tx2"/>
                </a:solidFill>
              </a:rPr>
            </a:br>
            <a:endParaRPr lang="en-GB" sz="2800" dirty="0">
              <a:solidFill>
                <a:schemeClr val="tx2"/>
              </a:solidFill>
            </a:endParaRPr>
          </a:p>
        </p:txBody>
      </p:sp>
      <p:sp>
        <p:nvSpPr>
          <p:cNvPr id="3" name="Subtitle 2">
            <a:extLst>
              <a:ext uri="{FF2B5EF4-FFF2-40B4-BE49-F238E27FC236}">
                <a16:creationId xmlns:a16="http://schemas.microsoft.com/office/drawing/2014/main" id="{37F01A38-7645-48E9-B7D6-06F70CFAF5E4}"/>
              </a:ext>
            </a:extLst>
          </p:cNvPr>
          <p:cNvSpPr>
            <a:spLocks noGrp="1"/>
          </p:cNvSpPr>
          <p:nvPr>
            <p:ph type="subTitle" idx="1"/>
          </p:nvPr>
        </p:nvSpPr>
        <p:spPr>
          <a:xfrm>
            <a:off x="143339" y="2276872"/>
            <a:ext cx="11905323" cy="4392488"/>
          </a:xfrm>
        </p:spPr>
        <p:txBody>
          <a:bodyPr/>
          <a:lstStyle/>
          <a:p>
            <a:pPr algn="l"/>
            <a:r>
              <a:rPr lang="en-GB" dirty="0">
                <a:solidFill>
                  <a:schemeClr val="tx2"/>
                </a:solidFill>
              </a:rPr>
              <a:t>(*national – refers to England).</a:t>
            </a:r>
            <a:endParaRPr lang="en-GB" dirty="0"/>
          </a:p>
          <a:p>
            <a:pPr marL="342900" indent="-342900" algn="l">
              <a:buFont typeface="Arial" panose="020B0604020202020204" pitchFamily="34" charset="0"/>
              <a:buChar char="•"/>
            </a:pPr>
            <a:r>
              <a:rPr lang="en-GB" sz="2800" dirty="0"/>
              <a:t>Consistent with the BSH guidelines for pretransfusion compatibility procedures (</a:t>
            </a:r>
            <a:r>
              <a:rPr lang="en-GB" sz="2800" dirty="0" err="1"/>
              <a:t>Milkins</a:t>
            </a:r>
            <a:r>
              <a:rPr lang="en-GB" sz="2800" dirty="0"/>
              <a:t> et al., 2013) and management of patients with major haemorrhage (Stanworth et al., 2022).  </a:t>
            </a:r>
          </a:p>
          <a:p>
            <a:pPr marL="342900" indent="-342900" algn="l">
              <a:buFont typeface="Arial" panose="020B0604020202020204" pitchFamily="34" charset="0"/>
              <a:buChar char="•"/>
            </a:pPr>
            <a:r>
              <a:rPr lang="en-GB" sz="2800" dirty="0"/>
              <a:t>Use of O D positive RBC:</a:t>
            </a:r>
          </a:p>
          <a:p>
            <a:pPr marL="800100" lvl="1" indent="-342900" algn="l">
              <a:buFont typeface="Arial" panose="020B0604020202020204" pitchFamily="34" charset="0"/>
              <a:buChar char="•"/>
            </a:pPr>
            <a:r>
              <a:rPr lang="en-GB" b="1" dirty="0">
                <a:solidFill>
                  <a:schemeClr val="tx1"/>
                </a:solidFill>
              </a:rPr>
              <a:t>Adult males and women &gt; 50 years old who are D negative or whose D status is unknown in emergency situations.</a:t>
            </a:r>
          </a:p>
          <a:p>
            <a:pPr marL="342900" indent="-342900" algn="l">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23404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AA2C-F1F2-4443-96A8-EEE1706F5D3E}"/>
              </a:ext>
            </a:extLst>
          </p:cNvPr>
          <p:cNvSpPr>
            <a:spLocks noGrp="1"/>
          </p:cNvSpPr>
          <p:nvPr>
            <p:ph type="ctrTitle"/>
          </p:nvPr>
        </p:nvSpPr>
        <p:spPr/>
        <p:txBody>
          <a:bodyPr/>
          <a:lstStyle/>
          <a:p>
            <a:r>
              <a:rPr lang="en-GB" sz="2400" dirty="0">
                <a:solidFill>
                  <a:schemeClr val="tx2"/>
                </a:solidFill>
              </a:rPr>
              <a:t>National Transfusion Laboratory Managers Group (NTLM)</a:t>
            </a:r>
            <a:br>
              <a:rPr lang="en-GB" sz="2400" dirty="0">
                <a:solidFill>
                  <a:schemeClr val="tx2"/>
                </a:solidFill>
              </a:rPr>
            </a:br>
            <a:br>
              <a:rPr lang="en-GB" sz="2400" dirty="0">
                <a:solidFill>
                  <a:schemeClr val="tx2"/>
                </a:solidFill>
              </a:rPr>
            </a:br>
            <a:r>
              <a:rPr lang="en-GB" sz="2000" dirty="0">
                <a:solidFill>
                  <a:schemeClr val="tx2"/>
                </a:solidFill>
              </a:rPr>
              <a:t>NTLM is a working group under the direction of the National Blood Transfusion Committee NBTC (nationalbloodtransfusion.co.uk)</a:t>
            </a:r>
            <a:br>
              <a:rPr lang="en-GB" sz="2000" dirty="0">
                <a:solidFill>
                  <a:schemeClr val="tx2"/>
                </a:solidFill>
              </a:rPr>
            </a:br>
            <a:endParaRPr lang="en-GB" sz="2000" dirty="0">
              <a:solidFill>
                <a:schemeClr val="tx2"/>
              </a:solidFill>
            </a:endParaRPr>
          </a:p>
        </p:txBody>
      </p:sp>
      <p:sp>
        <p:nvSpPr>
          <p:cNvPr id="3" name="Subtitle 2">
            <a:extLst>
              <a:ext uri="{FF2B5EF4-FFF2-40B4-BE49-F238E27FC236}">
                <a16:creationId xmlns:a16="http://schemas.microsoft.com/office/drawing/2014/main" id="{2A99D941-4C99-400F-B50F-3B6E42A9C818}"/>
              </a:ext>
            </a:extLst>
          </p:cNvPr>
          <p:cNvSpPr>
            <a:spLocks noGrp="1"/>
          </p:cNvSpPr>
          <p:nvPr>
            <p:ph type="subTitle" idx="1"/>
          </p:nvPr>
        </p:nvSpPr>
        <p:spPr>
          <a:xfrm>
            <a:off x="142357" y="2780928"/>
            <a:ext cx="11905323" cy="4608512"/>
          </a:xfrm>
        </p:spPr>
        <p:txBody>
          <a:bodyPr/>
          <a:lstStyle/>
          <a:p>
            <a:pPr marL="342900" indent="-342900" algn="l">
              <a:buFont typeface="Arial" panose="020B0604020202020204" pitchFamily="34" charset="0"/>
              <a:buChar char="•"/>
            </a:pPr>
            <a:r>
              <a:rPr lang="en-GB" sz="2400" dirty="0"/>
              <a:t>To protect national O D negative red cell stocks for patients who really need them the National Transfusion Laboratory Managers (NTLM’s) group recommend the following: </a:t>
            </a:r>
            <a:r>
              <a:rPr lang="en-GB" sz="2400" b="1" dirty="0"/>
              <a:t>Males: Use O D positive RBC; and females &gt;50 years of age: Use O D positive RBC. </a:t>
            </a:r>
            <a:r>
              <a:rPr lang="en-GB" sz="2400" dirty="0"/>
              <a:t>Women and children: Use O D negative, K negative red cells. </a:t>
            </a:r>
          </a:p>
          <a:p>
            <a:pPr algn="l"/>
            <a:endParaRPr lang="en-GB" sz="2400" dirty="0"/>
          </a:p>
          <a:p>
            <a:pPr marL="342900" indent="-342900" algn="l">
              <a:buFont typeface="Arial" panose="020B0604020202020204" pitchFamily="34" charset="0"/>
              <a:buChar char="•"/>
            </a:pPr>
            <a:r>
              <a:rPr lang="en-GB" sz="2400" dirty="0"/>
              <a:t>Female patients with childbearing potential make up less than 40% of the typical patients who may require emergency stock. For patient’s outside this group, </a:t>
            </a:r>
            <a:r>
              <a:rPr lang="en-GB" sz="2400" b="1" dirty="0"/>
              <a:t>the use of O D positive RBC are of no greater risk and as such should be used whenever possible.</a:t>
            </a:r>
          </a:p>
          <a:p>
            <a:pPr algn="l"/>
            <a:endParaRPr lang="en-GB" dirty="0"/>
          </a:p>
          <a:p>
            <a:endParaRPr lang="en-GB" dirty="0"/>
          </a:p>
        </p:txBody>
      </p:sp>
    </p:spTree>
    <p:extLst>
      <p:ext uri="{BB962C8B-B14F-4D97-AF65-F5344CB8AC3E}">
        <p14:creationId xmlns:p14="http://schemas.microsoft.com/office/powerpoint/2010/main" val="212282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D56-750A-4EE1-ACBF-7B13E376CCD9}"/>
              </a:ext>
            </a:extLst>
          </p:cNvPr>
          <p:cNvSpPr>
            <a:spLocks noGrp="1"/>
          </p:cNvSpPr>
          <p:nvPr>
            <p:ph type="ctrTitle"/>
          </p:nvPr>
        </p:nvSpPr>
        <p:spPr/>
        <p:txBody>
          <a:bodyPr/>
          <a:lstStyle/>
          <a:p>
            <a:r>
              <a:rPr lang="en-GB" dirty="0">
                <a:solidFill>
                  <a:schemeClr val="tx2"/>
                </a:solidFill>
              </a:rPr>
              <a:t>Blood Stock Management Scheme (BSMS): Inventory Management, Best Practice Guide, January 2022 (</a:t>
            </a:r>
            <a:r>
              <a:rPr lang="en-GB" dirty="0">
                <a:solidFill>
                  <a:schemeClr val="tx2"/>
                </a:solidFill>
                <a:hlinkClick r:id="rId2">
                  <a:extLst>
                    <a:ext uri="{A12FA001-AC4F-418D-AE19-62706E023703}">
                      <ahyp:hlinkClr xmlns:ahyp="http://schemas.microsoft.com/office/drawing/2018/hyperlinkcolor" val="tx"/>
                    </a:ext>
                  </a:extLst>
                </a:hlinkClick>
              </a:rPr>
              <a:t>BSMS@nhsbt.nhs.uk</a:t>
            </a:r>
            <a:r>
              <a:rPr lang="en-GB" dirty="0">
                <a:solidFill>
                  <a:schemeClr val="tx2"/>
                </a:solidFill>
              </a:rPr>
              <a:t>)</a:t>
            </a:r>
            <a:br>
              <a:rPr lang="en-GB" sz="2400" dirty="0">
                <a:solidFill>
                  <a:schemeClr val="tx2"/>
                </a:solidFill>
              </a:rPr>
            </a:br>
            <a:endParaRPr lang="en-GB" sz="2400" dirty="0">
              <a:solidFill>
                <a:schemeClr val="tx2"/>
              </a:solidFill>
            </a:endParaRPr>
          </a:p>
        </p:txBody>
      </p:sp>
      <p:sp>
        <p:nvSpPr>
          <p:cNvPr id="3" name="Subtitle 2">
            <a:extLst>
              <a:ext uri="{FF2B5EF4-FFF2-40B4-BE49-F238E27FC236}">
                <a16:creationId xmlns:a16="http://schemas.microsoft.com/office/drawing/2014/main" id="{1F1E629D-62B3-47F5-93F1-C048D6311965}"/>
              </a:ext>
            </a:extLst>
          </p:cNvPr>
          <p:cNvSpPr>
            <a:spLocks noGrp="1"/>
          </p:cNvSpPr>
          <p:nvPr>
            <p:ph type="subTitle" idx="1"/>
          </p:nvPr>
        </p:nvSpPr>
        <p:spPr>
          <a:xfrm>
            <a:off x="143338" y="3212976"/>
            <a:ext cx="11905323" cy="4104456"/>
          </a:xfrm>
        </p:spPr>
        <p:txBody>
          <a:bodyPr>
            <a:normAutofit/>
          </a:bodyPr>
          <a:lstStyle/>
          <a:p>
            <a:pPr marL="457200" indent="-457200" algn="l">
              <a:buFont typeface="Arial" panose="020B0604020202020204" pitchFamily="34" charset="0"/>
              <a:buChar char="•"/>
            </a:pPr>
            <a:r>
              <a:rPr lang="en-GB" sz="3200" dirty="0"/>
              <a:t>To conserve O D negative RBC, the provision of O D positive RBC </a:t>
            </a:r>
            <a:r>
              <a:rPr lang="en-GB" sz="3200" b="1" dirty="0"/>
              <a:t>should always be considered </a:t>
            </a:r>
            <a:r>
              <a:rPr lang="en-GB" sz="3200" dirty="0"/>
              <a:t>for emergency use for males &gt; 18 years and all females &gt; 50 years. </a:t>
            </a:r>
          </a:p>
        </p:txBody>
      </p:sp>
    </p:spTree>
    <p:extLst>
      <p:ext uri="{BB962C8B-B14F-4D97-AF65-F5344CB8AC3E}">
        <p14:creationId xmlns:p14="http://schemas.microsoft.com/office/powerpoint/2010/main" val="327612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AC79-4AD7-4D12-9C00-2ECCB97963DB}"/>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17AEB6DA-DD42-423E-A724-6F7705D081DB}"/>
              </a:ext>
            </a:extLst>
          </p:cNvPr>
          <p:cNvPicPr>
            <a:picLocks noChangeAspect="1"/>
          </p:cNvPicPr>
          <p:nvPr/>
        </p:nvPicPr>
        <p:blipFill>
          <a:blip r:embed="rId2"/>
          <a:stretch>
            <a:fillRect/>
          </a:stretch>
        </p:blipFill>
        <p:spPr>
          <a:xfrm>
            <a:off x="0" y="116632"/>
            <a:ext cx="10848528" cy="2304256"/>
          </a:xfrm>
          <a:prstGeom prst="rect">
            <a:avLst/>
          </a:prstGeom>
        </p:spPr>
      </p:pic>
      <p:sp>
        <p:nvSpPr>
          <p:cNvPr id="3" name="Subtitle 2">
            <a:extLst>
              <a:ext uri="{FF2B5EF4-FFF2-40B4-BE49-F238E27FC236}">
                <a16:creationId xmlns:a16="http://schemas.microsoft.com/office/drawing/2014/main" id="{21F5F030-F4A8-4301-852A-854CE21F2683}"/>
              </a:ext>
            </a:extLst>
          </p:cNvPr>
          <p:cNvSpPr>
            <a:spLocks noGrp="1"/>
          </p:cNvSpPr>
          <p:nvPr>
            <p:ph type="subTitle" idx="1"/>
          </p:nvPr>
        </p:nvSpPr>
        <p:spPr>
          <a:xfrm>
            <a:off x="-25322" y="2852936"/>
            <a:ext cx="11905323" cy="4608512"/>
          </a:xfrm>
        </p:spPr>
        <p:txBody>
          <a:bodyPr/>
          <a:lstStyle/>
          <a:p>
            <a:pPr marL="342900" indent="-342900" algn="l">
              <a:buFont typeface="Arial" panose="020B0604020202020204" pitchFamily="34" charset="0"/>
              <a:buChar char="•"/>
            </a:pPr>
            <a:r>
              <a:rPr lang="en-US" i="1" dirty="0"/>
              <a:t>Recommendation 1: </a:t>
            </a:r>
            <a:r>
              <a:rPr lang="en-US" b="1" i="1" dirty="0"/>
              <a:t>Group O Rh(D)-negative RBCs should be reserved for three cohorts of females of childbearing potential:</a:t>
            </a:r>
            <a:r>
              <a:rPr lang="en-US" i="1" dirty="0"/>
              <a:t> those who are group O Rh(D)-negative, those who are Rh(D)-negative requiring transfusion when type-specific blood is unavailable, and those of unknown blood type who require RBCs before the completion of pretransfusion testing. </a:t>
            </a:r>
          </a:p>
          <a:p>
            <a:pPr marL="342900" indent="-342900" algn="l">
              <a:buFont typeface="Arial" panose="020B0604020202020204" pitchFamily="34" charset="0"/>
              <a:buChar char="•"/>
            </a:pPr>
            <a:endParaRPr lang="en-US" i="1" dirty="0"/>
          </a:p>
          <a:p>
            <a:pPr marL="342900" indent="-342900" algn="l">
              <a:buFont typeface="Arial" panose="020B0604020202020204" pitchFamily="34" charset="0"/>
              <a:buChar char="•"/>
            </a:pPr>
            <a:r>
              <a:rPr lang="en-US" b="1" i="1" dirty="0"/>
              <a:t>In emergencies, males and postmenopausal females should be given group O Rh(D)-positive RBCs,</a:t>
            </a:r>
            <a:r>
              <a:rPr lang="en-US" i="1" dirty="0"/>
              <a:t> then switched to type-specific RBCs as soon as testing is completed. In addition, group O Rh(D)-positive RBCs should be given to group O Rh(D)-negative patients in cases of significant surgical or medical bleeding when group O Rh(D)-negative cells are not available or are in short supply.  Under non-emergent conditions group O Rh(D)-negative males and females of no childbearing potential can also receive group O Rh(D)-positive RBCs when inventory conditions dictate, unless they are known to be </a:t>
            </a:r>
            <a:r>
              <a:rPr lang="en-US" i="1" dirty="0" err="1"/>
              <a:t>alloimmunized</a:t>
            </a:r>
            <a:r>
              <a:rPr lang="en-US" i="1" dirty="0"/>
              <a:t> to Rh(D). </a:t>
            </a:r>
            <a:endParaRPr lang="en-GB" i="1" dirty="0"/>
          </a:p>
        </p:txBody>
      </p:sp>
    </p:spTree>
    <p:extLst>
      <p:ext uri="{BB962C8B-B14F-4D97-AF65-F5344CB8AC3E}">
        <p14:creationId xmlns:p14="http://schemas.microsoft.com/office/powerpoint/2010/main" val="13244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A51F-3140-4890-9199-DE2079FBFD81}"/>
              </a:ext>
            </a:extLst>
          </p:cNvPr>
          <p:cNvSpPr>
            <a:spLocks noGrp="1"/>
          </p:cNvSpPr>
          <p:nvPr>
            <p:ph type="ctrTitle"/>
          </p:nvPr>
        </p:nvSpPr>
        <p:spPr/>
        <p:txBody>
          <a:bodyPr/>
          <a:lstStyle/>
          <a:p>
            <a:r>
              <a:rPr lang="en-GB" sz="3600" dirty="0">
                <a:solidFill>
                  <a:schemeClr val="tx2"/>
                </a:solidFill>
              </a:rPr>
              <a:t>Guidelines Summary </a:t>
            </a:r>
          </a:p>
        </p:txBody>
      </p:sp>
      <p:sp>
        <p:nvSpPr>
          <p:cNvPr id="3" name="Subtitle 2">
            <a:extLst>
              <a:ext uri="{FF2B5EF4-FFF2-40B4-BE49-F238E27FC236}">
                <a16:creationId xmlns:a16="http://schemas.microsoft.com/office/drawing/2014/main" id="{7FF9A2E4-EE93-4F9E-AFA4-0FEFA0907D38}"/>
              </a:ext>
            </a:extLst>
          </p:cNvPr>
          <p:cNvSpPr>
            <a:spLocks noGrp="1"/>
          </p:cNvSpPr>
          <p:nvPr>
            <p:ph type="subTitle" idx="1"/>
          </p:nvPr>
        </p:nvSpPr>
        <p:spPr/>
        <p:txBody>
          <a:bodyPr>
            <a:normAutofit/>
          </a:bodyPr>
          <a:lstStyle/>
          <a:p>
            <a:pPr marL="571500" indent="-571500" algn="l">
              <a:buFont typeface="Arial" panose="020B0604020202020204" pitchFamily="34" charset="0"/>
              <a:buChar char="•"/>
            </a:pPr>
            <a:r>
              <a:rPr lang="en-GB" sz="3600" dirty="0"/>
              <a:t>These guidelines all share the same recommendation to use O D positive RBC in adult males and females of non-childbearing potential in the emergency setting. </a:t>
            </a:r>
          </a:p>
          <a:p>
            <a:pPr marL="571500" indent="-571500" algn="l">
              <a:buFont typeface="Arial" panose="020B0604020202020204" pitchFamily="34" charset="0"/>
              <a:buChar char="•"/>
            </a:pPr>
            <a:r>
              <a:rPr lang="en-GB" sz="3600" dirty="0"/>
              <a:t>This practice is required to conserve O D negative RBC stocks</a:t>
            </a:r>
          </a:p>
        </p:txBody>
      </p:sp>
    </p:spTree>
    <p:extLst>
      <p:ext uri="{BB962C8B-B14F-4D97-AF65-F5344CB8AC3E}">
        <p14:creationId xmlns:p14="http://schemas.microsoft.com/office/powerpoint/2010/main" val="362050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0CDD-1AB8-4124-83A8-6E99387232C9}"/>
              </a:ext>
            </a:extLst>
          </p:cNvPr>
          <p:cNvSpPr>
            <a:spLocks noGrp="1"/>
          </p:cNvSpPr>
          <p:nvPr>
            <p:ph type="ctrTitle"/>
          </p:nvPr>
        </p:nvSpPr>
        <p:spPr/>
        <p:txBody>
          <a:bodyPr/>
          <a:lstStyle/>
          <a:p>
            <a:r>
              <a:rPr lang="en-GB" dirty="0"/>
              <a:t>Audits and Reports</a:t>
            </a:r>
          </a:p>
        </p:txBody>
      </p:sp>
      <p:sp>
        <p:nvSpPr>
          <p:cNvPr id="3" name="Subtitle 2">
            <a:extLst>
              <a:ext uri="{FF2B5EF4-FFF2-40B4-BE49-F238E27FC236}">
                <a16:creationId xmlns:a16="http://schemas.microsoft.com/office/drawing/2014/main" id="{B02C9437-8719-431D-BA13-70A6781BBCDE}"/>
              </a:ext>
            </a:extLst>
          </p:cNvPr>
          <p:cNvSpPr>
            <a:spLocks noGrp="1"/>
          </p:cNvSpPr>
          <p:nvPr>
            <p:ph type="subTitle" idx="1"/>
          </p:nvPr>
        </p:nvSpPr>
        <p:spPr>
          <a:xfrm>
            <a:off x="-1618541" y="1484785"/>
            <a:ext cx="16013520" cy="6962374"/>
          </a:xfrm>
        </p:spPr>
        <p:txBody>
          <a:bodyPr/>
          <a:lstStyle/>
          <a:p>
            <a:endParaRPr lang="en-GB" dirty="0"/>
          </a:p>
        </p:txBody>
      </p:sp>
      <p:pic>
        <p:nvPicPr>
          <p:cNvPr id="5122" name="Picture 2" descr="audit report">
            <a:extLst>
              <a:ext uri="{FF2B5EF4-FFF2-40B4-BE49-F238E27FC236}">
                <a16:creationId xmlns:a16="http://schemas.microsoft.com/office/drawing/2014/main" id="{8F3659AD-012B-457C-8FE4-BB49D0BD6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2" y="1052736"/>
            <a:ext cx="12217322"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29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0EFC-A86D-478B-94F2-5E231C4DC96E}"/>
              </a:ext>
            </a:extLst>
          </p:cNvPr>
          <p:cNvSpPr>
            <a:spLocks noGrp="1"/>
          </p:cNvSpPr>
          <p:nvPr>
            <p:ph type="ctrTitle"/>
          </p:nvPr>
        </p:nvSpPr>
        <p:spPr/>
        <p:txBody>
          <a:bodyPr/>
          <a:lstStyle/>
          <a:p>
            <a:r>
              <a:rPr lang="en-GB" dirty="0"/>
              <a:t>NITC Regional O D Negative Audit 2022</a:t>
            </a:r>
            <a:br>
              <a:rPr lang="en-GB" dirty="0"/>
            </a:br>
            <a:endParaRPr lang="en-GB" dirty="0"/>
          </a:p>
        </p:txBody>
      </p:sp>
      <p:sp>
        <p:nvSpPr>
          <p:cNvPr id="3" name="Subtitle 2">
            <a:extLst>
              <a:ext uri="{FF2B5EF4-FFF2-40B4-BE49-F238E27FC236}">
                <a16:creationId xmlns:a16="http://schemas.microsoft.com/office/drawing/2014/main" id="{8C3BD2D1-1D5A-4E13-AA2F-5340076A80D9}"/>
              </a:ext>
            </a:extLst>
          </p:cNvPr>
          <p:cNvSpPr>
            <a:spLocks noGrp="1"/>
          </p:cNvSpPr>
          <p:nvPr>
            <p:ph type="subTitle" idx="1"/>
          </p:nvPr>
        </p:nvSpPr>
        <p:spPr/>
        <p:txBody>
          <a:bodyPr/>
          <a:lstStyle/>
          <a:p>
            <a:pPr marL="342900" indent="-342900" algn="l">
              <a:buFont typeface="Arial" panose="020B0604020202020204" pitchFamily="34" charset="0"/>
              <a:buChar char="•"/>
            </a:pPr>
            <a:r>
              <a:rPr lang="en-GB" dirty="0"/>
              <a:t>Audited 493 units of O D negative over a 4-week period </a:t>
            </a:r>
          </a:p>
          <a:p>
            <a:pPr marL="342900" indent="-342900" algn="l">
              <a:buFont typeface="Arial" panose="020B0604020202020204" pitchFamily="34" charset="0"/>
              <a:buChar char="•"/>
            </a:pPr>
            <a:r>
              <a:rPr lang="en-GB" dirty="0"/>
              <a:t>69.6% were transfused to O D negative patients. Wastage = 5.5%.</a:t>
            </a:r>
          </a:p>
          <a:p>
            <a:pPr marL="342900" indent="-342900" algn="l">
              <a:buFont typeface="Arial" panose="020B0604020202020204" pitchFamily="34" charset="0"/>
              <a:buChar char="•"/>
            </a:pPr>
            <a:r>
              <a:rPr lang="en-GB" dirty="0"/>
              <a:t>Emergency transfusion/ABO group unknown: 54 units transfused (11.7% of total O D negative transfused). 3 of these patients were females &lt; 60 years old (note age&lt; 60 years is currently applied in BHSCT as the limit of child bearing) and received 7 units</a:t>
            </a:r>
            <a:r>
              <a:rPr lang="en-GB" b="1" dirty="0"/>
              <a:t>. 47 units transfused to males and females &gt; 60 years old.</a:t>
            </a:r>
          </a:p>
          <a:p>
            <a:pPr marL="342900" indent="-342900" algn="l">
              <a:buFont typeface="Arial" panose="020B0604020202020204" pitchFamily="34" charset="0"/>
              <a:buChar char="•"/>
            </a:pPr>
            <a:r>
              <a:rPr lang="en-GB" dirty="0"/>
              <a:t>60 units of O D negative were transfused during a </a:t>
            </a:r>
            <a:r>
              <a:rPr lang="en-GB" b="1" dirty="0"/>
              <a:t>massive transfusion protocol MTP </a:t>
            </a:r>
            <a:r>
              <a:rPr lang="en-GB" dirty="0"/>
              <a:t>(included all but 1 in emergency transfusion/ABO group unknown). 13.3% went to women &lt; 60 years old. </a:t>
            </a:r>
            <a:r>
              <a:rPr lang="en-GB" b="1" dirty="0"/>
              <a:t>86.7% transfused to males and females &gt; 60 years. </a:t>
            </a:r>
          </a:p>
          <a:p>
            <a:pPr marL="342900" indent="-342900" algn="l">
              <a:buFont typeface="Arial" panose="020B0604020202020204" pitchFamily="34" charset="0"/>
              <a:buChar char="•"/>
            </a:pPr>
            <a:r>
              <a:rPr lang="en-GB" dirty="0"/>
              <a:t>If group O D positive RBC were used up front in all emergency transfusions involving adult males and females of non-child bearing potential in this audit period, this would have saved NI over two days stock of group O D negative. </a:t>
            </a:r>
          </a:p>
        </p:txBody>
      </p:sp>
    </p:spTree>
    <p:extLst>
      <p:ext uri="{BB962C8B-B14F-4D97-AF65-F5344CB8AC3E}">
        <p14:creationId xmlns:p14="http://schemas.microsoft.com/office/powerpoint/2010/main" val="5377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B045-D07C-4BB0-999E-B3C49AC4E7CF}"/>
              </a:ext>
            </a:extLst>
          </p:cNvPr>
          <p:cNvSpPr>
            <a:spLocks noGrp="1"/>
          </p:cNvSpPr>
          <p:nvPr>
            <p:ph type="ctrTitle"/>
          </p:nvPr>
        </p:nvSpPr>
        <p:spPr/>
        <p:txBody>
          <a:bodyPr/>
          <a:lstStyle/>
          <a:p>
            <a:r>
              <a:rPr lang="en-GB" sz="4400" dirty="0"/>
              <a:t>Overview</a:t>
            </a:r>
          </a:p>
        </p:txBody>
      </p:sp>
      <p:sp>
        <p:nvSpPr>
          <p:cNvPr id="3" name="Subtitle 2">
            <a:extLst>
              <a:ext uri="{FF2B5EF4-FFF2-40B4-BE49-F238E27FC236}">
                <a16:creationId xmlns:a16="http://schemas.microsoft.com/office/drawing/2014/main" id="{DF068A0D-BB76-4322-BF22-DF3C35DDA773}"/>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GB" sz="4400" dirty="0"/>
              <a:t>NI Regional Proposal and background</a:t>
            </a:r>
          </a:p>
          <a:p>
            <a:pPr marL="342900" indent="-342900" algn="l">
              <a:buFont typeface="Arial" panose="020B0604020202020204" pitchFamily="34" charset="0"/>
              <a:buChar char="•"/>
            </a:pPr>
            <a:r>
              <a:rPr lang="en-GB" sz="4400" dirty="0"/>
              <a:t>Guidelines</a:t>
            </a:r>
          </a:p>
          <a:p>
            <a:pPr marL="342900" indent="-342900" algn="l">
              <a:buFont typeface="Arial" panose="020B0604020202020204" pitchFamily="34" charset="0"/>
              <a:buChar char="•"/>
            </a:pPr>
            <a:r>
              <a:rPr lang="en-GB" sz="4400" dirty="0"/>
              <a:t>Audits and Reports</a:t>
            </a:r>
          </a:p>
          <a:p>
            <a:pPr marL="342900" indent="-342900" algn="l">
              <a:buFont typeface="Arial" panose="020B0604020202020204" pitchFamily="34" charset="0"/>
              <a:buChar char="•"/>
            </a:pPr>
            <a:r>
              <a:rPr lang="en-GB" sz="4400" dirty="0"/>
              <a:t>Evidence based research </a:t>
            </a:r>
          </a:p>
          <a:p>
            <a:pPr marL="342900" indent="-342900" algn="l">
              <a:buFont typeface="Arial" panose="020B0604020202020204" pitchFamily="34" charset="0"/>
              <a:buChar char="•"/>
            </a:pPr>
            <a:r>
              <a:rPr lang="en-GB" sz="4400" dirty="0"/>
              <a:t>Summary and recommendations </a:t>
            </a:r>
          </a:p>
        </p:txBody>
      </p:sp>
    </p:spTree>
    <p:extLst>
      <p:ext uri="{BB962C8B-B14F-4D97-AF65-F5344CB8AC3E}">
        <p14:creationId xmlns:p14="http://schemas.microsoft.com/office/powerpoint/2010/main" val="11414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8B8-348B-43F3-8CAC-7F6392697C5F}"/>
              </a:ext>
            </a:extLst>
          </p:cNvPr>
          <p:cNvSpPr>
            <a:spLocks noGrp="1"/>
          </p:cNvSpPr>
          <p:nvPr>
            <p:ph type="ctrTitle"/>
          </p:nvPr>
        </p:nvSpPr>
        <p:spPr/>
        <p:txBody>
          <a:bodyPr/>
          <a:lstStyle/>
          <a:p>
            <a:r>
              <a:rPr lang="en-GB" sz="2800" dirty="0"/>
              <a:t>NITC report – O Negative Red Cell Use in Northern Ireland (Damien Carson, NITC Audit lead, December 2021)</a:t>
            </a:r>
            <a:br>
              <a:rPr lang="en-GB" sz="2800" dirty="0"/>
            </a:br>
            <a:endParaRPr lang="en-GB" sz="2800" dirty="0"/>
          </a:p>
        </p:txBody>
      </p:sp>
      <p:sp>
        <p:nvSpPr>
          <p:cNvPr id="3" name="Subtitle 2">
            <a:extLst>
              <a:ext uri="{FF2B5EF4-FFF2-40B4-BE49-F238E27FC236}">
                <a16:creationId xmlns:a16="http://schemas.microsoft.com/office/drawing/2014/main" id="{25FC34B1-85F6-458B-899B-D8E6A32DD28D}"/>
              </a:ext>
            </a:extLst>
          </p:cNvPr>
          <p:cNvSpPr>
            <a:spLocks noGrp="1"/>
          </p:cNvSpPr>
          <p:nvPr>
            <p:ph type="subTitle" idx="1"/>
          </p:nvPr>
        </p:nvSpPr>
        <p:spPr>
          <a:xfrm>
            <a:off x="142357" y="2492896"/>
            <a:ext cx="11905323" cy="4608512"/>
          </a:xfrm>
        </p:spPr>
        <p:txBody>
          <a:bodyPr>
            <a:normAutofit/>
          </a:bodyPr>
          <a:lstStyle/>
          <a:p>
            <a:pPr marL="342900" indent="-342900" algn="l">
              <a:buFont typeface="Arial" panose="020B0604020202020204" pitchFamily="34" charset="0"/>
              <a:buChar char="•"/>
            </a:pPr>
            <a:r>
              <a:rPr lang="en-GB" sz="1900" dirty="0"/>
              <a:t>NITC issued a short report examining the individual Trust ordering trends, unit destination and wastage of O D Negative RBC across all NI Trusts over the previous three years </a:t>
            </a:r>
          </a:p>
          <a:p>
            <a:pPr marL="342900" indent="-342900" algn="l">
              <a:buFont typeface="Arial" panose="020B0604020202020204" pitchFamily="34" charset="0"/>
              <a:buChar char="•"/>
            </a:pPr>
            <a:r>
              <a:rPr lang="en-GB" sz="1900" dirty="0"/>
              <a:t>January - June 2021, NIBTS issued 19808 units of blood of which 3155 </a:t>
            </a:r>
            <a:r>
              <a:rPr lang="en-GB" sz="1900" b="1" dirty="0"/>
              <a:t>(15.9%) were O D Negative</a:t>
            </a:r>
            <a:r>
              <a:rPr lang="en-GB" sz="1900" dirty="0"/>
              <a:t>: an increase of 5.9% over the previous two years despite a 5.2% reduced red cell demand in other groups. </a:t>
            </a:r>
          </a:p>
          <a:p>
            <a:pPr marL="342900" indent="-342900" algn="l">
              <a:buFont typeface="Arial" panose="020B0604020202020204" pitchFamily="34" charset="0"/>
              <a:buChar char="•"/>
            </a:pPr>
            <a:r>
              <a:rPr lang="en-GB" sz="1900" dirty="0"/>
              <a:t>Standards in other UK countries (Wales 12%, England 12.5%) </a:t>
            </a:r>
          </a:p>
          <a:p>
            <a:pPr marL="342900" indent="-342900" algn="l">
              <a:buFont typeface="Arial" panose="020B0604020202020204" pitchFamily="34" charset="0"/>
              <a:buChar char="•"/>
            </a:pPr>
            <a:r>
              <a:rPr lang="en-GB" sz="1900" dirty="0"/>
              <a:t>Most Trusts &gt; 4% standard with a range of 3.5% to 9.3%.</a:t>
            </a:r>
          </a:p>
          <a:p>
            <a:pPr marL="342900" indent="-342900" algn="l">
              <a:buFont typeface="Arial" panose="020B0604020202020204" pitchFamily="34" charset="0"/>
              <a:buChar char="•"/>
            </a:pPr>
            <a:r>
              <a:rPr lang="en-GB" sz="1900" dirty="0"/>
              <a:t>9 Recommendations were made: </a:t>
            </a:r>
          </a:p>
          <a:p>
            <a:pPr marL="800100" lvl="1" indent="-342900" algn="l">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1. Trusts should review local transfusion policies and ensure they include recommendations on the appropriate use of O D Negative RBC</a:t>
            </a:r>
            <a:r>
              <a:rPr lang="en-GB" sz="1900" b="1" dirty="0">
                <a:solidFill>
                  <a:schemeClr val="tx1"/>
                </a:solidFill>
                <a:latin typeface="Arial" panose="020B0604020202020204" pitchFamily="34" charset="0"/>
                <a:cs typeface="Arial" panose="020B0604020202020204" pitchFamily="34" charset="0"/>
              </a:rPr>
              <a:t>. In the event of shortage, the use of O D Positive RBC for unknown / O D Negative adult male patients and female patients of non-childbearing age in an emergency should be Trust policy and employed as necessary. </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58340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8736-8EE3-4437-9740-82B8D734DC3A}"/>
              </a:ext>
            </a:extLst>
          </p:cNvPr>
          <p:cNvSpPr>
            <a:spLocks noGrp="1"/>
          </p:cNvSpPr>
          <p:nvPr>
            <p:ph type="ctrTitle"/>
          </p:nvPr>
        </p:nvSpPr>
        <p:spPr/>
        <p:txBody>
          <a:bodyPr/>
          <a:lstStyle/>
          <a:p>
            <a:r>
              <a:rPr lang="en-GB" sz="2800" dirty="0"/>
              <a:t>National Comparative Audit of Blood Transfusion: 2018 Survey of Group O D Negative Red Cells</a:t>
            </a:r>
            <a:br>
              <a:rPr lang="en-GB" dirty="0"/>
            </a:br>
            <a:endParaRPr lang="en-GB" dirty="0"/>
          </a:p>
        </p:txBody>
      </p:sp>
      <p:sp>
        <p:nvSpPr>
          <p:cNvPr id="3" name="Subtitle 2">
            <a:extLst>
              <a:ext uri="{FF2B5EF4-FFF2-40B4-BE49-F238E27FC236}">
                <a16:creationId xmlns:a16="http://schemas.microsoft.com/office/drawing/2014/main" id="{FFD48268-2E87-4BA3-A78A-2FDEB3A53DA5}"/>
              </a:ext>
            </a:extLst>
          </p:cNvPr>
          <p:cNvSpPr>
            <a:spLocks noGrp="1"/>
          </p:cNvSpPr>
          <p:nvPr>
            <p:ph type="subTitle" idx="1"/>
          </p:nvPr>
        </p:nvSpPr>
        <p:spPr>
          <a:xfrm>
            <a:off x="142357" y="2249488"/>
            <a:ext cx="11905323" cy="4608512"/>
          </a:xfrm>
        </p:spPr>
        <p:txBody>
          <a:bodyPr/>
          <a:lstStyle/>
          <a:p>
            <a:pPr marL="342900" lvl="0" indent="-342900" algn="l">
              <a:buFont typeface="Arial" panose="020B0604020202020204" pitchFamily="34" charset="0"/>
              <a:buChar char="•"/>
            </a:pPr>
            <a:r>
              <a:rPr lang="en-GB" dirty="0"/>
              <a:t>59.3% of O D negative RBC are transfused to O D negative patients. 2010: 70% of O D negative RBC were transfused to O D negative patients.</a:t>
            </a:r>
          </a:p>
          <a:p>
            <a:pPr marL="342900" lvl="0" indent="-342900" algn="l">
              <a:buFont typeface="Arial" panose="020B0604020202020204" pitchFamily="34" charset="0"/>
              <a:buChar char="•"/>
            </a:pPr>
            <a:r>
              <a:rPr lang="en-GB" dirty="0"/>
              <a:t>16% of the total number of units were used as “emergency units”. In 2010: 5.5%</a:t>
            </a:r>
          </a:p>
          <a:p>
            <a:pPr marL="342900" lvl="0" indent="-342900" algn="l">
              <a:buFont typeface="Arial" panose="020B0604020202020204" pitchFamily="34" charset="0"/>
              <a:buChar char="•"/>
            </a:pPr>
            <a:r>
              <a:rPr lang="en-GB" dirty="0"/>
              <a:t>6 % O D negative RBC were transfused in an emergency to males and females aged over 50 years. </a:t>
            </a:r>
          </a:p>
          <a:p>
            <a:pPr lvl="0" algn="l"/>
            <a:endParaRPr lang="en-GB" b="1" dirty="0"/>
          </a:p>
          <a:p>
            <a:pPr lvl="0" algn="l"/>
            <a:r>
              <a:rPr lang="en-GB" b="1" dirty="0"/>
              <a:t>Transfusion of up to 10% of the total O D negative RBC used during the audit period could have been avoided if hospitals were able to provide O D positive RBC to adult males &amp; women of non-child bearing potential of unknown blood group requiring blood for emergency transfusions. </a:t>
            </a:r>
            <a:endParaRPr lang="en-GB" dirty="0"/>
          </a:p>
          <a:p>
            <a:pPr algn="l"/>
            <a:r>
              <a:rPr lang="en-GB" dirty="0"/>
              <a:t>Hospitals were asked to review their local transfusion policies and ensure they included recommendations for the use of O D positive RBC for unknown/O D negative adult male patients and female patients of non-childbearing potential in an emergency. </a:t>
            </a:r>
          </a:p>
          <a:p>
            <a:endParaRPr lang="en-GB" dirty="0"/>
          </a:p>
        </p:txBody>
      </p:sp>
    </p:spTree>
    <p:extLst>
      <p:ext uri="{BB962C8B-B14F-4D97-AF65-F5344CB8AC3E}">
        <p14:creationId xmlns:p14="http://schemas.microsoft.com/office/powerpoint/2010/main" val="3690698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2633-0DD8-41D5-B87F-543E476823B5}"/>
              </a:ext>
            </a:extLst>
          </p:cNvPr>
          <p:cNvSpPr>
            <a:spLocks noGrp="1"/>
          </p:cNvSpPr>
          <p:nvPr>
            <p:ph type="ctrTitle"/>
          </p:nvPr>
        </p:nvSpPr>
        <p:spPr/>
        <p:txBody>
          <a:bodyPr/>
          <a:lstStyle/>
          <a:p>
            <a:r>
              <a:rPr lang="en-GB" dirty="0"/>
              <a:t>National NHSBT Survey April 2021:</a:t>
            </a:r>
            <a:br>
              <a:rPr lang="en-GB" dirty="0"/>
            </a:br>
            <a:endParaRPr lang="en-GB" dirty="0"/>
          </a:p>
        </p:txBody>
      </p:sp>
      <p:sp>
        <p:nvSpPr>
          <p:cNvPr id="3" name="Subtitle 2">
            <a:extLst>
              <a:ext uri="{FF2B5EF4-FFF2-40B4-BE49-F238E27FC236}">
                <a16:creationId xmlns:a16="http://schemas.microsoft.com/office/drawing/2014/main" id="{EE9BF9BB-0373-4BDE-BB6D-16521F8443F1}"/>
              </a:ext>
            </a:extLst>
          </p:cNvPr>
          <p:cNvSpPr>
            <a:spLocks noGrp="1"/>
          </p:cNvSpPr>
          <p:nvPr>
            <p:ph type="subTitle" idx="1"/>
          </p:nvPr>
        </p:nvSpPr>
        <p:spPr>
          <a:xfrm>
            <a:off x="143339" y="2060848"/>
            <a:ext cx="11905323" cy="4608512"/>
          </a:xfrm>
        </p:spPr>
        <p:txBody>
          <a:bodyPr/>
          <a:lstStyle/>
          <a:p>
            <a:pPr marL="342900" lvl="0" indent="-342900" algn="l">
              <a:buFont typeface="Arial" panose="020B0604020202020204" pitchFamily="34" charset="0"/>
              <a:buChar char="•"/>
            </a:pPr>
            <a:r>
              <a:rPr lang="en-GB" sz="2800" dirty="0"/>
              <a:t>72% of trusts had a policy in place to give emergency O D positive in trauma and massive haemorrhage to males (82% used O D positive up front)</a:t>
            </a:r>
          </a:p>
          <a:p>
            <a:pPr marL="342900" lvl="0" indent="-342900" algn="l">
              <a:buFont typeface="Arial" panose="020B0604020202020204" pitchFamily="34" charset="0"/>
              <a:buChar char="•"/>
            </a:pPr>
            <a:r>
              <a:rPr lang="en-GB" sz="2800" dirty="0"/>
              <a:t>32% had coloured bags in emergency departments to supply O D negative and O D positive rapidly to the appropriate groups</a:t>
            </a:r>
          </a:p>
          <a:p>
            <a:pPr marL="342900" lvl="0" indent="-342900" algn="l">
              <a:buFont typeface="Arial" panose="020B0604020202020204" pitchFamily="34" charset="0"/>
              <a:buChar char="•"/>
            </a:pPr>
            <a:r>
              <a:rPr lang="en-GB" sz="2800" dirty="0"/>
              <a:t>59% of trusts had a policy to give emergency O D positive to females of non-child bearing potential</a:t>
            </a:r>
          </a:p>
          <a:p>
            <a:pPr algn="l"/>
            <a:endParaRPr lang="en-GB" sz="2800" dirty="0"/>
          </a:p>
          <a:p>
            <a:endParaRPr lang="en-GB" dirty="0"/>
          </a:p>
        </p:txBody>
      </p:sp>
    </p:spTree>
    <p:extLst>
      <p:ext uri="{BB962C8B-B14F-4D97-AF65-F5344CB8AC3E}">
        <p14:creationId xmlns:p14="http://schemas.microsoft.com/office/powerpoint/2010/main" val="102409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92F7-F29B-481F-BC39-FFD4F8544562}"/>
              </a:ext>
            </a:extLst>
          </p:cNvPr>
          <p:cNvSpPr>
            <a:spLocks noGrp="1"/>
          </p:cNvSpPr>
          <p:nvPr>
            <p:ph type="ctrTitle"/>
          </p:nvPr>
        </p:nvSpPr>
        <p:spPr>
          <a:xfrm flipV="1">
            <a:off x="-25322" y="1196752"/>
            <a:ext cx="12240683" cy="72008"/>
          </a:xfrm>
        </p:spPr>
        <p:txBody>
          <a:bodyPr/>
          <a:lstStyle/>
          <a:p>
            <a:endParaRPr lang="en-GB" dirty="0"/>
          </a:p>
        </p:txBody>
      </p:sp>
      <p:sp>
        <p:nvSpPr>
          <p:cNvPr id="3" name="Subtitle 2">
            <a:extLst>
              <a:ext uri="{FF2B5EF4-FFF2-40B4-BE49-F238E27FC236}">
                <a16:creationId xmlns:a16="http://schemas.microsoft.com/office/drawing/2014/main" id="{5B2EBA95-7EE9-4880-9092-A66950F1E496}"/>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83DA7BAB-6D89-4901-98CB-93E6FFED30FE}"/>
              </a:ext>
            </a:extLst>
          </p:cNvPr>
          <p:cNvPicPr/>
          <p:nvPr/>
        </p:nvPicPr>
        <p:blipFill>
          <a:blip r:embed="rId2"/>
          <a:stretch>
            <a:fillRect/>
          </a:stretch>
        </p:blipFill>
        <p:spPr>
          <a:xfrm>
            <a:off x="0" y="1196752"/>
            <a:ext cx="11856640" cy="5392325"/>
          </a:xfrm>
          <a:prstGeom prst="rect">
            <a:avLst/>
          </a:prstGeom>
        </p:spPr>
      </p:pic>
    </p:spTree>
    <p:extLst>
      <p:ext uri="{BB962C8B-B14F-4D97-AF65-F5344CB8AC3E}">
        <p14:creationId xmlns:p14="http://schemas.microsoft.com/office/powerpoint/2010/main" val="251759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D5D3-8C70-4705-81C4-8A3B18A41F5D}"/>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6765EAAD-5E0D-46A1-8539-5793458BBDC9}"/>
              </a:ext>
            </a:extLst>
          </p:cNvPr>
          <p:cNvPicPr>
            <a:picLocks noChangeAspect="1"/>
          </p:cNvPicPr>
          <p:nvPr/>
        </p:nvPicPr>
        <p:blipFill>
          <a:blip r:embed="rId2"/>
          <a:stretch>
            <a:fillRect/>
          </a:stretch>
        </p:blipFill>
        <p:spPr>
          <a:xfrm>
            <a:off x="143338" y="1124744"/>
            <a:ext cx="11713302" cy="5544616"/>
          </a:xfrm>
          <a:prstGeom prst="rect">
            <a:avLst/>
          </a:prstGeom>
        </p:spPr>
      </p:pic>
      <p:sp>
        <p:nvSpPr>
          <p:cNvPr id="3" name="Subtitle 2">
            <a:extLst>
              <a:ext uri="{FF2B5EF4-FFF2-40B4-BE49-F238E27FC236}">
                <a16:creationId xmlns:a16="http://schemas.microsoft.com/office/drawing/2014/main" id="{232ABDF4-0BC0-4F6C-9348-4C1A0696BE6C}"/>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3436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05A-A0F2-4052-A480-9C727E5DF9AB}"/>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00F6AB2C-3A67-48FB-89EA-86816EB65E5E}"/>
              </a:ext>
            </a:extLst>
          </p:cNvPr>
          <p:cNvPicPr>
            <a:picLocks noChangeAspect="1"/>
          </p:cNvPicPr>
          <p:nvPr/>
        </p:nvPicPr>
        <p:blipFill>
          <a:blip r:embed="rId2"/>
          <a:stretch>
            <a:fillRect/>
          </a:stretch>
        </p:blipFill>
        <p:spPr>
          <a:xfrm>
            <a:off x="143338" y="2060848"/>
            <a:ext cx="11713302" cy="1920679"/>
          </a:xfrm>
          <a:prstGeom prst="rect">
            <a:avLst/>
          </a:prstGeom>
        </p:spPr>
      </p:pic>
      <p:sp>
        <p:nvSpPr>
          <p:cNvPr id="3" name="Subtitle 2">
            <a:extLst>
              <a:ext uri="{FF2B5EF4-FFF2-40B4-BE49-F238E27FC236}">
                <a16:creationId xmlns:a16="http://schemas.microsoft.com/office/drawing/2014/main" id="{64272A49-2609-429A-9007-9006F33C5A56}"/>
              </a:ext>
            </a:extLst>
          </p:cNvPr>
          <p:cNvSpPr>
            <a:spLocks noGrp="1"/>
          </p:cNvSpPr>
          <p:nvPr>
            <p:ph type="subTitle" idx="1"/>
          </p:nvPr>
        </p:nvSpPr>
        <p:spPr>
          <a:xfrm>
            <a:off x="128387" y="1268760"/>
            <a:ext cx="11905323" cy="2712767"/>
          </a:xfrm>
        </p:spPr>
        <p:txBody>
          <a:bodyPr/>
          <a:lstStyle/>
          <a:p>
            <a:endParaRPr lang="en-GB" dirty="0"/>
          </a:p>
        </p:txBody>
      </p:sp>
      <p:sp>
        <p:nvSpPr>
          <p:cNvPr id="6" name="Rectangle 5">
            <a:extLst>
              <a:ext uri="{FF2B5EF4-FFF2-40B4-BE49-F238E27FC236}">
                <a16:creationId xmlns:a16="http://schemas.microsoft.com/office/drawing/2014/main" id="{3B394D24-93DD-463A-88D5-1F788062B974}"/>
              </a:ext>
            </a:extLst>
          </p:cNvPr>
          <p:cNvSpPr/>
          <p:nvPr/>
        </p:nvSpPr>
        <p:spPr>
          <a:xfrm>
            <a:off x="491743" y="4725144"/>
            <a:ext cx="11377264" cy="646331"/>
          </a:xfrm>
          <a:prstGeom prst="rect">
            <a:avLst/>
          </a:prstGeom>
        </p:spPr>
        <p:txBody>
          <a:bodyPr wrap="square">
            <a:spAutoFit/>
          </a:bodyPr>
          <a:lstStyle/>
          <a:p>
            <a:r>
              <a:rPr lang="en-US" dirty="0"/>
              <a:t>The North East and Yorkshire RTC region has achieved 100% implementation, London region 64% (82% response rate) The Midlands 71%, North West 67% (75% response rate) South East 82% and South West 93% implementation. </a:t>
            </a:r>
            <a:endParaRPr lang="en-GB" dirty="0"/>
          </a:p>
        </p:txBody>
      </p:sp>
    </p:spTree>
    <p:extLst>
      <p:ext uri="{BB962C8B-B14F-4D97-AF65-F5344CB8AC3E}">
        <p14:creationId xmlns:p14="http://schemas.microsoft.com/office/powerpoint/2010/main" val="307873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BEF7-66F4-4B9E-BD80-6D8D31805BB2}"/>
              </a:ext>
            </a:extLst>
          </p:cNvPr>
          <p:cNvSpPr>
            <a:spLocks noGrp="1"/>
          </p:cNvSpPr>
          <p:nvPr>
            <p:ph type="ctrTitle"/>
          </p:nvPr>
        </p:nvSpPr>
        <p:spPr/>
        <p:txBody>
          <a:bodyPr/>
          <a:lstStyle/>
          <a:p>
            <a:r>
              <a:rPr lang="en-GB" dirty="0"/>
              <a:t>Example of good practice</a:t>
            </a:r>
          </a:p>
        </p:txBody>
      </p:sp>
      <p:sp>
        <p:nvSpPr>
          <p:cNvPr id="3" name="Subtitle 2">
            <a:extLst>
              <a:ext uri="{FF2B5EF4-FFF2-40B4-BE49-F238E27FC236}">
                <a16:creationId xmlns:a16="http://schemas.microsoft.com/office/drawing/2014/main" id="{5DFD20E1-7E4C-4CC5-BF07-473BBCD3575F}"/>
              </a:ext>
            </a:extLst>
          </p:cNvPr>
          <p:cNvSpPr>
            <a:spLocks noGrp="1"/>
          </p:cNvSpPr>
          <p:nvPr>
            <p:ph type="subTitle" idx="1"/>
          </p:nvPr>
        </p:nvSpPr>
        <p:spPr/>
        <p:txBody>
          <a:bodyPr>
            <a:normAutofit fontScale="92500" lnSpcReduction="10000"/>
          </a:bodyPr>
          <a:lstStyle/>
          <a:p>
            <a:pPr marL="342900" indent="-342900" algn="l">
              <a:buFont typeface="Arial" panose="020B0604020202020204" pitchFamily="34" charset="0"/>
              <a:buChar char="•"/>
            </a:pPr>
            <a:r>
              <a:rPr lang="en-GB" sz="2200" dirty="0"/>
              <a:t>St George’s University Hospitals, Southwest London. Population 1.3 million across 1100 beds. Tertiary services: cardiothoracic medicine and surgery, neurosciences and renal transplantation are provided to around 3.5 million people. St George’s is one of four major trauma centres in London, with trauma patients delivered to their helipad on a daily basis. </a:t>
            </a:r>
          </a:p>
          <a:p>
            <a:pPr marL="342900" indent="-342900" algn="l">
              <a:buFont typeface="Arial" panose="020B0604020202020204" pitchFamily="34" charset="0"/>
              <a:buChar char="•"/>
            </a:pPr>
            <a:r>
              <a:rPr lang="en-GB" sz="2200" b="1" dirty="0"/>
              <a:t>Despite this profile, an average of only 6.4% of the red cell units requested by St George’s are O D negative</a:t>
            </a:r>
            <a:r>
              <a:rPr lang="en-GB" sz="2200" dirty="0"/>
              <a:t>. They have managed this through a number of interventions including: </a:t>
            </a:r>
          </a:p>
          <a:p>
            <a:pPr marL="800100" lvl="1" indent="-342900" algn="l">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minimising stock levels of group O D negative units (20 held in blood bank; 6 in ED; 2 in each of three satellite fridges);</a:t>
            </a:r>
          </a:p>
          <a:p>
            <a:pPr marL="800100" lvl="1" indent="-342900" algn="l">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satellite fridge in ED Resus is stocked with 6 units of O D positive and 6 units of O D negative in colour coded boxes (blue for O D positive; pink for O D negative) for use in unknown trauma cases. Use of O D positive for male patients is audited;</a:t>
            </a:r>
          </a:p>
          <a:p>
            <a:pPr marL="800100" lvl="1" indent="-342900" algn="l">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when the transfusion laboratory is notified of a major haemorrhage in a male patient, O D positive units are issued from the outset.  </a:t>
            </a:r>
          </a:p>
          <a:p>
            <a:r>
              <a:rPr lang="en-GB" dirty="0"/>
              <a:t> </a:t>
            </a:r>
          </a:p>
          <a:p>
            <a:endParaRPr lang="en-GB" dirty="0"/>
          </a:p>
        </p:txBody>
      </p:sp>
    </p:spTree>
    <p:extLst>
      <p:ext uri="{BB962C8B-B14F-4D97-AF65-F5344CB8AC3E}">
        <p14:creationId xmlns:p14="http://schemas.microsoft.com/office/powerpoint/2010/main" val="394940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EE0C-12E7-40A8-9025-BBEBF9A44655}"/>
              </a:ext>
            </a:extLst>
          </p:cNvPr>
          <p:cNvSpPr>
            <a:spLocks noGrp="1"/>
          </p:cNvSpPr>
          <p:nvPr>
            <p:ph type="ctrTitle"/>
          </p:nvPr>
        </p:nvSpPr>
        <p:spPr/>
        <p:txBody>
          <a:bodyPr/>
          <a:lstStyle/>
          <a:p>
            <a:r>
              <a:rPr lang="en-GB" dirty="0"/>
              <a:t>Evidence based research</a:t>
            </a:r>
          </a:p>
        </p:txBody>
      </p:sp>
      <p:sp>
        <p:nvSpPr>
          <p:cNvPr id="3" name="Subtitle 2">
            <a:extLst>
              <a:ext uri="{FF2B5EF4-FFF2-40B4-BE49-F238E27FC236}">
                <a16:creationId xmlns:a16="http://schemas.microsoft.com/office/drawing/2014/main" id="{DAAF3631-1271-4950-8CFA-3DBF5B520E99}"/>
              </a:ext>
            </a:extLst>
          </p:cNvPr>
          <p:cNvSpPr>
            <a:spLocks noGrp="1"/>
          </p:cNvSpPr>
          <p:nvPr>
            <p:ph type="subTitle" idx="1"/>
          </p:nvPr>
        </p:nvSpPr>
        <p:spPr>
          <a:xfrm>
            <a:off x="-5109008" y="1240877"/>
            <a:ext cx="22410019" cy="7632554"/>
          </a:xfrm>
        </p:spPr>
        <p:txBody>
          <a:bodyPr/>
          <a:lstStyle/>
          <a:p>
            <a:endParaRPr lang="en-GB" dirty="0"/>
          </a:p>
        </p:txBody>
      </p:sp>
      <p:pic>
        <p:nvPicPr>
          <p:cNvPr id="6146" name="Picture 2" descr="Related Work/Literature Review/Survey Paper">
            <a:extLst>
              <a:ext uri="{FF2B5EF4-FFF2-40B4-BE49-F238E27FC236}">
                <a16:creationId xmlns:a16="http://schemas.microsoft.com/office/drawing/2014/main" id="{618620D1-D757-4F68-A920-23093FBDE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1219200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24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A791-8021-42A0-A7D5-8455E3E783FE}"/>
              </a:ext>
            </a:extLst>
          </p:cNvPr>
          <p:cNvSpPr>
            <a:spLocks noGrp="1"/>
          </p:cNvSpPr>
          <p:nvPr>
            <p:ph type="ctrTitle"/>
          </p:nvPr>
        </p:nvSpPr>
        <p:spPr/>
        <p:txBody>
          <a:bodyPr/>
          <a:lstStyle/>
          <a:p>
            <a:r>
              <a:rPr lang="en-GB" dirty="0"/>
              <a:t>Risks of transfusion in an emergency </a:t>
            </a:r>
          </a:p>
        </p:txBody>
      </p:sp>
      <p:sp>
        <p:nvSpPr>
          <p:cNvPr id="3" name="Subtitle 2">
            <a:extLst>
              <a:ext uri="{FF2B5EF4-FFF2-40B4-BE49-F238E27FC236}">
                <a16:creationId xmlns:a16="http://schemas.microsoft.com/office/drawing/2014/main" id="{150C5203-94AF-4F25-965A-0E4E37F4D175}"/>
              </a:ext>
            </a:extLst>
          </p:cNvPr>
          <p:cNvSpPr>
            <a:spLocks noGrp="1"/>
          </p:cNvSpPr>
          <p:nvPr>
            <p:ph type="subTitle" idx="1"/>
          </p:nvPr>
        </p:nvSpPr>
        <p:spPr/>
        <p:txBody>
          <a:bodyPr/>
          <a:lstStyle/>
          <a:p>
            <a:pPr marL="342900" indent="-342900" algn="l">
              <a:buFont typeface="Arial" panose="020B0604020202020204" pitchFamily="34" charset="0"/>
              <a:buChar char="•"/>
            </a:pPr>
            <a:r>
              <a:rPr lang="en-GB" sz="2800" dirty="0"/>
              <a:t>Immediate and future harm. </a:t>
            </a:r>
          </a:p>
          <a:p>
            <a:pPr marL="342900" indent="-342900" algn="l">
              <a:buFont typeface="Arial" panose="020B0604020202020204" pitchFamily="34" charset="0"/>
              <a:buChar char="•"/>
            </a:pPr>
            <a:r>
              <a:rPr lang="en-GB" sz="2800" dirty="0"/>
              <a:t>A haemolytic transfusion reaction (HTR) can occur in association with the index transfusion (acute or delayed) due to pre-existing antibodies. </a:t>
            </a:r>
          </a:p>
          <a:p>
            <a:pPr marL="342900" indent="-342900" algn="l">
              <a:buFont typeface="Arial" panose="020B0604020202020204" pitchFamily="34" charset="0"/>
              <a:buChar char="•"/>
            </a:pPr>
            <a:r>
              <a:rPr lang="en-GB" sz="2800" dirty="0"/>
              <a:t>Future transfusions can be complicated by an HTR due to antibody formation from the emergency resuscitation.</a:t>
            </a:r>
          </a:p>
          <a:p>
            <a:pPr marL="342900" indent="-342900" algn="l">
              <a:buFont typeface="Arial" panose="020B0604020202020204" pitchFamily="34" charset="0"/>
              <a:buChar char="•"/>
            </a:pPr>
            <a:r>
              <a:rPr lang="en-GB" sz="2800" dirty="0"/>
              <a:t> Alloimmunisation in females of child bearing potential can result in Haemolytic Disease of the </a:t>
            </a:r>
            <a:r>
              <a:rPr lang="en-GB" sz="2800" dirty="0" err="1"/>
              <a:t>Fetus</a:t>
            </a:r>
            <a:r>
              <a:rPr lang="en-GB" sz="2800" dirty="0"/>
              <a:t> &amp; </a:t>
            </a:r>
            <a:r>
              <a:rPr lang="en-GB" sz="2800" dirty="0" err="1"/>
              <a:t>Newborn</a:t>
            </a:r>
            <a:r>
              <a:rPr lang="en-GB" sz="2800" dirty="0"/>
              <a:t> HDFN (mainly due to anti-D, c, K antibodies). </a:t>
            </a:r>
          </a:p>
          <a:p>
            <a:endParaRPr lang="en-GB" dirty="0"/>
          </a:p>
        </p:txBody>
      </p:sp>
    </p:spTree>
    <p:extLst>
      <p:ext uri="{BB962C8B-B14F-4D97-AF65-F5344CB8AC3E}">
        <p14:creationId xmlns:p14="http://schemas.microsoft.com/office/powerpoint/2010/main" val="75365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1EE9-6638-41B5-8781-5DB1F2F7EE37}"/>
              </a:ext>
            </a:extLst>
          </p:cNvPr>
          <p:cNvSpPr>
            <a:spLocks noGrp="1"/>
          </p:cNvSpPr>
          <p:nvPr>
            <p:ph type="ctrTitle"/>
          </p:nvPr>
        </p:nvSpPr>
        <p:spPr/>
        <p:txBody>
          <a:bodyPr/>
          <a:lstStyle/>
          <a:p>
            <a:r>
              <a:rPr lang="en-GB" sz="2800" dirty="0"/>
              <a:t>Acute HTR post emergency transfusion of uncross-matched RBC</a:t>
            </a:r>
            <a:br>
              <a:rPr lang="en-GB" sz="2800" dirty="0"/>
            </a:br>
            <a:endParaRPr lang="en-GB" sz="2800" dirty="0"/>
          </a:p>
        </p:txBody>
      </p:sp>
      <p:sp>
        <p:nvSpPr>
          <p:cNvPr id="3" name="Subtitle 2">
            <a:extLst>
              <a:ext uri="{FF2B5EF4-FFF2-40B4-BE49-F238E27FC236}">
                <a16:creationId xmlns:a16="http://schemas.microsoft.com/office/drawing/2014/main" id="{981DB73B-AA68-4DFF-B7E3-9ECD5B7EE8FE}"/>
              </a:ext>
            </a:extLst>
          </p:cNvPr>
          <p:cNvSpPr>
            <a:spLocks noGrp="1"/>
          </p:cNvSpPr>
          <p:nvPr>
            <p:ph type="subTitle" idx="1"/>
          </p:nvPr>
        </p:nvSpPr>
        <p:spPr/>
        <p:txBody>
          <a:bodyPr>
            <a:normAutofit lnSpcReduction="10000"/>
          </a:bodyPr>
          <a:lstStyle/>
          <a:p>
            <a:pPr marL="342900" indent="-342900" algn="l">
              <a:buFont typeface="Arial" panose="020B0604020202020204" pitchFamily="34" charset="0"/>
              <a:buChar char="•"/>
            </a:pPr>
            <a:r>
              <a:rPr lang="en-GB" sz="2200" dirty="0"/>
              <a:t>A Canadian group (</a:t>
            </a:r>
            <a:r>
              <a:rPr lang="en-GB" sz="2200" dirty="0" err="1"/>
              <a:t>Fiorellino</a:t>
            </a:r>
            <a:r>
              <a:rPr lang="en-GB" sz="2200" dirty="0"/>
              <a:t> et al., 2018) reported on a male stabbing victim who received three units of uncross-matched RBC complicated by acute HTR, DIC and renal failure. </a:t>
            </a:r>
          </a:p>
          <a:p>
            <a:pPr marL="342900" indent="-342900" algn="l">
              <a:buFont typeface="Arial" panose="020B0604020202020204" pitchFamily="34" charset="0"/>
              <a:buChar char="•"/>
            </a:pPr>
            <a:r>
              <a:rPr lang="en-GB" sz="2200" dirty="0"/>
              <a:t>A literature review by the authors of 14 studies (3398 patients evaluated who received almost 12000 units of uncross-matched blood) evaluating the frequency of acute HTR post-emergency transfusion of uncross-matched RBC concluded that the risk is very small. The authors found the following:</a:t>
            </a:r>
          </a:p>
          <a:p>
            <a:pPr marL="800100" lvl="1" indent="-342900" algn="l">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3.7% of recipients had detectable RBC-reactive alloantibodies in their pre-transfusion sample</a:t>
            </a:r>
          </a:p>
          <a:p>
            <a:pPr marL="800100" lvl="1" indent="-342900" algn="l">
              <a:buFont typeface="Arial" panose="020B0604020202020204" pitchFamily="34" charset="0"/>
              <a:buChar char="•"/>
            </a:pPr>
            <a:r>
              <a:rPr lang="en-GB" sz="2200" dirty="0">
                <a:solidFill>
                  <a:schemeClr val="tx1"/>
                </a:solidFill>
                <a:latin typeface="Arial" panose="020B0604020202020204" pitchFamily="34" charset="0"/>
                <a:cs typeface="Arial" panose="020B0604020202020204" pitchFamily="34" charset="0"/>
              </a:rPr>
              <a:t>Only 0.6% i.e. less than 1 in 100 recipients received one or more incompatible RBC as a consequence of transfusion with uncross-matched units.</a:t>
            </a:r>
          </a:p>
          <a:p>
            <a:pPr marL="800100" lvl="1" indent="-342900" algn="l">
              <a:buFont typeface="Arial" panose="020B0604020202020204" pitchFamily="34" charset="0"/>
              <a:buChar char="•"/>
            </a:pPr>
            <a:r>
              <a:rPr lang="en-GB" sz="2200" b="1" dirty="0">
                <a:solidFill>
                  <a:schemeClr val="tx1"/>
                </a:solidFill>
                <a:latin typeface="Arial" panose="020B0604020202020204" pitchFamily="34" charset="0"/>
                <a:cs typeface="Arial" panose="020B0604020202020204" pitchFamily="34" charset="0"/>
              </a:rPr>
              <a:t>The overall probability of a patient developing an acute HTR, with or without consequence, was only 0.06 % i.e. less than 1 in 1000 RBC recipients, receiving uncross-matched RBC in an emergency setting. </a:t>
            </a:r>
          </a:p>
          <a:p>
            <a:endParaRPr lang="en-GB" dirty="0"/>
          </a:p>
        </p:txBody>
      </p:sp>
    </p:spTree>
    <p:extLst>
      <p:ext uri="{BB962C8B-B14F-4D97-AF65-F5344CB8AC3E}">
        <p14:creationId xmlns:p14="http://schemas.microsoft.com/office/powerpoint/2010/main" val="103420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D22A-1561-4475-9458-35C8EE88640C}"/>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89DD3329-5559-49B0-BE51-C304D30CF9E2}"/>
              </a:ext>
            </a:extLst>
          </p:cNvPr>
          <p:cNvPicPr>
            <a:picLocks noChangeAspect="1"/>
          </p:cNvPicPr>
          <p:nvPr/>
        </p:nvPicPr>
        <p:blipFill>
          <a:blip r:embed="rId2"/>
          <a:stretch>
            <a:fillRect/>
          </a:stretch>
        </p:blipFill>
        <p:spPr>
          <a:xfrm>
            <a:off x="1487488" y="1161255"/>
            <a:ext cx="9577064" cy="5696745"/>
          </a:xfrm>
          <a:prstGeom prst="rect">
            <a:avLst/>
          </a:prstGeom>
        </p:spPr>
      </p:pic>
      <p:sp>
        <p:nvSpPr>
          <p:cNvPr id="3" name="Subtitle 2">
            <a:extLst>
              <a:ext uri="{FF2B5EF4-FFF2-40B4-BE49-F238E27FC236}">
                <a16:creationId xmlns:a16="http://schemas.microsoft.com/office/drawing/2014/main" id="{311E90EB-2DBB-4722-B142-1D674D435BF3}"/>
              </a:ext>
            </a:extLst>
          </p:cNvPr>
          <p:cNvSpPr>
            <a:spLocks noGrp="1"/>
          </p:cNvSpPr>
          <p:nvPr>
            <p:ph type="subTitle" idx="1"/>
          </p:nvPr>
        </p:nvSpPr>
        <p:spPr>
          <a:xfrm>
            <a:off x="143339" y="2060848"/>
            <a:ext cx="10561173" cy="4608512"/>
          </a:xfrm>
        </p:spPr>
        <p:txBody>
          <a:bodyPr/>
          <a:lstStyle/>
          <a:p>
            <a:endParaRPr lang="en-GB" dirty="0"/>
          </a:p>
        </p:txBody>
      </p:sp>
    </p:spTree>
    <p:extLst>
      <p:ext uri="{BB962C8B-B14F-4D97-AF65-F5344CB8AC3E}">
        <p14:creationId xmlns:p14="http://schemas.microsoft.com/office/powerpoint/2010/main" val="211773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B5C7-521E-403B-96E0-1EA39000A9E5}"/>
              </a:ext>
            </a:extLst>
          </p:cNvPr>
          <p:cNvSpPr>
            <a:spLocks noGrp="1"/>
          </p:cNvSpPr>
          <p:nvPr>
            <p:ph type="ctrTitle"/>
          </p:nvPr>
        </p:nvSpPr>
        <p:spPr/>
        <p:txBody>
          <a:bodyPr/>
          <a:lstStyle/>
          <a:p>
            <a:r>
              <a:rPr lang="en-GB" sz="2400" dirty="0"/>
              <a:t>Studies evaluating the emergency transfusion of group O D positive RBC to patients with unknown blood group or known D negative blood group.</a:t>
            </a:r>
            <a:br>
              <a:rPr lang="en-GB" sz="2400" dirty="0"/>
            </a:br>
            <a:endParaRPr lang="en-GB" sz="2400" dirty="0"/>
          </a:p>
        </p:txBody>
      </p:sp>
      <p:sp>
        <p:nvSpPr>
          <p:cNvPr id="3" name="Subtitle 2">
            <a:extLst>
              <a:ext uri="{FF2B5EF4-FFF2-40B4-BE49-F238E27FC236}">
                <a16:creationId xmlns:a16="http://schemas.microsoft.com/office/drawing/2014/main" id="{4EACF645-F7E8-422E-AB42-BF283EF9DE0B}"/>
              </a:ext>
            </a:extLst>
          </p:cNvPr>
          <p:cNvSpPr>
            <a:spLocks noGrp="1"/>
          </p:cNvSpPr>
          <p:nvPr>
            <p:ph type="subTitle" idx="1"/>
          </p:nvPr>
        </p:nvSpPr>
        <p:spPr>
          <a:xfrm>
            <a:off x="143339" y="2060848"/>
            <a:ext cx="11905323" cy="4608512"/>
          </a:xfrm>
        </p:spPr>
        <p:txBody>
          <a:bodyPr/>
          <a:lstStyle/>
          <a:p>
            <a:pPr algn="l"/>
            <a:endParaRPr lang="en-GB" dirty="0"/>
          </a:p>
          <a:p>
            <a:pPr marL="342900" indent="-342900" algn="l">
              <a:buFont typeface="Arial" panose="020B0604020202020204" pitchFamily="34" charset="0"/>
              <a:buChar char="•"/>
            </a:pPr>
            <a:r>
              <a:rPr lang="en-GB" sz="2400" dirty="0"/>
              <a:t>Concern about alloimmunisation &amp; HDFN in females of child bearing potential depends in part on the rate of </a:t>
            </a:r>
            <a:r>
              <a:rPr lang="en-GB" sz="2400" dirty="0" err="1"/>
              <a:t>RhD</a:t>
            </a:r>
            <a:r>
              <a:rPr lang="en-GB" sz="2400" dirty="0"/>
              <a:t> alloimmunisation </a:t>
            </a:r>
          </a:p>
          <a:p>
            <a:pPr marL="342900" indent="-342900" algn="l">
              <a:buFont typeface="Arial" panose="020B0604020202020204" pitchFamily="34" charset="0"/>
              <a:buChar char="•"/>
            </a:pPr>
            <a:r>
              <a:rPr lang="en-GB" sz="2400" dirty="0"/>
              <a:t>Alloimmunisation rate has been evaluated in several previous studies of trauma, surgery, and/or general hospitalised patients and has been found to range between approximately 11%–50% (Table from </a:t>
            </a:r>
            <a:r>
              <a:rPr lang="en-GB" sz="2400" dirty="0" err="1"/>
              <a:t>Yazer</a:t>
            </a:r>
            <a:r>
              <a:rPr lang="en-GB" sz="2400" dirty="0"/>
              <a:t> et al., 2021).</a:t>
            </a:r>
          </a:p>
          <a:p>
            <a:pPr marL="342900" indent="-342900" algn="l">
              <a:buFont typeface="Arial" panose="020B0604020202020204" pitchFamily="34" charset="0"/>
              <a:buChar char="•"/>
            </a:pPr>
            <a:r>
              <a:rPr lang="en-GB" sz="2400" dirty="0"/>
              <a:t>There is significant heterogeneity in the design of these retrospective studies, including the nature of the patients studied and the method by which the alloimmunisation rate was calculated.</a:t>
            </a:r>
          </a:p>
          <a:p>
            <a:r>
              <a:rPr lang="en-GB" sz="2400" dirty="0"/>
              <a:t> </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345592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9964-22D8-4426-BE8A-64EDC9593F7B}"/>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EB8DBED1-BA51-4EC3-9782-1D3C40E3474E}"/>
              </a:ext>
            </a:extLst>
          </p:cNvPr>
          <p:cNvPicPr>
            <a:picLocks noChangeAspect="1"/>
          </p:cNvPicPr>
          <p:nvPr/>
        </p:nvPicPr>
        <p:blipFill>
          <a:blip r:embed="rId2"/>
          <a:stretch>
            <a:fillRect/>
          </a:stretch>
        </p:blipFill>
        <p:spPr>
          <a:xfrm>
            <a:off x="0" y="0"/>
            <a:ext cx="12215361" cy="6858000"/>
          </a:xfrm>
          <a:prstGeom prst="rect">
            <a:avLst/>
          </a:prstGeom>
        </p:spPr>
      </p:pic>
      <p:sp>
        <p:nvSpPr>
          <p:cNvPr id="3" name="Subtitle 2">
            <a:extLst>
              <a:ext uri="{FF2B5EF4-FFF2-40B4-BE49-F238E27FC236}">
                <a16:creationId xmlns:a16="http://schemas.microsoft.com/office/drawing/2014/main" id="{F84E16C6-F048-4A2E-A366-7560C8DEC0F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2515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AC3F-F09B-4BF2-BB67-F4892A03836A}"/>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9324C5F4-1F63-4340-952B-8995519A90F4}"/>
              </a:ext>
            </a:extLst>
          </p:cNvPr>
          <p:cNvPicPr>
            <a:picLocks noChangeAspect="1"/>
          </p:cNvPicPr>
          <p:nvPr/>
        </p:nvPicPr>
        <p:blipFill>
          <a:blip r:embed="rId2"/>
          <a:stretch>
            <a:fillRect/>
          </a:stretch>
        </p:blipFill>
        <p:spPr>
          <a:xfrm>
            <a:off x="-25322" y="0"/>
            <a:ext cx="12240683" cy="6858000"/>
          </a:xfrm>
          <a:prstGeom prst="rect">
            <a:avLst/>
          </a:prstGeom>
        </p:spPr>
      </p:pic>
      <p:sp>
        <p:nvSpPr>
          <p:cNvPr id="3" name="Subtitle 2">
            <a:extLst>
              <a:ext uri="{FF2B5EF4-FFF2-40B4-BE49-F238E27FC236}">
                <a16:creationId xmlns:a16="http://schemas.microsoft.com/office/drawing/2014/main" id="{51783B40-B213-4C42-A94B-623A3C2B2AD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6434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BA94-6CE2-454B-8A7D-29D7E97D68C6}"/>
              </a:ext>
            </a:extLst>
          </p:cNvPr>
          <p:cNvSpPr>
            <a:spLocks noGrp="1"/>
          </p:cNvSpPr>
          <p:nvPr>
            <p:ph type="ctrTitle"/>
          </p:nvPr>
        </p:nvSpPr>
        <p:spPr/>
        <p:txBody>
          <a:bodyPr/>
          <a:lstStyle/>
          <a:p>
            <a:r>
              <a:rPr lang="en-GB" sz="2400" b="0" dirty="0">
                <a:solidFill>
                  <a:schemeClr val="tx2"/>
                </a:solidFill>
              </a:rPr>
              <a:t>Rate of </a:t>
            </a:r>
            <a:r>
              <a:rPr lang="en-GB" sz="2400" b="0" dirty="0" err="1">
                <a:solidFill>
                  <a:schemeClr val="tx2"/>
                </a:solidFill>
              </a:rPr>
              <a:t>RhD</a:t>
            </a:r>
            <a:r>
              <a:rPr lang="en-GB" sz="2400" b="0" dirty="0">
                <a:solidFill>
                  <a:schemeClr val="tx2"/>
                </a:solidFill>
              </a:rPr>
              <a:t>-alloimmunization after the transfusion of </a:t>
            </a:r>
            <a:r>
              <a:rPr lang="en-GB" sz="2400" b="0" dirty="0" err="1">
                <a:solidFill>
                  <a:schemeClr val="tx2"/>
                </a:solidFill>
              </a:rPr>
              <a:t>RhD</a:t>
            </a:r>
            <a:r>
              <a:rPr lang="en-GB" sz="2400" b="0" dirty="0">
                <a:solidFill>
                  <a:schemeClr val="tx2"/>
                </a:solidFill>
              </a:rPr>
              <a:t>-positive red blood cell containing products among </a:t>
            </a:r>
            <a:r>
              <a:rPr lang="en-GB" sz="2400" dirty="0">
                <a:solidFill>
                  <a:schemeClr val="tx2"/>
                </a:solidFill>
              </a:rPr>
              <a:t>injured patients of childbearing age</a:t>
            </a:r>
            <a:r>
              <a:rPr lang="en-GB" sz="2400" b="0" dirty="0">
                <a:solidFill>
                  <a:schemeClr val="tx2"/>
                </a:solidFill>
              </a:rPr>
              <a:t>: single </a:t>
            </a:r>
            <a:r>
              <a:rPr lang="en-GB" sz="2400" b="0" dirty="0" err="1">
                <a:solidFill>
                  <a:schemeClr val="tx2"/>
                </a:solidFill>
              </a:rPr>
              <a:t>center</a:t>
            </a:r>
            <a:r>
              <a:rPr lang="en-GB" sz="2400" b="0" dirty="0">
                <a:solidFill>
                  <a:schemeClr val="tx2"/>
                </a:solidFill>
              </a:rPr>
              <a:t> experience and narrative literature review (</a:t>
            </a:r>
            <a:r>
              <a:rPr lang="en-GB" sz="2400" b="0" dirty="0" err="1">
                <a:solidFill>
                  <a:schemeClr val="tx2"/>
                </a:solidFill>
              </a:rPr>
              <a:t>Hematology</a:t>
            </a:r>
            <a:r>
              <a:rPr lang="en-GB" sz="2400" b="0" dirty="0">
                <a:solidFill>
                  <a:schemeClr val="tx2"/>
                </a:solidFill>
              </a:rPr>
              <a:t>; </a:t>
            </a:r>
            <a:r>
              <a:rPr lang="en-GB" sz="2400" b="0" dirty="0" err="1">
                <a:solidFill>
                  <a:schemeClr val="tx2"/>
                </a:solidFill>
              </a:rPr>
              <a:t>Yazer</a:t>
            </a:r>
            <a:r>
              <a:rPr lang="en-GB" sz="2400" b="0" dirty="0">
                <a:solidFill>
                  <a:schemeClr val="tx2"/>
                </a:solidFill>
              </a:rPr>
              <a:t> et al, 2021)</a:t>
            </a:r>
            <a:br>
              <a:rPr lang="en-GB" sz="2400" b="0" dirty="0">
                <a:solidFill>
                  <a:schemeClr val="tx2"/>
                </a:solidFill>
              </a:rPr>
            </a:br>
            <a:endParaRPr lang="en-GB" sz="2400" b="0" dirty="0">
              <a:solidFill>
                <a:schemeClr val="tx2"/>
              </a:solidFill>
            </a:endParaRPr>
          </a:p>
        </p:txBody>
      </p:sp>
      <p:sp>
        <p:nvSpPr>
          <p:cNvPr id="3" name="Subtitle 2">
            <a:extLst>
              <a:ext uri="{FF2B5EF4-FFF2-40B4-BE49-F238E27FC236}">
                <a16:creationId xmlns:a16="http://schemas.microsoft.com/office/drawing/2014/main" id="{C18980EF-C415-4733-B615-FD840E119149}"/>
              </a:ext>
            </a:extLst>
          </p:cNvPr>
          <p:cNvSpPr>
            <a:spLocks noGrp="1"/>
          </p:cNvSpPr>
          <p:nvPr>
            <p:ph type="subTitle" idx="1"/>
          </p:nvPr>
        </p:nvSpPr>
        <p:spPr>
          <a:xfrm>
            <a:off x="0" y="2636913"/>
            <a:ext cx="11905323" cy="4608512"/>
          </a:xfrm>
        </p:spPr>
        <p:txBody>
          <a:bodyPr>
            <a:normAutofit/>
          </a:bodyPr>
          <a:lstStyle/>
          <a:p>
            <a:pPr marL="342900" indent="-342900" algn="l">
              <a:buFont typeface="Arial" panose="020B0604020202020204" pitchFamily="34" charset="0"/>
              <a:buChar char="•"/>
            </a:pPr>
            <a:r>
              <a:rPr lang="en-GB" sz="2800" dirty="0"/>
              <a:t>Over a 20-year period, 96 study-eligible patients, 93.8% male. </a:t>
            </a:r>
          </a:p>
          <a:p>
            <a:pPr marL="342900" indent="-342900" algn="l">
              <a:buFont typeface="Arial" panose="020B0604020202020204" pitchFamily="34" charset="0"/>
              <a:buChar char="•"/>
            </a:pPr>
            <a:r>
              <a:rPr lang="en-GB" sz="2800" dirty="0"/>
              <a:t>Overall, 41/96 (42.7%) of these patients became </a:t>
            </a:r>
            <a:r>
              <a:rPr lang="en-GB" sz="2800" dirty="0" err="1"/>
              <a:t>alloimmunized</a:t>
            </a:r>
            <a:r>
              <a:rPr lang="en-GB" sz="2800" dirty="0"/>
              <a:t> after receipt of a median of 3 units of </a:t>
            </a:r>
            <a:r>
              <a:rPr lang="en-GB" sz="2800" dirty="0" err="1"/>
              <a:t>RhD</a:t>
            </a:r>
            <a:r>
              <a:rPr lang="en-GB" sz="2800" dirty="0"/>
              <a:t>-positive RBC and/or LTOWB. The rate of </a:t>
            </a:r>
            <a:r>
              <a:rPr lang="en-GB" sz="2800" dirty="0" err="1"/>
              <a:t>RhD</a:t>
            </a:r>
            <a:r>
              <a:rPr lang="en-GB" sz="2800" dirty="0"/>
              <a:t>-alloimmunization in this study was at the higher end of rates that have been reported. None of the previous studies focused exclusively on trauma patients in the childbearing age range </a:t>
            </a:r>
          </a:p>
        </p:txBody>
      </p:sp>
    </p:spTree>
    <p:extLst>
      <p:ext uri="{BB962C8B-B14F-4D97-AF65-F5344CB8AC3E}">
        <p14:creationId xmlns:p14="http://schemas.microsoft.com/office/powerpoint/2010/main" val="358468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529F-71C6-4461-AA82-3397747E061C}"/>
              </a:ext>
            </a:extLst>
          </p:cNvPr>
          <p:cNvSpPr>
            <a:spLocks noGrp="1"/>
          </p:cNvSpPr>
          <p:nvPr>
            <p:ph type="ctrTitle"/>
          </p:nvPr>
        </p:nvSpPr>
        <p:spPr/>
        <p:txBody>
          <a:bodyPr/>
          <a:lstStyle/>
          <a:p>
            <a:r>
              <a:rPr lang="en-GB" sz="2400" b="0" dirty="0">
                <a:solidFill>
                  <a:schemeClr val="tx2"/>
                </a:solidFill>
              </a:rPr>
              <a:t>Emergency transfusion of patients with unknown blood type with blood group O Rhesus D positive red blood cell concentrates: a prospective, single-centre, observational study (Lancet Haematology; </a:t>
            </a:r>
            <a:r>
              <a:rPr lang="en-GB" sz="2400" b="0" dirty="0" err="1">
                <a:solidFill>
                  <a:schemeClr val="tx2"/>
                </a:solidFill>
              </a:rPr>
              <a:t>Selleng</a:t>
            </a:r>
            <a:r>
              <a:rPr lang="en-GB" sz="2400" b="0" dirty="0">
                <a:solidFill>
                  <a:schemeClr val="tx2"/>
                </a:solidFill>
              </a:rPr>
              <a:t> et al, 2017).</a:t>
            </a:r>
            <a:br>
              <a:rPr lang="en-GB" sz="2400" dirty="0">
                <a:solidFill>
                  <a:schemeClr val="tx2"/>
                </a:solidFill>
              </a:rPr>
            </a:br>
            <a:endParaRPr lang="en-GB" sz="2400" dirty="0">
              <a:solidFill>
                <a:schemeClr val="tx2"/>
              </a:solidFill>
            </a:endParaRPr>
          </a:p>
        </p:txBody>
      </p:sp>
      <p:sp>
        <p:nvSpPr>
          <p:cNvPr id="3" name="Subtitle 2">
            <a:extLst>
              <a:ext uri="{FF2B5EF4-FFF2-40B4-BE49-F238E27FC236}">
                <a16:creationId xmlns:a16="http://schemas.microsoft.com/office/drawing/2014/main" id="{7C632937-3809-4CAB-AA66-84DF97CC2BD8}"/>
              </a:ext>
            </a:extLst>
          </p:cNvPr>
          <p:cNvSpPr>
            <a:spLocks noGrp="1"/>
          </p:cNvSpPr>
          <p:nvPr>
            <p:ph type="subTitle" idx="1"/>
          </p:nvPr>
        </p:nvSpPr>
        <p:spPr>
          <a:xfrm>
            <a:off x="142357" y="2492896"/>
            <a:ext cx="11905323" cy="4608512"/>
          </a:xfrm>
        </p:spPr>
        <p:txBody>
          <a:bodyPr/>
          <a:lstStyle/>
          <a:p>
            <a:pPr marL="342900" indent="-342900" algn="l">
              <a:buFont typeface="Arial" panose="020B0604020202020204" pitchFamily="34" charset="0"/>
              <a:buChar char="•"/>
            </a:pPr>
            <a:r>
              <a:rPr lang="en-GB" sz="2400" dirty="0"/>
              <a:t>This study, done between 1</a:t>
            </a:r>
            <a:r>
              <a:rPr lang="en-GB" sz="2400" baseline="30000" dirty="0"/>
              <a:t>st</a:t>
            </a:r>
            <a:r>
              <a:rPr lang="en-GB" sz="2400" dirty="0"/>
              <a:t> </a:t>
            </a:r>
            <a:r>
              <a:rPr lang="en-GB" sz="2400" baseline="30000" dirty="0"/>
              <a:t> </a:t>
            </a:r>
            <a:r>
              <a:rPr lang="en-GB" sz="2400" dirty="0"/>
              <a:t>Jan 2001, and 31</a:t>
            </a:r>
            <a:r>
              <a:rPr lang="en-GB" sz="2400" baseline="30000" dirty="0"/>
              <a:t>st</a:t>
            </a:r>
            <a:r>
              <a:rPr lang="en-GB" sz="2400" dirty="0"/>
              <a:t> Dec 2015, assessed all consecutive </a:t>
            </a:r>
            <a:r>
              <a:rPr lang="en-GB" sz="2400" dirty="0" err="1"/>
              <a:t>RhD</a:t>
            </a:r>
            <a:r>
              <a:rPr lang="en-GB" sz="2400" dirty="0"/>
              <a:t>- patients at the University Medicine Greifswald who received </a:t>
            </a:r>
            <a:r>
              <a:rPr lang="en-GB" sz="2400" dirty="0" err="1"/>
              <a:t>RhD</a:t>
            </a:r>
            <a:r>
              <a:rPr lang="en-GB" sz="2400" dirty="0"/>
              <a:t>+ red blood cell concentrates (emergency patients with unknown blood type; and </a:t>
            </a:r>
            <a:r>
              <a:rPr lang="en-GB" sz="2400" dirty="0" err="1"/>
              <a:t>RhD</a:t>
            </a:r>
            <a:r>
              <a:rPr lang="en-GB" sz="2400" dirty="0"/>
              <a:t>- patients receiving </a:t>
            </a:r>
            <a:r>
              <a:rPr lang="en-GB" sz="2400" dirty="0" err="1"/>
              <a:t>RhD</a:t>
            </a:r>
            <a:r>
              <a:rPr lang="en-GB" sz="2400" dirty="0"/>
              <a:t>+ red blood cell concentrates during </a:t>
            </a:r>
            <a:r>
              <a:rPr lang="en-GB" sz="2400" dirty="0" err="1"/>
              <a:t>RhD</a:t>
            </a:r>
            <a:r>
              <a:rPr lang="en-GB" sz="2400" dirty="0"/>
              <a:t>- red blood cell concentrate shortages). The primary endpoint was anti-D </a:t>
            </a:r>
            <a:r>
              <a:rPr lang="en-GB" sz="2400" dirty="0" err="1"/>
              <a:t>allo</a:t>
            </a:r>
            <a:r>
              <a:rPr lang="en-GB" sz="2400" dirty="0"/>
              <a:t>-immunisation at 2 months follow-up or later</a:t>
            </a:r>
          </a:p>
          <a:p>
            <a:pPr marL="342900" indent="-342900" algn="l">
              <a:buFont typeface="Arial" panose="020B0604020202020204" pitchFamily="34" charset="0"/>
              <a:buChar char="•"/>
            </a:pPr>
            <a:r>
              <a:rPr lang="en-GB" sz="2400" dirty="0"/>
              <a:t>This study concluded that transfusing emergency patients with unknown blood type with O </a:t>
            </a:r>
            <a:r>
              <a:rPr lang="en-GB" sz="2400" dirty="0" err="1"/>
              <a:t>RhD</a:t>
            </a:r>
            <a:r>
              <a:rPr lang="en-GB" sz="2400" dirty="0"/>
              <a:t>+ red blood cell concentrates has a </a:t>
            </a:r>
            <a:r>
              <a:rPr lang="en-GB" sz="2400" b="1" dirty="0"/>
              <a:t>low risk of inducing anti-D antibodies (3-6%), but saves more than 10% of the total O </a:t>
            </a:r>
            <a:r>
              <a:rPr lang="en-GB" sz="2400" b="1" dirty="0" err="1"/>
              <a:t>RhD</a:t>
            </a:r>
            <a:r>
              <a:rPr lang="en-GB" sz="2400" b="1" dirty="0"/>
              <a:t>- red blood cell concentrate demand.</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3850262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782D-754F-46D1-B162-F8A63E289239}"/>
              </a:ext>
            </a:extLst>
          </p:cNvPr>
          <p:cNvSpPr>
            <a:spLocks noGrp="1"/>
          </p:cNvSpPr>
          <p:nvPr>
            <p:ph type="ctrTitle"/>
          </p:nvPr>
        </p:nvSpPr>
        <p:spPr>
          <a:xfrm>
            <a:off x="-48683" y="1124744"/>
            <a:ext cx="12240683" cy="648072"/>
          </a:xfrm>
        </p:spPr>
        <p:txBody>
          <a:bodyPr/>
          <a:lstStyle/>
          <a:p>
            <a:r>
              <a:rPr lang="en-GB" sz="2800" dirty="0">
                <a:solidFill>
                  <a:schemeClr val="tx2"/>
                </a:solidFill>
              </a:rPr>
              <a:t>Unmatched Type O </a:t>
            </a:r>
            <a:r>
              <a:rPr lang="en-GB" sz="2800" dirty="0" err="1">
                <a:solidFill>
                  <a:schemeClr val="tx2"/>
                </a:solidFill>
              </a:rPr>
              <a:t>RhD</a:t>
            </a:r>
            <a:r>
              <a:rPr lang="en-GB" sz="2800" dirty="0">
                <a:solidFill>
                  <a:schemeClr val="tx2"/>
                </a:solidFill>
              </a:rPr>
              <a:t>+ Red Blood Cells in Multiple Injured Patients (Transfusion Medicine Hemotherapy; </a:t>
            </a:r>
            <a:r>
              <a:rPr lang="en-GB" sz="2800" dirty="0" err="1">
                <a:solidFill>
                  <a:schemeClr val="tx2"/>
                </a:solidFill>
              </a:rPr>
              <a:t>Flommersfeld</a:t>
            </a:r>
            <a:r>
              <a:rPr lang="en-GB" sz="2800" dirty="0">
                <a:solidFill>
                  <a:schemeClr val="tx2"/>
                </a:solidFill>
              </a:rPr>
              <a:t> et al, 2018)</a:t>
            </a:r>
            <a:br>
              <a:rPr lang="en-GB" sz="2800" dirty="0">
                <a:solidFill>
                  <a:schemeClr val="tx2"/>
                </a:solidFill>
              </a:rPr>
            </a:br>
            <a:endParaRPr lang="en-GB" sz="2800" dirty="0">
              <a:solidFill>
                <a:schemeClr val="tx2"/>
              </a:solidFill>
            </a:endParaRPr>
          </a:p>
        </p:txBody>
      </p:sp>
      <p:sp>
        <p:nvSpPr>
          <p:cNvPr id="3" name="Subtitle 2">
            <a:extLst>
              <a:ext uri="{FF2B5EF4-FFF2-40B4-BE49-F238E27FC236}">
                <a16:creationId xmlns:a16="http://schemas.microsoft.com/office/drawing/2014/main" id="{410FA705-9F83-4A67-8841-8B3F1CE53507}"/>
              </a:ext>
            </a:extLst>
          </p:cNvPr>
          <p:cNvSpPr>
            <a:spLocks noGrp="1"/>
          </p:cNvSpPr>
          <p:nvPr>
            <p:ph type="subTitle" idx="1"/>
          </p:nvPr>
        </p:nvSpPr>
        <p:spPr>
          <a:xfrm>
            <a:off x="142357" y="2249488"/>
            <a:ext cx="11905323" cy="4608512"/>
          </a:xfrm>
        </p:spPr>
        <p:txBody>
          <a:bodyPr>
            <a:normAutofit/>
          </a:bodyPr>
          <a:lstStyle/>
          <a:p>
            <a:pPr marL="342900" indent="-342900" algn="l">
              <a:buFont typeface="Arial" panose="020B0604020202020204" pitchFamily="34" charset="0"/>
              <a:buChar char="•"/>
            </a:pPr>
            <a:r>
              <a:rPr lang="en-GB" sz="2400" dirty="0"/>
              <a:t>823 patients  </a:t>
            </a:r>
          </a:p>
          <a:p>
            <a:pPr marL="342900" indent="-342900" algn="l">
              <a:buFont typeface="Arial" panose="020B0604020202020204" pitchFamily="34" charset="0"/>
              <a:buChar char="•"/>
            </a:pPr>
            <a:r>
              <a:rPr lang="en-GB" sz="2400" dirty="0"/>
              <a:t>No adverse outcome due to incompatible transfusion was observed. </a:t>
            </a:r>
          </a:p>
          <a:p>
            <a:pPr marL="342900" indent="-342900" algn="l">
              <a:buFont typeface="Arial" panose="020B0604020202020204" pitchFamily="34" charset="0"/>
              <a:buChar char="•"/>
            </a:pPr>
            <a:r>
              <a:rPr lang="en-GB" sz="2400" b="1" dirty="0"/>
              <a:t>The decision to provide </a:t>
            </a:r>
            <a:r>
              <a:rPr lang="en-GB" sz="2400" b="1" dirty="0" err="1"/>
              <a:t>RhD</a:t>
            </a:r>
            <a:r>
              <a:rPr lang="en-GB" sz="2400" b="1" dirty="0"/>
              <a:t>+ (instead of </a:t>
            </a:r>
            <a:r>
              <a:rPr lang="en-GB" sz="2400" b="1" dirty="0" err="1"/>
              <a:t>RhD</a:t>
            </a:r>
            <a:r>
              <a:rPr lang="en-GB" sz="2400" b="1" dirty="0"/>
              <a:t>-) RBC in the ER was initially based on the fact that 85% of all patients are expected to be </a:t>
            </a:r>
            <a:r>
              <a:rPr lang="en-GB" sz="2400" b="1" dirty="0" err="1"/>
              <a:t>RhD</a:t>
            </a:r>
            <a:r>
              <a:rPr lang="en-GB" sz="2400" b="1" dirty="0"/>
              <a:t>+; and 66% are expected to be male, indicating that the majority of multiple injured patients is at low risk for </a:t>
            </a:r>
            <a:r>
              <a:rPr lang="en-GB" sz="2400" b="1" dirty="0" err="1"/>
              <a:t>RhD</a:t>
            </a:r>
            <a:r>
              <a:rPr lang="en-GB" sz="2400" b="1" dirty="0"/>
              <a:t> immunization and/or long-term effects associated with such an immunization (e.g., pregnancy). </a:t>
            </a:r>
          </a:p>
        </p:txBody>
      </p:sp>
    </p:spTree>
    <p:extLst>
      <p:ext uri="{BB962C8B-B14F-4D97-AF65-F5344CB8AC3E}">
        <p14:creationId xmlns:p14="http://schemas.microsoft.com/office/powerpoint/2010/main" val="235242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E2DB-6D60-423D-834A-2C249839CA3A}"/>
              </a:ext>
            </a:extLst>
          </p:cNvPr>
          <p:cNvSpPr>
            <a:spLocks noGrp="1"/>
          </p:cNvSpPr>
          <p:nvPr>
            <p:ph type="ctrTitle"/>
          </p:nvPr>
        </p:nvSpPr>
        <p:spPr/>
        <p:txBody>
          <a:bodyPr/>
          <a:lstStyle/>
          <a:p>
            <a:r>
              <a:rPr lang="en-GB" dirty="0"/>
              <a:t>Helicopter Emergency Medical Services (HEMS)</a:t>
            </a:r>
            <a:br>
              <a:rPr lang="en-GB" dirty="0"/>
            </a:br>
            <a:endParaRPr lang="en-GB" dirty="0"/>
          </a:p>
        </p:txBody>
      </p:sp>
      <p:sp>
        <p:nvSpPr>
          <p:cNvPr id="3" name="Subtitle 2">
            <a:extLst>
              <a:ext uri="{FF2B5EF4-FFF2-40B4-BE49-F238E27FC236}">
                <a16:creationId xmlns:a16="http://schemas.microsoft.com/office/drawing/2014/main" id="{9432D184-AED3-4324-BA2D-B3A2453DC20E}"/>
              </a:ext>
            </a:extLst>
          </p:cNvPr>
          <p:cNvSpPr>
            <a:spLocks noGrp="1"/>
          </p:cNvSpPr>
          <p:nvPr>
            <p:ph type="subTitle" idx="1"/>
          </p:nvPr>
        </p:nvSpPr>
        <p:spPr/>
        <p:txBody>
          <a:bodyPr/>
          <a:lstStyle/>
          <a:p>
            <a:pPr marL="342900" indent="-342900" algn="l">
              <a:buFont typeface="Arial" panose="020B0604020202020204" pitchFamily="34" charset="0"/>
              <a:buChar char="•"/>
            </a:pPr>
            <a:r>
              <a:rPr lang="en-GB" sz="2400" dirty="0"/>
              <a:t>A recent study (Cardigan et al., 2022) estimated the risks of prehospital transfusion of D-positive whole blood to trauma patients who were bleeding in England. Transfusion of low-titre group O whole blood (LTOWB) prehospital is gaining interest</a:t>
            </a:r>
          </a:p>
          <a:p>
            <a:pPr marL="342900" indent="-342900" algn="l">
              <a:buFont typeface="Arial" panose="020B0604020202020204" pitchFamily="34" charset="0"/>
              <a:buChar char="•"/>
            </a:pPr>
            <a:r>
              <a:rPr lang="en-GB" sz="2400" dirty="0"/>
              <a:t>A universal policy change to the use of D positive LTOWB across England was modelled in terms of risk of three specific harms occurring: risk of haemolytic transfusion reaction now or in the future, and the risk of HDFN in future pregnancies for all recipients or D negative females of child bearing potential. </a:t>
            </a:r>
          </a:p>
          <a:p>
            <a:pPr marL="342900" indent="-342900" algn="l">
              <a:buFont typeface="Arial" panose="020B0604020202020204" pitchFamily="34" charset="0"/>
              <a:buChar char="•"/>
            </a:pPr>
            <a:r>
              <a:rPr lang="en-GB" sz="2400" b="1" dirty="0"/>
              <a:t>In general, the risks of acute or future HTR and HDFN are low, especially when compared to the benefits of providing transfusions early in the resuscitation.</a:t>
            </a:r>
          </a:p>
          <a:p>
            <a:pPr algn="l"/>
            <a:endParaRPr lang="en-GB" dirty="0"/>
          </a:p>
        </p:txBody>
      </p:sp>
    </p:spTree>
    <p:extLst>
      <p:ext uri="{BB962C8B-B14F-4D97-AF65-F5344CB8AC3E}">
        <p14:creationId xmlns:p14="http://schemas.microsoft.com/office/powerpoint/2010/main" val="3497258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F024-7229-454A-B12F-C6ABCD65C2B5}"/>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CD4B2FFF-3AAD-4CE1-9582-7EF587258E37}"/>
              </a:ext>
            </a:extLst>
          </p:cNvPr>
          <p:cNvSpPr>
            <a:spLocks noGrp="1"/>
          </p:cNvSpPr>
          <p:nvPr>
            <p:ph type="body" sz="quarter" idx="10"/>
          </p:nvPr>
        </p:nvSpPr>
        <p:spPr>
          <a:xfrm>
            <a:off x="-1146771" y="4064589"/>
            <a:ext cx="14485543" cy="783636"/>
          </a:xfrm>
        </p:spPr>
        <p:txBody>
          <a:bodyPr/>
          <a:lstStyle/>
          <a:p>
            <a:endParaRPr lang="en-GB" dirty="0"/>
          </a:p>
        </p:txBody>
      </p:sp>
      <p:pic>
        <p:nvPicPr>
          <p:cNvPr id="7170" name="Picture 2" descr="Summary">
            <a:extLst>
              <a:ext uri="{FF2B5EF4-FFF2-40B4-BE49-F238E27FC236}">
                <a16:creationId xmlns:a16="http://schemas.microsoft.com/office/drawing/2014/main" id="{078F891F-6110-4CDC-ADD9-07C5B27C7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12192000"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652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2E53-881B-487D-9AE2-1437A831EAE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B68FA89-5D89-4AF5-9748-0BF05AF80883}"/>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GB" sz="3200" b="1" dirty="0"/>
              <a:t>The guidelines and audit recommendations are clear and consistent</a:t>
            </a:r>
            <a:r>
              <a:rPr lang="en-GB" sz="3200" dirty="0"/>
              <a:t>. O D positive RBC should be used in emergencies for adult males and females of non-childbearing potential</a:t>
            </a:r>
          </a:p>
          <a:p>
            <a:pPr marL="342900" indent="-342900" algn="l">
              <a:buFont typeface="Arial" panose="020B0604020202020204" pitchFamily="34" charset="0"/>
              <a:buChar char="•"/>
            </a:pPr>
            <a:r>
              <a:rPr lang="en-GB" sz="3200" dirty="0"/>
              <a:t>This practice is shown to be safe</a:t>
            </a:r>
          </a:p>
          <a:p>
            <a:pPr marL="342900" indent="-342900" algn="l">
              <a:buFont typeface="Arial" panose="020B0604020202020204" pitchFamily="34" charset="0"/>
              <a:buChar char="•"/>
            </a:pPr>
            <a:r>
              <a:rPr lang="en-GB" sz="3200" dirty="0"/>
              <a:t>Working together to the best practice guidelines will protect the supply chain and conserve adequate stock when patients need it. </a:t>
            </a:r>
          </a:p>
          <a:p>
            <a:pPr algn="l"/>
            <a:endParaRPr lang="en-GB" sz="3200" dirty="0"/>
          </a:p>
        </p:txBody>
      </p:sp>
    </p:spTree>
    <p:extLst>
      <p:ext uri="{BB962C8B-B14F-4D97-AF65-F5344CB8AC3E}">
        <p14:creationId xmlns:p14="http://schemas.microsoft.com/office/powerpoint/2010/main" val="3731448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1B71-289C-4848-9E71-F5D1193BC79B}"/>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F8F3C860-4073-4815-934F-7E9AD5FFC84B}"/>
              </a:ext>
            </a:extLst>
          </p:cNvPr>
          <p:cNvSpPr>
            <a:spLocks noGrp="1"/>
          </p:cNvSpPr>
          <p:nvPr>
            <p:ph type="body" sz="quarter" idx="10"/>
          </p:nvPr>
        </p:nvSpPr>
        <p:spPr>
          <a:xfrm>
            <a:off x="-8769932" y="4487706"/>
            <a:ext cx="26329345" cy="557017"/>
          </a:xfrm>
        </p:spPr>
        <p:txBody>
          <a:bodyPr/>
          <a:lstStyle/>
          <a:p>
            <a:endParaRPr lang="en-GB" dirty="0"/>
          </a:p>
        </p:txBody>
      </p:sp>
      <p:pic>
        <p:nvPicPr>
          <p:cNvPr id="8194" name="Picture 2" descr="How to write recommendations for board papers">
            <a:extLst>
              <a:ext uri="{FF2B5EF4-FFF2-40B4-BE49-F238E27FC236}">
                <a16:creationId xmlns:a16="http://schemas.microsoft.com/office/drawing/2014/main" id="{BA38F996-4385-4900-84D7-554AB191F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8874"/>
            <a:ext cx="12191999" cy="58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7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37A2B-AC6F-426F-B9CA-E943095A57A3}"/>
              </a:ext>
            </a:extLst>
          </p:cNvPr>
          <p:cNvSpPr>
            <a:spLocks noGrp="1"/>
          </p:cNvSpPr>
          <p:nvPr>
            <p:ph type="ctrTitle"/>
          </p:nvPr>
        </p:nvSpPr>
        <p:spPr/>
        <p:txBody>
          <a:bodyPr/>
          <a:lstStyle/>
          <a:p>
            <a:r>
              <a:rPr lang="en-GB" sz="3600" dirty="0"/>
              <a:t>Why do NI need a regional policy?</a:t>
            </a:r>
            <a:br>
              <a:rPr lang="en-GB" sz="3600" dirty="0"/>
            </a:br>
            <a:endParaRPr lang="en-GB" sz="3600" dirty="0"/>
          </a:p>
        </p:txBody>
      </p:sp>
      <p:sp>
        <p:nvSpPr>
          <p:cNvPr id="3" name="Subtitle 2">
            <a:extLst>
              <a:ext uri="{FF2B5EF4-FFF2-40B4-BE49-F238E27FC236}">
                <a16:creationId xmlns:a16="http://schemas.microsoft.com/office/drawing/2014/main" id="{D8B9E97E-0255-42DC-8EE3-F7E13CA97ABD}"/>
              </a:ext>
            </a:extLst>
          </p:cNvPr>
          <p:cNvSpPr>
            <a:spLocks noGrp="1"/>
          </p:cNvSpPr>
          <p:nvPr>
            <p:ph type="subTitle" idx="1"/>
          </p:nvPr>
        </p:nvSpPr>
        <p:spPr/>
        <p:txBody>
          <a:bodyPr/>
          <a:lstStyle/>
          <a:p>
            <a:pPr algn="l"/>
            <a:r>
              <a:rPr lang="en-GB" sz="2800" dirty="0"/>
              <a:t>A regional policy is required:</a:t>
            </a:r>
          </a:p>
          <a:p>
            <a:pPr marL="457200" indent="-457200" algn="l">
              <a:buFont typeface="+mj-lt"/>
              <a:buAutoNum type="arabicPeriod"/>
            </a:pPr>
            <a:r>
              <a:rPr lang="en-GB" sz="2800" dirty="0"/>
              <a:t>to enable hospitals and NIBTS to work within a consistent framework to ensure equal access for patients to available group O D negative RBC based on need. </a:t>
            </a:r>
          </a:p>
          <a:p>
            <a:pPr marL="457200" indent="-457200" algn="l">
              <a:buFont typeface="+mj-lt"/>
              <a:buAutoNum type="arabicPeriod"/>
            </a:pPr>
            <a:r>
              <a:rPr lang="en-GB" sz="2800" dirty="0"/>
              <a:t>It is also required to prevent significant shortages of O D negative RBC.</a:t>
            </a:r>
          </a:p>
          <a:p>
            <a:endParaRPr lang="en-GB" dirty="0"/>
          </a:p>
        </p:txBody>
      </p:sp>
    </p:spTree>
    <p:extLst>
      <p:ext uri="{BB962C8B-B14F-4D97-AF65-F5344CB8AC3E}">
        <p14:creationId xmlns:p14="http://schemas.microsoft.com/office/powerpoint/2010/main" val="175333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291-7E4D-4DDA-9800-A6D0EB2A94F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6465982B-1E33-4AA2-8151-E90DCFB0262D}"/>
              </a:ext>
            </a:extLst>
          </p:cNvPr>
          <p:cNvSpPr>
            <a:spLocks noGrp="1"/>
          </p:cNvSpPr>
          <p:nvPr>
            <p:ph type="subTitle" idx="1"/>
          </p:nvPr>
        </p:nvSpPr>
        <p:spPr/>
        <p:txBody>
          <a:bodyPr/>
          <a:lstStyle/>
          <a:p>
            <a:pPr marL="342900" indent="-342900" algn="l">
              <a:buFont typeface="Arial" panose="020B0604020202020204" pitchFamily="34" charset="0"/>
              <a:buChar char="•"/>
            </a:pPr>
            <a:r>
              <a:rPr lang="en-GB" dirty="0"/>
              <a:t>The NI Blood Transfusion Specialty Forum recommends that due consideration is given to implementing the use of O D positive regionally in these two groups.</a:t>
            </a:r>
          </a:p>
          <a:p>
            <a:pPr marL="342900" indent="-342900" algn="l">
              <a:buFont typeface="Arial" panose="020B0604020202020204" pitchFamily="34" charset="0"/>
              <a:buChar char="•"/>
            </a:pPr>
            <a:r>
              <a:rPr lang="en-GB" dirty="0"/>
              <a:t>This applies to patients with both unknown blood groups and known D negative patients with no known anti-D. </a:t>
            </a:r>
          </a:p>
          <a:p>
            <a:pPr marL="342900" indent="-342900" algn="l">
              <a:buFont typeface="Arial" panose="020B0604020202020204" pitchFamily="34" charset="0"/>
              <a:buChar char="•"/>
            </a:pPr>
            <a:r>
              <a:rPr lang="en-GB" dirty="0"/>
              <a:t>Emergency settings include the Accident &amp; Emergency Departments and all Massive Transfusion Protocols across the trusts. </a:t>
            </a:r>
          </a:p>
          <a:p>
            <a:pPr marL="342900" indent="-342900" algn="l">
              <a:buFont typeface="Arial" panose="020B0604020202020204" pitchFamily="34" charset="0"/>
              <a:buChar char="•"/>
            </a:pPr>
            <a:r>
              <a:rPr lang="en-GB" dirty="0"/>
              <a:t>O D positive should be given upfront in these emergency settings i.e. no initial use of O D negative, regardless of regional stock levels.  </a:t>
            </a:r>
          </a:p>
          <a:p>
            <a:endParaRPr lang="en-GB" dirty="0"/>
          </a:p>
        </p:txBody>
      </p:sp>
    </p:spTree>
    <p:extLst>
      <p:ext uri="{BB962C8B-B14F-4D97-AF65-F5344CB8AC3E}">
        <p14:creationId xmlns:p14="http://schemas.microsoft.com/office/powerpoint/2010/main" val="432969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2D65-7D4B-4BFE-98D7-5DAFE451F24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625D726-1EF8-4016-AA4A-963095B21C8D}"/>
              </a:ext>
            </a:extLst>
          </p:cNvPr>
          <p:cNvSpPr>
            <a:spLocks noGrp="1"/>
          </p:cNvSpPr>
          <p:nvPr>
            <p:ph type="subTitle" idx="1"/>
          </p:nvPr>
        </p:nvSpPr>
        <p:spPr/>
        <p:txBody>
          <a:bodyPr/>
          <a:lstStyle/>
          <a:p>
            <a:pPr marL="342900" indent="-342900" algn="l">
              <a:buFont typeface="Arial" panose="020B0604020202020204" pitchFamily="34" charset="0"/>
              <a:buChar char="•"/>
            </a:pPr>
            <a:r>
              <a:rPr lang="en-GB" sz="2400" dirty="0"/>
              <a:t>This recommended regional policy, alongside the other measures to conserve O D negative, should be supported with the use of a structured implementation plan, including education toolkits like in NHSBT.  </a:t>
            </a:r>
          </a:p>
          <a:p>
            <a:pPr marL="342900" indent="-342900" algn="l">
              <a:buFont typeface="Arial" panose="020B0604020202020204" pitchFamily="34" charset="0"/>
              <a:buChar char="•"/>
            </a:pPr>
            <a:r>
              <a:rPr lang="en-GB" sz="2400" dirty="0"/>
              <a:t>NIBTS, NITC, &amp; Hospital Transfusion Committees will be required to continue to work together to successfully implement this policy across NI.  </a:t>
            </a:r>
          </a:p>
          <a:p>
            <a:pPr marL="342900" indent="-342900" algn="l">
              <a:buFont typeface="Arial" panose="020B0604020202020204" pitchFamily="34" charset="0"/>
              <a:buChar char="•"/>
            </a:pPr>
            <a:r>
              <a:rPr lang="en-GB" sz="2400" dirty="0"/>
              <a:t>Audits and regular MTP drills will reinforce the use of emergency O D positive in these patients. </a:t>
            </a:r>
          </a:p>
          <a:p>
            <a:pPr marL="342900" indent="-342900" algn="l">
              <a:buFont typeface="Arial" panose="020B0604020202020204" pitchFamily="34" charset="0"/>
              <a:buChar char="•"/>
            </a:pPr>
            <a:r>
              <a:rPr lang="en-GB" sz="2400" dirty="0"/>
              <a:t>The NI data clearly sets out the significant savings to be made in O D negative RBC with this policy, and so ensuring this precious resource is available for those patients who need it. </a:t>
            </a:r>
          </a:p>
          <a:p>
            <a:endParaRPr lang="en-GB" dirty="0"/>
          </a:p>
        </p:txBody>
      </p:sp>
    </p:spTree>
    <p:extLst>
      <p:ext uri="{BB962C8B-B14F-4D97-AF65-F5344CB8AC3E}">
        <p14:creationId xmlns:p14="http://schemas.microsoft.com/office/powerpoint/2010/main" val="239987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5CB8-4EA5-4A92-9A08-5A0D8A3CFBC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31FD95DE-84B9-4719-82F5-D17738BA35C1}"/>
              </a:ext>
            </a:extLst>
          </p:cNvPr>
          <p:cNvSpPr>
            <a:spLocks noGrp="1"/>
          </p:cNvSpPr>
          <p:nvPr>
            <p:ph type="subTitle" idx="1"/>
          </p:nvPr>
        </p:nvSpPr>
        <p:spPr/>
        <p:txBody>
          <a:bodyPr/>
          <a:lstStyle/>
          <a:p>
            <a:endParaRPr lang="en-GB" dirty="0"/>
          </a:p>
        </p:txBody>
      </p:sp>
      <p:pic>
        <p:nvPicPr>
          <p:cNvPr id="4" name="Picture 4">
            <a:extLst>
              <a:ext uri="{FF2B5EF4-FFF2-40B4-BE49-F238E27FC236}">
                <a16:creationId xmlns:a16="http://schemas.microsoft.com/office/drawing/2014/main" id="{D7160BB5-3717-497F-AF87-5794C2583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3" y="1052737"/>
            <a:ext cx="12240683"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86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5007-65B0-4BAC-B18D-B7DDED216C7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8B8D676-14C5-4734-AA4D-E22A916B12BE}"/>
              </a:ext>
            </a:extLst>
          </p:cNvPr>
          <p:cNvSpPr>
            <a:spLocks noGrp="1"/>
          </p:cNvSpPr>
          <p:nvPr>
            <p:ph type="subTitle" idx="1"/>
          </p:nvPr>
        </p:nvSpPr>
        <p:spPr/>
        <p:txBody>
          <a:bodyPr/>
          <a:lstStyle/>
          <a:p>
            <a:endParaRPr lang="en-GB" dirty="0"/>
          </a:p>
        </p:txBody>
      </p:sp>
      <p:pic>
        <p:nvPicPr>
          <p:cNvPr id="4" name="Picture 4">
            <a:extLst>
              <a:ext uri="{FF2B5EF4-FFF2-40B4-BE49-F238E27FC236}">
                <a16:creationId xmlns:a16="http://schemas.microsoft.com/office/drawing/2014/main" id="{24776DD2-DD46-4B76-BE28-123E617B1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1052736"/>
            <a:ext cx="10297144"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03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6F4C-E04B-449F-8B10-C8F6B37A333F}"/>
              </a:ext>
            </a:extLst>
          </p:cNvPr>
          <p:cNvSpPr>
            <a:spLocks noGrp="1"/>
          </p:cNvSpPr>
          <p:nvPr>
            <p:ph type="ctrTitle"/>
          </p:nvPr>
        </p:nvSpPr>
        <p:spPr/>
        <p:txBody>
          <a:bodyPr/>
          <a:lstStyle/>
          <a:p>
            <a:endParaRPr lang="en-GB"/>
          </a:p>
        </p:txBody>
      </p:sp>
      <p:pic>
        <p:nvPicPr>
          <p:cNvPr id="5" name="Picture 4">
            <a:extLst>
              <a:ext uri="{FF2B5EF4-FFF2-40B4-BE49-F238E27FC236}">
                <a16:creationId xmlns:a16="http://schemas.microsoft.com/office/drawing/2014/main" id="{068934F5-1907-4765-A103-AE710B4E7297}"/>
              </a:ext>
            </a:extLst>
          </p:cNvPr>
          <p:cNvPicPr>
            <a:picLocks noChangeAspect="1"/>
          </p:cNvPicPr>
          <p:nvPr/>
        </p:nvPicPr>
        <p:blipFill>
          <a:blip r:embed="rId2"/>
          <a:stretch>
            <a:fillRect/>
          </a:stretch>
        </p:blipFill>
        <p:spPr>
          <a:xfrm>
            <a:off x="1487488" y="1052735"/>
            <a:ext cx="8856984" cy="5616625"/>
          </a:xfrm>
          <a:prstGeom prst="rect">
            <a:avLst/>
          </a:prstGeom>
        </p:spPr>
      </p:pic>
      <p:sp>
        <p:nvSpPr>
          <p:cNvPr id="3" name="Subtitle 2">
            <a:extLst>
              <a:ext uri="{FF2B5EF4-FFF2-40B4-BE49-F238E27FC236}">
                <a16:creationId xmlns:a16="http://schemas.microsoft.com/office/drawing/2014/main" id="{20AA201C-A9FC-4900-8491-46BA2332762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10789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E4A1-14DA-46D6-A2F3-1A7FCB5D73AC}"/>
              </a:ext>
            </a:extLst>
          </p:cNvPr>
          <p:cNvSpPr>
            <a:spLocks noGrp="1"/>
          </p:cNvSpPr>
          <p:nvPr>
            <p:ph type="ctrTitle"/>
          </p:nvPr>
        </p:nvSpPr>
        <p:spPr/>
        <p:txBody>
          <a:bodyPr/>
          <a:lstStyle/>
          <a:p>
            <a:endParaRPr lang="en-GB"/>
          </a:p>
        </p:txBody>
      </p:sp>
      <p:pic>
        <p:nvPicPr>
          <p:cNvPr id="4" name="Picture 3">
            <a:extLst>
              <a:ext uri="{FF2B5EF4-FFF2-40B4-BE49-F238E27FC236}">
                <a16:creationId xmlns:a16="http://schemas.microsoft.com/office/drawing/2014/main" id="{11A0719E-B35D-4E0D-8369-1EDE22337B79}"/>
              </a:ext>
            </a:extLst>
          </p:cNvPr>
          <p:cNvPicPr>
            <a:picLocks noChangeAspect="1"/>
          </p:cNvPicPr>
          <p:nvPr/>
        </p:nvPicPr>
        <p:blipFill>
          <a:blip r:embed="rId2"/>
          <a:stretch>
            <a:fillRect/>
          </a:stretch>
        </p:blipFill>
        <p:spPr>
          <a:xfrm>
            <a:off x="911424" y="1124744"/>
            <a:ext cx="9865095" cy="5256584"/>
          </a:xfrm>
          <a:prstGeom prst="rect">
            <a:avLst/>
          </a:prstGeom>
        </p:spPr>
      </p:pic>
      <p:sp>
        <p:nvSpPr>
          <p:cNvPr id="3" name="Subtitle 2">
            <a:extLst>
              <a:ext uri="{FF2B5EF4-FFF2-40B4-BE49-F238E27FC236}">
                <a16:creationId xmlns:a16="http://schemas.microsoft.com/office/drawing/2014/main" id="{55C99B80-66B2-4D1C-BAF8-9F02DA6A0B5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19282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AF00-C413-4D94-A3AA-8FB4A87C43C7}"/>
              </a:ext>
            </a:extLst>
          </p:cNvPr>
          <p:cNvSpPr>
            <a:spLocks noGrp="1"/>
          </p:cNvSpPr>
          <p:nvPr>
            <p:ph type="ctrTitle"/>
          </p:nvPr>
        </p:nvSpPr>
        <p:spPr/>
        <p:txBody>
          <a:bodyPr/>
          <a:lstStyle/>
          <a:p>
            <a:r>
              <a:rPr lang="en-GB" sz="2400" dirty="0"/>
              <a:t>NIBTS O D negative importation data for the 6-year period June 2017 – June 2023 </a:t>
            </a:r>
          </a:p>
        </p:txBody>
      </p:sp>
      <p:sp>
        <p:nvSpPr>
          <p:cNvPr id="3" name="Subtitle 2">
            <a:extLst>
              <a:ext uri="{FF2B5EF4-FFF2-40B4-BE49-F238E27FC236}">
                <a16:creationId xmlns:a16="http://schemas.microsoft.com/office/drawing/2014/main" id="{A240BCFC-3986-4B4B-B162-A1C86739EAA8}"/>
              </a:ext>
            </a:extLst>
          </p:cNvPr>
          <p:cNvSpPr>
            <a:spLocks noGrp="1"/>
          </p:cNvSpPr>
          <p:nvPr>
            <p:ph type="subTitle" idx="1"/>
          </p:nvPr>
        </p:nvSpPr>
        <p:spPr/>
        <p:txBody>
          <a:bodyPr/>
          <a:lstStyle/>
          <a:p>
            <a:pPr lvl="0" algn="l"/>
            <a:endParaRPr lang="en-GB" dirty="0"/>
          </a:p>
          <a:p>
            <a:pPr lvl="0" algn="l"/>
            <a:r>
              <a:rPr lang="en-GB" dirty="0"/>
              <a:t>Approximately </a:t>
            </a:r>
            <a:r>
              <a:rPr lang="en-GB" dirty="0">
                <a:solidFill>
                  <a:srgbClr val="FF0000"/>
                </a:solidFill>
              </a:rPr>
              <a:t>£260,000 </a:t>
            </a:r>
            <a:r>
              <a:rPr lang="en-GB" dirty="0"/>
              <a:t>spent in importing O D negative RBC over this 6-year period. </a:t>
            </a:r>
          </a:p>
        </p:txBody>
      </p:sp>
      <p:graphicFrame>
        <p:nvGraphicFramePr>
          <p:cNvPr id="6" name="Table 5">
            <a:extLst>
              <a:ext uri="{FF2B5EF4-FFF2-40B4-BE49-F238E27FC236}">
                <a16:creationId xmlns:a16="http://schemas.microsoft.com/office/drawing/2014/main" id="{6D78F697-6C62-49FE-A31E-51BB84910AAF}"/>
              </a:ext>
            </a:extLst>
          </p:cNvPr>
          <p:cNvGraphicFramePr>
            <a:graphicFrameLocks noGrp="1"/>
          </p:cNvGraphicFramePr>
          <p:nvPr>
            <p:extLst>
              <p:ext uri="{D42A27DB-BD31-4B8C-83A1-F6EECF244321}">
                <p14:modId xmlns:p14="http://schemas.microsoft.com/office/powerpoint/2010/main" val="2114321285"/>
              </p:ext>
            </p:extLst>
          </p:nvPr>
        </p:nvGraphicFramePr>
        <p:xfrm>
          <a:off x="335360" y="3410811"/>
          <a:ext cx="11305256" cy="2178430"/>
        </p:xfrm>
        <a:graphic>
          <a:graphicData uri="http://schemas.openxmlformats.org/drawingml/2006/table">
            <a:tbl>
              <a:tblPr firstRow="1" firstCol="1" bandRow="1">
                <a:tableStyleId>{5C22544A-7EE6-4342-B048-85BDC9FD1C3A}</a:tableStyleId>
              </a:tblPr>
              <a:tblGrid>
                <a:gridCol w="1210938">
                  <a:extLst>
                    <a:ext uri="{9D8B030D-6E8A-4147-A177-3AD203B41FA5}">
                      <a16:colId xmlns:a16="http://schemas.microsoft.com/office/drawing/2014/main" val="2748375699"/>
                    </a:ext>
                  </a:extLst>
                </a:gridCol>
                <a:gridCol w="1210938">
                  <a:extLst>
                    <a:ext uri="{9D8B030D-6E8A-4147-A177-3AD203B41FA5}">
                      <a16:colId xmlns:a16="http://schemas.microsoft.com/office/drawing/2014/main" val="2747009580"/>
                    </a:ext>
                  </a:extLst>
                </a:gridCol>
                <a:gridCol w="1210938">
                  <a:extLst>
                    <a:ext uri="{9D8B030D-6E8A-4147-A177-3AD203B41FA5}">
                      <a16:colId xmlns:a16="http://schemas.microsoft.com/office/drawing/2014/main" val="2031086888"/>
                    </a:ext>
                  </a:extLst>
                </a:gridCol>
                <a:gridCol w="1210938">
                  <a:extLst>
                    <a:ext uri="{9D8B030D-6E8A-4147-A177-3AD203B41FA5}">
                      <a16:colId xmlns:a16="http://schemas.microsoft.com/office/drawing/2014/main" val="96553247"/>
                    </a:ext>
                  </a:extLst>
                </a:gridCol>
                <a:gridCol w="1210938">
                  <a:extLst>
                    <a:ext uri="{9D8B030D-6E8A-4147-A177-3AD203B41FA5}">
                      <a16:colId xmlns:a16="http://schemas.microsoft.com/office/drawing/2014/main" val="701544436"/>
                    </a:ext>
                  </a:extLst>
                </a:gridCol>
                <a:gridCol w="1210938">
                  <a:extLst>
                    <a:ext uri="{9D8B030D-6E8A-4147-A177-3AD203B41FA5}">
                      <a16:colId xmlns:a16="http://schemas.microsoft.com/office/drawing/2014/main" val="374635037"/>
                    </a:ext>
                  </a:extLst>
                </a:gridCol>
                <a:gridCol w="1210938">
                  <a:extLst>
                    <a:ext uri="{9D8B030D-6E8A-4147-A177-3AD203B41FA5}">
                      <a16:colId xmlns:a16="http://schemas.microsoft.com/office/drawing/2014/main" val="2157629620"/>
                    </a:ext>
                  </a:extLst>
                </a:gridCol>
                <a:gridCol w="1210938">
                  <a:extLst>
                    <a:ext uri="{9D8B030D-6E8A-4147-A177-3AD203B41FA5}">
                      <a16:colId xmlns:a16="http://schemas.microsoft.com/office/drawing/2014/main" val="3004058121"/>
                    </a:ext>
                  </a:extLst>
                </a:gridCol>
                <a:gridCol w="1430259">
                  <a:extLst>
                    <a:ext uri="{9D8B030D-6E8A-4147-A177-3AD203B41FA5}">
                      <a16:colId xmlns:a16="http://schemas.microsoft.com/office/drawing/2014/main" val="2387136995"/>
                    </a:ext>
                  </a:extLst>
                </a:gridCol>
                <a:gridCol w="187493">
                  <a:extLst>
                    <a:ext uri="{9D8B030D-6E8A-4147-A177-3AD203B41FA5}">
                      <a16:colId xmlns:a16="http://schemas.microsoft.com/office/drawing/2014/main" val="804614378"/>
                    </a:ext>
                  </a:extLst>
                </a:gridCol>
              </a:tblGrid>
              <a:tr h="500799">
                <a:tc gridSpan="10">
                  <a:txBody>
                    <a:bodyPr/>
                    <a:lstStyle/>
                    <a:p>
                      <a:pPr algn="ctr">
                        <a:lnSpc>
                          <a:spcPct val="115000"/>
                        </a:lnSpc>
                        <a:spcAft>
                          <a:spcPts val="0"/>
                        </a:spcAft>
                      </a:pPr>
                      <a:r>
                        <a:rPr lang="en-GB" sz="1100" dirty="0">
                          <a:effectLst/>
                        </a:rPr>
                        <a:t>Imports of O D negative RBC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9789538"/>
                  </a:ext>
                </a:extLst>
              </a:tr>
              <a:tr h="644839">
                <a:tc>
                  <a:txBody>
                    <a:bodyPr/>
                    <a:lstStyle/>
                    <a:p>
                      <a:pPr algn="just">
                        <a:lnSpc>
                          <a:spcPct val="115000"/>
                        </a:lnSpc>
                        <a:spcAft>
                          <a:spcPts val="0"/>
                        </a:spcAft>
                      </a:pPr>
                      <a:r>
                        <a:rPr lang="en-GB" sz="1100">
                          <a:effectLst/>
                        </a:rPr>
                        <a:t>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2019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2023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2887601"/>
                  </a:ext>
                </a:extLst>
              </a:tr>
              <a:tr h="1032792">
                <a:tc>
                  <a:txBody>
                    <a:bodyPr/>
                    <a:lstStyle/>
                    <a:p>
                      <a:pPr algn="just">
                        <a:lnSpc>
                          <a:spcPct val="115000"/>
                        </a:lnSpc>
                        <a:spcAft>
                          <a:spcPts val="0"/>
                        </a:spcAft>
                      </a:pPr>
                      <a:r>
                        <a:rPr lang="en-GB" sz="1100">
                          <a:effectLst/>
                        </a:rPr>
                        <a:t>Amount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170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260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278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359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164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177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1508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1611065"/>
                  </a:ext>
                </a:extLst>
              </a:tr>
            </a:tbl>
          </a:graphicData>
        </a:graphic>
      </p:graphicFrame>
    </p:spTree>
    <p:extLst>
      <p:ext uri="{BB962C8B-B14F-4D97-AF65-F5344CB8AC3E}">
        <p14:creationId xmlns:p14="http://schemas.microsoft.com/office/powerpoint/2010/main" val="20449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DAD5-1F2C-4E0B-8C4D-944FE3BCE4C4}"/>
              </a:ext>
            </a:extLst>
          </p:cNvPr>
          <p:cNvSpPr>
            <a:spLocks noGrp="1"/>
          </p:cNvSpPr>
          <p:nvPr>
            <p:ph type="ctrTitle"/>
          </p:nvPr>
        </p:nvSpPr>
        <p:spPr/>
        <p:txBody>
          <a:bodyPr/>
          <a:lstStyle/>
          <a:p>
            <a:r>
              <a:rPr lang="en-GB" dirty="0"/>
              <a:t>Current practice in NI</a:t>
            </a:r>
          </a:p>
        </p:txBody>
      </p:sp>
      <p:sp>
        <p:nvSpPr>
          <p:cNvPr id="3" name="Subtitle 2">
            <a:extLst>
              <a:ext uri="{FF2B5EF4-FFF2-40B4-BE49-F238E27FC236}">
                <a16:creationId xmlns:a16="http://schemas.microsoft.com/office/drawing/2014/main" id="{040B6E25-0494-4360-9B7C-B142D3244118}"/>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GB" sz="2400" dirty="0"/>
              <a:t>RVH (Trauma Centre) A&amp;E: issue O D positive RBC upfront to all adult males of unknown blood group and those confirmed D negative with no anti-D</a:t>
            </a:r>
          </a:p>
          <a:p>
            <a:pPr marL="342900" indent="-342900" algn="l">
              <a:buFont typeface="Arial" panose="020B0604020202020204" pitchFamily="34" charset="0"/>
              <a:buChar char="•"/>
            </a:pPr>
            <a:r>
              <a:rPr lang="en-GB" sz="2400" dirty="0"/>
              <a:t>All other trusts and departments issue group O D negative RBC upfront to these adult males and females of non-childbearing potential in an emergency. </a:t>
            </a:r>
          </a:p>
          <a:p>
            <a:pPr marL="342900" indent="-342900" algn="l">
              <a:buFont typeface="Arial" panose="020B0604020202020204" pitchFamily="34" charset="0"/>
              <a:buChar char="•"/>
            </a:pPr>
            <a:r>
              <a:rPr lang="en-GB" sz="2400" dirty="0"/>
              <a:t>Massive Transfusion Protocols (MTP) vary across our 5 trusts as to when a switch is made from O D negative RBC to O D positive RBC in appropriate patients. This switch, if it does occur, is largely influenced by O D negative supply. </a:t>
            </a:r>
          </a:p>
          <a:p>
            <a:pPr marL="342900" indent="-342900" algn="l">
              <a:buFont typeface="Arial" panose="020B0604020202020204" pitchFamily="34" charset="0"/>
              <a:buChar char="•"/>
            </a:pPr>
            <a:r>
              <a:rPr lang="en-GB" sz="2400" dirty="0"/>
              <a:t>The Helicopter Emergency Medical Services (HEMS) in Northern Ireland currently hold 2 units of O D negative RBC on board.</a:t>
            </a:r>
          </a:p>
          <a:p>
            <a:pPr marL="342900" indent="-342900" algn="l">
              <a:buFont typeface="Arial" panose="020B0604020202020204" pitchFamily="34" charset="0"/>
              <a:buChar char="•"/>
            </a:pPr>
            <a:endParaRPr lang="en-GB" sz="3200" dirty="0"/>
          </a:p>
          <a:p>
            <a:endParaRPr lang="en-GB" dirty="0"/>
          </a:p>
        </p:txBody>
      </p:sp>
    </p:spTree>
    <p:extLst>
      <p:ext uri="{BB962C8B-B14F-4D97-AF65-F5344CB8AC3E}">
        <p14:creationId xmlns:p14="http://schemas.microsoft.com/office/powerpoint/2010/main" val="242068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264BE8D08DB54EBCB7D15418D1A717" ma:contentTypeVersion="0" ma:contentTypeDescription="Create a new document." ma:contentTypeScope="" ma:versionID="faa0c6f6a813e372196c68942d99d31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C5055A-6DAD-49A1-8973-39845AF25D94}">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B74AB33D-0F16-4184-B2D4-53DF4A9FA08C}">
  <ds:schemaRefs>
    <ds:schemaRef ds:uri="http://schemas.microsoft.com/sharepoint/v3/contenttype/forms"/>
  </ds:schemaRefs>
</ds:datastoreItem>
</file>

<file path=customXml/itemProps3.xml><?xml version="1.0" encoding="utf-8"?>
<ds:datastoreItem xmlns:ds="http://schemas.openxmlformats.org/officeDocument/2006/customXml" ds:itemID="{44D80A42-4431-43AD-9AC4-CAF18AF84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1565</TotalTime>
  <Words>3080</Words>
  <Application>Microsoft Office PowerPoint</Application>
  <PresentationFormat>Widescreen</PresentationFormat>
  <Paragraphs>147</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Emergency transfusion of adult males and females of non-childbearing potential with group O D positive red blood cells (RBC) </vt:lpstr>
      <vt:lpstr>Overview</vt:lpstr>
      <vt:lpstr>PowerPoint Presentation</vt:lpstr>
      <vt:lpstr>Why do NI need a regional policy? </vt:lpstr>
      <vt:lpstr>PowerPoint Presentation</vt:lpstr>
      <vt:lpstr>PowerPoint Presentation</vt:lpstr>
      <vt:lpstr>PowerPoint Presentation</vt:lpstr>
      <vt:lpstr>NIBTS O D negative importation data for the 6-year period June 2017 – June 2023 </vt:lpstr>
      <vt:lpstr>Current practice in NI</vt:lpstr>
      <vt:lpstr>Guidelines </vt:lpstr>
      <vt:lpstr>British Society for Haematology (BSH): Haematological management of a major haemorrhage (Stanworth et al., 2022) </vt:lpstr>
      <vt:lpstr>British Society of Haematology: Guidelines for pre-transfusion compatibility procedures in blood transfusion laboratories (C Milkins et al.,2012) </vt:lpstr>
      <vt:lpstr>National Blood Transfusion Committee (NBTC) Guidance 2019 (nationalbloodtransfusion.co.uk)   </vt:lpstr>
      <vt:lpstr>National Transfusion Laboratory Managers Group (NTLM)  NTLM is a working group under the direction of the National Blood Transfusion Committee NBTC (nationalbloodtransfusion.co.uk) </vt:lpstr>
      <vt:lpstr>Blood Stock Management Scheme (BSMS): Inventory Management, Best Practice Guide, January 2022 (BSMS@nhsbt.nhs.uk) </vt:lpstr>
      <vt:lpstr>PowerPoint Presentation</vt:lpstr>
      <vt:lpstr>Guidelines Summary </vt:lpstr>
      <vt:lpstr>Audits and Reports</vt:lpstr>
      <vt:lpstr>NITC Regional O D Negative Audit 2022 </vt:lpstr>
      <vt:lpstr>NITC report – O Negative Red Cell Use in Northern Ireland (Damien Carson, NITC Audit lead, December 2021) </vt:lpstr>
      <vt:lpstr>National Comparative Audit of Blood Transfusion: 2018 Survey of Group O D Negative Red Cells </vt:lpstr>
      <vt:lpstr>National NHSBT Survey April 2021: </vt:lpstr>
      <vt:lpstr>PowerPoint Presentation</vt:lpstr>
      <vt:lpstr>PowerPoint Presentation</vt:lpstr>
      <vt:lpstr>PowerPoint Presentation</vt:lpstr>
      <vt:lpstr>Example of good practice</vt:lpstr>
      <vt:lpstr>Evidence based research</vt:lpstr>
      <vt:lpstr>Risks of transfusion in an emergency </vt:lpstr>
      <vt:lpstr>Acute HTR post emergency transfusion of uncross-matched RBC </vt:lpstr>
      <vt:lpstr>Studies evaluating the emergency transfusion of group O D positive RBC to patients with unknown blood group or known D negative blood group. </vt:lpstr>
      <vt:lpstr>PowerPoint Presentation</vt:lpstr>
      <vt:lpstr>PowerPoint Presentation</vt:lpstr>
      <vt:lpstr>Rate of RhD-alloimmunization after the transfusion of RhD-positive red blood cell containing products among injured patients of childbearing age: single center experience and narrative literature review (Hematology; Yazer et al, 2021) </vt:lpstr>
      <vt:lpstr>Emergency transfusion of patients with unknown blood type with blood group O Rhesus D positive red blood cell concentrates: a prospective, single-centre, observational study (Lancet Haematology; Selleng et al, 2017). </vt:lpstr>
      <vt:lpstr>Unmatched Type O RhD+ Red Blood Cells in Multiple Injured Patients (Transfusion Medicine Hemotherapy; Flommersfeld et al, 2018) </vt:lpstr>
      <vt:lpstr>Helicopter Emergency Medical Services (HEMS) </vt:lpstr>
      <vt:lpstr>PowerPoint Presentation</vt:lpstr>
      <vt:lpstr>PowerPoint Presentation</vt:lpstr>
      <vt:lpstr>PowerPoint Presentation</vt:lpstr>
      <vt:lpstr>PowerPoint Presentation</vt:lpstr>
      <vt:lpstr>PowerPoint Presentation</vt:lpstr>
      <vt:lpstr>PowerPoint Presentation</vt:lpstr>
    </vt:vector>
  </TitlesOfParts>
  <Company>Northern Ireland Blood Transfusion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Shields Eamonn</dc:creator>
  <cp:lastModifiedBy>Conlon, Siobhan</cp:lastModifiedBy>
  <cp:revision>112</cp:revision>
  <dcterms:created xsi:type="dcterms:W3CDTF">2015-03-30T15:31:36Z</dcterms:created>
  <dcterms:modified xsi:type="dcterms:W3CDTF">2025-03-18T13:20:05Z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0x0101004A264BE8D08DB54EBCB7D15418D1A717</vt:lpwstr>
  </property>
</Properties>
</file>