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1" r:id="rId2"/>
    <p:sldId id="487" r:id="rId3"/>
    <p:sldId id="491" r:id="rId4"/>
    <p:sldId id="497" r:id="rId5"/>
    <p:sldId id="277" r:id="rId6"/>
    <p:sldId id="300" r:id="rId7"/>
    <p:sldId id="499" r:id="rId8"/>
    <p:sldId id="504" r:id="rId9"/>
    <p:sldId id="282" r:id="rId10"/>
    <p:sldId id="503" r:id="rId11"/>
    <p:sldId id="505" r:id="rId12"/>
    <p:sldId id="506" r:id="rId13"/>
    <p:sldId id="507" r:id="rId14"/>
    <p:sldId id="330" r:id="rId15"/>
    <p:sldId id="508" r:id="rId16"/>
    <p:sldId id="493" r:id="rId17"/>
    <p:sldId id="510" r:id="rId18"/>
    <p:sldId id="509" r:id="rId19"/>
    <p:sldId id="481" r:id="rId20"/>
    <p:sldId id="489" r:id="rId21"/>
    <p:sldId id="502" r:id="rId22"/>
    <p:sldId id="423" r:id="rId23"/>
    <p:sldId id="501" r:id="rId24"/>
    <p:sldId id="424" r:id="rId25"/>
    <p:sldId id="416" r:id="rId26"/>
    <p:sldId id="325" r:id="rId27"/>
    <p:sldId id="296" r:id="rId2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FFFF00"/>
    <a:srgbClr val="CCFFCC"/>
    <a:srgbClr val="E2ECE5"/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1451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940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B8AA5-39FA-4004-8072-F2E540F54BA1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8B6026D0-94B9-480B-AD7C-E4D3E571822D}">
      <dgm:prSet phldrT="[Text]" custT="1"/>
      <dgm:spPr/>
      <dgm:t>
        <a:bodyPr/>
        <a:lstStyle/>
        <a:p>
          <a:r>
            <a:rPr lang="de-DE" sz="1600" dirty="0" err="1"/>
            <a:t>Effective</a:t>
          </a:r>
          <a:r>
            <a:rPr lang="de-DE" sz="1600" dirty="0"/>
            <a:t> Surveillance/ </a:t>
          </a:r>
          <a:r>
            <a:rPr lang="de-DE" sz="1600" dirty="0" err="1"/>
            <a:t>vigilance</a:t>
          </a:r>
          <a:endParaRPr lang="de-DE" sz="1600" dirty="0"/>
        </a:p>
      </dgm:t>
    </dgm:pt>
    <dgm:pt modelId="{5B5A1720-A4AC-44AC-BD59-410C0F48300A}" type="parTrans" cxnId="{5495C807-6548-4A0F-9CFB-67786273F261}">
      <dgm:prSet/>
      <dgm:spPr/>
      <dgm:t>
        <a:bodyPr/>
        <a:lstStyle/>
        <a:p>
          <a:endParaRPr lang="de-DE"/>
        </a:p>
      </dgm:t>
    </dgm:pt>
    <dgm:pt modelId="{E83543A7-E279-455F-982A-F06DF56A0206}" type="sibTrans" cxnId="{5495C807-6548-4A0F-9CFB-67786273F261}">
      <dgm:prSet/>
      <dgm:spPr/>
      <dgm:t>
        <a:bodyPr/>
        <a:lstStyle/>
        <a:p>
          <a:endParaRPr lang="de-DE"/>
        </a:p>
      </dgm:t>
    </dgm:pt>
    <dgm:pt modelId="{D3313F7D-BF79-4829-AA28-1B5E432226D4}">
      <dgm:prSet phldrT="[Text]" custT="1"/>
      <dgm:spPr/>
      <dgm:t>
        <a:bodyPr/>
        <a:lstStyle/>
        <a:p>
          <a:r>
            <a:rPr lang="de-DE" sz="1600" dirty="0" err="1"/>
            <a:t>One</a:t>
          </a:r>
          <a:r>
            <a:rPr lang="de-DE" sz="1600" dirty="0"/>
            <a:t>-Health-</a:t>
          </a:r>
          <a:r>
            <a:rPr lang="de-DE" sz="1600" dirty="0" err="1"/>
            <a:t>Aproach</a:t>
          </a:r>
          <a:endParaRPr lang="de-DE" sz="1600" dirty="0"/>
        </a:p>
      </dgm:t>
    </dgm:pt>
    <dgm:pt modelId="{CF5CB8E5-6383-4C41-A34E-215988C68EA9}" type="parTrans" cxnId="{3B55259B-A811-44B7-A3E3-5970E94C2432}">
      <dgm:prSet/>
      <dgm:spPr/>
      <dgm:t>
        <a:bodyPr/>
        <a:lstStyle/>
        <a:p>
          <a:endParaRPr lang="de-DE"/>
        </a:p>
      </dgm:t>
    </dgm:pt>
    <dgm:pt modelId="{DA6C0BE6-027B-4F06-96EE-B1E4C0CB338B}" type="sibTrans" cxnId="{3B55259B-A811-44B7-A3E3-5970E94C2432}">
      <dgm:prSet/>
      <dgm:spPr/>
      <dgm:t>
        <a:bodyPr/>
        <a:lstStyle/>
        <a:p>
          <a:endParaRPr lang="de-DE"/>
        </a:p>
      </dgm:t>
    </dgm:pt>
    <dgm:pt modelId="{4E597E68-6F9B-4A1F-83B4-42B8DFECD80B}">
      <dgm:prSet phldrT="[Text]" custT="1"/>
      <dgm:spPr/>
      <dgm:t>
        <a:bodyPr/>
        <a:lstStyle/>
        <a:p>
          <a:r>
            <a:rPr lang="de-DE" sz="1600" dirty="0" err="1"/>
            <a:t>Timely</a:t>
          </a:r>
          <a:r>
            <a:rPr lang="de-DE" sz="1600" dirty="0"/>
            <a:t> </a:t>
          </a:r>
          <a:r>
            <a:rPr lang="de-DE" sz="1600" dirty="0" err="1"/>
            <a:t>communication</a:t>
          </a:r>
          <a:r>
            <a:rPr lang="de-DE" sz="1600" dirty="0"/>
            <a:t> and </a:t>
          </a:r>
          <a:r>
            <a:rPr lang="de-DE" sz="1600" dirty="0" err="1"/>
            <a:t>cooperation</a:t>
          </a:r>
          <a:r>
            <a:rPr lang="de-DE" sz="1600" dirty="0"/>
            <a:t> </a:t>
          </a:r>
          <a:r>
            <a:rPr lang="de-DE" sz="1600" dirty="0" err="1"/>
            <a:t>between</a:t>
          </a:r>
          <a:r>
            <a:rPr lang="de-DE" sz="1600" dirty="0"/>
            <a:t> SoHO </a:t>
          </a:r>
          <a:r>
            <a:rPr lang="de-DE" sz="1600" dirty="0" err="1"/>
            <a:t>establishments</a:t>
          </a:r>
          <a:r>
            <a:rPr lang="de-DE" sz="1600" dirty="0"/>
            <a:t> and </a:t>
          </a:r>
          <a:r>
            <a:rPr lang="de-DE" sz="1600" dirty="0" err="1"/>
            <a:t>authorities</a:t>
          </a:r>
          <a:r>
            <a:rPr lang="de-DE" sz="1600" dirty="0"/>
            <a:t> </a:t>
          </a:r>
        </a:p>
      </dgm:t>
    </dgm:pt>
    <dgm:pt modelId="{78B18727-74D7-421C-A172-39974A0DF103}" type="parTrans" cxnId="{71DFBAAB-7F4B-4178-8884-E91C43C91CCF}">
      <dgm:prSet/>
      <dgm:spPr/>
      <dgm:t>
        <a:bodyPr/>
        <a:lstStyle/>
        <a:p>
          <a:endParaRPr lang="de-DE"/>
        </a:p>
      </dgm:t>
    </dgm:pt>
    <dgm:pt modelId="{FFA52193-4F30-4EE2-9773-82164A60B97F}" type="sibTrans" cxnId="{71DFBAAB-7F4B-4178-8884-E91C43C91CCF}">
      <dgm:prSet/>
      <dgm:spPr/>
      <dgm:t>
        <a:bodyPr/>
        <a:lstStyle/>
        <a:p>
          <a:endParaRPr lang="de-DE"/>
        </a:p>
      </dgm:t>
    </dgm:pt>
    <dgm:pt modelId="{EF3014B6-DC38-40B9-8C51-D549B5CE62E7}" type="pres">
      <dgm:prSet presAssocID="{C08B8AA5-39FA-4004-8072-F2E540F54BA1}" presName="CompostProcess" presStyleCnt="0">
        <dgm:presLayoutVars>
          <dgm:dir/>
          <dgm:resizeHandles val="exact"/>
        </dgm:presLayoutVars>
      </dgm:prSet>
      <dgm:spPr/>
    </dgm:pt>
    <dgm:pt modelId="{833AF9DC-0F8A-4603-871A-90A803557B24}" type="pres">
      <dgm:prSet presAssocID="{C08B8AA5-39FA-4004-8072-F2E540F54BA1}" presName="arrow" presStyleLbl="bgShp" presStyleIdx="0" presStyleCnt="1"/>
      <dgm:spPr/>
    </dgm:pt>
    <dgm:pt modelId="{46B59613-25F2-423C-ADCA-306B4EFD6A2A}" type="pres">
      <dgm:prSet presAssocID="{C08B8AA5-39FA-4004-8072-F2E540F54BA1}" presName="linearProcess" presStyleCnt="0"/>
      <dgm:spPr/>
    </dgm:pt>
    <dgm:pt modelId="{4817AAD3-4BC3-47BF-9370-E3205D2D425F}" type="pres">
      <dgm:prSet presAssocID="{8B6026D0-94B9-480B-AD7C-E4D3E571822D}" presName="textNode" presStyleLbl="node1" presStyleIdx="0" presStyleCnt="3">
        <dgm:presLayoutVars>
          <dgm:bulletEnabled val="1"/>
        </dgm:presLayoutVars>
      </dgm:prSet>
      <dgm:spPr/>
    </dgm:pt>
    <dgm:pt modelId="{F6CE8402-B374-4A72-8907-77ED6518B042}" type="pres">
      <dgm:prSet presAssocID="{E83543A7-E279-455F-982A-F06DF56A0206}" presName="sibTrans" presStyleCnt="0"/>
      <dgm:spPr/>
    </dgm:pt>
    <dgm:pt modelId="{2A6877AB-ECAA-4375-9332-F41FC204E31B}" type="pres">
      <dgm:prSet presAssocID="{D3313F7D-BF79-4829-AA28-1B5E432226D4}" presName="textNode" presStyleLbl="node1" presStyleIdx="1" presStyleCnt="3">
        <dgm:presLayoutVars>
          <dgm:bulletEnabled val="1"/>
        </dgm:presLayoutVars>
      </dgm:prSet>
      <dgm:spPr/>
    </dgm:pt>
    <dgm:pt modelId="{AD0CB2F6-4B4F-4AF5-8763-EA2DA1287128}" type="pres">
      <dgm:prSet presAssocID="{DA6C0BE6-027B-4F06-96EE-B1E4C0CB338B}" presName="sibTrans" presStyleCnt="0"/>
      <dgm:spPr/>
    </dgm:pt>
    <dgm:pt modelId="{947DADAC-87D5-402E-B757-83CB02FD71DB}" type="pres">
      <dgm:prSet presAssocID="{4E597E68-6F9B-4A1F-83B4-42B8DFECD80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495C807-6548-4A0F-9CFB-67786273F261}" srcId="{C08B8AA5-39FA-4004-8072-F2E540F54BA1}" destId="{8B6026D0-94B9-480B-AD7C-E4D3E571822D}" srcOrd="0" destOrd="0" parTransId="{5B5A1720-A4AC-44AC-BD59-410C0F48300A}" sibTransId="{E83543A7-E279-455F-982A-F06DF56A0206}"/>
    <dgm:cxn modelId="{70C5283C-711D-41B3-88E0-A016B6853DCB}" type="presOf" srcId="{4E597E68-6F9B-4A1F-83B4-42B8DFECD80B}" destId="{947DADAC-87D5-402E-B757-83CB02FD71DB}" srcOrd="0" destOrd="0" presId="urn:microsoft.com/office/officeart/2005/8/layout/hProcess9"/>
    <dgm:cxn modelId="{03663F5E-D11D-4BDE-8811-B98A1D2D05FF}" type="presOf" srcId="{D3313F7D-BF79-4829-AA28-1B5E432226D4}" destId="{2A6877AB-ECAA-4375-9332-F41FC204E31B}" srcOrd="0" destOrd="0" presId="urn:microsoft.com/office/officeart/2005/8/layout/hProcess9"/>
    <dgm:cxn modelId="{3EF9734D-1B0D-45AE-BE80-5075F90AD4ED}" type="presOf" srcId="{8B6026D0-94B9-480B-AD7C-E4D3E571822D}" destId="{4817AAD3-4BC3-47BF-9370-E3205D2D425F}" srcOrd="0" destOrd="0" presId="urn:microsoft.com/office/officeart/2005/8/layout/hProcess9"/>
    <dgm:cxn modelId="{3B55259B-A811-44B7-A3E3-5970E94C2432}" srcId="{C08B8AA5-39FA-4004-8072-F2E540F54BA1}" destId="{D3313F7D-BF79-4829-AA28-1B5E432226D4}" srcOrd="1" destOrd="0" parTransId="{CF5CB8E5-6383-4C41-A34E-215988C68EA9}" sibTransId="{DA6C0BE6-027B-4F06-96EE-B1E4C0CB338B}"/>
    <dgm:cxn modelId="{71DFBAAB-7F4B-4178-8884-E91C43C91CCF}" srcId="{C08B8AA5-39FA-4004-8072-F2E540F54BA1}" destId="{4E597E68-6F9B-4A1F-83B4-42B8DFECD80B}" srcOrd="2" destOrd="0" parTransId="{78B18727-74D7-421C-A172-39974A0DF103}" sibTransId="{FFA52193-4F30-4EE2-9773-82164A60B97F}"/>
    <dgm:cxn modelId="{BE835FE2-CA9A-4B61-B2D1-F7CF1E432F19}" type="presOf" srcId="{C08B8AA5-39FA-4004-8072-F2E540F54BA1}" destId="{EF3014B6-DC38-40B9-8C51-D549B5CE62E7}" srcOrd="0" destOrd="0" presId="urn:microsoft.com/office/officeart/2005/8/layout/hProcess9"/>
    <dgm:cxn modelId="{6B8B06FC-018B-411E-9D3A-DF6B74FE5068}" type="presParOf" srcId="{EF3014B6-DC38-40B9-8C51-D549B5CE62E7}" destId="{833AF9DC-0F8A-4603-871A-90A803557B24}" srcOrd="0" destOrd="0" presId="urn:microsoft.com/office/officeart/2005/8/layout/hProcess9"/>
    <dgm:cxn modelId="{235B8543-4DAF-47A7-A93F-D7262707BC35}" type="presParOf" srcId="{EF3014B6-DC38-40B9-8C51-D549B5CE62E7}" destId="{46B59613-25F2-423C-ADCA-306B4EFD6A2A}" srcOrd="1" destOrd="0" presId="urn:microsoft.com/office/officeart/2005/8/layout/hProcess9"/>
    <dgm:cxn modelId="{C0DA3A1F-1E2A-4DD8-9E08-5C39CF7D1D36}" type="presParOf" srcId="{46B59613-25F2-423C-ADCA-306B4EFD6A2A}" destId="{4817AAD3-4BC3-47BF-9370-E3205D2D425F}" srcOrd="0" destOrd="0" presId="urn:microsoft.com/office/officeart/2005/8/layout/hProcess9"/>
    <dgm:cxn modelId="{824BBBEE-960E-4034-BC03-E33AEBD9D5BB}" type="presParOf" srcId="{46B59613-25F2-423C-ADCA-306B4EFD6A2A}" destId="{F6CE8402-B374-4A72-8907-77ED6518B042}" srcOrd="1" destOrd="0" presId="urn:microsoft.com/office/officeart/2005/8/layout/hProcess9"/>
    <dgm:cxn modelId="{A6127772-E93B-4E46-95B4-01413EFF0DC0}" type="presParOf" srcId="{46B59613-25F2-423C-ADCA-306B4EFD6A2A}" destId="{2A6877AB-ECAA-4375-9332-F41FC204E31B}" srcOrd="2" destOrd="0" presId="urn:microsoft.com/office/officeart/2005/8/layout/hProcess9"/>
    <dgm:cxn modelId="{30713F93-1DD1-4EDF-8FAE-F27BE9C58623}" type="presParOf" srcId="{46B59613-25F2-423C-ADCA-306B4EFD6A2A}" destId="{AD0CB2F6-4B4F-4AF5-8763-EA2DA1287128}" srcOrd="3" destOrd="0" presId="urn:microsoft.com/office/officeart/2005/8/layout/hProcess9"/>
    <dgm:cxn modelId="{89EF655B-2232-4C2B-8C81-14D08C79DA69}" type="presParOf" srcId="{46B59613-25F2-423C-ADCA-306B4EFD6A2A}" destId="{947DADAC-87D5-402E-B757-83CB02FD71D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AF9DC-0F8A-4603-871A-90A803557B24}">
      <dsp:nvSpPr>
        <dsp:cNvPr id="0" name=""/>
        <dsp:cNvSpPr/>
      </dsp:nvSpPr>
      <dsp:spPr>
        <a:xfrm>
          <a:off x="457199" y="0"/>
          <a:ext cx="5181600" cy="40640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17AAD3-4BC3-47BF-9370-E3205D2D425F}">
      <dsp:nvSpPr>
        <dsp:cNvPr id="0" name=""/>
        <dsp:cNvSpPr/>
      </dsp:nvSpPr>
      <dsp:spPr>
        <a:xfrm>
          <a:off x="0" y="1219199"/>
          <a:ext cx="1828800" cy="162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Effective</a:t>
          </a:r>
          <a:r>
            <a:rPr lang="de-DE" sz="1600" kern="1200" dirty="0"/>
            <a:t> Surveillance/ </a:t>
          </a:r>
          <a:r>
            <a:rPr lang="de-DE" sz="1600" kern="1200" dirty="0" err="1"/>
            <a:t>vigilance</a:t>
          </a:r>
          <a:endParaRPr lang="de-DE" sz="1600" kern="1200" dirty="0"/>
        </a:p>
      </dsp:txBody>
      <dsp:txXfrm>
        <a:off x="79355" y="1298554"/>
        <a:ext cx="1670090" cy="1466890"/>
      </dsp:txXfrm>
    </dsp:sp>
    <dsp:sp modelId="{2A6877AB-ECAA-4375-9332-F41FC204E31B}">
      <dsp:nvSpPr>
        <dsp:cNvPr id="0" name=""/>
        <dsp:cNvSpPr/>
      </dsp:nvSpPr>
      <dsp:spPr>
        <a:xfrm>
          <a:off x="2133600" y="1219199"/>
          <a:ext cx="1828800" cy="1625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One</a:t>
          </a:r>
          <a:r>
            <a:rPr lang="de-DE" sz="1600" kern="1200" dirty="0"/>
            <a:t>-Health-</a:t>
          </a:r>
          <a:r>
            <a:rPr lang="de-DE" sz="1600" kern="1200" dirty="0" err="1"/>
            <a:t>Aproach</a:t>
          </a:r>
          <a:endParaRPr lang="de-DE" sz="1600" kern="1200" dirty="0"/>
        </a:p>
      </dsp:txBody>
      <dsp:txXfrm>
        <a:off x="2212955" y="1298554"/>
        <a:ext cx="1670090" cy="1466890"/>
      </dsp:txXfrm>
    </dsp:sp>
    <dsp:sp modelId="{947DADAC-87D5-402E-B757-83CB02FD71DB}">
      <dsp:nvSpPr>
        <dsp:cNvPr id="0" name=""/>
        <dsp:cNvSpPr/>
      </dsp:nvSpPr>
      <dsp:spPr>
        <a:xfrm>
          <a:off x="4267200" y="1219199"/>
          <a:ext cx="1828800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 err="1"/>
            <a:t>Timely</a:t>
          </a:r>
          <a:r>
            <a:rPr lang="de-DE" sz="1600" kern="1200" dirty="0"/>
            <a:t> </a:t>
          </a:r>
          <a:r>
            <a:rPr lang="de-DE" sz="1600" kern="1200" dirty="0" err="1"/>
            <a:t>communication</a:t>
          </a:r>
          <a:r>
            <a:rPr lang="de-DE" sz="1600" kern="1200" dirty="0"/>
            <a:t> and </a:t>
          </a:r>
          <a:r>
            <a:rPr lang="de-DE" sz="1600" kern="1200" dirty="0" err="1"/>
            <a:t>cooperation</a:t>
          </a:r>
          <a:r>
            <a:rPr lang="de-DE" sz="1600" kern="1200" dirty="0"/>
            <a:t> </a:t>
          </a:r>
          <a:r>
            <a:rPr lang="de-DE" sz="1600" kern="1200" dirty="0" err="1"/>
            <a:t>between</a:t>
          </a:r>
          <a:r>
            <a:rPr lang="de-DE" sz="1600" kern="1200" dirty="0"/>
            <a:t> SoHO </a:t>
          </a:r>
          <a:r>
            <a:rPr lang="de-DE" sz="1600" kern="1200" dirty="0" err="1"/>
            <a:t>establishments</a:t>
          </a:r>
          <a:r>
            <a:rPr lang="de-DE" sz="1600" kern="1200" dirty="0"/>
            <a:t> and </a:t>
          </a:r>
          <a:r>
            <a:rPr lang="de-DE" sz="1600" kern="1200" dirty="0" err="1"/>
            <a:t>authorities</a:t>
          </a:r>
          <a:r>
            <a:rPr lang="de-DE" sz="1600" kern="1200" dirty="0"/>
            <a:t> </a:t>
          </a:r>
        </a:p>
      </dsp:txBody>
      <dsp:txXfrm>
        <a:off x="4346555" y="1298554"/>
        <a:ext cx="1670090" cy="1466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17.03.2025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17.03.2025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85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149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1937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0667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1591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368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0345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02.11.15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16.10.2018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HIV-Schätzung, November 2018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341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02.11.15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02.11.15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Lorem ipsum dolor sit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02.11.15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Lorem ipsum dolor sit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02.11.15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Lorem ipsum dolor sit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02.11.15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Lorem ipsum dolor sit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02.11.15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Lorem ipsum dolor sit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02.11.15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Lorem ipsum dolor sit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02.11.15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Lorem ipsum dolor sit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 dirty="0"/>
              <a:t>02.11.15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 dirty="0"/>
              <a:t>Lorem ipsum dolor sit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3" r:id="rId10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fli.de/de/aktuelles/tierseuchengeschehen/west-nil-viru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E9A12B54-B58A-4169-B19C-002595030118}"/>
              </a:ext>
            </a:extLst>
          </p:cNvPr>
          <p:cNvSpPr txBox="1"/>
          <p:nvPr/>
        </p:nvSpPr>
        <p:spPr>
          <a:xfrm>
            <a:off x="3975099" y="1746031"/>
            <a:ext cx="4435679" cy="170046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Emerging </a:t>
            </a:r>
            <a:r>
              <a:rPr lang="de-DE" b="1" dirty="0" err="1">
                <a:solidFill>
                  <a:schemeClr val="bg1"/>
                </a:solidFill>
              </a:rPr>
              <a:t>infections</a:t>
            </a:r>
            <a:r>
              <a:rPr lang="de-DE" b="1" dirty="0">
                <a:solidFill>
                  <a:schemeClr val="bg1"/>
                </a:solidFill>
              </a:rPr>
              <a:t> and </a:t>
            </a:r>
            <a:r>
              <a:rPr lang="de-DE" b="1" dirty="0" err="1">
                <a:solidFill>
                  <a:schemeClr val="bg1"/>
                </a:solidFill>
              </a:rPr>
              <a:t>climate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change</a:t>
            </a:r>
            <a:r>
              <a:rPr lang="de-DE" b="1" dirty="0">
                <a:solidFill>
                  <a:schemeClr val="bg1"/>
                </a:solidFill>
              </a:rPr>
              <a:t> – </a:t>
            </a:r>
            <a:r>
              <a:rPr lang="de-DE" b="1" dirty="0" err="1">
                <a:solidFill>
                  <a:schemeClr val="bg1"/>
                </a:solidFill>
              </a:rPr>
              <a:t>influence</a:t>
            </a:r>
            <a:r>
              <a:rPr lang="de-DE" b="1" dirty="0">
                <a:solidFill>
                  <a:schemeClr val="bg1"/>
                </a:solidFill>
              </a:rPr>
              <a:t> on </a:t>
            </a:r>
            <a:r>
              <a:rPr lang="de-DE" b="1" dirty="0" err="1">
                <a:solidFill>
                  <a:schemeClr val="bg1"/>
                </a:solidFill>
              </a:rPr>
              <a:t>blood</a:t>
            </a:r>
            <a:r>
              <a:rPr lang="de-DE" b="1" dirty="0">
                <a:solidFill>
                  <a:schemeClr val="bg1"/>
                </a:solidFill>
              </a:rPr>
              <a:t> safety</a:t>
            </a:r>
          </a:p>
          <a:p>
            <a:endParaRPr lang="de-DE" sz="1350" b="1" dirty="0">
              <a:solidFill>
                <a:schemeClr val="bg1"/>
              </a:solidFill>
            </a:endParaRPr>
          </a:p>
          <a:p>
            <a:r>
              <a:rPr lang="de-DE" sz="1350" dirty="0"/>
              <a:t>Ruth Offergeld, Robert Koch Institute, Berlin, Germany</a:t>
            </a:r>
          </a:p>
          <a:p>
            <a:endParaRPr lang="de-DE" sz="1350" b="1" dirty="0"/>
          </a:p>
          <a:p>
            <a:r>
              <a:rPr lang="en-US" sz="1400" b="1" dirty="0"/>
              <a:t>National </a:t>
            </a:r>
            <a:r>
              <a:rPr lang="en-US" sz="1400" b="1" dirty="0" err="1"/>
              <a:t>Haemovigilance</a:t>
            </a:r>
            <a:r>
              <a:rPr lang="en-US" sz="1400" b="1" dirty="0"/>
              <a:t> Office (NHO) Conference 2025</a:t>
            </a:r>
          </a:p>
          <a:p>
            <a:r>
              <a:rPr lang="en-US" sz="1400" b="1" dirty="0"/>
              <a:t>Dublin, March 25, 2025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D053F0-D8EE-4711-BAA2-4F46186A1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13" t="47270" r="30155" b="12902"/>
          <a:stretch/>
        </p:blipFill>
        <p:spPr>
          <a:xfrm>
            <a:off x="205562" y="1407042"/>
            <a:ext cx="3094725" cy="255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402205"/>
            <a:ext cx="7983646" cy="714291"/>
          </a:xfrm>
        </p:spPr>
        <p:txBody>
          <a:bodyPr/>
          <a:lstStyle/>
          <a:p>
            <a:r>
              <a:rPr lang="de-DE" dirty="0"/>
              <a:t>WNV </a:t>
            </a:r>
            <a:r>
              <a:rPr lang="de-DE" dirty="0" err="1"/>
              <a:t>markers</a:t>
            </a:r>
            <a:r>
              <a:rPr lang="de-DE" dirty="0"/>
              <a:t> of </a:t>
            </a:r>
            <a:r>
              <a:rPr lang="de-DE" dirty="0" err="1"/>
              <a:t>infection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FA935F0-336D-4291-AB92-33406BF5B2A3}"/>
              </a:ext>
            </a:extLst>
          </p:cNvPr>
          <p:cNvSpPr/>
          <p:nvPr/>
        </p:nvSpPr>
        <p:spPr>
          <a:xfrm>
            <a:off x="1367815" y="2658827"/>
            <a:ext cx="1796804" cy="81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7446987-CBBE-4FB2-AAAF-35BEA500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BB2439BB-1006-48E7-867D-B2D9354A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E457468-7253-4F2F-ACC2-981E5FCD1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935" y="1207058"/>
            <a:ext cx="4893224" cy="325978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FAFA75D-CB35-43A4-A045-0DB476E5DAE7}"/>
              </a:ext>
            </a:extLst>
          </p:cNvPr>
          <p:cNvSpPr txBox="1"/>
          <p:nvPr/>
        </p:nvSpPr>
        <p:spPr>
          <a:xfrm>
            <a:off x="6112424" y="4254897"/>
            <a:ext cx="25092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Offergeld et al. Hämotherapie 2022</a:t>
            </a:r>
          </a:p>
        </p:txBody>
      </p:sp>
    </p:spTree>
    <p:extLst>
      <p:ext uri="{BB962C8B-B14F-4D97-AF65-F5344CB8AC3E}">
        <p14:creationId xmlns:p14="http://schemas.microsoft.com/office/powerpoint/2010/main" val="288370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402205"/>
            <a:ext cx="7983646" cy="714291"/>
          </a:xfrm>
        </p:spPr>
        <p:txBody>
          <a:bodyPr/>
          <a:lstStyle/>
          <a:p>
            <a:r>
              <a:rPr lang="de-DE" dirty="0"/>
              <a:t>WNV </a:t>
            </a:r>
            <a:r>
              <a:rPr lang="de-DE" dirty="0" err="1"/>
              <a:t>testing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FA935F0-336D-4291-AB92-33406BF5B2A3}"/>
              </a:ext>
            </a:extLst>
          </p:cNvPr>
          <p:cNvSpPr/>
          <p:nvPr/>
        </p:nvSpPr>
        <p:spPr>
          <a:xfrm>
            <a:off x="1367815" y="2658827"/>
            <a:ext cx="1796804" cy="81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7446987-CBBE-4FB2-AAAF-35BEA500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BB2439BB-1006-48E7-867D-B2D9354A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CB2E1AA4-B249-463F-9159-34A29EC0C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446868"/>
              </p:ext>
            </p:extLst>
          </p:nvPr>
        </p:nvGraphicFramePr>
        <p:xfrm>
          <a:off x="457200" y="1217121"/>
          <a:ext cx="7871637" cy="2593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418">
                  <a:extLst>
                    <a:ext uri="{9D8B030D-6E8A-4147-A177-3AD203B41FA5}">
                      <a16:colId xmlns:a16="http://schemas.microsoft.com/office/drawing/2014/main" val="1294982793"/>
                    </a:ext>
                  </a:extLst>
                </a:gridCol>
                <a:gridCol w="3011360">
                  <a:extLst>
                    <a:ext uri="{9D8B030D-6E8A-4147-A177-3AD203B41FA5}">
                      <a16:colId xmlns:a16="http://schemas.microsoft.com/office/drawing/2014/main" val="2437001127"/>
                    </a:ext>
                  </a:extLst>
                </a:gridCol>
                <a:gridCol w="2852859">
                  <a:extLst>
                    <a:ext uri="{9D8B030D-6E8A-4147-A177-3AD203B41FA5}">
                      <a16:colId xmlns:a16="http://schemas.microsoft.com/office/drawing/2014/main" val="3468757340"/>
                    </a:ext>
                  </a:extLst>
                </a:gridCol>
              </a:tblGrid>
              <a:tr h="434257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Clinical </a:t>
                      </a:r>
                      <a:r>
                        <a:rPr lang="de-DE" sz="1400" dirty="0" err="1"/>
                        <a:t>case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Blood </a:t>
                      </a:r>
                      <a:r>
                        <a:rPr lang="de-DE" sz="1400" dirty="0" err="1"/>
                        <a:t>donor</a:t>
                      </a:r>
                      <a:endParaRPr lang="de-DE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525642"/>
                  </a:ext>
                </a:extLst>
              </a:tr>
              <a:tr h="696000">
                <a:tc>
                  <a:txBody>
                    <a:bodyPr/>
                    <a:lstStyle/>
                    <a:p>
                      <a:r>
                        <a:rPr lang="de-DE" sz="1400" dirty="0"/>
                        <a:t>Initial </a:t>
                      </a:r>
                      <a:r>
                        <a:rPr lang="de-DE" sz="1400" dirty="0" err="1"/>
                        <a:t>test</a:t>
                      </a:r>
                      <a:endParaRPr lang="de-DE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NAT (</a:t>
                      </a:r>
                      <a:r>
                        <a:rPr lang="de-DE" sz="1400" dirty="0" err="1"/>
                        <a:t>plasma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 err="1"/>
                        <a:t>whole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blood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 err="1"/>
                        <a:t>urine</a:t>
                      </a:r>
                      <a:r>
                        <a:rPr lang="de-DE" sz="1400" dirty="0"/>
                        <a:t>, CSF)</a:t>
                      </a:r>
                    </a:p>
                    <a:p>
                      <a:r>
                        <a:rPr lang="de-DE" sz="1400" dirty="0"/>
                        <a:t>WNV-</a:t>
                      </a:r>
                      <a:r>
                        <a:rPr lang="de-DE" sz="1400" dirty="0" err="1"/>
                        <a:t>IgM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WNV-NAT (</a:t>
                      </a:r>
                      <a:r>
                        <a:rPr lang="de-DE" sz="1400" dirty="0" err="1"/>
                        <a:t>LoD</a:t>
                      </a:r>
                      <a:r>
                        <a:rPr lang="de-DE" sz="1400" dirty="0"/>
                        <a:t>: 120 </a:t>
                      </a:r>
                      <a:r>
                        <a:rPr lang="de-DE" sz="1400" dirty="0" err="1"/>
                        <a:t>copies</a:t>
                      </a:r>
                      <a:r>
                        <a:rPr lang="de-DE" sz="1400" dirty="0"/>
                        <a:t>/</a:t>
                      </a:r>
                      <a:r>
                        <a:rPr lang="de-DE" sz="1400" dirty="0" err="1"/>
                        <a:t>mL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relating</a:t>
                      </a:r>
                      <a:r>
                        <a:rPr lang="de-DE" sz="1400" dirty="0"/>
                        <a:t> to </a:t>
                      </a:r>
                      <a:r>
                        <a:rPr lang="de-DE" sz="1400" dirty="0" err="1"/>
                        <a:t>the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single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donation</a:t>
                      </a:r>
                      <a:r>
                        <a:rPr lang="de-DE" sz="1400" dirty="0"/>
                        <a:t>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782737"/>
                  </a:ext>
                </a:extLst>
              </a:tr>
              <a:tr h="1088616">
                <a:tc>
                  <a:txBody>
                    <a:bodyPr/>
                    <a:lstStyle/>
                    <a:p>
                      <a:r>
                        <a:rPr lang="de-DE" sz="1400" dirty="0" err="1"/>
                        <a:t>Confirmation</a:t>
                      </a:r>
                      <a:r>
                        <a:rPr lang="de-DE" sz="1400" dirty="0"/>
                        <a:t>/follow </a:t>
                      </a:r>
                      <a:r>
                        <a:rPr lang="de-DE" sz="1400" dirty="0" err="1"/>
                        <a:t>up</a:t>
                      </a:r>
                      <a:endParaRPr lang="de-DE" sz="14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WNV IgG </a:t>
                      </a:r>
                      <a:r>
                        <a:rPr lang="de-DE" sz="1400" dirty="0" err="1"/>
                        <a:t>titre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increase</a:t>
                      </a:r>
                      <a:endParaRPr lang="de-DE" sz="1400" dirty="0"/>
                    </a:p>
                    <a:p>
                      <a:r>
                        <a:rPr lang="de-DE" sz="1400" dirty="0"/>
                        <a:t>WNV </a:t>
                      </a:r>
                      <a:r>
                        <a:rPr lang="de-DE" sz="1400" dirty="0" err="1"/>
                        <a:t>IgM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titre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increase</a:t>
                      </a:r>
                      <a:endParaRPr lang="de-DE" sz="1400" dirty="0"/>
                    </a:p>
                    <a:p>
                      <a:r>
                        <a:rPr lang="de-DE" sz="1400" dirty="0" err="1"/>
                        <a:t>Specific</a:t>
                      </a:r>
                      <a:r>
                        <a:rPr lang="de-DE" sz="1400" dirty="0"/>
                        <a:t> NAT </a:t>
                      </a:r>
                      <a:r>
                        <a:rPr lang="de-DE" sz="1400" dirty="0" err="1"/>
                        <a:t>for</a:t>
                      </a:r>
                      <a:r>
                        <a:rPr lang="de-DE" sz="1400" dirty="0"/>
                        <a:t> WNV and USUV, </a:t>
                      </a:r>
                      <a:r>
                        <a:rPr lang="de-DE" sz="1400" dirty="0" err="1"/>
                        <a:t>respectively</a:t>
                      </a:r>
                      <a:endParaRPr lang="de-DE" sz="1400" dirty="0"/>
                    </a:p>
                    <a:p>
                      <a:r>
                        <a:rPr lang="de-DE" sz="1400" dirty="0"/>
                        <a:t>Next </a:t>
                      </a:r>
                      <a:r>
                        <a:rPr lang="de-DE" sz="1400" dirty="0" err="1"/>
                        <a:t>generation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sequencing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/>
                        <a:t>Specific</a:t>
                      </a:r>
                      <a:r>
                        <a:rPr lang="de-DE" sz="1400" dirty="0"/>
                        <a:t> NAT </a:t>
                      </a:r>
                      <a:r>
                        <a:rPr lang="de-DE" sz="1400" dirty="0" err="1"/>
                        <a:t>for</a:t>
                      </a:r>
                      <a:r>
                        <a:rPr lang="de-DE" sz="1400" dirty="0"/>
                        <a:t> WNV and USUV, </a:t>
                      </a:r>
                      <a:r>
                        <a:rPr lang="de-DE" sz="1400" dirty="0" err="1"/>
                        <a:t>respectively</a:t>
                      </a:r>
                      <a:endParaRPr lang="de-DE" sz="1400" dirty="0"/>
                    </a:p>
                    <a:p>
                      <a:r>
                        <a:rPr lang="de-DE" sz="1400" dirty="0"/>
                        <a:t>Next </a:t>
                      </a:r>
                      <a:r>
                        <a:rPr lang="de-DE" sz="1400" dirty="0" err="1"/>
                        <a:t>generation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sequencing</a:t>
                      </a:r>
                      <a:endParaRPr lang="de-DE" sz="1400" dirty="0"/>
                    </a:p>
                    <a:p>
                      <a:endParaRPr lang="de-DE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377518"/>
                  </a:ext>
                </a:extLst>
              </a:tr>
              <a:tr h="288000">
                <a:tc gridSpan="3">
                  <a:txBody>
                    <a:bodyPr/>
                    <a:lstStyle/>
                    <a:p>
                      <a:r>
                        <a:rPr lang="de-DE" sz="1400" dirty="0"/>
                        <a:t>CSF: </a:t>
                      </a:r>
                      <a:r>
                        <a:rPr lang="de-DE" sz="1400" dirty="0" err="1"/>
                        <a:t>cerebrospinal</a:t>
                      </a:r>
                      <a:r>
                        <a:rPr lang="de-DE" sz="1400" dirty="0"/>
                        <a:t> fluid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782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489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12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402205"/>
            <a:ext cx="7983646" cy="714291"/>
          </a:xfrm>
        </p:spPr>
        <p:txBody>
          <a:bodyPr/>
          <a:lstStyle/>
          <a:p>
            <a:r>
              <a:rPr lang="de-DE" dirty="0"/>
              <a:t>WNV 2024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FA935F0-336D-4291-AB92-33406BF5B2A3}"/>
              </a:ext>
            </a:extLst>
          </p:cNvPr>
          <p:cNvSpPr/>
          <p:nvPr/>
        </p:nvSpPr>
        <p:spPr>
          <a:xfrm>
            <a:off x="1367815" y="2658827"/>
            <a:ext cx="1796804" cy="81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7446987-CBBE-4FB2-AAAF-35BEA500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BB2439BB-1006-48E7-867D-B2D9354A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0CDA13-B9DC-48D6-91E7-3087B7AC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68" y="1116496"/>
            <a:ext cx="4578054" cy="32374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209688-0A0C-4B67-BF20-B2E628E3C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732" y="1116496"/>
            <a:ext cx="4578054" cy="32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13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402205"/>
            <a:ext cx="7983646" cy="714291"/>
          </a:xfrm>
        </p:spPr>
        <p:txBody>
          <a:bodyPr/>
          <a:lstStyle/>
          <a:p>
            <a:r>
              <a:rPr lang="de-DE" dirty="0"/>
              <a:t>WNV </a:t>
            </a:r>
            <a:r>
              <a:rPr lang="de-DE" dirty="0" err="1"/>
              <a:t>testing</a:t>
            </a:r>
            <a:r>
              <a:rPr lang="de-DE" dirty="0"/>
              <a:t> in </a:t>
            </a: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donors</a:t>
            </a:r>
            <a:r>
              <a:rPr lang="de-DE" dirty="0"/>
              <a:t> 2024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FA935F0-336D-4291-AB92-33406BF5B2A3}"/>
              </a:ext>
            </a:extLst>
          </p:cNvPr>
          <p:cNvSpPr/>
          <p:nvPr/>
        </p:nvSpPr>
        <p:spPr>
          <a:xfrm>
            <a:off x="1367815" y="2658827"/>
            <a:ext cx="1796804" cy="81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7446987-CBBE-4FB2-AAAF-35BEA500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BB2439BB-1006-48E7-867D-B2D9354A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0916E7-7B92-4576-AC72-EC06383E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953" y="1243123"/>
            <a:ext cx="4398989" cy="31107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209688-0A0C-4B67-BF20-B2E628E3C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796" y="1243123"/>
            <a:ext cx="4398989" cy="311077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40C085-5658-4239-BE77-6102F12769A2}"/>
              </a:ext>
            </a:extLst>
          </p:cNvPr>
          <p:cNvSpPr txBox="1"/>
          <p:nvPr/>
        </p:nvSpPr>
        <p:spPr>
          <a:xfrm>
            <a:off x="1686792" y="1090351"/>
            <a:ext cx="5266901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r>
              <a:rPr lang="de-DE" sz="2400" dirty="0"/>
              <a:t>2.3 </a:t>
            </a:r>
            <a:r>
              <a:rPr lang="de-DE" sz="2400" dirty="0" err="1"/>
              <a:t>million</a:t>
            </a:r>
            <a:r>
              <a:rPr lang="de-DE" sz="2400" dirty="0"/>
              <a:t> </a:t>
            </a:r>
            <a:r>
              <a:rPr lang="de-DE" sz="2400" dirty="0" err="1"/>
              <a:t>donations</a:t>
            </a:r>
            <a:r>
              <a:rPr lang="de-DE" sz="2400" dirty="0"/>
              <a:t> </a:t>
            </a:r>
            <a:r>
              <a:rPr lang="de-DE" sz="2400" dirty="0" err="1"/>
              <a:t>tested</a:t>
            </a:r>
            <a:endParaRPr lang="de-DE" sz="2400" dirty="0"/>
          </a:p>
          <a:p>
            <a:r>
              <a:rPr lang="de-DE" sz="2400" dirty="0"/>
              <a:t>92 </a:t>
            </a:r>
            <a:r>
              <a:rPr lang="de-DE" sz="2400" dirty="0" err="1"/>
              <a:t>initially</a:t>
            </a:r>
            <a:r>
              <a:rPr lang="de-DE" sz="2400" dirty="0"/>
              <a:t> </a:t>
            </a:r>
            <a:r>
              <a:rPr lang="de-DE" sz="2400" dirty="0" err="1"/>
              <a:t>reactive</a:t>
            </a:r>
            <a:r>
              <a:rPr lang="de-DE" sz="2400" dirty="0"/>
              <a:t> </a:t>
            </a:r>
            <a:r>
              <a:rPr lang="de-DE" sz="2400" dirty="0" err="1"/>
              <a:t>blood</a:t>
            </a:r>
            <a:r>
              <a:rPr lang="de-DE" sz="2400" dirty="0"/>
              <a:t> </a:t>
            </a:r>
            <a:r>
              <a:rPr lang="de-DE" sz="2400" dirty="0" err="1"/>
              <a:t>donations</a:t>
            </a:r>
            <a:endParaRPr lang="de-DE" sz="2400" dirty="0"/>
          </a:p>
          <a:p>
            <a:endParaRPr lang="de-DE" sz="2400" dirty="0"/>
          </a:p>
          <a:p>
            <a:r>
              <a:rPr lang="de-DE" sz="2400" b="1" dirty="0"/>
              <a:t>32 WNV 					(35%)</a:t>
            </a:r>
          </a:p>
          <a:p>
            <a:r>
              <a:rPr lang="de-DE" sz="2400" dirty="0"/>
              <a:t>18 USUV 					(20%)</a:t>
            </a:r>
          </a:p>
          <a:p>
            <a:r>
              <a:rPr lang="de-DE" sz="2400" dirty="0"/>
              <a:t>27 </a:t>
            </a:r>
            <a:r>
              <a:rPr lang="de-DE" sz="2400" dirty="0" err="1"/>
              <a:t>no</a:t>
            </a:r>
            <a:r>
              <a:rPr lang="de-DE" sz="2400" dirty="0"/>
              <a:t> </a:t>
            </a:r>
            <a:r>
              <a:rPr lang="de-DE" sz="2400" dirty="0" err="1"/>
              <a:t>virus</a:t>
            </a:r>
            <a:r>
              <a:rPr lang="de-DE" sz="2400" dirty="0"/>
              <a:t> </a:t>
            </a:r>
            <a:r>
              <a:rPr lang="de-DE" sz="2400" dirty="0" err="1"/>
              <a:t>detected</a:t>
            </a:r>
            <a:r>
              <a:rPr lang="de-DE" sz="2400" dirty="0"/>
              <a:t> 		(29%)</a:t>
            </a:r>
          </a:p>
          <a:p>
            <a:r>
              <a:rPr lang="de-DE" sz="2400" dirty="0"/>
              <a:t>15 </a:t>
            </a:r>
            <a:r>
              <a:rPr lang="de-DE" sz="2400" dirty="0" err="1"/>
              <a:t>inconsistent</a:t>
            </a:r>
            <a:r>
              <a:rPr lang="de-DE" sz="2400" dirty="0"/>
              <a:t> </a:t>
            </a:r>
            <a:r>
              <a:rPr lang="de-DE" sz="2400" dirty="0" err="1"/>
              <a:t>results</a:t>
            </a:r>
            <a:r>
              <a:rPr lang="de-DE" sz="2400" dirty="0"/>
              <a:t> 	(16%)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57860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14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6088" y="487746"/>
            <a:ext cx="7983646" cy="714291"/>
          </a:xfrm>
        </p:spPr>
        <p:txBody>
          <a:bodyPr/>
          <a:lstStyle/>
          <a:p>
            <a:r>
              <a:rPr lang="de-DE" dirty="0"/>
              <a:t>Dengue-Virus</a:t>
            </a:r>
          </a:p>
        </p:txBody>
      </p:sp>
      <p:sp>
        <p:nvSpPr>
          <p:cNvPr id="23" name="Textplatzhalter 1">
            <a:extLst>
              <a:ext uri="{FF2B5EF4-FFF2-40B4-BE49-F238E27FC236}">
                <a16:creationId xmlns:a16="http://schemas.microsoft.com/office/drawing/2014/main" id="{DD957B62-C05E-4C9F-97F2-C5F8C47E3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1426320"/>
            <a:ext cx="3753293" cy="2826704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de-DE" sz="1600" dirty="0"/>
              <a:t>DENV = </a:t>
            </a:r>
            <a:r>
              <a:rPr lang="de-DE" sz="1600" dirty="0" err="1"/>
              <a:t>Flavivirus</a:t>
            </a:r>
            <a:endParaRPr lang="de-DE" sz="16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sz="1600" dirty="0"/>
              <a:t>Main </a:t>
            </a:r>
            <a:r>
              <a:rPr lang="de-DE" sz="1600" dirty="0" err="1"/>
              <a:t>vector</a:t>
            </a:r>
            <a:r>
              <a:rPr lang="de-DE" sz="1600" dirty="0"/>
              <a:t>: Aedes </a:t>
            </a:r>
            <a:r>
              <a:rPr lang="de-DE" sz="1600" dirty="0" err="1"/>
              <a:t>aegypti</a:t>
            </a:r>
            <a:r>
              <a:rPr lang="de-DE" sz="1600" dirty="0"/>
              <a:t> (Aedes </a:t>
            </a:r>
            <a:r>
              <a:rPr lang="de-DE" sz="1600" dirty="0" err="1"/>
              <a:t>albopictus</a:t>
            </a:r>
            <a:r>
              <a:rPr lang="de-DE" sz="1600" dirty="0"/>
              <a:t>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sz="1600" dirty="0"/>
              <a:t>90% </a:t>
            </a:r>
            <a:r>
              <a:rPr lang="de-DE" sz="1600" dirty="0" err="1"/>
              <a:t>asymptomatic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with mild </a:t>
            </a:r>
            <a:r>
              <a:rPr lang="de-DE" sz="1600" dirty="0" err="1"/>
              <a:t>symptoms</a:t>
            </a:r>
            <a:r>
              <a:rPr lang="de-DE" sz="1600" dirty="0"/>
              <a:t>, 10% </a:t>
            </a:r>
            <a:r>
              <a:rPr lang="de-DE" sz="1600" dirty="0" err="1"/>
              <a:t>severe</a:t>
            </a:r>
            <a:r>
              <a:rPr lang="de-DE" sz="1600" dirty="0"/>
              <a:t> </a:t>
            </a:r>
            <a:r>
              <a:rPr lang="de-DE" sz="1600" dirty="0" err="1"/>
              <a:t>symptoms</a:t>
            </a:r>
            <a:r>
              <a:rPr lang="de-DE" sz="1600" dirty="0"/>
              <a:t>,  </a:t>
            </a:r>
            <a:r>
              <a:rPr lang="de-DE" sz="1600" dirty="0" err="1"/>
              <a:t>haemorrhagic</a:t>
            </a:r>
            <a:r>
              <a:rPr lang="de-DE" sz="1600" dirty="0"/>
              <a:t> </a:t>
            </a:r>
            <a:r>
              <a:rPr lang="de-DE" sz="1600" dirty="0" err="1"/>
              <a:t>fever</a:t>
            </a:r>
            <a:r>
              <a:rPr lang="de-DE" sz="1600" dirty="0"/>
              <a:t> possible after </a:t>
            </a:r>
            <a:r>
              <a:rPr lang="de-DE" sz="1600" dirty="0" err="1"/>
              <a:t>infection</a:t>
            </a:r>
            <a:r>
              <a:rPr lang="de-DE" sz="1600" dirty="0"/>
              <a:t> with a different </a:t>
            </a:r>
            <a:r>
              <a:rPr lang="de-DE" sz="1600" dirty="0" err="1"/>
              <a:t>serotype</a:t>
            </a:r>
            <a:endParaRPr lang="de-DE" sz="1600" dirty="0"/>
          </a:p>
          <a:p>
            <a:pPr>
              <a:buClrTx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0" indent="0" algn="ctr">
              <a:buClrTx/>
              <a:buNone/>
            </a:pPr>
            <a:r>
              <a:rPr lang="de-DE" sz="1600" b="1" dirty="0">
                <a:solidFill>
                  <a:srgbClr val="C00000"/>
                </a:solidFill>
              </a:rPr>
              <a:t>Transmission via SoHO </a:t>
            </a:r>
            <a:r>
              <a:rPr lang="de-DE" sz="1600" b="1" dirty="0" err="1">
                <a:solidFill>
                  <a:srgbClr val="C00000"/>
                </a:solidFill>
              </a:rPr>
              <a:t>occasionally</a:t>
            </a:r>
            <a:r>
              <a:rPr lang="de-DE" sz="1600" b="1" dirty="0">
                <a:solidFill>
                  <a:srgbClr val="C00000"/>
                </a:solidFill>
              </a:rPr>
              <a:t> </a:t>
            </a:r>
            <a:r>
              <a:rPr lang="de-DE" sz="1600" b="1" dirty="0" err="1">
                <a:solidFill>
                  <a:srgbClr val="C00000"/>
                </a:solidFill>
              </a:rPr>
              <a:t>documented</a:t>
            </a:r>
            <a:r>
              <a:rPr lang="de-DE" sz="1600" b="1" dirty="0">
                <a:solidFill>
                  <a:srgbClr val="C00000"/>
                </a:solidFill>
              </a:rPr>
              <a:t> with adverse </a:t>
            </a:r>
            <a:r>
              <a:rPr lang="de-DE" sz="1600" b="1" dirty="0" err="1">
                <a:solidFill>
                  <a:srgbClr val="C00000"/>
                </a:solidFill>
              </a:rPr>
              <a:t>outcome</a:t>
            </a:r>
            <a:endParaRPr lang="de-DE" sz="1600" b="1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5B247A-85C8-46F8-8E19-45411D60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525" y="1932518"/>
            <a:ext cx="4684693" cy="241259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AFE90A5-A7EC-4048-A92E-AC1365AFFE47}"/>
              </a:ext>
            </a:extLst>
          </p:cNvPr>
          <p:cNvSpPr/>
          <p:nvPr/>
        </p:nvSpPr>
        <p:spPr>
          <a:xfrm>
            <a:off x="4429871" y="139243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/>
              <a:t>Countries/territories/areas reporting autochthonous dengue cases (November 2022- November 2023) </a:t>
            </a:r>
            <a:endParaRPr lang="de-DE" sz="1400" b="1" dirty="0"/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C1F202D8-63D8-492E-8FB3-1466DFD6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C1E43A5D-1B4A-403E-A3C9-50A49BBF6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3274423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15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6088" y="487746"/>
            <a:ext cx="7983646" cy="714291"/>
          </a:xfrm>
        </p:spPr>
        <p:txBody>
          <a:bodyPr/>
          <a:lstStyle/>
          <a:p>
            <a:r>
              <a:rPr lang="de-DE" dirty="0"/>
              <a:t>Vector </a:t>
            </a:r>
            <a:r>
              <a:rPr lang="de-DE" dirty="0" err="1"/>
              <a:t>travelling</a:t>
            </a:r>
            <a:endParaRPr lang="de-DE" dirty="0"/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C1F202D8-63D8-492E-8FB3-1466DFD6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C1E43A5D-1B4A-403E-A3C9-50A49BBF6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856E16-9858-4A34-8002-8220D31B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6" y="1306863"/>
            <a:ext cx="3976333" cy="21869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444E656-5B5C-46C1-B6AF-58309B32C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269" y="1306863"/>
            <a:ext cx="2218772" cy="16619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CD90654-0687-4474-BC2B-E1A7B4D64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778" y="2656962"/>
            <a:ext cx="1935960" cy="181571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28A015-E606-4763-80B0-6504659C7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787" y="2506886"/>
            <a:ext cx="2847975" cy="16002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133BF83-89B3-46A5-988B-606CC90D5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48" y="3025069"/>
            <a:ext cx="2705100" cy="168592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6F5DF41-1134-4A81-801C-6B96995E9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8840" y="3025069"/>
            <a:ext cx="1721296" cy="16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54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446BD7-E694-4563-921F-E65589B6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16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33220F-59D2-4F65-BA45-97A764D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321457"/>
            <a:ext cx="7983646" cy="714291"/>
          </a:xfrm>
        </p:spPr>
        <p:txBody>
          <a:bodyPr/>
          <a:lstStyle/>
          <a:p>
            <a:r>
              <a:rPr lang="de-DE" dirty="0"/>
              <a:t>Aedes </a:t>
            </a:r>
            <a:r>
              <a:rPr lang="de-DE" dirty="0" err="1"/>
              <a:t>albopictus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9E64BE6-878E-467C-8E04-FE92F2122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7" y="1135366"/>
            <a:ext cx="5139145" cy="363189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24DFB30-CB7B-466A-A82B-4709F84B6F47}"/>
              </a:ext>
            </a:extLst>
          </p:cNvPr>
          <p:cNvSpPr txBox="1"/>
          <p:nvPr/>
        </p:nvSpPr>
        <p:spPr>
          <a:xfrm>
            <a:off x="6017760" y="2021412"/>
            <a:ext cx="2289812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Competent</a:t>
            </a:r>
            <a:r>
              <a:rPr lang="de-DE" dirty="0"/>
              <a:t> </a:t>
            </a:r>
            <a:r>
              <a:rPr lang="de-DE" dirty="0" err="1"/>
              <a:t>vector</a:t>
            </a:r>
            <a:r>
              <a:rPr lang="de-DE" dirty="0"/>
              <a:t> </a:t>
            </a:r>
            <a:r>
              <a:rPr lang="de-DE" dirty="0" err="1"/>
              <a:t>for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Denguevirus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Chikungunyavirus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Zikavirus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…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631A3077-12D0-4B17-95F6-8E3CE8CA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ABC9EE5C-8505-4DBD-A8AC-72669DBC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1854889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446BD7-E694-4563-921F-E65589B6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17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133220F-59D2-4F65-BA45-97A764D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321457"/>
            <a:ext cx="7983646" cy="714291"/>
          </a:xfrm>
        </p:spPr>
        <p:txBody>
          <a:bodyPr/>
          <a:lstStyle/>
          <a:p>
            <a:r>
              <a:rPr lang="de-DE" dirty="0"/>
              <a:t>Aedes </a:t>
            </a:r>
            <a:r>
              <a:rPr lang="de-DE" dirty="0" err="1"/>
              <a:t>albopictus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UK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9E64BE6-878E-467C-8E04-FE92F21221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05" t="35573" r="51860" b="45124"/>
          <a:stretch/>
        </p:blipFill>
        <p:spPr>
          <a:xfrm>
            <a:off x="942754" y="1035748"/>
            <a:ext cx="2629786" cy="3280722"/>
          </a:xfrm>
          <a:prstGeom prst="rect">
            <a:avLst/>
          </a:prstGeom>
        </p:spPr>
      </p:pic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631A3077-12D0-4B17-95F6-8E3CE8CA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ABC9EE5C-8505-4DBD-A8AC-72669DBCC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9E2FFC5-4173-459C-AE97-EE815FA4C9F6}"/>
              </a:ext>
            </a:extLst>
          </p:cNvPr>
          <p:cNvCxnSpPr>
            <a:cxnSpLocks/>
          </p:cNvCxnSpPr>
          <p:nvPr/>
        </p:nvCxnSpPr>
        <p:spPr>
          <a:xfrm flipH="1">
            <a:off x="2863702" y="2008872"/>
            <a:ext cx="1814624" cy="14927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C11434E2-906F-4105-836A-043A981F9EAF}"/>
              </a:ext>
            </a:extLst>
          </p:cNvPr>
          <p:cNvSpPr txBox="1"/>
          <p:nvPr/>
        </p:nvSpPr>
        <p:spPr>
          <a:xfrm>
            <a:off x="4929962" y="1311349"/>
            <a:ext cx="33386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Eggs and </a:t>
            </a:r>
            <a:r>
              <a:rPr lang="de-DE" dirty="0" err="1"/>
              <a:t>larvae</a:t>
            </a:r>
            <a:r>
              <a:rPr lang="de-DE" dirty="0"/>
              <a:t> of Aedes </a:t>
            </a:r>
            <a:r>
              <a:rPr lang="de-DE" dirty="0" err="1"/>
              <a:t>albopictus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in traps in 2016 and 2024 in southern England at international </a:t>
            </a:r>
            <a:r>
              <a:rPr lang="de-DE" dirty="0" err="1"/>
              <a:t>truck</a:t>
            </a:r>
            <a:r>
              <a:rPr lang="de-DE" dirty="0"/>
              <a:t> </a:t>
            </a:r>
            <a:r>
              <a:rPr lang="de-DE" dirty="0" err="1"/>
              <a:t>stops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Systemic</a:t>
            </a:r>
            <a:r>
              <a:rPr lang="de-DE" dirty="0"/>
              <a:t> </a:t>
            </a:r>
            <a:r>
              <a:rPr lang="de-DE" dirty="0" err="1"/>
              <a:t>mosquitoe</a:t>
            </a:r>
            <a:r>
              <a:rPr lang="de-DE" dirty="0"/>
              <a:t> </a:t>
            </a:r>
            <a:r>
              <a:rPr lang="de-DE" dirty="0" err="1"/>
              <a:t>surveillance</a:t>
            </a:r>
            <a:r>
              <a:rPr lang="de-DE" dirty="0"/>
              <a:t> in </a:t>
            </a:r>
            <a:r>
              <a:rPr lang="de-DE" dirty="0" err="1"/>
              <a:t>place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Countermeasures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taken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6C3FF4F-A1A1-4689-8DAF-65D1E8EF0431}"/>
              </a:ext>
            </a:extLst>
          </p:cNvPr>
          <p:cNvSpPr/>
          <p:nvPr/>
        </p:nvSpPr>
        <p:spPr>
          <a:xfrm>
            <a:off x="600268" y="43164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/>
              <a:t>https://www.ecdc.europa.eu/en/publications-data/aedes-albopictus-current-known-distribution-july-2024</a:t>
            </a:r>
          </a:p>
        </p:txBody>
      </p:sp>
    </p:spTree>
    <p:extLst>
      <p:ext uri="{BB962C8B-B14F-4D97-AF65-F5344CB8AC3E}">
        <p14:creationId xmlns:p14="http://schemas.microsoft.com/office/powerpoint/2010/main" val="83849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CA7AFE-36B6-409F-9DAC-A32F1C5E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18</a:t>
            </a:fld>
            <a:endParaRPr lang="de-DE" dirty="0"/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B572E55C-022E-4C27-A0D6-85D4D92E0999}"/>
              </a:ext>
            </a:extLst>
          </p:cNvPr>
          <p:cNvSpPr txBox="1">
            <a:spLocks/>
          </p:cNvSpPr>
          <p:nvPr/>
        </p:nvSpPr>
        <p:spPr>
          <a:xfrm>
            <a:off x="571032" y="552046"/>
            <a:ext cx="7983646" cy="43147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Dengue in Germany 2015-2024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245EAD2-BD51-4FA5-B62A-3F5BECC7CA68}"/>
              </a:ext>
            </a:extLst>
          </p:cNvPr>
          <p:cNvSpPr txBox="1"/>
          <p:nvPr/>
        </p:nvSpPr>
        <p:spPr>
          <a:xfrm>
            <a:off x="4941936" y="1339702"/>
            <a:ext cx="2588045" cy="81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4E466627-8BA3-45AC-8D0D-1DAFEE6B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38FE932F-DD7B-49B0-83C3-EA1A5B0A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5C4E21-B269-4EE4-A4E9-BFE6C8E96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23" y="1205669"/>
            <a:ext cx="4999153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82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7CA7AFE-36B6-409F-9DAC-A32F1C5E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19</a:t>
            </a:fld>
            <a:endParaRPr lang="de-DE" dirty="0"/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B572E55C-022E-4C27-A0D6-85D4D92E0999}"/>
              </a:ext>
            </a:extLst>
          </p:cNvPr>
          <p:cNvSpPr txBox="1">
            <a:spLocks/>
          </p:cNvSpPr>
          <p:nvPr/>
        </p:nvSpPr>
        <p:spPr>
          <a:xfrm>
            <a:off x="571032" y="552046"/>
            <a:ext cx="7983646" cy="43147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Dengue in Europe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A294F06-6274-48FD-8CAC-7260FD39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74" y="2325657"/>
            <a:ext cx="3205275" cy="226579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BF08AA6-E70D-4C23-A760-EA45D461BA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57" t="33626" r="7702" b="50000"/>
          <a:stretch/>
        </p:blipFill>
        <p:spPr>
          <a:xfrm>
            <a:off x="656975" y="1546715"/>
            <a:ext cx="3205275" cy="113800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A929496-F361-41D6-A6F3-037AF924F584}"/>
              </a:ext>
            </a:extLst>
          </p:cNvPr>
          <p:cNvSpPr txBox="1"/>
          <p:nvPr/>
        </p:nvSpPr>
        <p:spPr>
          <a:xfrm>
            <a:off x="571032" y="1228398"/>
            <a:ext cx="84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ECDC: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245EAD2-BD51-4FA5-B62A-3F5BECC7CA68}"/>
              </a:ext>
            </a:extLst>
          </p:cNvPr>
          <p:cNvSpPr txBox="1"/>
          <p:nvPr/>
        </p:nvSpPr>
        <p:spPr>
          <a:xfrm>
            <a:off x="4941936" y="1339702"/>
            <a:ext cx="2588045" cy="81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B68C4B7-29A4-46BA-9AF9-CBDE34F38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936" y="1778525"/>
            <a:ext cx="2775890" cy="2430254"/>
          </a:xfrm>
          <a:prstGeom prst="rect">
            <a:avLst/>
          </a:prstGeom>
        </p:spPr>
      </p:pic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4E466627-8BA3-45AC-8D0D-1DAFEE6B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38FE932F-DD7B-49B0-83C3-EA1A5B0A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159142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350C55-7B98-4DD0-834C-FD48CEBF7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 dirty="0"/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04E88826-2AB6-4F5B-83ED-F74918B5A84D}"/>
              </a:ext>
            </a:extLst>
          </p:cNvPr>
          <p:cNvSpPr txBox="1">
            <a:spLocks/>
          </p:cNvSpPr>
          <p:nvPr/>
        </p:nvSpPr>
        <p:spPr>
          <a:xfrm>
            <a:off x="456088" y="433765"/>
            <a:ext cx="7983646" cy="71429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Conflicts</a:t>
            </a:r>
            <a:r>
              <a:rPr lang="de-DE" dirty="0"/>
              <a:t> of </a:t>
            </a:r>
            <a:r>
              <a:rPr lang="de-DE" dirty="0" err="1"/>
              <a:t>interest</a:t>
            </a:r>
            <a:r>
              <a:rPr lang="de-DE" dirty="0"/>
              <a:t> </a:t>
            </a:r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5D9E935A-BE87-41DC-8A97-92963D97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E8DDF682-2DBF-4B69-BF58-AFD5E61C7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6B6D2B3-4CD1-415C-AC8B-E04951017C8B}"/>
              </a:ext>
            </a:extLst>
          </p:cNvPr>
          <p:cNvSpPr txBox="1"/>
          <p:nvPr/>
        </p:nvSpPr>
        <p:spPr>
          <a:xfrm>
            <a:off x="456088" y="1325526"/>
            <a:ext cx="297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796849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975874-7F0A-46D1-8011-73406564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20</a:t>
            </a:fld>
            <a:endParaRPr lang="de-D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A9EB9238-FCA2-4E16-A40B-383F3D280A3F}"/>
              </a:ext>
            </a:extLst>
          </p:cNvPr>
          <p:cNvSpPr txBox="1">
            <a:spLocks/>
          </p:cNvSpPr>
          <p:nvPr/>
        </p:nvSpPr>
        <p:spPr>
          <a:xfrm>
            <a:off x="456088" y="432841"/>
            <a:ext cx="7983646" cy="71429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Chagas-disease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C35B53-67C6-4832-BFD9-BE1E822C4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26" y="978011"/>
            <a:ext cx="1430917" cy="333880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732E687-83A2-4272-8D42-2ADBB31481E1}"/>
              </a:ext>
            </a:extLst>
          </p:cNvPr>
          <p:cNvSpPr txBox="1"/>
          <p:nvPr/>
        </p:nvSpPr>
        <p:spPr>
          <a:xfrm>
            <a:off x="2570541" y="1188289"/>
            <a:ext cx="6117371" cy="302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Pathogen: Trypanosoma </a:t>
            </a:r>
            <a:r>
              <a:rPr lang="de-DE" sz="1600" dirty="0" err="1"/>
              <a:t>cruzi</a:t>
            </a:r>
            <a:endParaRPr lang="de-DE" sz="1600" dirty="0"/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600" dirty="0" err="1"/>
              <a:t>Endemic</a:t>
            </a:r>
            <a:r>
              <a:rPr lang="de-DE" sz="1600" dirty="0"/>
              <a:t> </a:t>
            </a:r>
            <a:r>
              <a:rPr lang="de-DE" sz="1600" dirty="0" err="1"/>
              <a:t>regions</a:t>
            </a:r>
            <a:r>
              <a:rPr lang="de-DE" sz="1600" dirty="0"/>
              <a:t> </a:t>
            </a:r>
            <a:r>
              <a:rPr lang="de-DE" sz="1600" dirty="0" err="1"/>
              <a:t>currently</a:t>
            </a:r>
            <a:r>
              <a:rPr lang="de-DE" sz="1600" dirty="0"/>
              <a:t> </a:t>
            </a:r>
            <a:r>
              <a:rPr lang="de-DE" sz="1600" dirty="0" err="1"/>
              <a:t>Latin</a:t>
            </a:r>
            <a:r>
              <a:rPr lang="de-DE" sz="1600" dirty="0"/>
              <a:t> </a:t>
            </a:r>
            <a:r>
              <a:rPr lang="de-DE" sz="1600" dirty="0" err="1"/>
              <a:t>America</a:t>
            </a:r>
            <a:r>
              <a:rPr lang="de-DE" sz="1600" dirty="0"/>
              <a:t> and southern USA 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Main </a:t>
            </a:r>
            <a:r>
              <a:rPr lang="de-DE" sz="1600" dirty="0" err="1"/>
              <a:t>vector</a:t>
            </a:r>
            <a:r>
              <a:rPr lang="de-DE" sz="1600" dirty="0"/>
              <a:t>: </a:t>
            </a:r>
            <a:r>
              <a:rPr lang="de-DE" sz="1600" dirty="0" err="1"/>
              <a:t>Triatoma</a:t>
            </a:r>
            <a:r>
              <a:rPr lang="de-DE" sz="1600" dirty="0"/>
              <a:t> </a:t>
            </a:r>
            <a:r>
              <a:rPr lang="de-DE" sz="1600" dirty="0" err="1"/>
              <a:t>spp</a:t>
            </a:r>
            <a:r>
              <a:rPr lang="de-DE" sz="1600" dirty="0"/>
              <a:t>. (</a:t>
            </a:r>
            <a:r>
              <a:rPr lang="de-DE" sz="1600" dirty="0" err="1"/>
              <a:t>kissing</a:t>
            </a:r>
            <a:r>
              <a:rPr lang="de-DE" sz="1600" dirty="0"/>
              <a:t> </a:t>
            </a:r>
            <a:r>
              <a:rPr lang="de-DE" sz="1600" dirty="0" err="1"/>
              <a:t>bug</a:t>
            </a:r>
            <a:r>
              <a:rPr lang="de-DE" sz="1600" dirty="0"/>
              <a:t>)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Many </a:t>
            </a:r>
            <a:r>
              <a:rPr lang="de-DE" sz="1600" dirty="0" err="1"/>
              <a:t>vertebrates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hosts</a:t>
            </a:r>
            <a:endParaRPr lang="de-DE" sz="1600" dirty="0"/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600" dirty="0" err="1"/>
              <a:t>Initially</a:t>
            </a:r>
            <a:r>
              <a:rPr lang="de-DE" sz="1600" dirty="0"/>
              <a:t> </a:t>
            </a:r>
            <a:r>
              <a:rPr lang="de-DE" sz="1600" dirty="0" err="1"/>
              <a:t>swelling</a:t>
            </a:r>
            <a:r>
              <a:rPr lang="de-DE" sz="1600" dirty="0"/>
              <a:t>, </a:t>
            </a:r>
            <a:r>
              <a:rPr lang="de-DE" sz="1600" dirty="0" err="1"/>
              <a:t>fever</a:t>
            </a:r>
            <a:r>
              <a:rPr lang="de-DE" sz="1600" dirty="0"/>
              <a:t>, </a:t>
            </a:r>
            <a:r>
              <a:rPr lang="de-DE" sz="1600" dirty="0" err="1"/>
              <a:t>unspecific</a:t>
            </a:r>
            <a:r>
              <a:rPr lang="de-DE" sz="1600" dirty="0"/>
              <a:t> </a:t>
            </a:r>
            <a:r>
              <a:rPr lang="de-DE" sz="1600" dirty="0" err="1"/>
              <a:t>symptoms</a:t>
            </a:r>
            <a:r>
              <a:rPr lang="de-DE" sz="1600" dirty="0"/>
              <a:t>, </a:t>
            </a:r>
            <a:r>
              <a:rPr lang="de-DE" sz="1600" dirty="0" err="1"/>
              <a:t>then</a:t>
            </a:r>
            <a:r>
              <a:rPr lang="de-DE" sz="1600" dirty="0"/>
              <a:t> </a:t>
            </a:r>
            <a:r>
              <a:rPr lang="de-DE" sz="1600" dirty="0" err="1"/>
              <a:t>asymptomatic</a:t>
            </a:r>
            <a:r>
              <a:rPr lang="de-DE" sz="1600" dirty="0"/>
              <a:t> </a:t>
            </a:r>
            <a:r>
              <a:rPr lang="de-DE" sz="1600" dirty="0" err="1"/>
              <a:t>phase</a:t>
            </a:r>
            <a:r>
              <a:rPr lang="de-DE" sz="1600" dirty="0"/>
              <a:t>, </a:t>
            </a:r>
            <a:r>
              <a:rPr lang="de-DE" sz="1600" dirty="0" err="1"/>
              <a:t>late</a:t>
            </a:r>
            <a:r>
              <a:rPr lang="de-DE" sz="1600" dirty="0"/>
              <a:t> </a:t>
            </a:r>
            <a:r>
              <a:rPr lang="de-DE" sz="1600" dirty="0" err="1"/>
              <a:t>stages</a:t>
            </a:r>
            <a:r>
              <a:rPr lang="de-DE" sz="1600" dirty="0"/>
              <a:t> </a:t>
            </a:r>
            <a:r>
              <a:rPr lang="de-DE" sz="1600" dirty="0" err="1"/>
              <a:t>cardiomyopathy</a:t>
            </a:r>
            <a:r>
              <a:rPr lang="de-DE" sz="1600" dirty="0"/>
              <a:t>, </a:t>
            </a:r>
            <a:r>
              <a:rPr lang="de-DE" sz="1600" dirty="0" err="1"/>
              <a:t>bowel</a:t>
            </a:r>
            <a:r>
              <a:rPr lang="de-DE" sz="1600" dirty="0"/>
              <a:t> </a:t>
            </a:r>
            <a:r>
              <a:rPr lang="de-DE" sz="1600" dirty="0" err="1"/>
              <a:t>disorders</a:t>
            </a:r>
            <a:r>
              <a:rPr lang="de-DE" sz="1600" dirty="0"/>
              <a:t>, </a:t>
            </a:r>
            <a:r>
              <a:rPr lang="de-DE" sz="1600" dirty="0" err="1"/>
              <a:t>neurological</a:t>
            </a:r>
            <a:r>
              <a:rPr lang="de-DE" sz="1600" dirty="0"/>
              <a:t> </a:t>
            </a:r>
            <a:r>
              <a:rPr lang="de-DE" sz="1600" dirty="0" err="1"/>
              <a:t>symptoms</a:t>
            </a:r>
            <a:endParaRPr lang="de-DE" sz="1600" dirty="0"/>
          </a:p>
          <a:p>
            <a:pPr>
              <a:lnSpc>
                <a:spcPts val="2300"/>
              </a:lnSpc>
            </a:pPr>
            <a:endParaRPr lang="de-DE" sz="1600" b="1" dirty="0">
              <a:solidFill>
                <a:srgbClr val="C00000"/>
              </a:solidFill>
            </a:endParaRPr>
          </a:p>
          <a:p>
            <a:pPr algn="ctr">
              <a:lnSpc>
                <a:spcPts val="2300"/>
              </a:lnSpc>
            </a:pPr>
            <a:r>
              <a:rPr lang="de-DE" sz="1600" b="1" dirty="0">
                <a:solidFill>
                  <a:srgbClr val="C00000"/>
                </a:solidFill>
              </a:rPr>
              <a:t>Transmission via SoHO </a:t>
            </a:r>
            <a:r>
              <a:rPr lang="de-DE" sz="1600" b="1" dirty="0" err="1">
                <a:solidFill>
                  <a:srgbClr val="C00000"/>
                </a:solidFill>
              </a:rPr>
              <a:t>documented</a:t>
            </a:r>
            <a:r>
              <a:rPr lang="de-DE" sz="1600" b="1" dirty="0">
                <a:solidFill>
                  <a:srgbClr val="C00000"/>
                </a:solidFill>
              </a:rPr>
              <a:t> with adverse </a:t>
            </a:r>
            <a:r>
              <a:rPr lang="de-DE" sz="1600" b="1" dirty="0" err="1">
                <a:solidFill>
                  <a:srgbClr val="C00000"/>
                </a:solidFill>
              </a:rPr>
              <a:t>outcome</a:t>
            </a:r>
            <a:endParaRPr lang="de-DE" sz="1600" b="1" dirty="0">
              <a:solidFill>
                <a:srgbClr val="C00000"/>
              </a:solidFill>
            </a:endParaRPr>
          </a:p>
          <a:p>
            <a:pPr>
              <a:lnSpc>
                <a:spcPts val="2300"/>
              </a:lnSpc>
            </a:pPr>
            <a:endParaRPr lang="de-DE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069446-5BB3-4028-9C0A-B641F236D0AB}"/>
              </a:ext>
            </a:extLst>
          </p:cNvPr>
          <p:cNvSpPr txBox="1"/>
          <p:nvPr/>
        </p:nvSpPr>
        <p:spPr>
          <a:xfrm>
            <a:off x="564826" y="4251684"/>
            <a:ext cx="1371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Triatoma</a:t>
            </a:r>
            <a:r>
              <a:rPr lang="de-DE" sz="1000" dirty="0"/>
              <a:t> </a:t>
            </a:r>
            <a:r>
              <a:rPr lang="de-DE" sz="1000" dirty="0" err="1"/>
              <a:t>infestans</a:t>
            </a:r>
            <a:endParaRPr lang="de-DE" sz="1000" dirty="0"/>
          </a:p>
          <a:p>
            <a:r>
              <a:rPr lang="de-DE" sz="1000" dirty="0"/>
              <a:t>Source: Wikipedia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5F3D99ED-0E78-462C-9733-8087CDD40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D9E60EA0-3151-4AB8-B05C-49357E1B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69576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928418-4A32-4603-A6BD-998E7A55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21</a:t>
            </a:fld>
            <a:endParaRPr lang="de-DE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8CC2B881-9B7D-478A-B461-F84672FB0373}"/>
              </a:ext>
            </a:extLst>
          </p:cNvPr>
          <p:cNvSpPr txBox="1">
            <a:spLocks/>
          </p:cNvSpPr>
          <p:nvPr/>
        </p:nvSpPr>
        <p:spPr>
          <a:xfrm>
            <a:off x="456088" y="432841"/>
            <a:ext cx="7983646" cy="71429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Risk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vector</a:t>
            </a:r>
            <a:r>
              <a:rPr lang="de-DE" dirty="0"/>
              <a:t> </a:t>
            </a:r>
            <a:r>
              <a:rPr lang="de-DE" dirty="0" err="1"/>
              <a:t>endemicity</a:t>
            </a:r>
            <a:r>
              <a:rPr lang="de-DE" dirty="0"/>
              <a:t> (</a:t>
            </a:r>
            <a:r>
              <a:rPr lang="de-DE" dirty="0" err="1"/>
              <a:t>Triatoma</a:t>
            </a:r>
            <a:r>
              <a:rPr lang="de-DE" dirty="0"/>
              <a:t> </a:t>
            </a:r>
            <a:r>
              <a:rPr lang="de-DE" dirty="0" err="1"/>
              <a:t>rubrifasciata</a:t>
            </a:r>
            <a:r>
              <a:rPr lang="de-DE" dirty="0"/>
              <a:t>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C5017A-AD62-4C54-899C-37B367177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65" t="15767" r="40956" b="62985"/>
          <a:stretch/>
        </p:blipFill>
        <p:spPr>
          <a:xfrm>
            <a:off x="846372" y="1196117"/>
            <a:ext cx="3280355" cy="27512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A406FD2-C66B-497A-87DF-37AC1ACCB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20" t="86705"/>
          <a:stretch/>
        </p:blipFill>
        <p:spPr>
          <a:xfrm>
            <a:off x="846373" y="4033945"/>
            <a:ext cx="3725628" cy="47667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FD1C298-24E5-425C-8B34-CDCE193C4BCC}"/>
              </a:ext>
            </a:extLst>
          </p:cNvPr>
          <p:cNvSpPr/>
          <p:nvPr/>
        </p:nvSpPr>
        <p:spPr>
          <a:xfrm>
            <a:off x="4305632" y="311638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Fanny E Eberhard, Sarah </a:t>
            </a:r>
            <a:r>
              <a:rPr lang="de-DE" sz="1000" dirty="0" err="1"/>
              <a:t>Cunze</a:t>
            </a:r>
            <a:r>
              <a:rPr lang="de-DE" sz="1000" dirty="0"/>
              <a:t>, Judith </a:t>
            </a:r>
            <a:r>
              <a:rPr lang="de-DE" sz="1000" dirty="0" err="1"/>
              <a:t>Kochmann</a:t>
            </a:r>
            <a:r>
              <a:rPr lang="de-DE" sz="1000" dirty="0"/>
              <a:t>, Sven Klimpel</a:t>
            </a:r>
          </a:p>
          <a:p>
            <a:r>
              <a:rPr lang="de-DE" sz="1000" dirty="0"/>
              <a:t>Modelling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climatic</a:t>
            </a:r>
            <a:r>
              <a:rPr lang="de-DE" sz="1000" dirty="0"/>
              <a:t> </a:t>
            </a:r>
            <a:r>
              <a:rPr lang="de-DE" sz="1000" dirty="0" err="1"/>
              <a:t>suitability</a:t>
            </a:r>
            <a:r>
              <a:rPr lang="de-DE" sz="1000" dirty="0"/>
              <a:t> of</a:t>
            </a:r>
          </a:p>
          <a:p>
            <a:r>
              <a:rPr lang="de-DE" sz="1000" dirty="0" err="1"/>
              <a:t>Chagas</a:t>
            </a:r>
            <a:r>
              <a:rPr lang="de-DE" sz="1000" dirty="0"/>
              <a:t> </a:t>
            </a:r>
            <a:r>
              <a:rPr lang="de-DE" sz="1000" dirty="0" err="1"/>
              <a:t>disease</a:t>
            </a:r>
            <a:r>
              <a:rPr lang="de-DE" sz="1000" dirty="0"/>
              <a:t> </a:t>
            </a:r>
            <a:r>
              <a:rPr lang="de-DE" sz="1000" dirty="0" err="1"/>
              <a:t>vectors</a:t>
            </a:r>
            <a:r>
              <a:rPr lang="de-DE" sz="1000" dirty="0"/>
              <a:t> on a global </a:t>
            </a:r>
            <a:r>
              <a:rPr lang="de-DE" sz="1000" dirty="0" err="1"/>
              <a:t>scale</a:t>
            </a:r>
            <a:r>
              <a:rPr lang="de-DE" sz="1000" dirty="0"/>
              <a:t>.</a:t>
            </a:r>
          </a:p>
          <a:p>
            <a:r>
              <a:rPr lang="pt-BR" sz="1000" dirty="0"/>
              <a:t>eLife 2020;9:e52072. DOI: https://doi.org/10.7554/eLife.52072</a:t>
            </a:r>
            <a:endParaRPr lang="de-DE" sz="1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141D99D-9224-484B-B946-07BE24F11EF4}"/>
              </a:ext>
            </a:extLst>
          </p:cNvPr>
          <p:cNvSpPr txBox="1"/>
          <p:nvPr/>
        </p:nvSpPr>
        <p:spPr>
          <a:xfrm>
            <a:off x="4305632" y="1147132"/>
            <a:ext cx="3849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Favourable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in </a:t>
            </a:r>
            <a:r>
              <a:rPr lang="de-DE" dirty="0" err="1"/>
              <a:t>coastal</a:t>
            </a:r>
            <a:r>
              <a:rPr lang="de-DE" dirty="0"/>
              <a:t> </a:t>
            </a:r>
            <a:r>
              <a:rPr lang="de-DE" dirty="0" err="1"/>
              <a:t>regions</a:t>
            </a:r>
            <a:r>
              <a:rPr lang="de-DE" dirty="0"/>
              <a:t> of </a:t>
            </a:r>
            <a:r>
              <a:rPr lang="de-DE" dirty="0" err="1"/>
              <a:t>Italy</a:t>
            </a:r>
            <a:r>
              <a:rPr lang="de-DE" dirty="0"/>
              <a:t> Portugal, Spain, France, </a:t>
            </a:r>
            <a:r>
              <a:rPr lang="de-DE" dirty="0" err="1"/>
              <a:t>Greece</a:t>
            </a:r>
            <a:r>
              <a:rPr lang="de-DE" dirty="0"/>
              <a:t>, </a:t>
            </a:r>
            <a:r>
              <a:rPr lang="de-DE" dirty="0" err="1"/>
              <a:t>Albania</a:t>
            </a:r>
            <a:r>
              <a:rPr lang="de-DE" dirty="0"/>
              <a:t>, </a:t>
            </a:r>
            <a:r>
              <a:rPr lang="de-DE" dirty="0" err="1"/>
              <a:t>Croatia</a:t>
            </a:r>
            <a:r>
              <a:rPr lang="de-DE" dirty="0"/>
              <a:t> and Southern England and </a:t>
            </a:r>
            <a:r>
              <a:rPr lang="de-DE" dirty="0" err="1"/>
              <a:t>Ireland</a:t>
            </a:r>
            <a:endParaRPr lang="de-DE" dirty="0"/>
          </a:p>
          <a:p>
            <a:endParaRPr lang="de-DE" dirty="0"/>
          </a:p>
          <a:p>
            <a:r>
              <a:rPr lang="de-DE" b="1" dirty="0" err="1">
                <a:solidFill>
                  <a:srgbClr val="C00000"/>
                </a:solidFill>
              </a:rPr>
              <a:t>Likelyhood</a:t>
            </a:r>
            <a:r>
              <a:rPr lang="de-DE" b="1" dirty="0">
                <a:solidFill>
                  <a:srgbClr val="C00000"/>
                </a:solidFill>
              </a:rPr>
              <a:t> of </a:t>
            </a:r>
            <a:r>
              <a:rPr lang="de-DE" b="1" dirty="0" err="1">
                <a:solidFill>
                  <a:srgbClr val="C00000"/>
                </a:solidFill>
              </a:rPr>
              <a:t>import</a:t>
            </a:r>
            <a:r>
              <a:rPr lang="de-DE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3D4CC9C1-75B4-4EA0-82CB-A846BA8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1437B5FF-3290-47FB-81A6-7833743F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29CB3C2-44C6-45B2-808C-FF9E15DDDEB7}"/>
              </a:ext>
            </a:extLst>
          </p:cNvPr>
          <p:cNvSpPr/>
          <p:nvPr/>
        </p:nvSpPr>
        <p:spPr>
          <a:xfrm>
            <a:off x="1176670" y="1729563"/>
            <a:ext cx="404037" cy="3898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9188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22</a:t>
            </a:fld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A1807FA-A4D2-4945-96EA-D4DC72D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432841"/>
            <a:ext cx="7983646" cy="714291"/>
          </a:xfrm>
        </p:spPr>
        <p:txBody>
          <a:bodyPr/>
          <a:lstStyle/>
          <a:p>
            <a:r>
              <a:rPr lang="de-DE" dirty="0"/>
              <a:t>Potential </a:t>
            </a:r>
            <a:r>
              <a:rPr lang="de-DE" dirty="0" err="1"/>
              <a:t>carriers</a:t>
            </a:r>
            <a:r>
              <a:rPr lang="de-DE" dirty="0"/>
              <a:t> of </a:t>
            </a:r>
            <a:r>
              <a:rPr lang="de-DE" i="1" dirty="0"/>
              <a:t>T. </a:t>
            </a:r>
            <a:r>
              <a:rPr lang="de-DE" i="1" dirty="0" err="1"/>
              <a:t>cruzi</a:t>
            </a:r>
            <a:endParaRPr lang="de-DE" i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E7CC0A4-AEEE-46A4-B203-D80BA7B999E8}"/>
              </a:ext>
            </a:extLst>
          </p:cNvPr>
          <p:cNvSpPr txBox="1"/>
          <p:nvPr/>
        </p:nvSpPr>
        <p:spPr>
          <a:xfrm>
            <a:off x="564826" y="1399430"/>
            <a:ext cx="4508106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dirty="0"/>
              <a:t>In Germany, </a:t>
            </a:r>
            <a:r>
              <a:rPr lang="de-DE" dirty="0" err="1"/>
              <a:t>roughly</a:t>
            </a:r>
            <a:r>
              <a:rPr lang="de-DE" dirty="0"/>
              <a:t> </a:t>
            </a:r>
            <a:r>
              <a:rPr lang="de-DE" b="1" dirty="0"/>
              <a:t>170.000 </a:t>
            </a:r>
            <a:r>
              <a:rPr lang="de-DE" dirty="0" err="1"/>
              <a:t>residents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either</a:t>
            </a:r>
            <a:r>
              <a:rPr lang="de-DE" dirty="0"/>
              <a:t> </a:t>
            </a:r>
            <a:r>
              <a:rPr lang="de-DE" dirty="0" err="1"/>
              <a:t>migrated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potential </a:t>
            </a:r>
            <a:r>
              <a:rPr lang="de-DE" dirty="0" err="1"/>
              <a:t>endemic</a:t>
            </a:r>
            <a:r>
              <a:rPr lang="de-DE" dirty="0"/>
              <a:t> </a:t>
            </a:r>
            <a:r>
              <a:rPr lang="de-DE" dirty="0" err="1"/>
              <a:t>regions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offsprings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female</a:t>
            </a:r>
            <a:r>
              <a:rPr lang="de-DE" dirty="0"/>
              <a:t> </a:t>
            </a:r>
            <a:r>
              <a:rPr lang="de-DE" dirty="0" err="1"/>
              <a:t>migrants</a:t>
            </a:r>
            <a:r>
              <a:rPr lang="de-DE" dirty="0"/>
              <a:t> (2nd </a:t>
            </a:r>
            <a:r>
              <a:rPr lang="de-DE" dirty="0" err="1"/>
              <a:t>generation</a:t>
            </a:r>
            <a:r>
              <a:rPr lang="de-DE" dirty="0"/>
              <a:t>).</a:t>
            </a:r>
          </a:p>
          <a:p>
            <a:pPr>
              <a:lnSpc>
                <a:spcPts val="2300"/>
              </a:lnSpc>
            </a:pPr>
            <a:endParaRPr lang="de-DE" dirty="0"/>
          </a:p>
          <a:p>
            <a:pPr>
              <a:lnSpc>
                <a:spcPts val="2300"/>
              </a:lnSpc>
            </a:pPr>
            <a:r>
              <a:rPr lang="de-DE" dirty="0" err="1"/>
              <a:t>Additionally</a:t>
            </a:r>
            <a:r>
              <a:rPr lang="de-DE" dirty="0"/>
              <a:t>, </a:t>
            </a:r>
            <a:r>
              <a:rPr lang="de-DE" b="1" dirty="0"/>
              <a:t>&gt;1.3 </a:t>
            </a:r>
            <a:r>
              <a:rPr lang="de-DE" b="1" dirty="0" err="1"/>
              <a:t>million</a:t>
            </a:r>
            <a:r>
              <a:rPr lang="de-DE" b="1" dirty="0"/>
              <a:t> </a:t>
            </a:r>
            <a:r>
              <a:rPr lang="de-DE" dirty="0" err="1"/>
              <a:t>flight</a:t>
            </a:r>
            <a:r>
              <a:rPr lang="de-DE" dirty="0"/>
              <a:t> </a:t>
            </a:r>
            <a:r>
              <a:rPr lang="de-DE" dirty="0" err="1"/>
              <a:t>passengers</a:t>
            </a:r>
            <a:r>
              <a:rPr lang="de-DE" dirty="0"/>
              <a:t> per 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Germany to </a:t>
            </a:r>
            <a:r>
              <a:rPr lang="de-DE" dirty="0" err="1"/>
              <a:t>endemic</a:t>
            </a:r>
            <a:r>
              <a:rPr lang="de-DE" dirty="0"/>
              <a:t> </a:t>
            </a:r>
            <a:r>
              <a:rPr lang="de-DE" dirty="0" err="1"/>
              <a:t>regions</a:t>
            </a:r>
            <a:endParaRPr lang="de-DE" dirty="0"/>
          </a:p>
          <a:p>
            <a:pPr>
              <a:lnSpc>
                <a:spcPts val="2300"/>
              </a:lnSpc>
            </a:pPr>
            <a:r>
              <a:rPr lang="de-DE" sz="1200" i="1" dirty="0"/>
              <a:t>Source: © Statistisches Bundesamt (Destatis), 2023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235260-EC99-40A3-84F6-A911C5B70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6" r="35288"/>
          <a:stretch/>
        </p:blipFill>
        <p:spPr>
          <a:xfrm>
            <a:off x="5569094" y="1485470"/>
            <a:ext cx="2715674" cy="217255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CA4F1F9-AE2E-43CA-BE51-C80296B0B6AD}"/>
              </a:ext>
            </a:extLst>
          </p:cNvPr>
          <p:cNvSpPr txBox="1"/>
          <p:nvPr/>
        </p:nvSpPr>
        <p:spPr>
          <a:xfrm>
            <a:off x="5569094" y="3640037"/>
            <a:ext cx="271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/>
              <a:t>Trypanosoma </a:t>
            </a:r>
            <a:r>
              <a:rPr lang="de-DE" sz="1000" i="1" dirty="0" err="1"/>
              <a:t>cruzi</a:t>
            </a:r>
            <a:r>
              <a:rPr lang="de-DE" sz="1000" dirty="0"/>
              <a:t> </a:t>
            </a:r>
            <a:r>
              <a:rPr lang="de-DE" sz="1000" dirty="0" err="1"/>
              <a:t>Trypomastigot</a:t>
            </a:r>
            <a:r>
              <a:rPr lang="de-DE" sz="1000" dirty="0"/>
              <a:t> in </a:t>
            </a:r>
            <a:r>
              <a:rPr lang="de-DE" sz="1000" dirty="0" err="1"/>
              <a:t>blood</a:t>
            </a:r>
            <a:r>
              <a:rPr lang="de-DE" sz="1000" dirty="0"/>
              <a:t>, Source: CDC </a:t>
            </a:r>
          </a:p>
        </p:txBody>
      </p:sp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5F9B4044-DEF3-448E-89E6-FDA34299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F23C3789-4AB1-4AA5-AF66-78AF8666C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656634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C994B16-7187-4AE8-AF28-1CC976355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15"/>
            <a:ext cx="7983646" cy="714291"/>
          </a:xfrm>
        </p:spPr>
        <p:txBody>
          <a:bodyPr/>
          <a:lstStyle/>
          <a:p>
            <a:r>
              <a:rPr lang="de-DE" dirty="0" err="1"/>
              <a:t>Characteristics</a:t>
            </a:r>
            <a:r>
              <a:rPr lang="de-DE" dirty="0"/>
              <a:t> of SoHO-relevant </a:t>
            </a:r>
            <a:r>
              <a:rPr lang="de-DE" dirty="0" err="1"/>
              <a:t>pathogens</a:t>
            </a:r>
            <a:endParaRPr lang="de-DE" dirty="0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1A7E1E41-E093-41FC-BF64-72126D6F3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527367"/>
              </p:ext>
            </p:extLst>
          </p:nvPr>
        </p:nvGraphicFramePr>
        <p:xfrm>
          <a:off x="457199" y="1710690"/>
          <a:ext cx="7850372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422">
                  <a:extLst>
                    <a:ext uri="{9D8B030D-6E8A-4147-A177-3AD203B41FA5}">
                      <a16:colId xmlns:a16="http://schemas.microsoft.com/office/drawing/2014/main" val="2130728700"/>
                    </a:ext>
                  </a:extLst>
                </a:gridCol>
                <a:gridCol w="1539881">
                  <a:extLst>
                    <a:ext uri="{9D8B030D-6E8A-4147-A177-3AD203B41FA5}">
                      <a16:colId xmlns:a16="http://schemas.microsoft.com/office/drawing/2014/main" val="3245842267"/>
                    </a:ext>
                  </a:extLst>
                </a:gridCol>
                <a:gridCol w="1396410">
                  <a:extLst>
                    <a:ext uri="{9D8B030D-6E8A-4147-A177-3AD203B41FA5}">
                      <a16:colId xmlns:a16="http://schemas.microsoft.com/office/drawing/2014/main" val="973258791"/>
                    </a:ext>
                  </a:extLst>
                </a:gridCol>
                <a:gridCol w="1119962">
                  <a:extLst>
                    <a:ext uri="{9D8B030D-6E8A-4147-A177-3AD203B41FA5}">
                      <a16:colId xmlns:a16="http://schemas.microsoft.com/office/drawing/2014/main" val="3578661251"/>
                    </a:ext>
                  </a:extLst>
                </a:gridCol>
                <a:gridCol w="1637414">
                  <a:extLst>
                    <a:ext uri="{9D8B030D-6E8A-4147-A177-3AD203B41FA5}">
                      <a16:colId xmlns:a16="http://schemas.microsoft.com/office/drawing/2014/main" val="4187675459"/>
                    </a:ext>
                  </a:extLst>
                </a:gridCol>
                <a:gridCol w="985283">
                  <a:extLst>
                    <a:ext uri="{9D8B030D-6E8A-4147-A177-3AD203B41FA5}">
                      <a16:colId xmlns:a16="http://schemas.microsoft.com/office/drawing/2014/main" val="3669009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700" dirty="0" err="1"/>
                        <a:t>Asymptomatic</a:t>
                      </a:r>
                      <a:r>
                        <a:rPr lang="de-DE" sz="1700" dirty="0"/>
                        <a:t> </a:t>
                      </a:r>
                      <a:r>
                        <a:rPr lang="de-DE" sz="1700" dirty="0" err="1"/>
                        <a:t>carriers</a:t>
                      </a:r>
                      <a:endParaRPr lang="de-DE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700" dirty="0" err="1"/>
                        <a:t>Local</a:t>
                      </a:r>
                      <a:r>
                        <a:rPr lang="de-DE" sz="1700" dirty="0"/>
                        <a:t> </a:t>
                      </a:r>
                      <a:r>
                        <a:rPr lang="de-DE" sz="1700" dirty="0" err="1"/>
                        <a:t>cases</a:t>
                      </a:r>
                      <a:r>
                        <a:rPr lang="de-DE" sz="1700" dirty="0"/>
                        <a:t> in 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700" dirty="0"/>
                        <a:t>Vector </a:t>
                      </a:r>
                      <a:r>
                        <a:rPr lang="de-DE" sz="1700" dirty="0" err="1"/>
                        <a:t>endemic</a:t>
                      </a:r>
                      <a:endParaRPr lang="de-DE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700" dirty="0" err="1"/>
                        <a:t>Infected</a:t>
                      </a:r>
                      <a:r>
                        <a:rPr lang="de-DE" sz="1700" dirty="0"/>
                        <a:t> </a:t>
                      </a:r>
                      <a:r>
                        <a:rPr lang="de-DE" sz="1700" dirty="0" err="1"/>
                        <a:t>animal</a:t>
                      </a:r>
                      <a:r>
                        <a:rPr lang="de-DE" sz="1700" dirty="0"/>
                        <a:t> </a:t>
                      </a:r>
                      <a:r>
                        <a:rPr lang="de-DE" sz="1700" dirty="0" err="1"/>
                        <a:t>hosts</a:t>
                      </a:r>
                      <a:endParaRPr lang="de-DE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700" dirty="0" err="1">
                          <a:solidFill>
                            <a:sysClr val="windowText" lastClr="000000"/>
                          </a:solidFill>
                        </a:rPr>
                        <a:t>Vacci</a:t>
                      </a:r>
                      <a:r>
                        <a:rPr lang="de-DE" sz="17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de-DE" sz="1700" dirty="0" err="1">
                          <a:solidFill>
                            <a:sysClr val="windowText" lastClr="000000"/>
                          </a:solidFill>
                        </a:rPr>
                        <a:t>nation</a:t>
                      </a:r>
                      <a:endParaRPr lang="de-DE" sz="17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263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WNV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196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Dengue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n.a</a:t>
                      </a:r>
                      <a:r>
                        <a:rPr lang="de-DE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(+)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91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Chagas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884611"/>
                  </a:ext>
                </a:extLst>
              </a:tr>
            </a:tbl>
          </a:graphicData>
        </a:graphic>
      </p:graphicFrame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74DDC0A7-74BB-427B-81D7-AE293D81D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CCBD665B-9B70-40EF-9B90-154AEE5C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2241694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1" y="530526"/>
            <a:ext cx="8313725" cy="369332"/>
          </a:xfrm>
        </p:spPr>
        <p:txBody>
          <a:bodyPr>
            <a:normAutofit/>
          </a:bodyPr>
          <a:lstStyle/>
          <a:p>
            <a:r>
              <a:rPr lang="de-DE" dirty="0" err="1"/>
              <a:t>How</a:t>
            </a:r>
            <a:r>
              <a:rPr lang="de-DE" dirty="0"/>
              <a:t> to </a:t>
            </a:r>
            <a:r>
              <a:rPr lang="de-DE" dirty="0" err="1"/>
              <a:t>maintain</a:t>
            </a:r>
            <a:r>
              <a:rPr lang="de-DE" dirty="0"/>
              <a:t> </a:t>
            </a:r>
            <a:r>
              <a:rPr lang="de-DE" dirty="0" err="1"/>
              <a:t>blood</a:t>
            </a:r>
            <a:r>
              <a:rPr lang="de-DE" dirty="0"/>
              <a:t> (and SoHO) safety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24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A1C1C87-5B48-429B-B549-1CBF91BA9144}"/>
              </a:ext>
            </a:extLst>
          </p:cNvPr>
          <p:cNvSpPr txBox="1"/>
          <p:nvPr/>
        </p:nvSpPr>
        <p:spPr>
          <a:xfrm>
            <a:off x="2783486" y="1486158"/>
            <a:ext cx="48648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Abundant </a:t>
            </a:r>
            <a:r>
              <a:rPr lang="de-DE" dirty="0" err="1"/>
              <a:t>experience</a:t>
            </a:r>
            <a:r>
              <a:rPr lang="de-DE" dirty="0"/>
              <a:t> with relevant </a:t>
            </a:r>
            <a:r>
              <a:rPr lang="de-DE" dirty="0" err="1"/>
              <a:t>pathogens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established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New </a:t>
            </a:r>
            <a:r>
              <a:rPr lang="de-DE" dirty="0" err="1"/>
              <a:t>screening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(NAT)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developed</a:t>
            </a:r>
            <a:r>
              <a:rPr lang="de-DE" dirty="0"/>
              <a:t> </a:t>
            </a:r>
            <a:r>
              <a:rPr lang="de-DE" dirty="0" err="1"/>
              <a:t>quickly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Donor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criteria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modified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Pathogen </a:t>
            </a:r>
            <a:r>
              <a:rPr lang="de-DE" dirty="0" err="1"/>
              <a:t>inactivation</a:t>
            </a:r>
            <a:endParaRPr lang="de-DE" dirty="0"/>
          </a:p>
        </p:txBody>
      </p:sp>
      <p:sp>
        <p:nvSpPr>
          <p:cNvPr id="3" name="Smiley 2">
            <a:extLst>
              <a:ext uri="{FF2B5EF4-FFF2-40B4-BE49-F238E27FC236}">
                <a16:creationId xmlns:a16="http://schemas.microsoft.com/office/drawing/2014/main" id="{6412C23B-F1A6-49D6-AD31-113132E520CD}"/>
              </a:ext>
            </a:extLst>
          </p:cNvPr>
          <p:cNvSpPr/>
          <p:nvPr/>
        </p:nvSpPr>
        <p:spPr>
          <a:xfrm>
            <a:off x="7435264" y="1763156"/>
            <a:ext cx="1512067" cy="1477328"/>
          </a:xfrm>
          <a:prstGeom prst="smileyFac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044FBB-A685-402C-87C0-DCB6E21EA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7" y="1022788"/>
            <a:ext cx="1972044" cy="295806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EED48723-F49C-4FB9-8D7F-970AE4D0E126}"/>
              </a:ext>
            </a:extLst>
          </p:cNvPr>
          <p:cNvSpPr/>
          <p:nvPr/>
        </p:nvSpPr>
        <p:spPr>
          <a:xfrm>
            <a:off x="465313" y="3980855"/>
            <a:ext cx="22437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/>
              <a:t>Common </a:t>
            </a:r>
            <a:r>
              <a:rPr lang="de-DE" sz="900" dirty="0" err="1"/>
              <a:t>house</a:t>
            </a:r>
            <a:r>
              <a:rPr lang="de-DE" sz="900" dirty="0"/>
              <a:t> </a:t>
            </a:r>
            <a:r>
              <a:rPr lang="de-DE" sz="900" dirty="0" err="1"/>
              <a:t>mosquito</a:t>
            </a:r>
            <a:r>
              <a:rPr lang="de-DE" sz="900" dirty="0"/>
              <a:t> (</a:t>
            </a:r>
            <a:r>
              <a:rPr lang="de-DE" sz="900" dirty="0" err="1"/>
              <a:t>Culex</a:t>
            </a:r>
            <a:r>
              <a:rPr lang="de-DE" sz="900" dirty="0"/>
              <a:t> </a:t>
            </a:r>
            <a:r>
              <a:rPr lang="de-DE" sz="900" dirty="0" err="1"/>
              <a:t>pipiens</a:t>
            </a:r>
            <a:r>
              <a:rPr lang="de-DE" sz="900" dirty="0"/>
              <a:t>) </a:t>
            </a:r>
            <a:r>
              <a:rPr lang="de-DE" sz="900" dirty="0" err="1"/>
              <a:t>feeding</a:t>
            </a:r>
            <a:r>
              <a:rPr lang="de-DE" sz="900" dirty="0"/>
              <a:t> in </a:t>
            </a:r>
            <a:r>
              <a:rPr lang="de-DE" sz="900" dirty="0" err="1"/>
              <a:t>the</a:t>
            </a:r>
            <a:r>
              <a:rPr lang="de-DE" sz="900" dirty="0"/>
              <a:t> S3-Insektarium at </a:t>
            </a:r>
            <a:r>
              <a:rPr lang="de-DE" sz="900" dirty="0" err="1"/>
              <a:t>the</a:t>
            </a:r>
            <a:r>
              <a:rPr lang="de-DE" sz="900" dirty="0"/>
              <a:t> BNITM   Source: BNITM</a:t>
            </a:r>
          </a:p>
        </p:txBody>
      </p:sp>
      <p:sp>
        <p:nvSpPr>
          <p:cNvPr id="14" name="Datumsplatzhalter 2">
            <a:extLst>
              <a:ext uri="{FF2B5EF4-FFF2-40B4-BE49-F238E27FC236}">
                <a16:creationId xmlns:a16="http://schemas.microsoft.com/office/drawing/2014/main" id="{144B55CE-E43B-47B3-AF8F-E02198BFE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CEFA74DD-6F70-4468-85E8-0FBB0829A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200965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1" y="530526"/>
            <a:ext cx="8313725" cy="369332"/>
          </a:xfrm>
        </p:spPr>
        <p:txBody>
          <a:bodyPr>
            <a:normAutofit/>
          </a:bodyPr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25</a:t>
            </a:fld>
            <a:endParaRPr lang="de-DE" dirty="0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E6F02A6A-E0D8-4F8E-9BAC-865E1397F2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157020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015172EC-8A3E-4AB1-88E6-44A0CBA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7D9F20DB-B9BD-4636-9CB7-DCE4DE38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212839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26</a:t>
            </a:fld>
            <a:endParaRPr lang="de-DE" dirty="0"/>
          </a:p>
        </p:txBody>
      </p:sp>
      <p:sp>
        <p:nvSpPr>
          <p:cNvPr id="19" name="Titel 4"/>
          <p:cNvSpPr txBox="1">
            <a:spLocks/>
          </p:cNvSpPr>
          <p:nvPr/>
        </p:nvSpPr>
        <p:spPr>
          <a:xfrm>
            <a:off x="457200" y="605705"/>
            <a:ext cx="8092592" cy="33855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Conclusions</a:t>
            </a:r>
            <a:endParaRPr lang="de-DE" dirty="0"/>
          </a:p>
        </p:txBody>
      </p:sp>
      <p:sp>
        <p:nvSpPr>
          <p:cNvPr id="6" name="Foliennummernplatzhalter 3"/>
          <p:cNvSpPr txBox="1">
            <a:spLocks/>
          </p:cNvSpPr>
          <p:nvPr/>
        </p:nvSpPr>
        <p:spPr>
          <a:xfrm>
            <a:off x="8052920" y="6622713"/>
            <a:ext cx="496872" cy="1957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rgbClr val="045AA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2A217B-ED1C-D84B-8478-63C77FA79618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2948403-B653-4731-87A8-3387525ECE1D}"/>
              </a:ext>
            </a:extLst>
          </p:cNvPr>
          <p:cNvSpPr txBox="1"/>
          <p:nvPr/>
        </p:nvSpPr>
        <p:spPr>
          <a:xfrm>
            <a:off x="713589" y="1438940"/>
            <a:ext cx="7040997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relevant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pathogens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esepcially</a:t>
            </a:r>
            <a:r>
              <a:rPr lang="de-DE" dirty="0"/>
              <a:t> due to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/global </a:t>
            </a:r>
            <a:r>
              <a:rPr lang="de-DE" dirty="0" err="1"/>
              <a:t>warming</a:t>
            </a:r>
            <a:r>
              <a:rPr lang="de-DE" dirty="0"/>
              <a:t> and </a:t>
            </a:r>
            <a:r>
              <a:rPr lang="de-DE" dirty="0" err="1"/>
              <a:t>worlwide</a:t>
            </a:r>
            <a:r>
              <a:rPr lang="de-DE" dirty="0"/>
              <a:t> </a:t>
            </a:r>
            <a:r>
              <a:rPr lang="de-DE" dirty="0" err="1"/>
              <a:t>travelling</a:t>
            </a:r>
            <a:endParaRPr lang="de-DE" dirty="0"/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The </a:t>
            </a:r>
            <a:r>
              <a:rPr lang="de-DE" dirty="0" err="1"/>
              <a:t>impact</a:t>
            </a:r>
            <a:r>
              <a:rPr lang="de-DE" dirty="0"/>
              <a:t> </a:t>
            </a:r>
            <a:r>
              <a:rPr lang="de-DE" dirty="0" err="1"/>
              <a:t>depends</a:t>
            </a:r>
            <a:r>
              <a:rPr lang="de-DE" dirty="0"/>
              <a:t> on </a:t>
            </a:r>
            <a:r>
              <a:rPr lang="de-DE" dirty="0" err="1"/>
              <a:t>various</a:t>
            </a:r>
            <a:r>
              <a:rPr lang="de-DE" dirty="0"/>
              <a:t> additional </a:t>
            </a:r>
            <a:r>
              <a:rPr lang="de-DE" dirty="0" err="1"/>
              <a:t>factors</a:t>
            </a:r>
            <a:endParaRPr lang="de-DE" dirty="0"/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 err="1"/>
              <a:t>Donor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,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pathogens</a:t>
            </a:r>
            <a:r>
              <a:rPr lang="de-DE" dirty="0"/>
              <a:t> and –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applicable</a:t>
            </a:r>
            <a:r>
              <a:rPr lang="de-DE" dirty="0"/>
              <a:t> – pathogen </a:t>
            </a:r>
            <a:r>
              <a:rPr lang="de-DE" dirty="0" err="1"/>
              <a:t>inactivation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to </a:t>
            </a:r>
            <a:r>
              <a:rPr lang="de-DE" dirty="0" err="1"/>
              <a:t>avoid</a:t>
            </a:r>
            <a:r>
              <a:rPr lang="de-DE" dirty="0"/>
              <a:t> </a:t>
            </a:r>
            <a:r>
              <a:rPr lang="de-DE" dirty="0" err="1"/>
              <a:t>transmissions</a:t>
            </a:r>
            <a:endParaRPr lang="de-DE" dirty="0"/>
          </a:p>
          <a:p>
            <a:pPr marL="285750" indent="-285750">
              <a:lnSpc>
                <a:spcPts val="23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dirty="0" err="1"/>
              <a:t>Intensified</a:t>
            </a:r>
            <a:r>
              <a:rPr lang="de-DE" b="1" dirty="0"/>
              <a:t> </a:t>
            </a:r>
            <a:r>
              <a:rPr lang="de-DE" b="1" dirty="0" err="1"/>
              <a:t>surveillance</a:t>
            </a:r>
            <a:r>
              <a:rPr lang="de-DE" b="1" dirty="0"/>
              <a:t> of </a:t>
            </a:r>
            <a:r>
              <a:rPr lang="de-DE" b="1" dirty="0" err="1"/>
              <a:t>emerging</a:t>
            </a:r>
            <a:r>
              <a:rPr lang="de-DE" b="1" dirty="0"/>
              <a:t> </a:t>
            </a:r>
            <a:r>
              <a:rPr lang="de-DE" b="1" dirty="0" err="1"/>
              <a:t>pathogens</a:t>
            </a:r>
            <a:r>
              <a:rPr lang="de-DE" b="1" dirty="0"/>
              <a:t> in </a:t>
            </a:r>
            <a:r>
              <a:rPr lang="de-DE" b="1" dirty="0" err="1"/>
              <a:t>animals</a:t>
            </a:r>
            <a:r>
              <a:rPr lang="de-DE" b="1" dirty="0"/>
              <a:t> and </a:t>
            </a:r>
            <a:r>
              <a:rPr lang="de-DE" b="1" dirty="0" err="1"/>
              <a:t>humans</a:t>
            </a:r>
            <a:r>
              <a:rPr lang="de-DE" b="1" dirty="0"/>
              <a:t> (</a:t>
            </a:r>
            <a:r>
              <a:rPr lang="de-DE" b="1" dirty="0" err="1"/>
              <a:t>one</a:t>
            </a:r>
            <a:r>
              <a:rPr lang="de-DE" b="1" dirty="0"/>
              <a:t> </a:t>
            </a:r>
            <a:r>
              <a:rPr lang="de-DE" b="1" dirty="0" err="1"/>
              <a:t>health</a:t>
            </a:r>
            <a:r>
              <a:rPr lang="de-DE" b="1" dirty="0"/>
              <a:t> </a:t>
            </a:r>
            <a:r>
              <a:rPr lang="de-DE" b="1" dirty="0" err="1"/>
              <a:t>approach</a:t>
            </a:r>
            <a:r>
              <a:rPr lang="de-DE" b="1" dirty="0"/>
              <a:t>) and </a:t>
            </a:r>
            <a:r>
              <a:rPr lang="de-DE" b="1" dirty="0" err="1"/>
              <a:t>close</a:t>
            </a:r>
            <a:r>
              <a:rPr lang="de-DE" b="1" dirty="0"/>
              <a:t> </a:t>
            </a:r>
            <a:r>
              <a:rPr lang="de-DE" b="1" dirty="0" err="1"/>
              <a:t>cooperation</a:t>
            </a:r>
            <a:r>
              <a:rPr lang="de-DE" b="1" dirty="0"/>
              <a:t> </a:t>
            </a:r>
            <a:r>
              <a:rPr lang="de-DE" b="1" dirty="0" err="1"/>
              <a:t>between</a:t>
            </a:r>
            <a:r>
              <a:rPr lang="de-DE" b="1" dirty="0"/>
              <a:t> </a:t>
            </a:r>
            <a:r>
              <a:rPr lang="de-DE" b="1" dirty="0" err="1"/>
              <a:t>authorities</a:t>
            </a:r>
            <a:r>
              <a:rPr lang="de-DE" b="1" dirty="0"/>
              <a:t> and SoHO </a:t>
            </a:r>
            <a:r>
              <a:rPr lang="de-DE" b="1" dirty="0" err="1"/>
              <a:t>entities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essential to </a:t>
            </a:r>
            <a:r>
              <a:rPr lang="de-DE" b="1" dirty="0" err="1"/>
              <a:t>ensure</a:t>
            </a:r>
            <a:r>
              <a:rPr lang="de-DE" b="1" dirty="0"/>
              <a:t> </a:t>
            </a:r>
            <a:r>
              <a:rPr lang="de-DE" b="1" dirty="0" err="1"/>
              <a:t>product</a:t>
            </a:r>
            <a:r>
              <a:rPr lang="de-DE" b="1" dirty="0"/>
              <a:t> safety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E035F8C3-ADB0-4953-9707-17416D33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3FE95C58-00DA-475D-9560-22A99D84B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1734613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27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800542" y="506606"/>
            <a:ext cx="763919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Thanks</a:t>
            </a:r>
            <a:r>
              <a:rPr lang="de-DE" dirty="0"/>
              <a:t> to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Karina Preußel</a:t>
            </a:r>
          </a:p>
          <a:p>
            <a:r>
              <a:rPr lang="de-DE" dirty="0"/>
              <a:t>Christina Frank</a:t>
            </a:r>
          </a:p>
          <a:p>
            <a:r>
              <a:rPr lang="de-DE" dirty="0"/>
              <a:t>Raskit Lachmann</a:t>
            </a:r>
          </a:p>
          <a:p>
            <a:endParaRPr lang="de-DE" dirty="0"/>
          </a:p>
          <a:p>
            <a:endParaRPr lang="de-DE" dirty="0"/>
          </a:p>
          <a:p>
            <a:endParaRPr lang="de-DE" sz="800" b="1" dirty="0">
              <a:solidFill>
                <a:srgbClr val="0070C0"/>
              </a:solidFill>
            </a:endParaRPr>
          </a:p>
          <a:p>
            <a:r>
              <a:rPr lang="de-DE" sz="2400" b="1" dirty="0" err="1">
                <a:solidFill>
                  <a:srgbClr val="002060"/>
                </a:solidFill>
              </a:rPr>
              <a:t>Thank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 err="1">
                <a:solidFill>
                  <a:srgbClr val="002060"/>
                </a:solidFill>
              </a:rPr>
              <a:t>you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 err="1">
                <a:solidFill>
                  <a:srgbClr val="002060"/>
                </a:solidFill>
              </a:rPr>
              <a:t>for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 err="1">
                <a:solidFill>
                  <a:srgbClr val="002060"/>
                </a:solidFill>
              </a:rPr>
              <a:t>your</a:t>
            </a:r>
            <a:r>
              <a:rPr lang="de-DE" sz="2400" b="1" dirty="0">
                <a:solidFill>
                  <a:srgbClr val="002060"/>
                </a:solidFill>
              </a:rPr>
              <a:t> </a:t>
            </a:r>
            <a:r>
              <a:rPr lang="de-DE" sz="2400" b="1" dirty="0" err="1">
                <a:solidFill>
                  <a:srgbClr val="002060"/>
                </a:solidFill>
              </a:rPr>
              <a:t>attention</a:t>
            </a:r>
            <a:r>
              <a:rPr lang="de-DE" sz="2400" b="1" dirty="0">
                <a:solidFill>
                  <a:srgbClr val="002060"/>
                </a:solidFill>
              </a:rPr>
              <a:t>!</a:t>
            </a:r>
          </a:p>
          <a:p>
            <a:pPr algn="r"/>
            <a:r>
              <a:rPr lang="de-DE" b="1" dirty="0"/>
              <a:t>www.rki.de</a:t>
            </a:r>
          </a:p>
          <a:p>
            <a:pPr algn="r"/>
            <a:r>
              <a:rPr lang="de-DE" b="1" dirty="0"/>
              <a:t>epiblut@rki.de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83" y="1072605"/>
            <a:ext cx="2779875" cy="225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umsplatzhalter 2">
            <a:extLst>
              <a:ext uri="{FF2B5EF4-FFF2-40B4-BE49-F238E27FC236}">
                <a16:creationId xmlns:a16="http://schemas.microsoft.com/office/drawing/2014/main" id="{A34D10B1-F2EA-4B09-AB6B-E4B1BB9B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158A285F-62FE-4660-ADC9-1216290D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119404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350C55-7B98-4DD0-834C-FD48CEBF7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 dirty="0"/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04E88826-2AB6-4F5B-83ED-F74918B5A84D}"/>
              </a:ext>
            </a:extLst>
          </p:cNvPr>
          <p:cNvSpPr txBox="1">
            <a:spLocks/>
          </p:cNvSpPr>
          <p:nvPr/>
        </p:nvSpPr>
        <p:spPr>
          <a:xfrm>
            <a:off x="456088" y="433765"/>
            <a:ext cx="7983646" cy="71429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SoHO-relevant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pathogens</a:t>
            </a:r>
            <a:r>
              <a:rPr lang="de-DE" dirty="0"/>
              <a:t> (</a:t>
            </a:r>
            <a:r>
              <a:rPr lang="de-DE" dirty="0" err="1"/>
              <a:t>selection</a:t>
            </a:r>
            <a:r>
              <a:rPr lang="de-DE" dirty="0"/>
              <a:t>) 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EB15A65B-D60A-4C58-B9B5-210EA62C228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84216" y="1064255"/>
          <a:ext cx="6606973" cy="34273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428340">
                  <a:extLst>
                    <a:ext uri="{9D8B030D-6E8A-4147-A177-3AD203B41FA5}">
                      <a16:colId xmlns:a16="http://schemas.microsoft.com/office/drawing/2014/main" val="4000780364"/>
                    </a:ext>
                  </a:extLst>
                </a:gridCol>
                <a:gridCol w="1605249">
                  <a:extLst>
                    <a:ext uri="{9D8B030D-6E8A-4147-A177-3AD203B41FA5}">
                      <a16:colId xmlns:a16="http://schemas.microsoft.com/office/drawing/2014/main" val="3353001857"/>
                    </a:ext>
                  </a:extLst>
                </a:gridCol>
                <a:gridCol w="2573384">
                  <a:extLst>
                    <a:ext uri="{9D8B030D-6E8A-4147-A177-3AD203B41FA5}">
                      <a16:colId xmlns:a16="http://schemas.microsoft.com/office/drawing/2014/main" val="4005278521"/>
                    </a:ext>
                  </a:extLst>
                </a:gridCol>
              </a:tblGrid>
              <a:tr h="278726">
                <a:tc>
                  <a:txBody>
                    <a:bodyPr/>
                    <a:lstStyle/>
                    <a:p>
                      <a:r>
                        <a:rPr lang="de-DE" sz="1200" dirty="0"/>
                        <a:t>Pathogen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Main </a:t>
                      </a:r>
                      <a:r>
                        <a:rPr lang="de-DE" sz="1200" dirty="0" err="1"/>
                        <a:t>vector</a:t>
                      </a:r>
                      <a:r>
                        <a:rPr lang="de-DE" sz="1200" dirty="0"/>
                        <a:t>/</a:t>
                      </a:r>
                      <a:r>
                        <a:rPr lang="de-DE" sz="1200" dirty="0" err="1"/>
                        <a:t>transmission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mode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Host/Reservoir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757573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West-Nile-Virus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Culex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Birds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760247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Denguevirus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Aedes </a:t>
                      </a:r>
                      <a:r>
                        <a:rPr lang="de-DE" sz="1200" dirty="0" err="1"/>
                        <a:t>spp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Humans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Apes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340829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Zikavirus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Aedes </a:t>
                      </a:r>
                      <a:r>
                        <a:rPr lang="de-DE" sz="1200" dirty="0" err="1"/>
                        <a:t>spp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Humans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319442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Chikungunyavirus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Aedes </a:t>
                      </a:r>
                      <a:r>
                        <a:rPr lang="de-DE" sz="1200" dirty="0" err="1"/>
                        <a:t>spp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Rodent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Apes</a:t>
                      </a:r>
                      <a:r>
                        <a:rPr lang="de-DE" sz="1200" dirty="0"/>
                        <a:t>, (</a:t>
                      </a:r>
                      <a:r>
                        <a:rPr lang="de-DE" sz="1200" dirty="0" err="1"/>
                        <a:t>Humans</a:t>
                      </a:r>
                      <a:r>
                        <a:rPr lang="de-DE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503575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Krim-Kongo-Virus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Hyalomma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Livestock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688942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Babesiosis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Ixodidae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Vertebrates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including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Humans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006416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Trypanosoma </a:t>
                      </a:r>
                      <a:r>
                        <a:rPr lang="de-DE" sz="1200" dirty="0" err="1"/>
                        <a:t>cruzi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Triatominae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Vertebrates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including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Humans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520133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Malaria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Anopheles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Humans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Apes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169835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Mpox</a:t>
                      </a:r>
                      <a:r>
                        <a:rPr lang="de-DE" sz="1200" dirty="0"/>
                        <a:t>-Virus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Direct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contact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Vertebrates</a:t>
                      </a:r>
                      <a:r>
                        <a:rPr lang="de-DE" sz="1200" dirty="0"/>
                        <a:t> (</a:t>
                      </a:r>
                      <a:r>
                        <a:rPr lang="de-DE" sz="1200" dirty="0" err="1"/>
                        <a:t>small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mammals</a:t>
                      </a:r>
                      <a:r>
                        <a:rPr lang="de-DE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361975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Marburg-Virus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Direct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contact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Fruit bats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697153"/>
                  </a:ext>
                </a:extLst>
              </a:tr>
            </a:tbl>
          </a:graphicData>
        </a:graphic>
      </p:graphicFrame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A0E53348-DC33-41E9-A2B2-5564D50BF1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E94EC8F6-F394-4DFF-B9B7-224BB696A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2915554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350C55-7B98-4DD0-834C-FD48CEBF7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 dirty="0"/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04E88826-2AB6-4F5B-83ED-F74918B5A84D}"/>
              </a:ext>
            </a:extLst>
          </p:cNvPr>
          <p:cNvSpPr txBox="1">
            <a:spLocks/>
          </p:cNvSpPr>
          <p:nvPr/>
        </p:nvSpPr>
        <p:spPr>
          <a:xfrm>
            <a:off x="456088" y="433765"/>
            <a:ext cx="7983646" cy="71429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SoHO-relevant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pathogens</a:t>
            </a:r>
            <a:r>
              <a:rPr lang="de-DE" dirty="0"/>
              <a:t> (</a:t>
            </a:r>
            <a:r>
              <a:rPr lang="de-DE" dirty="0" err="1"/>
              <a:t>selection</a:t>
            </a:r>
            <a:r>
              <a:rPr lang="de-DE" dirty="0"/>
              <a:t>)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EB15A65B-D60A-4C58-B9B5-210EA62C2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168397"/>
              </p:ext>
            </p:extLst>
          </p:nvPr>
        </p:nvGraphicFramePr>
        <p:xfrm>
          <a:off x="1084216" y="1064255"/>
          <a:ext cx="6606973" cy="34273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428340">
                  <a:extLst>
                    <a:ext uri="{9D8B030D-6E8A-4147-A177-3AD203B41FA5}">
                      <a16:colId xmlns:a16="http://schemas.microsoft.com/office/drawing/2014/main" val="4000780364"/>
                    </a:ext>
                  </a:extLst>
                </a:gridCol>
                <a:gridCol w="1605249">
                  <a:extLst>
                    <a:ext uri="{9D8B030D-6E8A-4147-A177-3AD203B41FA5}">
                      <a16:colId xmlns:a16="http://schemas.microsoft.com/office/drawing/2014/main" val="3353001857"/>
                    </a:ext>
                  </a:extLst>
                </a:gridCol>
                <a:gridCol w="2573384">
                  <a:extLst>
                    <a:ext uri="{9D8B030D-6E8A-4147-A177-3AD203B41FA5}">
                      <a16:colId xmlns:a16="http://schemas.microsoft.com/office/drawing/2014/main" val="4005278521"/>
                    </a:ext>
                  </a:extLst>
                </a:gridCol>
              </a:tblGrid>
              <a:tr h="278726">
                <a:tc>
                  <a:txBody>
                    <a:bodyPr/>
                    <a:lstStyle/>
                    <a:p>
                      <a:r>
                        <a:rPr lang="de-DE" sz="1200" dirty="0"/>
                        <a:t>Pathogen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Main </a:t>
                      </a:r>
                      <a:r>
                        <a:rPr lang="de-DE" sz="1200" dirty="0" err="1"/>
                        <a:t>vector</a:t>
                      </a:r>
                      <a:r>
                        <a:rPr lang="de-DE" sz="1200" dirty="0"/>
                        <a:t>/</a:t>
                      </a:r>
                      <a:r>
                        <a:rPr lang="de-DE" sz="1200" dirty="0" err="1"/>
                        <a:t>transmission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mode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Host/Reservoir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757573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West-Nile-Virus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Culex</a:t>
                      </a:r>
                      <a:endParaRPr lang="de-DE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Birds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760247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Denguevirus</a:t>
                      </a:r>
                      <a:endParaRPr lang="de-DE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Aedes </a:t>
                      </a:r>
                      <a:r>
                        <a:rPr lang="de-DE" sz="1200" dirty="0" err="1"/>
                        <a:t>spp</a:t>
                      </a:r>
                      <a:endParaRPr lang="de-DE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Humans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Apes</a:t>
                      </a:r>
                      <a:endParaRPr lang="de-DE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340829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Zikavirus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Aedes </a:t>
                      </a:r>
                      <a:r>
                        <a:rPr lang="de-DE" sz="1200" dirty="0" err="1"/>
                        <a:t>spp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Humans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319442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Chikungunyavirus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Aedes </a:t>
                      </a:r>
                      <a:r>
                        <a:rPr lang="de-DE" sz="1200" dirty="0" err="1"/>
                        <a:t>spp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Rodent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Apes</a:t>
                      </a:r>
                      <a:r>
                        <a:rPr lang="de-DE" sz="1200" dirty="0"/>
                        <a:t>, (</a:t>
                      </a:r>
                      <a:r>
                        <a:rPr lang="de-DE" sz="1200" dirty="0" err="1"/>
                        <a:t>Humans</a:t>
                      </a:r>
                      <a:r>
                        <a:rPr lang="de-DE" sz="12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503575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Krim-Kongo-Virus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Hyalomma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Livestock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688942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Babesiosis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Ixodidae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Vertebrates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including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Humans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9006416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Trypanosoma </a:t>
                      </a:r>
                      <a:r>
                        <a:rPr lang="de-DE" sz="1200" dirty="0" err="1"/>
                        <a:t>cruzi</a:t>
                      </a:r>
                      <a:endParaRPr lang="de-DE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Triatominae</a:t>
                      </a:r>
                      <a:endParaRPr lang="de-DE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Vertebrates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including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Humans</a:t>
                      </a:r>
                      <a:endParaRPr lang="de-DE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520133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Malaria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Anopheles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Humans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Apes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169835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Mpox</a:t>
                      </a:r>
                      <a:r>
                        <a:rPr lang="de-DE" sz="1200" dirty="0"/>
                        <a:t>-Virus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Direct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contact</a:t>
                      </a:r>
                      <a:endParaRPr lang="de-DE" sz="1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Vertebrates</a:t>
                      </a:r>
                      <a:r>
                        <a:rPr lang="de-DE" sz="1200" dirty="0"/>
                        <a:t> (</a:t>
                      </a:r>
                      <a:r>
                        <a:rPr lang="de-DE" sz="1200" dirty="0" err="1"/>
                        <a:t>small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mammals</a:t>
                      </a:r>
                      <a:r>
                        <a:rPr lang="de-DE" sz="1200" dirty="0"/>
                        <a:t>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361975"/>
                  </a:ext>
                </a:extLst>
              </a:tr>
              <a:tr h="2787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Marburg-Virus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Direct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contact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Fruit bats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697153"/>
                  </a:ext>
                </a:extLst>
              </a:tr>
            </a:tbl>
          </a:graphicData>
        </a:graphic>
      </p:graphicFrame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C3E27141-42E3-4F1E-A91A-83A327008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6E8CEFEC-30FD-449A-AF03-AAFA62A3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249700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 dirty="0"/>
          </a:p>
        </p:txBody>
      </p:sp>
      <p:sp>
        <p:nvSpPr>
          <p:cNvPr id="10" name="Titel 5">
            <a:extLst>
              <a:ext uri="{FF2B5EF4-FFF2-40B4-BE49-F238E27FC236}">
                <a16:creationId xmlns:a16="http://schemas.microsoft.com/office/drawing/2014/main" id="{DCB42BC5-492E-4285-B763-388ED2E1B4F2}"/>
              </a:ext>
            </a:extLst>
          </p:cNvPr>
          <p:cNvSpPr txBox="1">
            <a:spLocks/>
          </p:cNvSpPr>
          <p:nvPr/>
        </p:nvSpPr>
        <p:spPr>
          <a:xfrm>
            <a:off x="564826" y="392036"/>
            <a:ext cx="7983646" cy="50372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>
                <a:solidFill>
                  <a:srgbClr val="045AA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Climate </a:t>
            </a:r>
            <a:r>
              <a:rPr lang="de-DE" dirty="0" err="1"/>
              <a:t>change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52F4678-AD51-4EE5-A76D-0DC2FD747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14" t="47545" r="16202" b="1991"/>
          <a:stretch/>
        </p:blipFill>
        <p:spPr>
          <a:xfrm>
            <a:off x="1353879" y="1219199"/>
            <a:ext cx="5755758" cy="3404916"/>
          </a:xfrm>
          <a:prstGeom prst="rect">
            <a:avLst/>
          </a:prstGeom>
        </p:spPr>
      </p:pic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C919A2E-5A87-4D6B-9CA0-377024731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937AA2F2-3C63-4CCE-861A-1F6E2C116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614555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71032" y="552046"/>
            <a:ext cx="7983646" cy="431471"/>
          </a:xfrm>
        </p:spPr>
        <p:txBody>
          <a:bodyPr/>
          <a:lstStyle/>
          <a:p>
            <a:r>
              <a:rPr lang="de-DE" dirty="0" err="1"/>
              <a:t>Context</a:t>
            </a:r>
            <a:endParaRPr lang="de-DE" dirty="0"/>
          </a:p>
        </p:txBody>
      </p:sp>
      <p:sp>
        <p:nvSpPr>
          <p:cNvPr id="19" name="Foliennummernplatzhalter 4">
            <a:extLst>
              <a:ext uri="{FF2B5EF4-FFF2-40B4-BE49-F238E27FC236}">
                <a16:creationId xmlns:a16="http://schemas.microsoft.com/office/drawing/2014/main" id="{55AE18C6-75EF-4ADF-9BA5-A16510B8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42862" y="4767263"/>
            <a:ext cx="496872" cy="273844"/>
          </a:xfrm>
        </p:spPr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D283B89-C6BE-4187-A6D0-56CD6B0D7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06" t="28114" r="27054" b="25719"/>
          <a:stretch/>
        </p:blipFill>
        <p:spPr>
          <a:xfrm>
            <a:off x="847791" y="969022"/>
            <a:ext cx="4933818" cy="3359409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EA7BE70-0696-432B-B309-FCE4AC2507FF}"/>
              </a:ext>
            </a:extLst>
          </p:cNvPr>
          <p:cNvSpPr/>
          <p:nvPr/>
        </p:nvSpPr>
        <p:spPr>
          <a:xfrm>
            <a:off x="3044324" y="2773050"/>
            <a:ext cx="786809" cy="5779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673DE84-1B88-4CB3-BB1B-7DD1DC35D4D9}"/>
              </a:ext>
            </a:extLst>
          </p:cNvPr>
          <p:cNvSpPr/>
          <p:nvPr/>
        </p:nvSpPr>
        <p:spPr>
          <a:xfrm>
            <a:off x="4572000" y="3175591"/>
            <a:ext cx="290623" cy="184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E41D7E4-D581-47F3-8540-39792478BC72}"/>
              </a:ext>
            </a:extLst>
          </p:cNvPr>
          <p:cNvSpPr txBox="1"/>
          <p:nvPr/>
        </p:nvSpPr>
        <p:spPr>
          <a:xfrm>
            <a:off x="3133484" y="3074028"/>
            <a:ext cx="6096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Arial Narrow" panose="020B0606020202030204" pitchFamily="34" charset="0"/>
                <a:cs typeface="Arial" panose="020B0604020202020204" pitchFamily="34" charset="0"/>
              </a:rPr>
              <a:t>Vectors</a:t>
            </a:r>
            <a:endParaRPr lang="de-DE" sz="1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CB4C034-3DB0-4BFC-A4AA-D91A1FDD4B24}"/>
              </a:ext>
            </a:extLst>
          </p:cNvPr>
          <p:cNvSpPr txBox="1"/>
          <p:nvPr/>
        </p:nvSpPr>
        <p:spPr>
          <a:xfrm>
            <a:off x="3437728" y="4468343"/>
            <a:ext cx="28652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/>
              <a:t>Modified</a:t>
            </a:r>
            <a:r>
              <a:rPr lang="de-DE" sz="800" dirty="0"/>
              <a:t> </a:t>
            </a:r>
            <a:r>
              <a:rPr lang="de-DE" sz="800" dirty="0" err="1"/>
              <a:t>from</a:t>
            </a:r>
            <a:r>
              <a:rPr lang="de-DE" sz="800" dirty="0"/>
              <a:t> Gilbert, Ann Rev </a:t>
            </a:r>
            <a:r>
              <a:rPr lang="de-DE" sz="800" dirty="0" err="1"/>
              <a:t>Entomol</a:t>
            </a:r>
            <a:r>
              <a:rPr lang="de-DE" sz="800" dirty="0"/>
              <a:t>, 2021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C1B2BA8-D5A4-44B9-A9CD-8DC97FE5FFB4}"/>
              </a:ext>
            </a:extLst>
          </p:cNvPr>
          <p:cNvSpPr txBox="1"/>
          <p:nvPr/>
        </p:nvSpPr>
        <p:spPr>
          <a:xfrm>
            <a:off x="6192730" y="1754616"/>
            <a:ext cx="1291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Precipitation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0A840D-8CD3-45C9-A836-258171B54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761" y="1603689"/>
            <a:ext cx="1424124" cy="93570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552352-F0B6-41CC-921C-033830FB0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761" y="3100259"/>
            <a:ext cx="1424124" cy="92389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04F4A92-3C95-4AD1-8E86-0DF571DD63DF}"/>
              </a:ext>
            </a:extLst>
          </p:cNvPr>
          <p:cNvSpPr txBox="1"/>
          <p:nvPr/>
        </p:nvSpPr>
        <p:spPr>
          <a:xfrm>
            <a:off x="7379937" y="3969109"/>
            <a:ext cx="1832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Ungarn heute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D6D2944-8608-40A3-9881-78BCA79771DA}"/>
              </a:ext>
            </a:extLst>
          </p:cNvPr>
          <p:cNvSpPr txBox="1"/>
          <p:nvPr/>
        </p:nvSpPr>
        <p:spPr>
          <a:xfrm>
            <a:off x="7314271" y="2483592"/>
            <a:ext cx="1832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Stuttgarter Zeitung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E0BEDE1-CC4B-4306-AC00-19BE6C19D1D3}"/>
              </a:ext>
            </a:extLst>
          </p:cNvPr>
          <p:cNvSpPr txBox="1"/>
          <p:nvPr/>
        </p:nvSpPr>
        <p:spPr>
          <a:xfrm>
            <a:off x="6177444" y="3284983"/>
            <a:ext cx="1291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Vector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Datumsplatzhalter 2">
            <a:extLst>
              <a:ext uri="{FF2B5EF4-FFF2-40B4-BE49-F238E27FC236}">
                <a16:creationId xmlns:a16="http://schemas.microsoft.com/office/drawing/2014/main" id="{3098EAED-A8C8-4706-86CD-E4424663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C792BB58-E769-4F1C-97C4-46E9E77C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339596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6088" y="487746"/>
            <a:ext cx="7983646" cy="714291"/>
          </a:xfrm>
        </p:spPr>
        <p:txBody>
          <a:bodyPr/>
          <a:lstStyle/>
          <a:p>
            <a:r>
              <a:rPr lang="de-DE" dirty="0"/>
              <a:t>West-Nile-Virus</a:t>
            </a:r>
          </a:p>
        </p:txBody>
      </p:sp>
      <p:sp>
        <p:nvSpPr>
          <p:cNvPr id="23" name="Textplatzhalter 1">
            <a:extLst>
              <a:ext uri="{FF2B5EF4-FFF2-40B4-BE49-F238E27FC236}">
                <a16:creationId xmlns:a16="http://schemas.microsoft.com/office/drawing/2014/main" id="{DD957B62-C05E-4C9F-97F2-C5F8C47E3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1465990"/>
            <a:ext cx="5009749" cy="2642407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de-DE" sz="1600" dirty="0"/>
              <a:t>WNV = </a:t>
            </a:r>
            <a:r>
              <a:rPr lang="de-DE" sz="1600" dirty="0" err="1"/>
              <a:t>Flavivirus</a:t>
            </a:r>
            <a:endParaRPr lang="de-DE" sz="16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sz="1600" dirty="0"/>
              <a:t>Main </a:t>
            </a:r>
            <a:r>
              <a:rPr lang="de-DE" sz="1600" dirty="0" err="1"/>
              <a:t>vector</a:t>
            </a:r>
            <a:r>
              <a:rPr lang="de-DE" sz="1600" dirty="0"/>
              <a:t>: </a:t>
            </a:r>
            <a:r>
              <a:rPr lang="de-DE" sz="1600" dirty="0" err="1"/>
              <a:t>Culex</a:t>
            </a:r>
            <a:r>
              <a:rPr lang="de-DE" sz="1600" dirty="0"/>
              <a:t> </a:t>
            </a:r>
            <a:r>
              <a:rPr lang="de-DE" sz="1600" dirty="0" err="1"/>
              <a:t>spp</a:t>
            </a:r>
            <a:r>
              <a:rPr lang="de-DE" sz="1600" dirty="0"/>
              <a:t>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sz="1600" dirty="0"/>
              <a:t>Birds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amplifying</a:t>
            </a:r>
            <a:r>
              <a:rPr lang="de-DE" sz="1600" dirty="0"/>
              <a:t> </a:t>
            </a:r>
            <a:r>
              <a:rPr lang="de-DE" sz="1600" dirty="0" err="1"/>
              <a:t>hosts</a:t>
            </a:r>
            <a:r>
              <a:rPr lang="de-DE" sz="1600" dirty="0"/>
              <a:t>, high </a:t>
            </a:r>
            <a:r>
              <a:rPr lang="de-DE" sz="1600" dirty="0" err="1"/>
              <a:t>fatality</a:t>
            </a:r>
            <a:r>
              <a:rPr lang="de-DE" sz="1600" dirty="0"/>
              <a:t> in </a:t>
            </a:r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species</a:t>
            </a:r>
            <a:endParaRPr lang="de-DE" sz="16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sz="1600" dirty="0" err="1"/>
              <a:t>Mammals</a:t>
            </a:r>
            <a:r>
              <a:rPr lang="de-DE" sz="1600" dirty="0"/>
              <a:t> </a:t>
            </a:r>
            <a:r>
              <a:rPr lang="de-DE" sz="1600" dirty="0" err="1"/>
              <a:t>including</a:t>
            </a:r>
            <a:r>
              <a:rPr lang="de-DE" sz="1600" dirty="0"/>
              <a:t> </a:t>
            </a:r>
            <a:r>
              <a:rPr lang="de-DE" sz="1600" dirty="0" err="1"/>
              <a:t>equines</a:t>
            </a:r>
            <a:r>
              <a:rPr lang="de-DE" sz="1600" dirty="0"/>
              <a:t> and </a:t>
            </a:r>
            <a:r>
              <a:rPr lang="de-DE" sz="1600" dirty="0" err="1"/>
              <a:t>humans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dead</a:t>
            </a:r>
            <a:r>
              <a:rPr lang="de-DE" sz="1600" dirty="0"/>
              <a:t>-end-hosts = </a:t>
            </a:r>
            <a:r>
              <a:rPr lang="de-DE" sz="1600" dirty="0" err="1"/>
              <a:t>low</a:t>
            </a:r>
            <a:r>
              <a:rPr lang="de-DE" sz="1600" dirty="0"/>
              <a:t> </a:t>
            </a:r>
            <a:r>
              <a:rPr lang="de-DE" sz="1600" dirty="0" err="1"/>
              <a:t>level</a:t>
            </a:r>
            <a:r>
              <a:rPr lang="de-DE" sz="1600" dirty="0"/>
              <a:t> </a:t>
            </a:r>
            <a:r>
              <a:rPr lang="de-DE" sz="1600" dirty="0" err="1"/>
              <a:t>viraemia</a:t>
            </a:r>
            <a:endParaRPr lang="de-DE" sz="16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sz="1600" dirty="0" err="1"/>
              <a:t>Humans</a:t>
            </a:r>
            <a:r>
              <a:rPr lang="de-DE" sz="1600" dirty="0"/>
              <a:t>: 80% </a:t>
            </a:r>
            <a:r>
              <a:rPr lang="de-DE" sz="1600" dirty="0" err="1"/>
              <a:t>asymptomatic</a:t>
            </a:r>
            <a:r>
              <a:rPr lang="de-DE" sz="1600" dirty="0"/>
              <a:t>, 19% WNF, 1% WNND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0" indent="0" algn="ctr">
              <a:buClrTx/>
              <a:buNone/>
            </a:pPr>
            <a:r>
              <a:rPr lang="de-DE" sz="1600" b="1" dirty="0">
                <a:solidFill>
                  <a:srgbClr val="C00000"/>
                </a:solidFill>
              </a:rPr>
              <a:t>Transmission via SoHO </a:t>
            </a:r>
            <a:r>
              <a:rPr lang="de-DE" sz="1600" b="1" dirty="0" err="1">
                <a:solidFill>
                  <a:srgbClr val="C00000"/>
                </a:solidFill>
              </a:rPr>
              <a:t>well</a:t>
            </a:r>
            <a:r>
              <a:rPr lang="de-DE" sz="1600" b="1" dirty="0">
                <a:solidFill>
                  <a:srgbClr val="C00000"/>
                </a:solidFill>
              </a:rPr>
              <a:t> </a:t>
            </a:r>
            <a:r>
              <a:rPr lang="de-DE" sz="1600" b="1" dirty="0" err="1">
                <a:solidFill>
                  <a:srgbClr val="C00000"/>
                </a:solidFill>
              </a:rPr>
              <a:t>documented</a:t>
            </a:r>
            <a:r>
              <a:rPr lang="de-DE" sz="1600" b="1" dirty="0">
                <a:solidFill>
                  <a:srgbClr val="C00000"/>
                </a:solidFill>
              </a:rPr>
              <a:t> with adverse </a:t>
            </a:r>
            <a:r>
              <a:rPr lang="de-DE" sz="1600" b="1" dirty="0" err="1">
                <a:solidFill>
                  <a:srgbClr val="C00000"/>
                </a:solidFill>
              </a:rPr>
              <a:t>outcome</a:t>
            </a:r>
            <a:endParaRPr lang="de-DE" sz="1600" b="1" dirty="0">
              <a:solidFill>
                <a:srgbClr val="C00000"/>
              </a:solidFill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13A4B04D-E7D1-4E29-99F0-874F1F55C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939" y="2859085"/>
            <a:ext cx="2047135" cy="1908178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621D6DA-8792-42E4-81FE-6F66340929BE}"/>
              </a:ext>
            </a:extLst>
          </p:cNvPr>
          <p:cNvSpPr txBox="1"/>
          <p:nvPr/>
        </p:nvSpPr>
        <p:spPr>
          <a:xfrm>
            <a:off x="5888513" y="2571750"/>
            <a:ext cx="17933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Offergeld et al., Hämotherapie 2022</a:t>
            </a:r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DD6DE48B-D29B-49FA-99EC-9135A6A4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4BE6DCAE-03A8-49C7-8C94-A8058750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0213F7D-400B-449F-AA74-02AAD53F4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430" y="763103"/>
            <a:ext cx="2564152" cy="180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402205"/>
            <a:ext cx="7983646" cy="714291"/>
          </a:xfrm>
        </p:spPr>
        <p:txBody>
          <a:bodyPr/>
          <a:lstStyle/>
          <a:p>
            <a:r>
              <a:rPr lang="de-DE" dirty="0"/>
              <a:t>WNV and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B059E63-BDAB-44BE-8A66-10F36DE11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59"/>
          <a:stretch/>
        </p:blipFill>
        <p:spPr>
          <a:xfrm>
            <a:off x="1367815" y="2658827"/>
            <a:ext cx="5691870" cy="197424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3A50DBB-3E3D-470D-B21A-A6DDB6D51938}"/>
              </a:ext>
            </a:extLst>
          </p:cNvPr>
          <p:cNvSpPr txBox="1"/>
          <p:nvPr/>
        </p:nvSpPr>
        <p:spPr>
          <a:xfrm>
            <a:off x="871181" y="1193607"/>
            <a:ext cx="7155683" cy="2140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700" dirty="0"/>
              <a:t>Main </a:t>
            </a:r>
            <a:r>
              <a:rPr lang="de-DE" sz="1700" dirty="0" err="1"/>
              <a:t>vector</a:t>
            </a:r>
            <a:r>
              <a:rPr lang="de-DE" sz="1700" dirty="0"/>
              <a:t> (</a:t>
            </a:r>
            <a:r>
              <a:rPr lang="de-DE" sz="1700" dirty="0" err="1"/>
              <a:t>Culex</a:t>
            </a:r>
            <a:r>
              <a:rPr lang="de-DE" sz="1700" dirty="0"/>
              <a:t>) </a:t>
            </a:r>
            <a:r>
              <a:rPr lang="de-DE" sz="1700" dirty="0" err="1"/>
              <a:t>established</a:t>
            </a:r>
            <a:r>
              <a:rPr lang="de-DE" sz="1700" dirty="0"/>
              <a:t> in Germany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700" dirty="0"/>
              <a:t>Population </a:t>
            </a:r>
            <a:r>
              <a:rPr lang="de-DE" sz="1700" dirty="0" err="1"/>
              <a:t>densitity</a:t>
            </a:r>
            <a:r>
              <a:rPr lang="de-DE" sz="1700" dirty="0"/>
              <a:t> </a:t>
            </a:r>
            <a:r>
              <a:rPr lang="de-DE" sz="1700" dirty="0" err="1"/>
              <a:t>depends</a:t>
            </a:r>
            <a:r>
              <a:rPr lang="de-DE" sz="1700" dirty="0"/>
              <a:t> on </a:t>
            </a:r>
            <a:r>
              <a:rPr lang="de-DE" sz="1700" dirty="0" err="1"/>
              <a:t>weather</a:t>
            </a:r>
            <a:r>
              <a:rPr lang="de-DE" sz="1700" dirty="0"/>
              <a:t> </a:t>
            </a:r>
            <a:r>
              <a:rPr lang="de-DE" sz="1700" dirty="0" err="1"/>
              <a:t>conditions</a:t>
            </a:r>
            <a:endParaRPr lang="de-DE" sz="1700" dirty="0"/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700" dirty="0" err="1"/>
              <a:t>Ecologically</a:t>
            </a:r>
            <a:r>
              <a:rPr lang="de-DE" sz="1700" dirty="0"/>
              <a:t> </a:t>
            </a:r>
            <a:r>
              <a:rPr lang="de-DE" sz="1700" dirty="0" err="1"/>
              <a:t>favoured</a:t>
            </a:r>
            <a:r>
              <a:rPr lang="de-DE" sz="1700" dirty="0"/>
              <a:t> </a:t>
            </a:r>
            <a:r>
              <a:rPr lang="de-DE" sz="1700" dirty="0" err="1"/>
              <a:t>regions</a:t>
            </a:r>
            <a:r>
              <a:rPr lang="de-DE" sz="1700" dirty="0"/>
              <a:t> (</a:t>
            </a:r>
            <a:r>
              <a:rPr lang="de-DE" sz="1700" dirty="0" err="1"/>
              <a:t>Wetlands</a:t>
            </a:r>
            <a:r>
              <a:rPr lang="de-DE" sz="1700" dirty="0"/>
              <a:t>)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de-DE" sz="1700" dirty="0" err="1"/>
              <a:t>Continuous</a:t>
            </a:r>
            <a:r>
              <a:rPr lang="de-DE" sz="1700" dirty="0"/>
              <a:t> warm </a:t>
            </a:r>
            <a:r>
              <a:rPr lang="de-DE" sz="1700" dirty="0" err="1"/>
              <a:t>temperatures</a:t>
            </a:r>
            <a:r>
              <a:rPr lang="de-DE" sz="1700" dirty="0"/>
              <a:t> </a:t>
            </a:r>
            <a:r>
              <a:rPr lang="de-DE" sz="1700" dirty="0" err="1"/>
              <a:t>shorten</a:t>
            </a:r>
            <a:r>
              <a:rPr lang="de-DE" sz="1700" dirty="0"/>
              <a:t> </a:t>
            </a:r>
            <a:r>
              <a:rPr lang="de-DE" sz="1700" dirty="0" err="1"/>
              <a:t>incubation</a:t>
            </a:r>
            <a:r>
              <a:rPr lang="de-DE" sz="1700" dirty="0"/>
              <a:t> </a:t>
            </a:r>
            <a:r>
              <a:rPr lang="de-DE" sz="1700" dirty="0" err="1"/>
              <a:t>period</a:t>
            </a:r>
            <a:r>
              <a:rPr lang="de-DE" sz="1700" dirty="0"/>
              <a:t> of </a:t>
            </a:r>
            <a:r>
              <a:rPr lang="de-DE" sz="1700" dirty="0" err="1"/>
              <a:t>the</a:t>
            </a:r>
            <a:r>
              <a:rPr lang="de-DE" sz="1700" dirty="0"/>
              <a:t> </a:t>
            </a:r>
            <a:r>
              <a:rPr lang="de-DE" sz="1700" dirty="0" err="1"/>
              <a:t>virus</a:t>
            </a:r>
            <a:r>
              <a:rPr lang="de-DE" sz="1700" dirty="0"/>
              <a:t> in </a:t>
            </a:r>
            <a:r>
              <a:rPr lang="de-DE" sz="1700" dirty="0" err="1"/>
              <a:t>the</a:t>
            </a:r>
            <a:r>
              <a:rPr lang="de-DE" sz="1700" dirty="0"/>
              <a:t> </a:t>
            </a:r>
            <a:r>
              <a:rPr lang="de-DE" sz="1700" dirty="0" err="1"/>
              <a:t>mosquitoe</a:t>
            </a:r>
            <a:r>
              <a:rPr lang="de-DE" sz="1700" dirty="0"/>
              <a:t> and </a:t>
            </a:r>
            <a:r>
              <a:rPr lang="de-DE" sz="1700" dirty="0" err="1"/>
              <a:t>prolong</a:t>
            </a:r>
            <a:r>
              <a:rPr lang="de-DE" sz="1700" dirty="0"/>
              <a:t> </a:t>
            </a:r>
            <a:r>
              <a:rPr lang="de-DE" sz="1700" dirty="0" err="1"/>
              <a:t>transmission</a:t>
            </a:r>
            <a:r>
              <a:rPr lang="de-DE" sz="1700" dirty="0"/>
              <a:t> </a:t>
            </a:r>
            <a:r>
              <a:rPr lang="de-DE" sz="1700" dirty="0" err="1"/>
              <a:t>season</a:t>
            </a:r>
            <a:endParaRPr lang="de-DE" sz="1700" dirty="0"/>
          </a:p>
          <a:p>
            <a:pPr>
              <a:lnSpc>
                <a:spcPts val="2300"/>
              </a:lnSpc>
            </a:pPr>
            <a:endParaRPr lang="de-DE" sz="1700" dirty="0"/>
          </a:p>
          <a:p>
            <a:pPr>
              <a:lnSpc>
                <a:spcPts val="2300"/>
              </a:lnSpc>
            </a:pPr>
            <a:endParaRPr lang="de-DE" sz="17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FA935F0-336D-4291-AB92-33406BF5B2A3}"/>
              </a:ext>
            </a:extLst>
          </p:cNvPr>
          <p:cNvSpPr/>
          <p:nvPr/>
        </p:nvSpPr>
        <p:spPr>
          <a:xfrm>
            <a:off x="1367815" y="2658827"/>
            <a:ext cx="1796804" cy="81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27446987-CBBE-4FB2-AAAF-35BEA500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BB2439BB-1006-48E7-867D-B2D9354A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2224334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97F3955-B7EB-47B2-A4DD-B54B9076B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5219"/>
            <a:ext cx="7983646" cy="714291"/>
          </a:xfrm>
        </p:spPr>
        <p:txBody>
          <a:bodyPr/>
          <a:lstStyle/>
          <a:p>
            <a:r>
              <a:rPr lang="de-DE" dirty="0"/>
              <a:t>WNV in Germany 2024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B641FA1-AA0F-4A7B-85AC-4B3FF59F4899}"/>
              </a:ext>
            </a:extLst>
          </p:cNvPr>
          <p:cNvSpPr txBox="1"/>
          <p:nvPr/>
        </p:nvSpPr>
        <p:spPr>
          <a:xfrm>
            <a:off x="1956076" y="4453221"/>
            <a:ext cx="5406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linkClick r:id="rId2"/>
              </a:rPr>
              <a:t>https://www.fli.de/de/aktuelles/tierseuchengeschehen/west-nil-virus/</a:t>
            </a:r>
            <a:r>
              <a:rPr lang="de-DE" sz="1200" dirty="0"/>
              <a:t> and RKI </a:t>
            </a:r>
            <a:r>
              <a:rPr lang="de-DE" sz="1200" dirty="0" err="1"/>
              <a:t>data</a:t>
            </a:r>
            <a:endParaRPr lang="de-DE" sz="1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29EB8A-821E-410B-B200-811FAEDF5D3E}"/>
              </a:ext>
            </a:extLst>
          </p:cNvPr>
          <p:cNvSpPr txBox="1"/>
          <p:nvPr/>
        </p:nvSpPr>
        <p:spPr>
          <a:xfrm>
            <a:off x="457200" y="1239788"/>
            <a:ext cx="471022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500" dirty="0"/>
              <a:t>WNV was </a:t>
            </a:r>
            <a:r>
              <a:rPr lang="de-DE" sz="1500" dirty="0" err="1"/>
              <a:t>first</a:t>
            </a:r>
            <a:r>
              <a:rPr lang="de-DE" sz="1500" dirty="0"/>
              <a:t> </a:t>
            </a:r>
            <a:r>
              <a:rPr lang="de-DE" sz="1500" dirty="0" err="1"/>
              <a:t>detected</a:t>
            </a:r>
            <a:r>
              <a:rPr lang="de-DE" sz="1500" dirty="0"/>
              <a:t> in Germany in 2018 after an </a:t>
            </a:r>
            <a:r>
              <a:rPr lang="de-DE" sz="1500" dirty="0" err="1"/>
              <a:t>unusually</a:t>
            </a:r>
            <a:r>
              <a:rPr lang="de-DE" sz="1500" dirty="0"/>
              <a:t> </a:t>
            </a:r>
            <a:r>
              <a:rPr lang="de-DE" sz="1500" dirty="0" err="1"/>
              <a:t>hot</a:t>
            </a:r>
            <a:r>
              <a:rPr lang="de-DE" sz="1500" dirty="0"/>
              <a:t> </a:t>
            </a:r>
            <a:r>
              <a:rPr lang="de-DE" sz="1500" dirty="0" err="1"/>
              <a:t>summer</a:t>
            </a:r>
            <a:r>
              <a:rPr lang="de-DE" sz="1500" dirty="0"/>
              <a:t> in </a:t>
            </a:r>
            <a:r>
              <a:rPr lang="de-DE" sz="1500" dirty="0" err="1"/>
              <a:t>the</a:t>
            </a:r>
            <a:r>
              <a:rPr lang="de-DE" sz="1500" dirty="0"/>
              <a:t> </a:t>
            </a:r>
            <a:r>
              <a:rPr lang="de-DE" sz="1500" dirty="0" err="1"/>
              <a:t>east</a:t>
            </a:r>
            <a:endParaRPr lang="de-DE" sz="15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500" dirty="0" err="1"/>
              <a:t>Local</a:t>
            </a:r>
            <a:r>
              <a:rPr lang="de-DE" sz="1500" dirty="0"/>
              <a:t> human </a:t>
            </a:r>
            <a:r>
              <a:rPr lang="de-DE" sz="1500" dirty="0" err="1"/>
              <a:t>infections</a:t>
            </a:r>
            <a:r>
              <a:rPr lang="de-DE" sz="1500" dirty="0"/>
              <a:t> </a:t>
            </a:r>
            <a:r>
              <a:rPr lang="de-DE" sz="1500" dirty="0" err="1"/>
              <a:t>since</a:t>
            </a:r>
            <a:r>
              <a:rPr lang="de-DE" sz="1500" dirty="0"/>
              <a:t> 2019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500" dirty="0"/>
              <a:t>10-50 human </a:t>
            </a:r>
            <a:r>
              <a:rPr lang="de-DE" sz="1500" dirty="0" err="1"/>
              <a:t>cases</a:t>
            </a:r>
            <a:r>
              <a:rPr lang="de-DE" sz="1500" dirty="0"/>
              <a:t> </a:t>
            </a:r>
            <a:r>
              <a:rPr lang="de-DE" sz="1500" dirty="0" err="1"/>
              <a:t>identified</a:t>
            </a:r>
            <a:r>
              <a:rPr lang="de-DE" sz="1500" dirty="0"/>
              <a:t> </a:t>
            </a:r>
            <a:r>
              <a:rPr lang="de-DE" sz="1500" dirty="0" err="1"/>
              <a:t>each</a:t>
            </a:r>
            <a:r>
              <a:rPr lang="de-DE" sz="1500" dirty="0"/>
              <a:t> </a:t>
            </a:r>
            <a:r>
              <a:rPr lang="de-DE" sz="1500" dirty="0" err="1"/>
              <a:t>year</a:t>
            </a:r>
            <a:r>
              <a:rPr lang="de-DE" sz="1500" dirty="0"/>
              <a:t>, </a:t>
            </a:r>
            <a:r>
              <a:rPr lang="de-DE" sz="1500" dirty="0" err="1"/>
              <a:t>mid-July-October</a:t>
            </a:r>
            <a:endParaRPr lang="de-DE" sz="15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500" dirty="0"/>
              <a:t>Slow </a:t>
            </a:r>
            <a:r>
              <a:rPr lang="de-DE" sz="1500" dirty="0" err="1"/>
              <a:t>spread</a:t>
            </a:r>
            <a:r>
              <a:rPr lang="de-DE" sz="1500" dirty="0"/>
              <a:t> </a:t>
            </a:r>
            <a:r>
              <a:rPr lang="de-DE" sz="1500" dirty="0" err="1"/>
              <a:t>towards</a:t>
            </a:r>
            <a:r>
              <a:rPr lang="de-DE" sz="1500" dirty="0"/>
              <a:t> northern/western </a:t>
            </a:r>
            <a:r>
              <a:rPr lang="de-DE" sz="1500" dirty="0" err="1"/>
              <a:t>parts</a:t>
            </a:r>
            <a:r>
              <a:rPr lang="de-DE" sz="1500" dirty="0"/>
              <a:t> of Germany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500" dirty="0"/>
              <a:t>Blood </a:t>
            </a:r>
            <a:r>
              <a:rPr lang="de-DE" sz="1500" dirty="0" err="1"/>
              <a:t>donor</a:t>
            </a:r>
            <a:r>
              <a:rPr lang="de-DE" sz="1500" dirty="0"/>
              <a:t> </a:t>
            </a:r>
            <a:r>
              <a:rPr lang="de-DE" sz="1500" dirty="0" err="1"/>
              <a:t>screening</a:t>
            </a:r>
            <a:r>
              <a:rPr lang="de-DE" sz="1500" dirty="0"/>
              <a:t> </a:t>
            </a:r>
            <a:r>
              <a:rPr lang="de-DE" sz="1500" dirty="0" err="1"/>
              <a:t>started</a:t>
            </a:r>
            <a:r>
              <a:rPr lang="de-DE" sz="1500" dirty="0"/>
              <a:t> 2020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500" dirty="0"/>
              <a:t>Most </a:t>
            </a:r>
            <a:r>
              <a:rPr lang="de-DE" sz="1500" dirty="0" err="1"/>
              <a:t>infections</a:t>
            </a:r>
            <a:r>
              <a:rPr lang="de-DE" sz="1500" dirty="0"/>
              <a:t> </a:t>
            </a:r>
            <a:r>
              <a:rPr lang="de-DE" sz="1500" dirty="0" err="1"/>
              <a:t>identified</a:t>
            </a:r>
            <a:r>
              <a:rPr lang="de-DE" sz="1500" dirty="0"/>
              <a:t> in (</a:t>
            </a:r>
            <a:r>
              <a:rPr lang="de-DE" sz="1500" dirty="0" err="1"/>
              <a:t>asymptomatic</a:t>
            </a:r>
            <a:r>
              <a:rPr lang="de-DE" sz="1500" dirty="0"/>
              <a:t>) </a:t>
            </a:r>
            <a:r>
              <a:rPr lang="de-DE" sz="1500" dirty="0" err="1"/>
              <a:t>blood</a:t>
            </a:r>
            <a:r>
              <a:rPr lang="de-DE" sz="1500" dirty="0"/>
              <a:t> </a:t>
            </a:r>
            <a:r>
              <a:rPr lang="de-DE" sz="1500" dirty="0" err="1"/>
              <a:t>donors</a:t>
            </a:r>
            <a:endParaRPr lang="de-DE" sz="1500" dirty="0"/>
          </a:p>
          <a:p>
            <a:pPr algn="ctr">
              <a:spcAft>
                <a:spcPts val="600"/>
              </a:spcAft>
            </a:pPr>
            <a:r>
              <a:rPr lang="de-DE" sz="1500" b="1" dirty="0" err="1">
                <a:solidFill>
                  <a:srgbClr val="C00000"/>
                </a:solidFill>
              </a:rPr>
              <a:t>No</a:t>
            </a:r>
            <a:r>
              <a:rPr lang="de-DE" sz="1500" b="1" dirty="0">
                <a:solidFill>
                  <a:srgbClr val="C00000"/>
                </a:solidFill>
              </a:rPr>
              <a:t> </a:t>
            </a:r>
            <a:r>
              <a:rPr lang="de-DE" sz="1500" b="1" dirty="0" err="1">
                <a:solidFill>
                  <a:srgbClr val="C00000"/>
                </a:solidFill>
              </a:rPr>
              <a:t>transmissions</a:t>
            </a:r>
            <a:r>
              <a:rPr lang="de-DE" sz="1500" b="1" dirty="0">
                <a:solidFill>
                  <a:srgbClr val="C00000"/>
                </a:solidFill>
              </a:rPr>
              <a:t> via SoHO in Germany </a:t>
            </a:r>
            <a:r>
              <a:rPr lang="de-DE" sz="1500" b="1" dirty="0" err="1">
                <a:solidFill>
                  <a:srgbClr val="C00000"/>
                </a:solidFill>
              </a:rPr>
              <a:t>reported</a:t>
            </a:r>
            <a:r>
              <a:rPr lang="de-DE" sz="1500" b="1" dirty="0">
                <a:solidFill>
                  <a:srgbClr val="C00000"/>
                </a:solidFill>
              </a:rPr>
              <a:t> to date</a:t>
            </a:r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5733BF48-C9A3-42CB-8FE7-DCFB5FC42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25.03.2025</a:t>
            </a:r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6C6306D5-B6F2-4C00-9AD6-CF8744A6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1" y="4767263"/>
            <a:ext cx="5054795" cy="273844"/>
          </a:xfrm>
        </p:spPr>
        <p:txBody>
          <a:bodyPr/>
          <a:lstStyle/>
          <a:p>
            <a:r>
              <a:rPr lang="de-DE" dirty="0"/>
              <a:t> R. Offergeld, </a:t>
            </a:r>
            <a:r>
              <a:rPr lang="de-DE" dirty="0" err="1"/>
              <a:t>emerging</a:t>
            </a:r>
            <a:r>
              <a:rPr lang="de-DE" dirty="0"/>
              <a:t> </a:t>
            </a:r>
            <a:r>
              <a:rPr lang="de-DE" dirty="0" err="1"/>
              <a:t>infections</a:t>
            </a:r>
            <a:r>
              <a:rPr lang="de-DE" dirty="0"/>
              <a:t>,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and </a:t>
            </a:r>
            <a:r>
              <a:rPr lang="de-DE" dirty="0" err="1"/>
              <a:t>blood</a:t>
            </a:r>
            <a:r>
              <a:rPr lang="de-DE" dirty="0"/>
              <a:t> safety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FF7629-1AFE-4CE6-A446-5C9A3E8DA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710" y="887199"/>
            <a:ext cx="1676430" cy="237122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317D76A-55B4-44BC-9505-4209F4B23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212" y="2358130"/>
            <a:ext cx="2250795" cy="189817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5F78EA0-36EB-4525-884B-C6E2486454C8}"/>
              </a:ext>
            </a:extLst>
          </p:cNvPr>
          <p:cNvSpPr/>
          <p:nvPr/>
        </p:nvSpPr>
        <p:spPr>
          <a:xfrm>
            <a:off x="7503059" y="2707758"/>
            <a:ext cx="226735" cy="2339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775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1453</Words>
  <Application>Microsoft Office PowerPoint</Application>
  <PresentationFormat>Bildschirmpräsentation (16:9)</PresentationFormat>
  <Paragraphs>318</Paragraphs>
  <Slides>27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Arial Narrow</vt:lpstr>
      <vt:lpstr>Calibri</vt:lpstr>
      <vt:lpstr>ＭＳ 明朝</vt:lpstr>
      <vt:lpstr>Wingdings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Context</vt:lpstr>
      <vt:lpstr>West-Nile-Virus</vt:lpstr>
      <vt:lpstr>WNV and climate change</vt:lpstr>
      <vt:lpstr>WNV in Germany 2024</vt:lpstr>
      <vt:lpstr>WNV markers of infection</vt:lpstr>
      <vt:lpstr>WNV testing</vt:lpstr>
      <vt:lpstr>WNV 2024</vt:lpstr>
      <vt:lpstr>WNV testing in blood donors 2024</vt:lpstr>
      <vt:lpstr>Dengue-Virus</vt:lpstr>
      <vt:lpstr>Vector travelling</vt:lpstr>
      <vt:lpstr>Aedes albopictus current distribution</vt:lpstr>
      <vt:lpstr>Aedes albopictus in the UK</vt:lpstr>
      <vt:lpstr>PowerPoint-Präsentation</vt:lpstr>
      <vt:lpstr>PowerPoint-Präsentation</vt:lpstr>
      <vt:lpstr>PowerPoint-Präsentation</vt:lpstr>
      <vt:lpstr>PowerPoint-Präsentation</vt:lpstr>
      <vt:lpstr>Potential carriers of T. cruzi</vt:lpstr>
      <vt:lpstr>Characteristics of SoHO-relevant pathogens</vt:lpstr>
      <vt:lpstr>How to maintain blood (and SoHO) safety</vt:lpstr>
      <vt:lpstr>What does it need?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offergeldr</cp:lastModifiedBy>
  <cp:revision>606</cp:revision>
  <dcterms:created xsi:type="dcterms:W3CDTF">2015-11-02T12:29:13Z</dcterms:created>
  <dcterms:modified xsi:type="dcterms:W3CDTF">2025-03-17T17:08:04Z</dcterms:modified>
</cp:coreProperties>
</file>