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87" r:id="rId3"/>
    <p:sldId id="288" r:id="rId4"/>
    <p:sldId id="28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719"/>
  </p:normalViewPr>
  <p:slideViewPr>
    <p:cSldViewPr snapToGrid="0">
      <p:cViewPr varScale="1">
        <p:scale>
          <a:sx n="79" d="100"/>
          <a:sy n="79" d="100"/>
        </p:scale>
        <p:origin x="739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54B8F-0D00-C344-A410-FFA5A960A54C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E3BC6-5A65-0541-B9BD-49386F3AE0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553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E3BC6-5A65-0541-B9BD-49386F3AE01F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114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B3725-F74E-D649-D52A-0678BD753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632050-A064-E2CA-AF03-FF4181C77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3286F-5AC3-6D1B-5FDF-3B417AD8D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7FE7-5613-F045-8770-8B0BF1DB23F4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6ED76-C0F6-1BB8-80E1-89DCC339F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C3ADE-6250-FB9E-A81E-85EC8ADAE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498B5-032A-3849-B792-593E7A03C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082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F4673-6EF5-E559-E99C-19227078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FBABD5-5748-90D1-CAA4-91F7668DB7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D2F95-5D57-355F-ED7F-F0BE65C6C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7FE7-5613-F045-8770-8B0BF1DB23F4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91305-E124-6D23-CA8C-94F0988E0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5A432-65BD-8C6B-FD59-BB51E032F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498B5-032A-3849-B792-593E7A03C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73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3E63CD-D65A-0F9A-EBF6-FAF6585966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31665-C809-9126-1C8A-C87967CC7D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1CB29-8AEC-C68A-69ED-24BD6D776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7FE7-5613-F045-8770-8B0BF1DB23F4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9AF4A-82BD-0B14-5503-757862568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4D01A-888E-A1F7-6C7F-26B1DCEF7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498B5-032A-3849-B792-593E7A03C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95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3F546-D97D-6B89-4453-7BAD1B28A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D9A40-741D-3C5D-1511-DCA5A4CCB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F72BE-6724-27E3-C16D-130513318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7FE7-5613-F045-8770-8B0BF1DB23F4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C1228-7811-50FC-05A4-8B687E531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34579-3E7E-D401-D532-69FC36764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498B5-032A-3849-B792-593E7A03C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248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5936D-5771-6E5F-7C92-88D24275A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45395-5494-0C23-B97D-5B670D558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D9F14-DF01-76D3-D196-D4EE81875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7FE7-5613-F045-8770-8B0BF1DB23F4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A9208-16F6-DB07-5CE4-19CFB242F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8726F-398D-AE5D-9979-B4016DFE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498B5-032A-3849-B792-593E7A03C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521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5AB63-866F-0112-9F25-689C1F037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5502C-F7DE-8FD9-A80F-0BA326C16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7469C0-4D35-2595-70BF-9C9556EDB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01252-395A-C024-F51D-9C498C3D2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7FE7-5613-F045-8770-8B0BF1DB23F4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266AA3-782F-A140-C665-0266E1C4D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729BE4-EAB7-C844-9898-916D90541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498B5-032A-3849-B792-593E7A03C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736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59D49-32C1-E617-D9EB-A0A4F32E5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FE2AB-8E4E-E5CC-4DA9-0EC018E2E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301CA3-74CD-A064-1AB1-037B4B72F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5B6A5E-8AB4-2142-D5B6-28E1153D1A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73E08F-8538-DCEC-801A-844016A8B6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B8A040-45D6-C7F6-F178-F5AD6C4C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7FE7-5613-F045-8770-8B0BF1DB23F4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3E134B-C228-981E-D125-089665050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609246-6C21-2F2F-79CB-6D82CA433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498B5-032A-3849-B792-593E7A03C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52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94DEE-74F7-42BE-6563-A14A4C45A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C50058-EE69-76C9-8C92-EB7909073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7FE7-5613-F045-8770-8B0BF1DB23F4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750978-A881-B1C0-85EC-C28EF9999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BCC33-7DB7-6661-280E-B9D5D92D0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498B5-032A-3849-B792-593E7A03C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5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2E31DC-8920-2FC9-6A86-46733AECD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7FE7-5613-F045-8770-8B0BF1DB23F4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0D29C4-5550-4775-4E54-44075F54F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3ADF0D-00D9-804E-ADF7-B87DBB4BC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498B5-032A-3849-B792-593E7A03C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847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4DC7F-7F56-D7C7-D9A8-9FBBF3137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581EA-D045-54C9-5260-6AC8D2F0C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3D40A2-D650-370F-8B39-09C8FEBBEF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C68818-9A8D-3FA1-25D8-9C9D4C83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7FE7-5613-F045-8770-8B0BF1DB23F4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0093E-0560-B1B8-0217-CD88BD88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978C7-0812-7326-5151-55AC13FAB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498B5-032A-3849-B792-593E7A03C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935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01563-A678-DD31-8B4E-B35C6D6A5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FC33F2-4B03-7BD7-82A3-4AD08E3F38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035D8B-94EE-AC91-ECFE-1F4E0D135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81A46-761D-6FA4-85AE-EB260B521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7FE7-5613-F045-8770-8B0BF1DB23F4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BE693-06D3-DB40-7FA4-88F154C2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A94BE2-8E2C-C4B1-EE34-957C7C200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498B5-032A-3849-B792-593E7A03C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518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299DA6-8E9D-C4E6-595C-951F304C7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83442-B9E7-04B4-42AE-A4FA55D8B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5F3DF-E5A6-635A-34E9-08F62D7EC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027FE7-5613-F045-8770-8B0BF1DB23F4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A5790-3DE3-8EE0-C5F0-0692FA706C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D33A5-0E61-4D87-B3B9-0560EFD164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8498B5-032A-3849-B792-593E7A03C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28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1F2E1-323C-17DF-C36C-0756FCCE65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Transfusion Related Acute Lung Injury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777B9C-67BE-4545-3C67-CA332A525B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Dr Kieran Morris</a:t>
            </a:r>
          </a:p>
          <a:p>
            <a:r>
              <a:rPr lang="en-GB"/>
              <a:t>NHO Conference</a:t>
            </a:r>
          </a:p>
          <a:p>
            <a:r>
              <a:rPr lang="en-GB"/>
              <a:t>25 March 2025</a:t>
            </a:r>
            <a:endParaRPr lang="en-GB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6B1B1281-9668-6F25-E6E8-361D7E594C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308" b="18639"/>
          <a:stretch>
            <a:fillRect/>
          </a:stretch>
        </p:blipFill>
        <p:spPr>
          <a:xfrm>
            <a:off x="0" y="6184490"/>
            <a:ext cx="12192000" cy="1017278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1608DE7C-A822-D9E5-DB2B-CD0BDDD525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736396" cy="1317523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C4BFBF18-9537-70D5-29DD-7DD13ED7465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117394" y="120210"/>
            <a:ext cx="2074606" cy="78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64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4BFD32-5E06-96FC-FBFF-C62898ADD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52862"/>
            <a:ext cx="7772400" cy="5903347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45E73E62-C3E4-2DCF-AACB-3471771257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308" b="18639"/>
          <a:stretch>
            <a:fillRect/>
          </a:stretch>
        </p:blipFill>
        <p:spPr>
          <a:xfrm>
            <a:off x="0" y="6184490"/>
            <a:ext cx="12192000" cy="101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33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AF7D7-20C5-810D-8EC3-D3F9CA469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Incidence of TRALI in critically ill patients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78B08-6B68-4FCB-3B46-427776175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the intensive care unit 37-44% of patients receive blood components rising to 85% in patients with prolonged stay</a:t>
            </a:r>
          </a:p>
          <a:p>
            <a:r>
              <a:rPr lang="en-GB" dirty="0"/>
              <a:t>Incidence of TRALI in critically ill patients is estimated to be 8%, transfusion incidence approaches 40% and 3% of all ICU admissions will develop TRALI (Gajic et al, 2007)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0D5BD248-5970-D929-4ED5-2B015D33CD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308" b="18639"/>
          <a:stretch>
            <a:fillRect/>
          </a:stretch>
        </p:blipFill>
        <p:spPr>
          <a:xfrm>
            <a:off x="0" y="6184490"/>
            <a:ext cx="12192000" cy="101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07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CEC7B-B8BD-FD2C-C738-C486E8CDB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Differential Diagnosis (for patients who develop respiratory distress during or after transfusion)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E090A-7F03-0ED8-E601-45ADEC10C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TRALI</a:t>
            </a:r>
          </a:p>
          <a:p>
            <a:r>
              <a:rPr lang="en-GB" dirty="0"/>
              <a:t>TACO</a:t>
            </a:r>
          </a:p>
          <a:p>
            <a:r>
              <a:rPr lang="en-GB" dirty="0"/>
              <a:t>Anaphylactic transfusion reaction</a:t>
            </a:r>
          </a:p>
          <a:p>
            <a:r>
              <a:rPr lang="en-GB" dirty="0"/>
              <a:t>Transfusion of contaminated (bacteria) blood components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BD96566-21ED-83A4-66DB-E8772B5B62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308" b="18639"/>
          <a:stretch>
            <a:fillRect/>
          </a:stretch>
        </p:blipFill>
        <p:spPr>
          <a:xfrm>
            <a:off x="0" y="6184490"/>
            <a:ext cx="12192000" cy="101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22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60308-895A-94D6-63CE-2B3E8DF2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Differential Diagnosis (for patients who develop respiratory distress during or after transfusion)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8DC25-E754-470A-B82A-18A47708E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TRALI is the acute onset of severe dyspnoea, tachypnoea, worsening or new onset hypoxaemia, fever, occasional hypotension and cyanosis</a:t>
            </a:r>
          </a:p>
          <a:p>
            <a:r>
              <a:rPr lang="en-GB" dirty="0"/>
              <a:t>Clinical presentation is clearly recognisable in </a:t>
            </a:r>
            <a:r>
              <a:rPr lang="en-GB" u="sng" dirty="0"/>
              <a:t>non-critically ill </a:t>
            </a:r>
            <a:r>
              <a:rPr lang="en-GB" dirty="0"/>
              <a:t>patients, with 72% eventually requiring mechanical ventilation</a:t>
            </a:r>
          </a:p>
          <a:p>
            <a:r>
              <a:rPr lang="en-GB" dirty="0"/>
              <a:t>In critically ill patients with other ALI risk factors this presentation is common and may not be attributed or linked to transfusion</a:t>
            </a:r>
          </a:p>
          <a:p>
            <a:r>
              <a:rPr lang="en-GB" dirty="0"/>
              <a:t>Differentiating TRALI (permeability oedema) from TACO (hydrostatic oedema) is difficult in critically ill patients, especially in the setting of massive transfusion and resuscitation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5CE4EC5E-D6F4-533D-CA7C-BB5BC1B52C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308" b="18639"/>
          <a:stretch>
            <a:fillRect/>
          </a:stretch>
        </p:blipFill>
        <p:spPr>
          <a:xfrm>
            <a:off x="0" y="6184490"/>
            <a:ext cx="12192000" cy="101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69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29D045-CF24-D652-CB76-EAD62D1B4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59" y="1766943"/>
            <a:ext cx="11586082" cy="3324113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0B022B36-2305-8893-8AC8-44CCA6CF10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308" b="18639"/>
          <a:stretch>
            <a:fillRect/>
          </a:stretch>
        </p:blipFill>
        <p:spPr>
          <a:xfrm>
            <a:off x="0" y="6184490"/>
            <a:ext cx="12192000" cy="101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82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A6941-81C1-427D-86C3-DA71AA7FE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Epidemiology</a:t>
            </a:r>
          </a:p>
          <a:p>
            <a:r>
              <a:rPr lang="en-GB" dirty="0"/>
              <a:t>Incidence of TRALI is variable and underreported (passive surveillance versus active case investigation versus prospective data collection)</a:t>
            </a:r>
          </a:p>
          <a:p>
            <a:r>
              <a:rPr lang="en-GB" dirty="0"/>
              <a:t>TRALI is common in critically ill patients</a:t>
            </a:r>
          </a:p>
          <a:p>
            <a:r>
              <a:rPr lang="en-GB" dirty="0"/>
              <a:t>TRALI is more common with plasma containing blood products</a:t>
            </a:r>
          </a:p>
          <a:p>
            <a:r>
              <a:rPr lang="en-GB" dirty="0"/>
              <a:t>Transfusion increases mortality in patients with existing ALI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7248C5FE-01D1-6F05-BE2A-33EA6C7F68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308" b="18639"/>
          <a:stretch>
            <a:fillRect/>
          </a:stretch>
        </p:blipFill>
        <p:spPr>
          <a:xfrm>
            <a:off x="0" y="6184490"/>
            <a:ext cx="12192000" cy="101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74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B8B28-28D5-D76C-8C0B-55F6A9845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938" y="-158920"/>
            <a:ext cx="10515600" cy="1325563"/>
          </a:xfrm>
        </p:spPr>
        <p:txBody>
          <a:bodyPr/>
          <a:lstStyle/>
          <a:p>
            <a:r>
              <a:rPr lang="en-GB" dirty="0"/>
              <a:t>Pathophysiology (the two-event model)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3FCDC5-B650-4107-CC36-77EC7A249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73" y="902783"/>
            <a:ext cx="4543546" cy="53775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F448B1-A41D-8130-3563-F07FE186F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738" y="1488317"/>
            <a:ext cx="4448586" cy="3704236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893F1D53-4D76-7FED-E9CF-EDA4CB735A1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308" b="18639"/>
          <a:stretch>
            <a:fillRect/>
          </a:stretch>
        </p:blipFill>
        <p:spPr>
          <a:xfrm>
            <a:off x="0" y="6184490"/>
            <a:ext cx="12192000" cy="101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21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F5D0D-EA33-2218-9BB0-9DD7E4D9C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920E7-E613-96E6-2838-65CAF9F8A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Age of blood and TRALI risk</a:t>
            </a:r>
          </a:p>
          <a:p>
            <a:r>
              <a:rPr lang="en-GB" dirty="0"/>
              <a:t>Multiparity and TRALI risk</a:t>
            </a:r>
          </a:p>
          <a:p>
            <a:endParaRPr lang="en-GB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603AAE90-BB44-DC6E-C009-A427039846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308" b="18639"/>
          <a:stretch>
            <a:fillRect/>
          </a:stretch>
        </p:blipFill>
        <p:spPr>
          <a:xfrm>
            <a:off x="0" y="6184490"/>
            <a:ext cx="12192000" cy="101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78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86987-AAC7-8911-C086-397318EDC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565BB6-21CF-D397-AAEC-135041DAE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531947"/>
            <a:ext cx="7772400" cy="451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6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EAB55-1EFE-7402-25D9-6C5FF0C32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Prevention and Future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27C03-A723-4B15-91DA-1AC807B58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Case definition of TRALI</a:t>
            </a:r>
          </a:p>
          <a:p>
            <a:r>
              <a:rPr lang="en-GB" dirty="0"/>
              <a:t>Detailed and complete serology investigations</a:t>
            </a:r>
          </a:p>
          <a:p>
            <a:r>
              <a:rPr lang="en-GB" dirty="0"/>
              <a:t>Trace back and look back procedures</a:t>
            </a:r>
          </a:p>
          <a:p>
            <a:r>
              <a:rPr lang="en-GB" dirty="0"/>
              <a:t>Appropriate use of blood components</a:t>
            </a:r>
          </a:p>
          <a:p>
            <a:r>
              <a:rPr lang="en-GB" dirty="0"/>
              <a:t>Restrictive use of plasma containing components</a:t>
            </a:r>
          </a:p>
          <a:p>
            <a:r>
              <a:rPr lang="en-GB" dirty="0"/>
              <a:t>SD plasma</a:t>
            </a:r>
          </a:p>
          <a:p>
            <a:r>
              <a:rPr lang="en-GB" dirty="0"/>
              <a:t>Prospective randomised clinical trials in critically ill patients to include early and delayed TRALI syndrome</a:t>
            </a:r>
          </a:p>
        </p:txBody>
      </p:sp>
    </p:spTree>
    <p:extLst>
      <p:ext uri="{BB962C8B-B14F-4D97-AF65-F5344CB8AC3E}">
        <p14:creationId xmlns:p14="http://schemas.microsoft.com/office/powerpoint/2010/main" val="2743480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8FB4D3-4657-EB6A-ED3A-CFB9FAA82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059" y="1464590"/>
            <a:ext cx="10197687" cy="3178641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39D13361-0CC6-C317-141C-D3912F4482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308" b="18639"/>
          <a:stretch>
            <a:fillRect/>
          </a:stretch>
        </p:blipFill>
        <p:spPr>
          <a:xfrm>
            <a:off x="0" y="6184490"/>
            <a:ext cx="12192000" cy="101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56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CA7CDF-09C2-EA64-37A1-100F2550E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875" y="1316830"/>
            <a:ext cx="10256249" cy="3298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44CDA0-FE4F-CC59-E599-328BDDEDB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035" y="4842286"/>
            <a:ext cx="3308726" cy="28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31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0226E8-488B-0F8B-4984-7AF50FCAB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644400"/>
            <a:ext cx="7772400" cy="5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78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F66B05-BAB8-BCBF-96F8-42198F440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13526"/>
            <a:ext cx="7772400" cy="523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61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467AC3-DEDC-D846-E17D-99ED22B81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361037"/>
            <a:ext cx="7772400" cy="213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6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F77E95-1622-6D1C-FFB1-4899319A1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344" y="0"/>
            <a:ext cx="6597367" cy="674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34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64059-A71C-C842-EE81-A78119AFA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UK SHOT has recorded an overall mortality of 25% in cases of which TRALI was ‘possibly, probably or definitely’ indicated in the patient’s death</a:t>
            </a:r>
          </a:p>
          <a:p>
            <a:r>
              <a:rPr lang="en-GB" dirty="0"/>
              <a:t>Note plasma implicated (12/31) and red cell component indicated 2/23</a:t>
            </a:r>
          </a:p>
          <a:p>
            <a:r>
              <a:rPr lang="en-GB" dirty="0"/>
              <a:t>Alveolar leak syndrome is common after cardiac surgery, post bypass ARDS or ‘post pump lung’ of 1.4-1.7% (50% mortality) is reported and much reduced with restrictive transfusion practices</a:t>
            </a:r>
          </a:p>
          <a:p>
            <a:r>
              <a:rPr lang="en-GB" dirty="0" err="1"/>
              <a:t>Kopko</a:t>
            </a:r>
            <a:r>
              <a:rPr lang="en-GB" dirty="0"/>
              <a:t> et al (2002) look back case study regular plasma donor anti-HLA 5b, 36 recipients traced 15 experienced transfusion reactions consistent with trial</a:t>
            </a:r>
          </a:p>
        </p:txBody>
      </p:sp>
    </p:spTree>
    <p:extLst>
      <p:ext uri="{BB962C8B-B14F-4D97-AF65-F5344CB8AC3E}">
        <p14:creationId xmlns:p14="http://schemas.microsoft.com/office/powerpoint/2010/main" val="2514199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CE1337-4A31-EF84-3F93-026B4B899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339" y="1653721"/>
            <a:ext cx="9149322" cy="24879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9A3E60-0BAD-2144-A497-0A78C9152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760" y="4260028"/>
            <a:ext cx="3700796" cy="23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32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C777FA-149E-634A-4295-6D636A998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63" y="1723912"/>
            <a:ext cx="10893074" cy="34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95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B8813A-75A0-3127-B14D-9E56ECD51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00" y="1560104"/>
            <a:ext cx="11152599" cy="373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419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F5196-2E82-C796-57C0-8A77873AE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Illustrative case study Case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1D1A4-5229-1DC4-3A21-C64BA04CD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72-year-old female gender patient cryptogenic cirrhosis and ascites</a:t>
            </a:r>
          </a:p>
          <a:p>
            <a:r>
              <a:rPr lang="en-GB" dirty="0"/>
              <a:t>CXR small bilateral pleural effusions, no interstitial lung disease</a:t>
            </a:r>
          </a:p>
          <a:p>
            <a:r>
              <a:rPr lang="en-GB" dirty="0"/>
              <a:t>Melaena stool listed for endoscopy</a:t>
            </a:r>
          </a:p>
          <a:p>
            <a:r>
              <a:rPr lang="en-GB" dirty="0"/>
              <a:t>3x FFP administered to correct prolonged prothrombin time</a:t>
            </a:r>
          </a:p>
          <a:p>
            <a:r>
              <a:rPr lang="en-GB" dirty="0"/>
              <a:t>Adverse transfusion reaction during third FFP infusion, nausea, dyspnoea, cough, large amounts of frothy pink sputum</a:t>
            </a:r>
          </a:p>
          <a:p>
            <a:r>
              <a:rPr lang="en-GB" dirty="0"/>
              <a:t>Oxygen and diuretics for presumed LVF</a:t>
            </a:r>
          </a:p>
          <a:p>
            <a:r>
              <a:rPr lang="en-GB" dirty="0"/>
              <a:t>Continued to deteriorate, hypotensive and hypoxic despite 100% inspired oxygen (arterial blood gases pO</a:t>
            </a:r>
            <a:r>
              <a:rPr lang="en-GB" baseline="-25000" dirty="0"/>
              <a:t>2</a:t>
            </a:r>
            <a:r>
              <a:rPr lang="en-GB" dirty="0"/>
              <a:t>,</a:t>
            </a:r>
            <a:r>
              <a:rPr lang="en-GB" baseline="-25000" dirty="0"/>
              <a:t> </a:t>
            </a:r>
            <a:r>
              <a:rPr lang="en-GB" dirty="0"/>
              <a:t>6.25kPa; pCO</a:t>
            </a:r>
            <a:r>
              <a:rPr lang="en-GB" baseline="-25000" dirty="0"/>
              <a:t>2</a:t>
            </a:r>
            <a:r>
              <a:rPr lang="en-GB" dirty="0"/>
              <a:t>, 12.8kPa</a:t>
            </a:r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4216902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A12E3-9A57-C65E-C947-648C777FB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2E6A46-EE1C-E909-3BA8-B5F1CC35B8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5467" y="841758"/>
            <a:ext cx="9901066" cy="5024264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904BE102-A92C-E1F9-FD04-6A83DEC5C3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308" b="18639"/>
          <a:stretch>
            <a:fillRect/>
          </a:stretch>
        </p:blipFill>
        <p:spPr>
          <a:xfrm>
            <a:off x="0" y="6184490"/>
            <a:ext cx="12192000" cy="101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266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27363-54F5-564C-86F4-AD5315984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Illustrative case study Case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64E65-8E53-4EC3-FE64-33F97C4BF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Mechanical ventilation with high PEEP, continued to produce high amounts of tracheal exudate and remained markedly hypoxic</a:t>
            </a:r>
          </a:p>
          <a:p>
            <a:r>
              <a:rPr lang="en-GB" dirty="0"/>
              <a:t>ECG good left ventricular function, no cardiac event</a:t>
            </a:r>
          </a:p>
          <a:p>
            <a:r>
              <a:rPr lang="en-GB" dirty="0"/>
              <a:t>Serum albumin fell from 27g/L to 11g/L and haemoglobin increased from 8.8g/dL to 12.5g/dL (no transfusion)</a:t>
            </a:r>
          </a:p>
          <a:p>
            <a:r>
              <a:rPr lang="en-GB" dirty="0"/>
              <a:t>Rapidly developed oliguric renal failure, some improvement in pulmonary function after 48 hours, but general condition continued to deteriorate and patient died 6 days later</a:t>
            </a:r>
          </a:p>
          <a:p>
            <a:r>
              <a:rPr lang="en-GB" dirty="0"/>
              <a:t>FFP component contained anti-HLA B27 and patient cognate antigen HLA B27</a:t>
            </a:r>
          </a:p>
        </p:txBody>
      </p:sp>
    </p:spTree>
    <p:extLst>
      <p:ext uri="{BB962C8B-B14F-4D97-AF65-F5344CB8AC3E}">
        <p14:creationId xmlns:p14="http://schemas.microsoft.com/office/powerpoint/2010/main" val="2585706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E4B0F-2D1B-E286-0B1F-A2372473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HV/104/23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70EE4-A73E-4D97-D18B-D0AA36F69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Confirmed TRALI</a:t>
            </a:r>
          </a:p>
          <a:p>
            <a:r>
              <a:rPr lang="en-GB" dirty="0"/>
              <a:t>Date of transfusion 23 May 2023</a:t>
            </a:r>
          </a:p>
          <a:p>
            <a:r>
              <a:rPr lang="en-GB" dirty="0"/>
              <a:t>Infant 10 months, varicella, sepsis Streptococcus Pyogenes</a:t>
            </a:r>
          </a:p>
          <a:p>
            <a:r>
              <a:rPr lang="en-GB" dirty="0"/>
              <a:t>Time transfusion started 03:20, time reaction noted 04:00, 43ml red cells transfused</a:t>
            </a:r>
          </a:p>
          <a:p>
            <a:r>
              <a:rPr lang="en-GB" dirty="0"/>
              <a:t>Baseline observations T=35.5ºC, pulse 121, BP 71/44, O</a:t>
            </a:r>
            <a:r>
              <a:rPr lang="en-GB" baseline="-25000" dirty="0"/>
              <a:t>2</a:t>
            </a:r>
            <a:r>
              <a:rPr lang="en-GB" dirty="0"/>
              <a:t> saturations 99%</a:t>
            </a:r>
          </a:p>
          <a:p>
            <a:r>
              <a:rPr lang="en-GB" dirty="0"/>
              <a:t>Serious adverse reaction - hypotension 52/30, O</a:t>
            </a:r>
            <a:r>
              <a:rPr lang="en-GB" baseline="-25000" dirty="0"/>
              <a:t>2</a:t>
            </a:r>
            <a:r>
              <a:rPr lang="en-GB" dirty="0"/>
              <a:t> saturations decreased to 40%, difficult to ventilate, CXR </a:t>
            </a:r>
            <a:r>
              <a:rPr lang="en-GB" i="1" dirty="0"/>
              <a:t>wet lungs</a:t>
            </a:r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28622459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7D943-1167-8114-B1E6-BC91950AB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HV/104/23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DE993-9AED-2E8D-A84B-6A4E79ABE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Haemoglobin 97g/L (previous 74g/L)</a:t>
            </a:r>
          </a:p>
          <a:p>
            <a:r>
              <a:rPr lang="en-GB" dirty="0"/>
              <a:t>PT: 25.4 (31.1 pre transfusion)</a:t>
            </a:r>
          </a:p>
          <a:p>
            <a:r>
              <a:rPr lang="en-GB" dirty="0"/>
              <a:t>Albumin 27g/L</a:t>
            </a:r>
          </a:p>
          <a:p>
            <a:r>
              <a:rPr lang="en-GB" dirty="0"/>
              <a:t>B natriuretic peptide 300</a:t>
            </a:r>
          </a:p>
          <a:p>
            <a:r>
              <a:rPr lang="en-GB" dirty="0"/>
              <a:t>CK 52 (11 hours post event)</a:t>
            </a:r>
          </a:p>
          <a:p>
            <a:r>
              <a:rPr lang="en-GB" dirty="0"/>
              <a:t>CRP 180 (previous 162)</a:t>
            </a:r>
          </a:p>
          <a:p>
            <a:r>
              <a:rPr lang="en-GB" dirty="0"/>
              <a:t>HLA antibodies not detected in implicated donor</a:t>
            </a:r>
          </a:p>
          <a:p>
            <a:r>
              <a:rPr lang="en-GB" dirty="0"/>
              <a:t>HNA antibodies (anti-HNA 1a) detected in implicated donor</a:t>
            </a:r>
          </a:p>
          <a:p>
            <a:r>
              <a:rPr lang="en-GB" dirty="0"/>
              <a:t>Recipient cognate antigen HNA 1a</a:t>
            </a:r>
          </a:p>
        </p:txBody>
      </p:sp>
    </p:spTree>
    <p:extLst>
      <p:ext uri="{BB962C8B-B14F-4D97-AF65-F5344CB8AC3E}">
        <p14:creationId xmlns:p14="http://schemas.microsoft.com/office/powerpoint/2010/main" val="34738912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7630D-494E-5104-2D02-2E71AE4E5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HV/189/24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02AB5-39D0-DD39-6FB7-5296AF84D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Confirmed TRALI</a:t>
            </a:r>
          </a:p>
          <a:p>
            <a:r>
              <a:rPr lang="en-GB" dirty="0"/>
              <a:t>Date of transfusion 11 September 2024</a:t>
            </a:r>
          </a:p>
          <a:p>
            <a:r>
              <a:rPr lang="en-GB" dirty="0"/>
              <a:t>9-year-old with sickle cell disease, chronic exchange transfusion programme</a:t>
            </a:r>
          </a:p>
          <a:p>
            <a:r>
              <a:rPr lang="en-GB" dirty="0"/>
              <a:t>Time transfusion stared 13:33, discontinued 16:19, 304ml red cells transfused</a:t>
            </a:r>
          </a:p>
          <a:p>
            <a:r>
              <a:rPr lang="en-GB" dirty="0"/>
              <a:t>Baseline observations T=36.4ºC, pulse 80, BP 105/55</a:t>
            </a:r>
          </a:p>
          <a:p>
            <a:r>
              <a:rPr lang="en-GB" dirty="0"/>
              <a:t>Serious adverse reaction – increased work of breathing, O</a:t>
            </a:r>
            <a:r>
              <a:rPr lang="en-GB" baseline="-25000" dirty="0"/>
              <a:t>2</a:t>
            </a:r>
            <a:r>
              <a:rPr lang="en-GB" dirty="0"/>
              <a:t> saturations falling 70% on room air, cough, CXR bilateral pulmonary infiltrates</a:t>
            </a:r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1167430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3EA4C-8EBC-4BA9-60D1-F315850BE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HV/189/24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3E1E5-1041-6944-C7F9-ED4394CC4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DAT negative, post haemoglobin 139g/L, PT 12.6 seconds, total bilirubin 48, direct bilirubin 19, BNP 70 (35-340)</a:t>
            </a:r>
          </a:p>
          <a:p>
            <a:r>
              <a:rPr lang="en-GB" dirty="0"/>
              <a:t>CXR pulmonary oedema</a:t>
            </a:r>
          </a:p>
          <a:p>
            <a:r>
              <a:rPr lang="en-GB" dirty="0"/>
              <a:t>ECG normal sinus rhythm</a:t>
            </a:r>
          </a:p>
          <a:p>
            <a:r>
              <a:rPr lang="en-GB" dirty="0"/>
              <a:t>Physical examination chest subcostal recession, widespread crackles (chest clear 12 September 2024), normal cardiac elevation</a:t>
            </a:r>
          </a:p>
          <a:p>
            <a:r>
              <a:rPr lang="en-GB" dirty="0"/>
              <a:t>Peripheral venous blood cultures negative after 5 days</a:t>
            </a:r>
          </a:p>
          <a:p>
            <a:r>
              <a:rPr lang="en-GB" dirty="0"/>
              <a:t>HLA antibodies detected in patient, HLA antibodies detected in implicated donor anti-HLA A30, recipient cognate HLA A30</a:t>
            </a:r>
          </a:p>
          <a:p>
            <a:r>
              <a:rPr lang="en-GB" dirty="0"/>
              <a:t>Associated platelet pool component recalled</a:t>
            </a:r>
          </a:p>
          <a:p>
            <a:r>
              <a:rPr lang="en-GB" dirty="0"/>
              <a:t>Note patient received exchange transfusion subsequently, no adverse event</a:t>
            </a:r>
          </a:p>
        </p:txBody>
      </p:sp>
    </p:spTree>
    <p:extLst>
      <p:ext uri="{BB962C8B-B14F-4D97-AF65-F5344CB8AC3E}">
        <p14:creationId xmlns:p14="http://schemas.microsoft.com/office/powerpoint/2010/main" val="1426959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3F870C-4830-6A09-26BD-E8ECF70F8E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2987" y="955135"/>
            <a:ext cx="8966341" cy="5103184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006639F2-CF4A-3F88-9086-BC4E67ADA8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308" b="18639"/>
          <a:stretch>
            <a:fillRect/>
          </a:stretch>
        </p:blipFill>
        <p:spPr>
          <a:xfrm>
            <a:off x="0" y="6184490"/>
            <a:ext cx="12192000" cy="101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87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559861-0677-0EBD-AD34-5F12F59CF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89" y="1691256"/>
            <a:ext cx="10671221" cy="34754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BCD61F-40AD-5227-F495-5AEB90771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143" y="5166744"/>
            <a:ext cx="3665467" cy="578758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8E30550A-7A7B-E54A-D039-A6A01DB4EBA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308" b="18639"/>
          <a:stretch>
            <a:fillRect/>
          </a:stretch>
        </p:blipFill>
        <p:spPr>
          <a:xfrm>
            <a:off x="0" y="6184490"/>
            <a:ext cx="12192000" cy="101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32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6CD24-ABEE-401B-681F-61732F2E0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BB10D-FCF7-0790-B45D-C6D8599AE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TRALI is a leading cause of transfusion related morbidity and mortality</a:t>
            </a:r>
          </a:p>
          <a:p>
            <a:r>
              <a:rPr lang="en-GB" dirty="0"/>
              <a:t>It was first given this eponym in 1983</a:t>
            </a:r>
          </a:p>
          <a:p>
            <a:r>
              <a:rPr lang="en-GB" dirty="0"/>
              <a:t>Consensus definitions only emerged in 2004 and remain controversial</a:t>
            </a:r>
          </a:p>
          <a:p>
            <a:r>
              <a:rPr lang="en-GB" dirty="0"/>
              <a:t>Immune mediated TRALI is related to the infusion of donor antibodies that recognise leucocyte antigens in the recipient</a:t>
            </a:r>
          </a:p>
          <a:p>
            <a:r>
              <a:rPr lang="en-GB" dirty="0"/>
              <a:t>Infusion of lipids and other biological response modifiers that accumulate during storage of blood components are also implicated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25C6BF16-0A55-6741-6009-4733E79A63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308" b="18639"/>
          <a:stretch>
            <a:fillRect/>
          </a:stretch>
        </p:blipFill>
        <p:spPr>
          <a:xfrm>
            <a:off x="0" y="6184490"/>
            <a:ext cx="12192000" cy="101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89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A3AB4-E1F4-CDEF-EA4B-DFFB5FDF5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D7E10-C725-273A-0B4B-C5666A48E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Non-cardiogenic pulmonary oedema during or shortly after transfusion was first described in the 1950s (Barnard, 1951; Brittingham, 1957)</a:t>
            </a:r>
          </a:p>
          <a:p>
            <a:r>
              <a:rPr lang="en-GB" dirty="0"/>
              <a:t>The first case series (n=3) of TRALI was described in 1966 (Phillips &amp; </a:t>
            </a:r>
            <a:r>
              <a:rPr lang="en-GB" dirty="0" err="1"/>
              <a:t>Fleischner</a:t>
            </a:r>
            <a:r>
              <a:rPr lang="en-GB" dirty="0"/>
              <a:t>, 1966)</a:t>
            </a:r>
          </a:p>
          <a:p>
            <a:r>
              <a:rPr lang="en-GB" dirty="0"/>
              <a:t>Many descriptors have been used including hypersensitivity pulmonary oedema, allergic pulmonary oedema, incompatibility of undetermined nature and anaphylactoid reaction</a:t>
            </a:r>
          </a:p>
          <a:p>
            <a:r>
              <a:rPr lang="en-GB" dirty="0" err="1"/>
              <a:t>Popovsky</a:t>
            </a:r>
            <a:r>
              <a:rPr lang="en-GB" dirty="0"/>
              <a:t> et al (1983) described 5 cases and gave the syndrome its current name TRALI, all 5 donors had leucoagglutinating and lymphocytotoxic in the serum and 3 of 5 recipients expressed the cognate antigen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30E0276-CB59-4263-8AF9-9D764ABBE0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308" b="18639"/>
          <a:stretch>
            <a:fillRect/>
          </a:stretch>
        </p:blipFill>
        <p:spPr>
          <a:xfrm>
            <a:off x="0" y="6184490"/>
            <a:ext cx="12192000" cy="101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66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CC53D0-7FBE-5A5B-7A12-4DAAFE161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16901"/>
            <a:ext cx="7772400" cy="5667589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1ED0787F-0798-EF10-026C-FEA139379E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308" b="18639"/>
          <a:stretch>
            <a:fillRect/>
          </a:stretch>
        </p:blipFill>
        <p:spPr>
          <a:xfrm>
            <a:off x="0" y="6184490"/>
            <a:ext cx="12192000" cy="101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50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B7E13E-20D8-CA39-57A8-A9A6C1305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135169"/>
            <a:ext cx="7772400" cy="4587661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F136A8ED-BCF0-0BED-4BD3-13495876C7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308" b="18639"/>
          <a:stretch>
            <a:fillRect/>
          </a:stretch>
        </p:blipFill>
        <p:spPr>
          <a:xfrm>
            <a:off x="0" y="6184490"/>
            <a:ext cx="12192000" cy="101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63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1067</Words>
  <Application>Microsoft Office PowerPoint</Application>
  <PresentationFormat>Widescreen</PresentationFormat>
  <Paragraphs>98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Aptos</vt:lpstr>
      <vt:lpstr>Aptos Display</vt:lpstr>
      <vt:lpstr>Arial</vt:lpstr>
      <vt:lpstr>Office Theme</vt:lpstr>
      <vt:lpstr>Transfusion Related Acute Lung Injury</vt:lpstr>
      <vt:lpstr>PowerPoint Presentation</vt:lpstr>
      <vt:lpstr>PowerPoint Presentation</vt:lpstr>
      <vt:lpstr>PowerPoint Presentation</vt:lpstr>
      <vt:lpstr>PowerPoint Presentation</vt:lpstr>
      <vt:lpstr>Summary</vt:lpstr>
      <vt:lpstr>History</vt:lpstr>
      <vt:lpstr>PowerPoint Presentation</vt:lpstr>
      <vt:lpstr>PowerPoint Presentation</vt:lpstr>
      <vt:lpstr>PowerPoint Presentation</vt:lpstr>
      <vt:lpstr>Incidence of TRALI in critically ill patients</vt:lpstr>
      <vt:lpstr>Differential Diagnosis (for patients who develop respiratory distress during or after transfusion)</vt:lpstr>
      <vt:lpstr>Differential Diagnosis (for patients who develop respiratory distress during or after transfusion)</vt:lpstr>
      <vt:lpstr>PowerPoint Presentation</vt:lpstr>
      <vt:lpstr>PowerPoint Presentation</vt:lpstr>
      <vt:lpstr>Pathophysiology (the two-event model)</vt:lpstr>
      <vt:lpstr>Discussion</vt:lpstr>
      <vt:lpstr>Management</vt:lpstr>
      <vt:lpstr>Prevention and Future Directions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Illustrative case study Case 9</vt:lpstr>
      <vt:lpstr>Illustrative case study Case 9</vt:lpstr>
      <vt:lpstr>HV/104/23</vt:lpstr>
      <vt:lpstr>HV/104/23</vt:lpstr>
      <vt:lpstr>HV/189/24</vt:lpstr>
      <vt:lpstr>HV/189/24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Transfusion Related Acute Lung Injury</dc:title>
  <dc:creator>Joshua Morris</dc:creator>
  <cp:lastModifiedBy>Casey, Caroline</cp:lastModifiedBy>
  <cp:revision>4</cp:revision>
  <dcterms:created xsi:type="dcterms:W3CDTF">2025-03-04T10:19:36Z</dcterms:created>
  <dcterms:modified xsi:type="dcterms:W3CDTF">2025-04-01T11:04:03Z</dcterms:modified>
</cp:coreProperties>
</file>