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381" r:id="rId6"/>
    <p:sldId id="383" r:id="rId7"/>
    <p:sldId id="295" r:id="rId8"/>
    <p:sldId id="384" r:id="rId9"/>
    <p:sldId id="291" r:id="rId10"/>
    <p:sldId id="374" r:id="rId11"/>
    <p:sldId id="385" r:id="rId12"/>
    <p:sldId id="394" r:id="rId13"/>
    <p:sldId id="393" r:id="rId14"/>
    <p:sldId id="292" r:id="rId15"/>
    <p:sldId id="386" r:id="rId16"/>
    <p:sldId id="388" r:id="rId17"/>
    <p:sldId id="387" r:id="rId18"/>
    <p:sldId id="373" r:id="rId19"/>
    <p:sldId id="379" r:id="rId20"/>
    <p:sldId id="390" r:id="rId21"/>
    <p:sldId id="391" r:id="rId22"/>
    <p:sldId id="267" r:id="rId23"/>
    <p:sldId id="396" r:id="rId24"/>
    <p:sldId id="395" r:id="rId25"/>
  </p:sldIdLst>
  <p:sldSz cx="24382413" cy="13716000"/>
  <p:notesSz cx="6858000" cy="9144000"/>
  <p:defaultTextStyle>
    <a:defPPr>
      <a:defRPr lang="nb-NO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85735" autoAdjust="0"/>
  </p:normalViewPr>
  <p:slideViewPr>
    <p:cSldViewPr snapToGrid="0">
      <p:cViewPr varScale="1">
        <p:scale>
          <a:sx n="27" d="100"/>
          <a:sy n="27" d="100"/>
        </p:scale>
        <p:origin x="117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9E494E-F3D4-49CD-A2CE-15F08DF321D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AC808B4-9891-48FB-83CB-D1BB8568EEB3}">
      <dgm:prSet/>
      <dgm:spPr/>
      <dgm:t>
        <a:bodyPr/>
        <a:lstStyle/>
        <a:p>
          <a:r>
            <a:rPr lang="en-GB" b="1"/>
            <a:t>Guiding Principles</a:t>
          </a:r>
          <a:endParaRPr lang="en-US"/>
        </a:p>
      </dgm:t>
    </dgm:pt>
    <dgm:pt modelId="{96204B51-8760-4564-9ECA-55DCBB72BA2D}" type="parTrans" cxnId="{3B85181A-861C-49F4-B208-DC2A39E805F1}">
      <dgm:prSet/>
      <dgm:spPr/>
      <dgm:t>
        <a:bodyPr/>
        <a:lstStyle/>
        <a:p>
          <a:endParaRPr lang="en-US"/>
        </a:p>
      </dgm:t>
    </dgm:pt>
    <dgm:pt modelId="{294C22A4-83D1-4AB5-8C12-04EB011B5CE5}" type="sibTrans" cxnId="{3B85181A-861C-49F4-B208-DC2A39E805F1}">
      <dgm:prSet/>
      <dgm:spPr/>
      <dgm:t>
        <a:bodyPr/>
        <a:lstStyle/>
        <a:p>
          <a:endParaRPr lang="en-US"/>
        </a:p>
      </dgm:t>
    </dgm:pt>
    <dgm:pt modelId="{05C9C928-BC97-4A30-BDA8-638F84AF668D}">
      <dgm:prSet/>
      <dgm:spPr/>
      <dgm:t>
        <a:bodyPr/>
        <a:lstStyle/>
        <a:p>
          <a:r>
            <a:rPr lang="en-US"/>
            <a:t>Engage patients and families as partners in safe care</a:t>
          </a:r>
        </a:p>
      </dgm:t>
    </dgm:pt>
    <dgm:pt modelId="{C03C2028-4C3C-48EA-85A1-0F40A2533533}" type="parTrans" cxnId="{C6647F93-42EC-4488-A84F-3F9D74BA5441}">
      <dgm:prSet/>
      <dgm:spPr/>
      <dgm:t>
        <a:bodyPr/>
        <a:lstStyle/>
        <a:p>
          <a:endParaRPr lang="en-US"/>
        </a:p>
      </dgm:t>
    </dgm:pt>
    <dgm:pt modelId="{3F9E3CCB-620F-46F6-B275-9F154A78EB2F}" type="sibTrans" cxnId="{C6647F93-42EC-4488-A84F-3F9D74BA5441}">
      <dgm:prSet/>
      <dgm:spPr/>
      <dgm:t>
        <a:bodyPr/>
        <a:lstStyle/>
        <a:p>
          <a:endParaRPr lang="en-US"/>
        </a:p>
      </dgm:t>
    </dgm:pt>
    <dgm:pt modelId="{56142C3D-C7E2-497F-A26A-029E96D68116}">
      <dgm:prSet/>
      <dgm:spPr/>
      <dgm:t>
        <a:bodyPr/>
        <a:lstStyle/>
        <a:p>
          <a:r>
            <a:rPr lang="en-US"/>
            <a:t>Achieve results through collaborative working</a:t>
          </a:r>
        </a:p>
      </dgm:t>
    </dgm:pt>
    <dgm:pt modelId="{455B1977-4261-45EE-AEA7-44A496127328}" type="parTrans" cxnId="{E1ED2511-94A5-4D17-9903-9418509A3E0E}">
      <dgm:prSet/>
      <dgm:spPr/>
      <dgm:t>
        <a:bodyPr/>
        <a:lstStyle/>
        <a:p>
          <a:endParaRPr lang="en-US"/>
        </a:p>
      </dgm:t>
    </dgm:pt>
    <dgm:pt modelId="{FB5254AD-691F-4E0F-9F56-00694ED2BFE9}" type="sibTrans" cxnId="{E1ED2511-94A5-4D17-9903-9418509A3E0E}">
      <dgm:prSet/>
      <dgm:spPr/>
      <dgm:t>
        <a:bodyPr/>
        <a:lstStyle/>
        <a:p>
          <a:endParaRPr lang="en-US"/>
        </a:p>
      </dgm:t>
    </dgm:pt>
    <dgm:pt modelId="{05E0EB03-847A-4CE7-B651-5B98B03B242D}">
      <dgm:prSet/>
      <dgm:spPr/>
      <dgm:t>
        <a:bodyPr/>
        <a:lstStyle/>
        <a:p>
          <a:r>
            <a:rPr lang="en-US"/>
            <a:t>Analyse and share data to generate learning </a:t>
          </a:r>
        </a:p>
      </dgm:t>
    </dgm:pt>
    <dgm:pt modelId="{64A77375-CB5A-42D1-B3A1-9FED79218080}" type="parTrans" cxnId="{BAC63A35-ACCA-4BF6-95C5-4E43416E958A}">
      <dgm:prSet/>
      <dgm:spPr/>
      <dgm:t>
        <a:bodyPr/>
        <a:lstStyle/>
        <a:p>
          <a:endParaRPr lang="en-US"/>
        </a:p>
      </dgm:t>
    </dgm:pt>
    <dgm:pt modelId="{57E0E2E3-B6E4-4640-BB2E-96499E401110}" type="sibTrans" cxnId="{BAC63A35-ACCA-4BF6-95C5-4E43416E958A}">
      <dgm:prSet/>
      <dgm:spPr/>
      <dgm:t>
        <a:bodyPr/>
        <a:lstStyle/>
        <a:p>
          <a:endParaRPr lang="en-US"/>
        </a:p>
      </dgm:t>
    </dgm:pt>
    <dgm:pt modelId="{5E0D14D4-8911-450E-91F9-C09226A95420}">
      <dgm:prSet/>
      <dgm:spPr/>
      <dgm:t>
        <a:bodyPr/>
        <a:lstStyle/>
        <a:p>
          <a:r>
            <a:rPr lang="en-US"/>
            <a:t>Translate evidence into actionable and measurable improvement</a:t>
          </a:r>
        </a:p>
      </dgm:t>
    </dgm:pt>
    <dgm:pt modelId="{E6E78231-6F78-4DAD-89FE-E50E619631BD}" type="parTrans" cxnId="{7FF66EFC-3415-421E-8A3E-775776D4CA74}">
      <dgm:prSet/>
      <dgm:spPr/>
      <dgm:t>
        <a:bodyPr/>
        <a:lstStyle/>
        <a:p>
          <a:endParaRPr lang="en-US"/>
        </a:p>
      </dgm:t>
    </dgm:pt>
    <dgm:pt modelId="{7C4B3DC3-6C25-4C7D-ACE3-72FEA145411A}" type="sibTrans" cxnId="{7FF66EFC-3415-421E-8A3E-775776D4CA74}">
      <dgm:prSet/>
      <dgm:spPr/>
      <dgm:t>
        <a:bodyPr/>
        <a:lstStyle/>
        <a:p>
          <a:endParaRPr lang="en-US"/>
        </a:p>
      </dgm:t>
    </dgm:pt>
    <dgm:pt modelId="{6F899719-B1C8-44C7-96F4-BAD93BF51DA7}">
      <dgm:prSet/>
      <dgm:spPr/>
      <dgm:t>
        <a:bodyPr/>
        <a:lstStyle/>
        <a:p>
          <a:r>
            <a:rPr lang="en-US"/>
            <a:t>Base policies and action on the nature of the care setting </a:t>
          </a:r>
        </a:p>
      </dgm:t>
    </dgm:pt>
    <dgm:pt modelId="{12D10B56-13A3-4B08-8041-F8A17765626F}" type="parTrans" cxnId="{EE462A30-9F61-4CC2-B6B7-364684150D0F}">
      <dgm:prSet/>
      <dgm:spPr/>
      <dgm:t>
        <a:bodyPr/>
        <a:lstStyle/>
        <a:p>
          <a:endParaRPr lang="en-US"/>
        </a:p>
      </dgm:t>
    </dgm:pt>
    <dgm:pt modelId="{3DE8D1F7-18F1-49D4-9676-C87343F901C5}" type="sibTrans" cxnId="{EE462A30-9F61-4CC2-B6B7-364684150D0F}">
      <dgm:prSet/>
      <dgm:spPr/>
      <dgm:t>
        <a:bodyPr/>
        <a:lstStyle/>
        <a:p>
          <a:endParaRPr lang="en-US"/>
        </a:p>
      </dgm:t>
    </dgm:pt>
    <dgm:pt modelId="{DDCB134E-E5CA-4CB9-AD31-BB98F00A9D1E}">
      <dgm:prSet/>
      <dgm:spPr/>
      <dgm:t>
        <a:bodyPr/>
        <a:lstStyle/>
        <a:p>
          <a:r>
            <a:rPr lang="en-US"/>
            <a:t>Use both scientific expertise and patient experience to improve safety</a:t>
          </a:r>
        </a:p>
      </dgm:t>
    </dgm:pt>
    <dgm:pt modelId="{A9EB66AA-FD52-4CBC-821A-E73CF7885662}" type="parTrans" cxnId="{504DD762-0865-408A-9317-8CD7261074CD}">
      <dgm:prSet/>
      <dgm:spPr/>
      <dgm:t>
        <a:bodyPr/>
        <a:lstStyle/>
        <a:p>
          <a:endParaRPr lang="en-US"/>
        </a:p>
      </dgm:t>
    </dgm:pt>
    <dgm:pt modelId="{21199923-7D58-4E45-BE25-98473DA62932}" type="sibTrans" cxnId="{504DD762-0865-408A-9317-8CD7261074CD}">
      <dgm:prSet/>
      <dgm:spPr/>
      <dgm:t>
        <a:bodyPr/>
        <a:lstStyle/>
        <a:p>
          <a:endParaRPr lang="en-US"/>
        </a:p>
      </dgm:t>
    </dgm:pt>
    <dgm:pt modelId="{DB5CFEC1-EE26-41FF-B0D1-EF4DCBB102A3}">
      <dgm:prSet/>
      <dgm:spPr/>
      <dgm:t>
        <a:bodyPr/>
        <a:lstStyle/>
        <a:p>
          <a:r>
            <a:rPr lang="en-US"/>
            <a:t>Instill a safe culture in the design and delivery of health care</a:t>
          </a:r>
        </a:p>
      </dgm:t>
    </dgm:pt>
    <dgm:pt modelId="{37B0AFE1-CDA0-4BB3-A0A5-88EB0256B4DD}" type="parTrans" cxnId="{C13779AF-E287-4CD3-898C-1A70C36FA3EA}">
      <dgm:prSet/>
      <dgm:spPr/>
      <dgm:t>
        <a:bodyPr/>
        <a:lstStyle/>
        <a:p>
          <a:endParaRPr lang="en-US"/>
        </a:p>
      </dgm:t>
    </dgm:pt>
    <dgm:pt modelId="{C7E3E740-E1DB-4C98-AA79-75835F5093DE}" type="sibTrans" cxnId="{C13779AF-E287-4CD3-898C-1A70C36FA3EA}">
      <dgm:prSet/>
      <dgm:spPr/>
      <dgm:t>
        <a:bodyPr/>
        <a:lstStyle/>
        <a:p>
          <a:endParaRPr lang="en-US"/>
        </a:p>
      </dgm:t>
    </dgm:pt>
    <dgm:pt modelId="{71928E4B-9F5B-4E8B-93B4-2CAC60E6C993}" type="pres">
      <dgm:prSet presAssocID="{FF9E494E-F3D4-49CD-A2CE-15F08DF321D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A7B61053-FD03-4D95-8042-C0F4F0343C60}" type="pres">
      <dgm:prSet presAssocID="{8AC808B4-9891-48FB-83CB-D1BB8568EEB3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A77E34D0-2FB0-41BE-A7F3-8423C2B473C5}" type="presOf" srcId="{DB5CFEC1-EE26-41FF-B0D1-EF4DCBB102A3}" destId="{A7B61053-FD03-4D95-8042-C0F4F0343C60}" srcOrd="0" destOrd="7" presId="urn:microsoft.com/office/officeart/2005/8/layout/default"/>
    <dgm:cxn modelId="{C07C0AF6-CDE3-4A9B-B997-00406852F303}" type="presOf" srcId="{05E0EB03-847A-4CE7-B651-5B98B03B242D}" destId="{A7B61053-FD03-4D95-8042-C0F4F0343C60}" srcOrd="0" destOrd="3" presId="urn:microsoft.com/office/officeart/2005/8/layout/default"/>
    <dgm:cxn modelId="{81E48875-77B7-4F27-A329-C9A1977463A9}" type="presOf" srcId="{FF9E494E-F3D4-49CD-A2CE-15F08DF321D6}" destId="{71928E4B-9F5B-4E8B-93B4-2CAC60E6C993}" srcOrd="0" destOrd="0" presId="urn:microsoft.com/office/officeart/2005/8/layout/default"/>
    <dgm:cxn modelId="{3B85181A-861C-49F4-B208-DC2A39E805F1}" srcId="{FF9E494E-F3D4-49CD-A2CE-15F08DF321D6}" destId="{8AC808B4-9891-48FB-83CB-D1BB8568EEB3}" srcOrd="0" destOrd="0" parTransId="{96204B51-8760-4564-9ECA-55DCBB72BA2D}" sibTransId="{294C22A4-83D1-4AB5-8C12-04EB011B5CE5}"/>
    <dgm:cxn modelId="{31702C27-4116-444A-BD4C-9CD0099892FA}" type="presOf" srcId="{DDCB134E-E5CA-4CB9-AD31-BB98F00A9D1E}" destId="{A7B61053-FD03-4D95-8042-C0F4F0343C60}" srcOrd="0" destOrd="6" presId="urn:microsoft.com/office/officeart/2005/8/layout/default"/>
    <dgm:cxn modelId="{7FF66EFC-3415-421E-8A3E-775776D4CA74}" srcId="{8AC808B4-9891-48FB-83CB-D1BB8568EEB3}" destId="{5E0D14D4-8911-450E-91F9-C09226A95420}" srcOrd="3" destOrd="0" parTransId="{E6E78231-6F78-4DAD-89FE-E50E619631BD}" sibTransId="{7C4B3DC3-6C25-4C7D-ACE3-72FEA145411A}"/>
    <dgm:cxn modelId="{6BD05F33-2ADA-4293-99A4-8FA2786E186E}" type="presOf" srcId="{05C9C928-BC97-4A30-BDA8-638F84AF668D}" destId="{A7B61053-FD03-4D95-8042-C0F4F0343C60}" srcOrd="0" destOrd="1" presId="urn:microsoft.com/office/officeart/2005/8/layout/default"/>
    <dgm:cxn modelId="{2E54A3BB-8621-4AC3-8732-CD0E7833E00D}" type="presOf" srcId="{5E0D14D4-8911-450E-91F9-C09226A95420}" destId="{A7B61053-FD03-4D95-8042-C0F4F0343C60}" srcOrd="0" destOrd="4" presId="urn:microsoft.com/office/officeart/2005/8/layout/default"/>
    <dgm:cxn modelId="{76139CC2-A462-4206-9359-6BE5E156EE51}" type="presOf" srcId="{8AC808B4-9891-48FB-83CB-D1BB8568EEB3}" destId="{A7B61053-FD03-4D95-8042-C0F4F0343C60}" srcOrd="0" destOrd="0" presId="urn:microsoft.com/office/officeart/2005/8/layout/default"/>
    <dgm:cxn modelId="{C13779AF-E287-4CD3-898C-1A70C36FA3EA}" srcId="{8AC808B4-9891-48FB-83CB-D1BB8568EEB3}" destId="{DB5CFEC1-EE26-41FF-B0D1-EF4DCBB102A3}" srcOrd="6" destOrd="0" parTransId="{37B0AFE1-CDA0-4BB3-A0A5-88EB0256B4DD}" sibTransId="{C7E3E740-E1DB-4C98-AA79-75835F5093DE}"/>
    <dgm:cxn modelId="{E1ED2511-94A5-4D17-9903-9418509A3E0E}" srcId="{8AC808B4-9891-48FB-83CB-D1BB8568EEB3}" destId="{56142C3D-C7E2-497F-A26A-029E96D68116}" srcOrd="1" destOrd="0" parTransId="{455B1977-4261-45EE-AEA7-44A496127328}" sibTransId="{FB5254AD-691F-4E0F-9F56-00694ED2BFE9}"/>
    <dgm:cxn modelId="{BAC63A35-ACCA-4BF6-95C5-4E43416E958A}" srcId="{8AC808B4-9891-48FB-83CB-D1BB8568EEB3}" destId="{05E0EB03-847A-4CE7-B651-5B98B03B242D}" srcOrd="2" destOrd="0" parTransId="{64A77375-CB5A-42D1-B3A1-9FED79218080}" sibTransId="{57E0E2E3-B6E4-4640-BB2E-96499E401110}"/>
    <dgm:cxn modelId="{504DD762-0865-408A-9317-8CD7261074CD}" srcId="{8AC808B4-9891-48FB-83CB-D1BB8568EEB3}" destId="{DDCB134E-E5CA-4CB9-AD31-BB98F00A9D1E}" srcOrd="5" destOrd="0" parTransId="{A9EB66AA-FD52-4CBC-821A-E73CF7885662}" sibTransId="{21199923-7D58-4E45-BE25-98473DA62932}"/>
    <dgm:cxn modelId="{EE462A30-9F61-4CC2-B6B7-364684150D0F}" srcId="{8AC808B4-9891-48FB-83CB-D1BB8568EEB3}" destId="{6F899719-B1C8-44C7-96F4-BAD93BF51DA7}" srcOrd="4" destOrd="0" parTransId="{12D10B56-13A3-4B08-8041-F8A17765626F}" sibTransId="{3DE8D1F7-18F1-49D4-9676-C87343F901C5}"/>
    <dgm:cxn modelId="{7CCCE1F1-DED2-465C-B3CE-88FE87F289CE}" type="presOf" srcId="{56142C3D-C7E2-497F-A26A-029E96D68116}" destId="{A7B61053-FD03-4D95-8042-C0F4F0343C60}" srcOrd="0" destOrd="2" presId="urn:microsoft.com/office/officeart/2005/8/layout/default"/>
    <dgm:cxn modelId="{C6647F93-42EC-4488-A84F-3F9D74BA5441}" srcId="{8AC808B4-9891-48FB-83CB-D1BB8568EEB3}" destId="{05C9C928-BC97-4A30-BDA8-638F84AF668D}" srcOrd="0" destOrd="0" parTransId="{C03C2028-4C3C-48EA-85A1-0F40A2533533}" sibTransId="{3F9E3CCB-620F-46F6-B275-9F154A78EB2F}"/>
    <dgm:cxn modelId="{60D720E6-F98E-43B8-9EE1-F19ADA156CDA}" type="presOf" srcId="{6F899719-B1C8-44C7-96F4-BAD93BF51DA7}" destId="{A7B61053-FD03-4D95-8042-C0F4F0343C60}" srcOrd="0" destOrd="5" presId="urn:microsoft.com/office/officeart/2005/8/layout/default"/>
    <dgm:cxn modelId="{8E838D32-AFC9-42A6-8CE1-8ED5C80A9ACF}" type="presParOf" srcId="{71928E4B-9F5B-4E8B-93B4-2CAC60E6C993}" destId="{A7B61053-FD03-4D95-8042-C0F4F0343C6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61053-FD03-4D95-8042-C0F4F0343C60}">
      <dsp:nvSpPr>
        <dsp:cNvPr id="0" name=""/>
        <dsp:cNvSpPr/>
      </dsp:nvSpPr>
      <dsp:spPr>
        <a:xfrm>
          <a:off x="3363501" y="4589"/>
          <a:ext cx="14599470" cy="87596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800" b="1" kern="1200"/>
            <a:t>Guiding Principles</a:t>
          </a:r>
          <a:endParaRPr lang="en-US" sz="5800" kern="1200"/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500" kern="1200"/>
            <a:t>Engage patients and families as partners in safe care</a:t>
          </a:r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500" kern="1200"/>
            <a:t>Achieve results through collaborative working</a:t>
          </a:r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500" kern="1200"/>
            <a:t>Analyse and share data to generate learning </a:t>
          </a:r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500" kern="1200"/>
            <a:t>Translate evidence into actionable and measurable improvement</a:t>
          </a:r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500" kern="1200"/>
            <a:t>Base policies and action on the nature of the care setting </a:t>
          </a:r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500" kern="1200"/>
            <a:t>Use both scientific expertise and patient experience to improve safety</a:t>
          </a:r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500" kern="1200"/>
            <a:t>Instill a safe culture in the design and delivery of health care</a:t>
          </a:r>
        </a:p>
      </dsp:txBody>
      <dsp:txXfrm>
        <a:off x="3363501" y="4589"/>
        <a:ext cx="14599470" cy="8759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BB7CC-EE15-4D18-AA3E-01232B12AA6A}" type="datetimeFigureOut">
              <a:rPr lang="nn-NO" smtClean="0"/>
              <a:t>27.09.2023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396B6-B520-4C76-AFF1-72DD4C01514F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68949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396B6-B520-4C76-AFF1-72DD4C01514F}" type="slidenum">
              <a:rPr lang="nn-NO" smtClean="0"/>
              <a:t>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02084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Try to use international definitions. In the beginning. Harmonize in the Nordic countries.</a:t>
            </a:r>
          </a:p>
          <a:p>
            <a:r>
              <a:rPr lang="en-GB" noProof="0" dirty="0">
                <a:solidFill>
                  <a:schemeClr val="bg1">
                    <a:lumMod val="65000"/>
                  </a:schemeClr>
                </a:solidFill>
              </a:rPr>
              <a:t>Continuous process.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1ABE9-1BAB-4E0E-A82A-8D345702095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6169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Just to illustrate the importance and difficulty with the definitions. It is no reason in my mind  to believe that these four countries really are any different.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396B6-B520-4C76-AFF1-72DD4C01514F}" type="slidenum">
              <a:rPr lang="nn-NO" smtClean="0"/>
              <a:t>12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71640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NB! Nonpunitive on a national level. Hence, should be anonymous on a national level.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82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Engaging patients – we are not good enough</a:t>
            </a:r>
          </a:p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25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Øystein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1ABE9-1BAB-4E0E-A82A-8D3457020959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8887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No centralised  transfusion service</a:t>
            </a:r>
          </a:p>
          <a:p>
            <a:r>
              <a:rPr lang="en-GB" noProof="0" dirty="0"/>
              <a:t>Each blood bank is responsible for recruiting donors, donations, testing production of components, pretransfusion testing and issuing blood.</a:t>
            </a:r>
          </a:p>
          <a:p>
            <a:r>
              <a:rPr lang="en-GB" noProof="0" dirty="0"/>
              <a:t>All hospitals are owned by the government.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22FB1-8D8C-4C17-B3A5-E759AF75A90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9036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From 2007 – in practice the same system run by the same people. Financed by the government.</a:t>
            </a:r>
          </a:p>
          <a:p>
            <a:r>
              <a:rPr lang="en-GB" noProof="0" dirty="0"/>
              <a:t>Norwegian Knowledge Centre for the Health Services</a:t>
            </a:r>
          </a:p>
          <a:p>
            <a:endParaRPr lang="en-GB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396B6-B520-4C76-AFF1-72DD4C01514F}" type="slidenum">
              <a:rPr lang="nn-NO" smtClean="0"/>
              <a:t>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07309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From the start we called the system TROLL. It is not an acronym, but when the sun shines on a troll, it explodes.</a:t>
            </a:r>
          </a:p>
          <a:p>
            <a:r>
              <a:rPr lang="en-GB" noProof="0" dirty="0"/>
              <a:t>Similarly, when </a:t>
            </a:r>
            <a:r>
              <a:rPr lang="en-GB" noProof="0" dirty="0" err="1"/>
              <a:t>haemovigilance</a:t>
            </a:r>
            <a:r>
              <a:rPr lang="en-GB" noProof="0" dirty="0"/>
              <a:t> show what the risks are, they can be dealt with, and removed.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396B6-B520-4C76-AFF1-72DD4C01514F}" type="slidenum">
              <a:rPr lang="nn-NO" smtClean="0"/>
              <a:t>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90790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Liberal </a:t>
            </a:r>
            <a:r>
              <a:rPr lang="nb-NO" dirty="0" err="1"/>
              <a:t>view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what</a:t>
            </a:r>
            <a:r>
              <a:rPr lang="nb-NO" dirty="0"/>
              <a:t> is </a:t>
            </a:r>
            <a:r>
              <a:rPr lang="nb-NO" dirty="0" err="1"/>
              <a:t>serious</a:t>
            </a:r>
            <a:r>
              <a:rPr lang="nb-NO" dirty="0"/>
              <a:t>. </a:t>
            </a:r>
            <a:r>
              <a:rPr lang="nb-NO" dirty="0" err="1"/>
              <a:t>After</a:t>
            </a:r>
            <a:r>
              <a:rPr lang="nb-NO" dirty="0"/>
              <a:t> </a:t>
            </a:r>
            <a:r>
              <a:rPr lang="nb-NO" dirty="0" err="1"/>
              <a:t>some</a:t>
            </a:r>
            <a:r>
              <a:rPr lang="nb-NO" dirty="0"/>
              <a:t> time more </a:t>
            </a:r>
            <a:r>
              <a:rPr lang="nb-NO" dirty="0" err="1"/>
              <a:t>restrictive</a:t>
            </a:r>
            <a:r>
              <a:rPr lang="nb-NO" dirty="0"/>
              <a:t> for febrile, non </a:t>
            </a:r>
            <a:r>
              <a:rPr lang="nb-NO" dirty="0" err="1"/>
              <a:t>haemolytic</a:t>
            </a:r>
            <a:r>
              <a:rPr lang="nb-NO" dirty="0"/>
              <a:t> </a:t>
            </a:r>
            <a:r>
              <a:rPr lang="nb-NO" dirty="0" err="1"/>
              <a:t>transfusion</a:t>
            </a:r>
            <a:r>
              <a:rPr lang="nb-NO" dirty="0"/>
              <a:t> </a:t>
            </a:r>
            <a:r>
              <a:rPr lang="nb-NO" dirty="0" err="1"/>
              <a:t>reactions</a:t>
            </a:r>
            <a:r>
              <a:rPr lang="nb-NO" dirty="0"/>
              <a:t> and mild </a:t>
            </a:r>
            <a:r>
              <a:rPr lang="nb-NO" dirty="0" err="1"/>
              <a:t>vasovagal</a:t>
            </a:r>
            <a:r>
              <a:rPr lang="nb-NO" dirty="0"/>
              <a:t> </a:t>
            </a:r>
            <a:r>
              <a:rPr lang="nb-NO" dirty="0" err="1"/>
              <a:t>reactions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396B6-B520-4C76-AFF1-72DD4C01514F}" type="slidenum">
              <a:rPr lang="nn-NO" smtClean="0"/>
              <a:t>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99844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1ABE9-1BAB-4E0E-A82A-8D345702095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4187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Eg</a:t>
            </a:r>
            <a:r>
              <a:rPr lang="en-GB" dirty="0"/>
              <a:t>: We started collecting data on the indication for transfusion, but we wanted to much data and ended up with useless information</a:t>
            </a:r>
          </a:p>
          <a:p>
            <a:r>
              <a:rPr lang="en-GB" dirty="0"/>
              <a:t>Detailed information without good background date is not much help.</a:t>
            </a:r>
          </a:p>
          <a:p>
            <a:r>
              <a:rPr lang="en-GB" dirty="0" err="1"/>
              <a:t>Eg</a:t>
            </a:r>
            <a:r>
              <a:rPr lang="en-GB" dirty="0"/>
              <a:t> that a transfusion took place in a medical department, but we do not know how many transfusions do take place in medical departments</a:t>
            </a:r>
          </a:p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29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You cannot learn from classifying an event as a human error. Human errors are almost always present, but you need to look at the system causing or not preventing the human error.</a:t>
            </a:r>
          </a:p>
          <a:p>
            <a:r>
              <a:rPr lang="en-GB" noProof="0" dirty="0"/>
              <a:t>One reason for asking the reporter to classify is to make them think.</a:t>
            </a:r>
          </a:p>
          <a:p>
            <a:r>
              <a:rPr lang="en-GB" noProof="0" dirty="0"/>
              <a:t>RCA</a:t>
            </a:r>
          </a:p>
          <a:p>
            <a:r>
              <a:rPr lang="en-GB" noProof="0" dirty="0"/>
              <a:t>Actions</a:t>
            </a:r>
          </a:p>
          <a:p>
            <a:r>
              <a:rPr lang="en-GB" noProof="0" dirty="0"/>
              <a:t>The two last ones are used for risk assessments. (frequency and severity)</a:t>
            </a:r>
          </a:p>
          <a:p>
            <a:r>
              <a:rPr lang="en-GB" noProof="0" dirty="0"/>
              <a:t>Up to 4 levels – process – problem</a:t>
            </a:r>
          </a:p>
          <a:p>
            <a:endParaRPr lang="en-GB" noProof="0" dirty="0"/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Failure to adhere to policy and procedure</a:t>
            </a:r>
            <a:r>
              <a:rPr lang="en-GB" dirty="0"/>
              <a:t> is 21 % in 2022</a:t>
            </a:r>
          </a:p>
          <a:p>
            <a:endParaRPr lang="en-GB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396B6-B520-4C76-AFF1-72DD4C01514F}" type="slidenum">
              <a:rPr lang="nn-NO" smtClean="0"/>
              <a:t>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78060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2= type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event</a:t>
            </a:r>
            <a:endParaRPr lang="nb-NO" dirty="0"/>
          </a:p>
          <a:p>
            <a:r>
              <a:rPr lang="nb-NO" dirty="0"/>
              <a:t>10= Blood, </a:t>
            </a:r>
            <a:r>
              <a:rPr lang="nb-NO" dirty="0" err="1"/>
              <a:t>cells</a:t>
            </a:r>
            <a:r>
              <a:rPr lang="nb-NO" dirty="0"/>
              <a:t> and </a:t>
            </a:r>
            <a:r>
              <a:rPr lang="nb-NO" dirty="0" err="1"/>
              <a:t>tissues</a:t>
            </a:r>
            <a:r>
              <a:rPr lang="nb-NO" dirty="0"/>
              <a:t>, organs</a:t>
            </a:r>
          </a:p>
          <a:p>
            <a:r>
              <a:rPr lang="nb-NO" dirty="0"/>
              <a:t>1= </a:t>
            </a:r>
            <a:r>
              <a:rPr lang="nb-NO" dirty="0" err="1"/>
              <a:t>blood</a:t>
            </a:r>
            <a:endParaRPr lang="nb-NO" dirty="0"/>
          </a:p>
          <a:p>
            <a:r>
              <a:rPr lang="nb-NO" dirty="0"/>
              <a:t>11= </a:t>
            </a:r>
            <a:r>
              <a:rPr lang="nb-NO" dirty="0" err="1"/>
              <a:t>Adverse</a:t>
            </a:r>
            <a:r>
              <a:rPr lang="nb-NO" dirty="0"/>
              <a:t> </a:t>
            </a:r>
            <a:r>
              <a:rPr lang="nb-NO" dirty="0" err="1"/>
              <a:t>transfusion</a:t>
            </a:r>
            <a:r>
              <a:rPr lang="nb-NO" dirty="0"/>
              <a:t> </a:t>
            </a:r>
            <a:r>
              <a:rPr lang="nb-NO" dirty="0" err="1"/>
              <a:t>reaction</a:t>
            </a:r>
            <a:endParaRPr lang="nb-NO" dirty="0"/>
          </a:p>
          <a:p>
            <a:r>
              <a:rPr lang="nb-NO" dirty="0"/>
              <a:t>1= Type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transfusion</a:t>
            </a:r>
            <a:r>
              <a:rPr lang="nb-NO" dirty="0"/>
              <a:t> </a:t>
            </a:r>
            <a:r>
              <a:rPr lang="nb-NO" dirty="0" err="1"/>
              <a:t>reaction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396B6-B520-4C76-AFF1-72DD4C01514F}" type="slidenum">
              <a:rPr lang="nn-NO" smtClean="0"/>
              <a:t>10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78659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(hvit og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="" xmlns:a16="http://schemas.microsoft.com/office/drawing/2014/main" id="{9999BF52-54B0-4AFE-AA5F-BA2532142B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3" y="1602200"/>
            <a:ext cx="5129794" cy="881222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="" xmlns:a16="http://schemas.microsoft.com/office/drawing/2014/main" id="{98D4DA4F-2CBD-4D61-BDBA-0C49831676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5254" y="1486986"/>
            <a:ext cx="10104141" cy="1010718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=""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413" y="3480475"/>
            <a:ext cx="10668793" cy="3185487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11500">
                <a:solidFill>
                  <a:srgbClr val="20202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=""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415" y="7466012"/>
            <a:ext cx="10660062" cy="630942"/>
          </a:xfrm>
        </p:spPr>
        <p:txBody>
          <a:bodyPr wrap="square">
            <a:normAutofit/>
          </a:bodyPr>
          <a:lstStyle>
            <a:lvl1pPr marL="0" indent="0" algn="l">
              <a:buNone/>
              <a:defRPr sz="4100">
                <a:solidFill>
                  <a:srgbClr val="202020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=""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2414" y="10497014"/>
            <a:ext cx="10660062" cy="430887"/>
          </a:xfrm>
        </p:spPr>
        <p:txBody>
          <a:bodyPr wrap="square">
            <a:normAutofit/>
          </a:bodyPr>
          <a:lstStyle>
            <a:lvl1pPr marL="0" indent="0">
              <a:buNone/>
              <a:defRPr sz="2800">
                <a:solidFill>
                  <a:srgbClr val="202020"/>
                </a:solidFill>
              </a:defRPr>
            </a:lvl1pPr>
          </a:lstStyle>
          <a:p>
            <a:pPr lvl="0"/>
            <a:r>
              <a:rPr lang="nb-NO" noProof="0" dirty="0"/>
              <a:t>Navn Etternavn, stillingstittel Helsedirektoratet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="" xmlns:a16="http://schemas.microsoft.com/office/drawing/2014/main" id="{4C6D8785-5A5E-418E-A3EF-EB3ED901F279}"/>
              </a:ext>
            </a:extLst>
          </p:cNvPr>
          <p:cNvSpPr/>
          <p:nvPr userDrawn="1"/>
        </p:nvSpPr>
        <p:spPr>
          <a:xfrm>
            <a:off x="1522413" y="6916464"/>
            <a:ext cx="10668793" cy="14402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0908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="" xmlns:a16="http://schemas.microsoft.com/office/drawing/2014/main" id="{6054334D-F166-4327-B8E2-E81514B8D5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182475" y="0"/>
            <a:ext cx="12199938" cy="13716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=""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413" y="3480475"/>
            <a:ext cx="9782423" cy="3185487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11500">
                <a:solidFill>
                  <a:srgbClr val="20202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=""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416" y="7466012"/>
            <a:ext cx="9782423" cy="630942"/>
          </a:xfrm>
        </p:spPr>
        <p:txBody>
          <a:bodyPr wrap="square">
            <a:normAutofit/>
          </a:bodyPr>
          <a:lstStyle>
            <a:lvl1pPr marL="0" indent="0" algn="l">
              <a:buNone/>
              <a:defRPr sz="4100">
                <a:solidFill>
                  <a:srgbClr val="202020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=""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2415" y="10497014"/>
            <a:ext cx="9782423" cy="430887"/>
          </a:xfrm>
        </p:spPr>
        <p:txBody>
          <a:bodyPr wrap="square">
            <a:normAutofit/>
          </a:bodyPr>
          <a:lstStyle>
            <a:lvl1pPr marL="0" indent="0">
              <a:buNone/>
              <a:defRPr sz="2800">
                <a:solidFill>
                  <a:srgbClr val="202020"/>
                </a:solidFill>
              </a:defRPr>
            </a:lvl1pPr>
          </a:lstStyle>
          <a:p>
            <a:pPr lvl="0"/>
            <a:r>
              <a:rPr lang="nb-NO" noProof="0" dirty="0"/>
              <a:t>Navn Etternavn, stillingstittel Helsedirektoratet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="" xmlns:a16="http://schemas.microsoft.com/office/drawing/2014/main" id="{4C6D8785-5A5E-418E-A3EF-EB3ED901F279}"/>
              </a:ext>
            </a:extLst>
          </p:cNvPr>
          <p:cNvSpPr/>
          <p:nvPr userDrawn="1"/>
        </p:nvSpPr>
        <p:spPr>
          <a:xfrm>
            <a:off x="1522413" y="6916464"/>
            <a:ext cx="9782423" cy="14402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="" xmlns:a16="http://schemas.microsoft.com/office/drawing/2014/main" id="{1487DCF1-0D06-4166-BBF8-E7DA56D640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3" y="1602200"/>
            <a:ext cx="5129794" cy="88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3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elt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="" xmlns:a16="http://schemas.microsoft.com/office/drawing/2014/main" id="{1C743271-C15B-4CA5-881B-A858BFAE0CF3}"/>
              </a:ext>
            </a:extLst>
          </p:cNvPr>
          <p:cNvSpPr/>
          <p:nvPr userDrawn="1"/>
        </p:nvSpPr>
        <p:spPr>
          <a:xfrm>
            <a:off x="0" y="0"/>
            <a:ext cx="12182475" cy="137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9" name="Plassholder for tekst 8">
            <a:extLst>
              <a:ext uri="{FF2B5EF4-FFF2-40B4-BE49-F238E27FC236}">
                <a16:creationId xmlns="" xmlns:a16="http://schemas.microsoft.com/office/drawing/2014/main" id="{D6126054-13B1-44E8-8DCA-D694E795B8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1237" y="3569405"/>
            <a:ext cx="9137651" cy="5539978"/>
          </a:xfrm>
        </p:spPr>
        <p:txBody>
          <a:bodyPr wrap="square" anchor="b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40000"/>
            </a:lvl1pPr>
          </a:lstStyle>
          <a:p>
            <a:pPr lvl="0"/>
            <a:r>
              <a:rPr lang="nb-NO" dirty="0"/>
              <a:t>XX</a:t>
            </a:r>
          </a:p>
        </p:txBody>
      </p:sp>
      <p:sp>
        <p:nvSpPr>
          <p:cNvPr id="10" name="Plassholder for tekst 8">
            <a:extLst>
              <a:ext uri="{FF2B5EF4-FFF2-40B4-BE49-F238E27FC236}">
                <a16:creationId xmlns="" xmlns:a16="http://schemas.microsoft.com/office/drawing/2014/main" id="{287C9BCE-BEF2-44DC-9450-5E6591F29F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22349" y="8651821"/>
            <a:ext cx="9137651" cy="1052596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7600"/>
            </a:lvl1pPr>
          </a:lstStyle>
          <a:p>
            <a:pPr lvl="0"/>
            <a:r>
              <a:rPr lang="nb-NO" dirty="0"/>
              <a:t>stikkord</a:t>
            </a:r>
          </a:p>
        </p:txBody>
      </p:sp>
      <p:sp>
        <p:nvSpPr>
          <p:cNvPr id="13" name="Plassholder for tekst 8">
            <a:extLst>
              <a:ext uri="{FF2B5EF4-FFF2-40B4-BE49-F238E27FC236}">
                <a16:creationId xmlns="" xmlns:a16="http://schemas.microsoft.com/office/drawing/2014/main" id="{AFD97FAE-7326-4897-8FAA-AFEF7640F3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0824" y="6835518"/>
            <a:ext cx="9137651" cy="1495794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Tekst lorem ipsum dolor sit amet</a:t>
            </a:r>
            <a:endParaRPr lang="nb-NO" dirty="0"/>
          </a:p>
        </p:txBody>
      </p:sp>
      <p:sp>
        <p:nvSpPr>
          <p:cNvPr id="18" name="Plassholder for tekst 8">
            <a:extLst>
              <a:ext uri="{FF2B5EF4-FFF2-40B4-BE49-F238E27FC236}">
                <a16:creationId xmlns="" xmlns:a16="http://schemas.microsoft.com/office/drawing/2014/main" id="{8D64F2B5-3487-48B2-8043-08BC23EBC2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0824" y="5578611"/>
            <a:ext cx="9137651" cy="623248"/>
          </a:xfrm>
        </p:spPr>
        <p:txBody>
          <a:bodyPr wrap="square" anchor="b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45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22405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er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8">
            <a:extLst>
              <a:ext uri="{FF2B5EF4-FFF2-40B4-BE49-F238E27FC236}">
                <a16:creationId xmlns="" xmlns:a16="http://schemas.microsoft.com/office/drawing/2014/main" id="{287C9BCE-BEF2-44DC-9450-5E6591F29F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413" y="4551363"/>
            <a:ext cx="5119673" cy="4809808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4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3" name="Rett linje 2">
            <a:extLst>
              <a:ext uri="{FF2B5EF4-FFF2-40B4-BE49-F238E27FC236}">
                <a16:creationId xmlns="" xmlns:a16="http://schemas.microsoft.com/office/drawing/2014/main" id="{EAE6D394-5212-40CF-A5C7-4EC4D8A01C3C}"/>
              </a:ext>
            </a:extLst>
          </p:cNvPr>
          <p:cNvCxnSpPr/>
          <p:nvPr userDrawn="1"/>
        </p:nvCxnSpPr>
        <p:spPr>
          <a:xfrm>
            <a:off x="6311589" y="4500563"/>
            <a:ext cx="0" cy="4860608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="" xmlns:a16="http://schemas.microsoft.com/office/drawing/2014/main" id="{B5CCC361-A4E2-48AA-8E30-515EB00CB0B2}"/>
              </a:ext>
            </a:extLst>
          </p:cNvPr>
          <p:cNvCxnSpPr/>
          <p:nvPr userDrawn="1"/>
        </p:nvCxnSpPr>
        <p:spPr>
          <a:xfrm>
            <a:off x="12198325" y="4500563"/>
            <a:ext cx="0" cy="4860608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="" xmlns:a16="http://schemas.microsoft.com/office/drawing/2014/main" id="{AA6120B1-CE31-4D51-814C-6BD1571D3DA5}"/>
              </a:ext>
            </a:extLst>
          </p:cNvPr>
          <p:cNvCxnSpPr/>
          <p:nvPr userDrawn="1"/>
        </p:nvCxnSpPr>
        <p:spPr>
          <a:xfrm>
            <a:off x="18085061" y="4500563"/>
            <a:ext cx="0" cy="4860608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tekst 8">
            <a:extLst>
              <a:ext uri="{FF2B5EF4-FFF2-40B4-BE49-F238E27FC236}">
                <a16:creationId xmlns="" xmlns:a16="http://schemas.microsoft.com/office/drawing/2014/main" id="{2898F64E-8B7F-4EC6-ADCF-0B7D27EBC9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95121" y="4551363"/>
            <a:ext cx="5119673" cy="4809808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4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="" xmlns:a16="http://schemas.microsoft.com/office/drawing/2014/main" id="{1AF2B724-D071-47DB-BFF3-6D247B0789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81856" y="4551363"/>
            <a:ext cx="5119673" cy="4809808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4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8">
            <a:extLst>
              <a:ext uri="{FF2B5EF4-FFF2-40B4-BE49-F238E27FC236}">
                <a16:creationId xmlns="" xmlns:a16="http://schemas.microsoft.com/office/drawing/2014/main" id="{495B61BA-C7FE-485D-AEB3-3FCA8DD01D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468591" y="4551363"/>
            <a:ext cx="5119673" cy="4809808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4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="" xmlns:a16="http://schemas.microsoft.com/office/drawing/2014/main" id="{3BF305CB-1CDB-4F0A-81B5-9FEF3EBD8E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082" y="1901038"/>
            <a:ext cx="6750000" cy="115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66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er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8">
            <a:extLst>
              <a:ext uri="{FF2B5EF4-FFF2-40B4-BE49-F238E27FC236}">
                <a16:creationId xmlns="" xmlns:a16="http://schemas.microsoft.com/office/drawing/2014/main" id="{287C9BCE-BEF2-44DC-9450-5E6591F29F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413" y="4551363"/>
            <a:ext cx="6005589" cy="4809808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4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3" name="Rett linje 2">
            <a:extLst>
              <a:ext uri="{FF2B5EF4-FFF2-40B4-BE49-F238E27FC236}">
                <a16:creationId xmlns="" xmlns:a16="http://schemas.microsoft.com/office/drawing/2014/main" id="{EAE6D394-5212-40CF-A5C7-4EC4D8A01C3C}"/>
              </a:ext>
            </a:extLst>
          </p:cNvPr>
          <p:cNvCxnSpPr/>
          <p:nvPr userDrawn="1"/>
        </p:nvCxnSpPr>
        <p:spPr>
          <a:xfrm>
            <a:off x="7652709" y="4500563"/>
            <a:ext cx="0" cy="4860608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="" xmlns:a16="http://schemas.microsoft.com/office/drawing/2014/main" id="{AA6120B1-CE31-4D51-814C-6BD1571D3DA5}"/>
              </a:ext>
            </a:extLst>
          </p:cNvPr>
          <p:cNvCxnSpPr/>
          <p:nvPr userDrawn="1"/>
        </p:nvCxnSpPr>
        <p:spPr>
          <a:xfrm>
            <a:off x="16576301" y="4500563"/>
            <a:ext cx="0" cy="4860608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tekst 8">
            <a:extLst>
              <a:ext uri="{FF2B5EF4-FFF2-40B4-BE49-F238E27FC236}">
                <a16:creationId xmlns="" xmlns:a16="http://schemas.microsoft.com/office/drawing/2014/main" id="{2898F64E-8B7F-4EC6-ADCF-0B7D27EBC9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59083" y="4551363"/>
            <a:ext cx="6903512" cy="4809808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4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8">
            <a:extLst>
              <a:ext uri="{FF2B5EF4-FFF2-40B4-BE49-F238E27FC236}">
                <a16:creationId xmlns="" xmlns:a16="http://schemas.microsoft.com/office/drawing/2014/main" id="{495B61BA-C7FE-485D-AEB3-3FCA8DD01D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590009" y="4551363"/>
            <a:ext cx="5998256" cy="4809808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4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="" xmlns:a16="http://schemas.microsoft.com/office/drawing/2014/main" id="{9DA3A3D0-2C5A-496B-B56E-CDF6CB248C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082" y="1901038"/>
            <a:ext cx="6750000" cy="115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34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er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="" xmlns:a16="http://schemas.microsoft.com/office/drawing/2014/main" id="{7A322471-DF8C-470F-90B9-E1459BDF7914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ekst 8">
            <a:extLst>
              <a:ext uri="{FF2B5EF4-FFF2-40B4-BE49-F238E27FC236}">
                <a16:creationId xmlns="" xmlns:a16="http://schemas.microsoft.com/office/drawing/2014/main" id="{287C9BCE-BEF2-44DC-9450-5E6591F29F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413" y="4551363"/>
            <a:ext cx="5119673" cy="4809808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46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3" name="Rett linje 2">
            <a:extLst>
              <a:ext uri="{FF2B5EF4-FFF2-40B4-BE49-F238E27FC236}">
                <a16:creationId xmlns="" xmlns:a16="http://schemas.microsoft.com/office/drawing/2014/main" id="{EAE6D394-5212-40CF-A5C7-4EC4D8A01C3C}"/>
              </a:ext>
            </a:extLst>
          </p:cNvPr>
          <p:cNvCxnSpPr/>
          <p:nvPr userDrawn="1"/>
        </p:nvCxnSpPr>
        <p:spPr>
          <a:xfrm>
            <a:off x="6311589" y="4500563"/>
            <a:ext cx="0" cy="486060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="" xmlns:a16="http://schemas.microsoft.com/office/drawing/2014/main" id="{B5CCC361-A4E2-48AA-8E30-515EB00CB0B2}"/>
              </a:ext>
            </a:extLst>
          </p:cNvPr>
          <p:cNvCxnSpPr/>
          <p:nvPr userDrawn="1"/>
        </p:nvCxnSpPr>
        <p:spPr>
          <a:xfrm>
            <a:off x="12198325" y="4500563"/>
            <a:ext cx="0" cy="486060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="" xmlns:a16="http://schemas.microsoft.com/office/drawing/2014/main" id="{AA6120B1-CE31-4D51-814C-6BD1571D3DA5}"/>
              </a:ext>
            </a:extLst>
          </p:cNvPr>
          <p:cNvCxnSpPr/>
          <p:nvPr userDrawn="1"/>
        </p:nvCxnSpPr>
        <p:spPr>
          <a:xfrm>
            <a:off x="18085061" y="4500563"/>
            <a:ext cx="0" cy="486060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tekst 8">
            <a:extLst>
              <a:ext uri="{FF2B5EF4-FFF2-40B4-BE49-F238E27FC236}">
                <a16:creationId xmlns="" xmlns:a16="http://schemas.microsoft.com/office/drawing/2014/main" id="{2898F64E-8B7F-4EC6-ADCF-0B7D27EBC9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95121" y="4551363"/>
            <a:ext cx="5119673" cy="4809808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46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="" xmlns:a16="http://schemas.microsoft.com/office/drawing/2014/main" id="{1AF2B724-D071-47DB-BFF3-6D247B0789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81856" y="4551363"/>
            <a:ext cx="5119673" cy="4809808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46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8">
            <a:extLst>
              <a:ext uri="{FF2B5EF4-FFF2-40B4-BE49-F238E27FC236}">
                <a16:creationId xmlns="" xmlns:a16="http://schemas.microsoft.com/office/drawing/2014/main" id="{495B61BA-C7FE-485D-AEB3-3FCA8DD01D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468591" y="4551363"/>
            <a:ext cx="5119673" cy="4809808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46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8" name="Bilde 17">
            <a:extLst>
              <a:ext uri="{FF2B5EF4-FFF2-40B4-BE49-F238E27FC236}">
                <a16:creationId xmlns="" xmlns:a16="http://schemas.microsoft.com/office/drawing/2014/main" id="{48534B28-A24C-4832-A344-2C1E5C6397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082" y="1901037"/>
            <a:ext cx="6750000" cy="114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08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er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="" xmlns:a16="http://schemas.microsoft.com/office/drawing/2014/main" id="{7A322471-DF8C-470F-90B9-E1459BDF7914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4" name="Plassholder for tekst 8">
            <a:extLst>
              <a:ext uri="{FF2B5EF4-FFF2-40B4-BE49-F238E27FC236}">
                <a16:creationId xmlns="" xmlns:a16="http://schemas.microsoft.com/office/drawing/2014/main" id="{AA5C412B-5F21-4B22-82D7-54E4FBD19B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413" y="4551363"/>
            <a:ext cx="6005589" cy="4809808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46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8" name="Rett linje 17">
            <a:extLst>
              <a:ext uri="{FF2B5EF4-FFF2-40B4-BE49-F238E27FC236}">
                <a16:creationId xmlns="" xmlns:a16="http://schemas.microsoft.com/office/drawing/2014/main" id="{7A7207AD-56F2-4C93-8B6C-DDDFDA4167C0}"/>
              </a:ext>
            </a:extLst>
          </p:cNvPr>
          <p:cNvCxnSpPr/>
          <p:nvPr userDrawn="1"/>
        </p:nvCxnSpPr>
        <p:spPr>
          <a:xfrm>
            <a:off x="7652709" y="4500563"/>
            <a:ext cx="0" cy="486060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>
            <a:extLst>
              <a:ext uri="{FF2B5EF4-FFF2-40B4-BE49-F238E27FC236}">
                <a16:creationId xmlns="" xmlns:a16="http://schemas.microsoft.com/office/drawing/2014/main" id="{92BCBA19-8465-44E2-9CE7-FDCB13A6980B}"/>
              </a:ext>
            </a:extLst>
          </p:cNvPr>
          <p:cNvCxnSpPr/>
          <p:nvPr userDrawn="1"/>
        </p:nvCxnSpPr>
        <p:spPr>
          <a:xfrm>
            <a:off x="16576301" y="4500563"/>
            <a:ext cx="0" cy="486060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ssholder for tekst 8">
            <a:extLst>
              <a:ext uri="{FF2B5EF4-FFF2-40B4-BE49-F238E27FC236}">
                <a16:creationId xmlns="" xmlns:a16="http://schemas.microsoft.com/office/drawing/2014/main" id="{0169B0DB-742C-4375-B389-C2F0BE8B94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59083" y="4551363"/>
            <a:ext cx="6903512" cy="4809808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46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Plassholder for tekst 8">
            <a:extLst>
              <a:ext uri="{FF2B5EF4-FFF2-40B4-BE49-F238E27FC236}">
                <a16:creationId xmlns="" xmlns:a16="http://schemas.microsoft.com/office/drawing/2014/main" id="{3AB97FFC-F3E9-43A9-BE47-DCCC5FA379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590009" y="4551363"/>
            <a:ext cx="5998256" cy="4809808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46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="" xmlns:a16="http://schemas.microsoft.com/office/drawing/2014/main" id="{3FDCB732-35A2-4034-89BB-02DFDDBF74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082" y="1901037"/>
            <a:ext cx="6750000" cy="114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90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er og s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8">
            <a:extLst>
              <a:ext uri="{FF2B5EF4-FFF2-40B4-BE49-F238E27FC236}">
                <a16:creationId xmlns="" xmlns:a16="http://schemas.microsoft.com/office/drawing/2014/main" id="{287C9BCE-BEF2-44DC-9450-5E6591F29F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1366" y="8829560"/>
            <a:ext cx="4572572" cy="637097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4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8">
            <a:extLst>
              <a:ext uri="{FF2B5EF4-FFF2-40B4-BE49-F238E27FC236}">
                <a16:creationId xmlns="" xmlns:a16="http://schemas.microsoft.com/office/drawing/2014/main" id="{2898F64E-8B7F-4EC6-ADCF-0B7D27EBC9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12000" y="8829560"/>
            <a:ext cx="4572572" cy="637097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4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="" xmlns:a16="http://schemas.microsoft.com/office/drawing/2014/main" id="{1AF2B724-D071-47DB-BFF3-6D247B0789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01587" y="8829560"/>
            <a:ext cx="4572572" cy="637097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4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8">
            <a:extLst>
              <a:ext uri="{FF2B5EF4-FFF2-40B4-BE49-F238E27FC236}">
                <a16:creationId xmlns="" xmlns:a16="http://schemas.microsoft.com/office/drawing/2014/main" id="{495B61BA-C7FE-485D-AEB3-3FCA8DD01D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91177" y="8829560"/>
            <a:ext cx="4572572" cy="637097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4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="" xmlns:a16="http://schemas.microsoft.com/office/drawing/2014/main" id="{24134F90-CAE2-4572-81CB-B33544D0D3D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="" xmlns:a16="http://schemas.microsoft.com/office/drawing/2014/main" id="{615D4FCC-4A79-42D6-A8FB-074E2B7C626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n-NO"/>
              <a:t>Helsedirektoratet</a:t>
            </a:r>
            <a:endParaRPr lang="nn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="" xmlns:a16="http://schemas.microsoft.com/office/drawing/2014/main" id="{A3B30940-D4FB-4C25-8135-6B06CA7C69F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pPr/>
              <a:t>‹#›</a:t>
            </a:fld>
            <a:endParaRPr lang="nn-NO"/>
          </a:p>
        </p:txBody>
      </p:sp>
      <p:cxnSp>
        <p:nvCxnSpPr>
          <p:cNvPr id="7" name="Rett linje 6">
            <a:extLst>
              <a:ext uri="{FF2B5EF4-FFF2-40B4-BE49-F238E27FC236}">
                <a16:creationId xmlns="" xmlns:a16="http://schemas.microsoft.com/office/drawing/2014/main" id="{66F272F2-49BC-4138-B101-3654240FAEF3}"/>
              </a:ext>
            </a:extLst>
          </p:cNvPr>
          <p:cNvCxnSpPr/>
          <p:nvPr userDrawn="1"/>
        </p:nvCxnSpPr>
        <p:spPr>
          <a:xfrm>
            <a:off x="1522413" y="8126216"/>
            <a:ext cx="4572572" cy="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>
            <a:extLst>
              <a:ext uri="{FF2B5EF4-FFF2-40B4-BE49-F238E27FC236}">
                <a16:creationId xmlns="" xmlns:a16="http://schemas.microsoft.com/office/drawing/2014/main" id="{9C9F7C75-6683-453A-9D1D-2ADEB0C51336}"/>
              </a:ext>
            </a:extLst>
          </p:cNvPr>
          <p:cNvCxnSpPr/>
          <p:nvPr userDrawn="1"/>
        </p:nvCxnSpPr>
        <p:spPr>
          <a:xfrm>
            <a:off x="18291175" y="8126216"/>
            <a:ext cx="4572572" cy="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>
            <a:extLst>
              <a:ext uri="{FF2B5EF4-FFF2-40B4-BE49-F238E27FC236}">
                <a16:creationId xmlns="" xmlns:a16="http://schemas.microsoft.com/office/drawing/2014/main" id="{9B026ACA-3B63-455E-9059-5A3E0959017D}"/>
              </a:ext>
            </a:extLst>
          </p:cNvPr>
          <p:cNvCxnSpPr/>
          <p:nvPr userDrawn="1"/>
        </p:nvCxnSpPr>
        <p:spPr>
          <a:xfrm>
            <a:off x="7112000" y="8126216"/>
            <a:ext cx="4572572" cy="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linje 19">
            <a:extLst>
              <a:ext uri="{FF2B5EF4-FFF2-40B4-BE49-F238E27FC236}">
                <a16:creationId xmlns="" xmlns:a16="http://schemas.microsoft.com/office/drawing/2014/main" id="{D119814D-25D9-4B69-A446-34776D6C5331}"/>
              </a:ext>
            </a:extLst>
          </p:cNvPr>
          <p:cNvCxnSpPr/>
          <p:nvPr userDrawn="1"/>
        </p:nvCxnSpPr>
        <p:spPr>
          <a:xfrm>
            <a:off x="12701587" y="8126216"/>
            <a:ext cx="4572572" cy="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ssholder for tekst 13">
            <a:extLst>
              <a:ext uri="{FF2B5EF4-FFF2-40B4-BE49-F238E27FC236}">
                <a16:creationId xmlns="" xmlns:a16="http://schemas.microsoft.com/office/drawing/2014/main" id="{29F073FD-AF78-46F7-8EE5-6EFB6F5BBB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85463" y="3654457"/>
            <a:ext cx="3025775" cy="3051175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5950" b="1"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>
              <a:defRPr sz="5950">
                <a:solidFill>
                  <a:schemeClr val="bg1"/>
                </a:solidFill>
                <a:latin typeface="Lato" panose="020F0502020204030203" pitchFamily="34" charset="0"/>
              </a:defRPr>
            </a:lvl2pPr>
            <a:lvl3pPr>
              <a:defRPr sz="5950">
                <a:solidFill>
                  <a:schemeClr val="bg1"/>
                </a:solidFill>
                <a:latin typeface="Lato" panose="020F0502020204030203" pitchFamily="34" charset="0"/>
              </a:defRPr>
            </a:lvl3pPr>
            <a:lvl4pPr>
              <a:defRPr sz="5950">
                <a:solidFill>
                  <a:schemeClr val="bg1"/>
                </a:solidFill>
                <a:latin typeface="Lato" panose="020F0502020204030203" pitchFamily="34" charset="0"/>
              </a:defRPr>
            </a:lvl4pPr>
            <a:lvl5pPr>
              <a:defRPr sz="5950">
                <a:solidFill>
                  <a:schemeClr val="bg1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nb-NO" dirty="0" err="1"/>
              <a:t>Xxxx</a:t>
            </a:r>
            <a:endParaRPr lang="nb-NO" dirty="0"/>
          </a:p>
        </p:txBody>
      </p:sp>
      <p:sp>
        <p:nvSpPr>
          <p:cNvPr id="21" name="Plassholder for tekst 8">
            <a:extLst>
              <a:ext uri="{FF2B5EF4-FFF2-40B4-BE49-F238E27FC236}">
                <a16:creationId xmlns="" xmlns:a16="http://schemas.microsoft.com/office/drawing/2014/main" id="{A067CB03-097D-41A1-B0BF-35404A7A32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05713" y="2000672"/>
            <a:ext cx="9185274" cy="761747"/>
          </a:xfrm>
        </p:spPr>
        <p:txBody>
          <a:bodyPr wrap="square" anchor="b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5500" b="1"/>
            </a:lvl1pPr>
          </a:lstStyle>
          <a:p>
            <a:pPr lvl="0"/>
            <a:r>
              <a:rPr lang="nb-NO" dirty="0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2417750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de (høy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4">
            <a:extLst>
              <a:ext uri="{FF2B5EF4-FFF2-40B4-BE49-F238E27FC236}">
                <a16:creationId xmlns="" xmlns:a16="http://schemas.microsoft.com/office/drawing/2014/main" id="{F6A0CAB9-EFB9-496B-A8E9-4361CDFB7C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05713" y="0"/>
            <a:ext cx="16776700" cy="13716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Tittel 14">
            <a:extLst>
              <a:ext uri="{FF2B5EF4-FFF2-40B4-BE49-F238E27FC236}">
                <a16:creationId xmlns="" xmlns:a16="http://schemas.microsoft.com/office/drawing/2014/main" id="{E7C3DDC3-0EE9-447E-9A99-E553652A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631825"/>
            <a:ext cx="5579237" cy="2315021"/>
          </a:xfrm>
        </p:spPr>
        <p:txBody>
          <a:bodyPr anchor="t" anchorCtr="0">
            <a:normAutofit/>
          </a:bodyPr>
          <a:lstStyle>
            <a:lvl1pPr>
              <a:defRPr sz="55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3227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punktliste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4">
            <a:extLst>
              <a:ext uri="{FF2B5EF4-FFF2-40B4-BE49-F238E27FC236}">
                <a16:creationId xmlns="" xmlns:a16="http://schemas.microsoft.com/office/drawing/2014/main" id="{F6A0CAB9-EFB9-496B-A8E9-4361CDFB7C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91205" y="0"/>
            <a:ext cx="12191207" cy="13716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="" xmlns:a16="http://schemas.microsoft.com/office/drawing/2014/main" id="{6F2131D7-0AF4-4BA1-BBDD-FAE3CCC294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22412" y="3797545"/>
            <a:ext cx="10036541" cy="928345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Tittel 14">
            <a:extLst>
              <a:ext uri="{FF2B5EF4-FFF2-40B4-BE49-F238E27FC236}">
                <a16:creationId xmlns="" xmlns:a16="http://schemas.microsoft.com/office/drawing/2014/main" id="{9F425C94-8342-4509-8455-A16A59623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631825"/>
            <a:ext cx="10036540" cy="231502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2862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tekst og media 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="" xmlns:a16="http://schemas.microsoft.com/office/drawing/2014/main" id="{C11A83FE-CDBC-466D-8513-0D8E635D758F}"/>
              </a:ext>
            </a:extLst>
          </p:cNvPr>
          <p:cNvSpPr/>
          <p:nvPr userDrawn="1"/>
        </p:nvSpPr>
        <p:spPr>
          <a:xfrm>
            <a:off x="0" y="0"/>
            <a:ext cx="7605713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=""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1929010"/>
            <a:ext cx="5581771" cy="1692771"/>
          </a:xfrm>
        </p:spPr>
        <p:txBody>
          <a:bodyPr wrap="square" anchor="t" anchorCtr="0">
            <a:normAutofit/>
          </a:bodyPr>
          <a:lstStyle>
            <a:lvl1pPr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6" name="Plassholder for tekst 4">
            <a:extLst>
              <a:ext uri="{FF2B5EF4-FFF2-40B4-BE49-F238E27FC236}">
                <a16:creationId xmlns="" xmlns:a16="http://schemas.microsoft.com/office/drawing/2014/main" id="{900DAD15-023F-4241-9F53-C355E9719D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22412" y="3797545"/>
            <a:ext cx="5581771" cy="9283456"/>
          </a:xfrm>
        </p:spPr>
        <p:txBody>
          <a:bodyPr>
            <a:normAutofit/>
          </a:bodyPr>
          <a:lstStyle>
            <a:lvl1pPr marL="0" indent="0">
              <a:buNone/>
              <a:defRPr sz="3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="" xmlns:a16="http://schemas.microsoft.com/office/drawing/2014/main" id="{A05B22E1-6EA9-4466-81F8-E4957729AA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06238" y="1296161"/>
            <a:ext cx="15439586" cy="100632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n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6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(hvit og 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>
            <a:extLst>
              <a:ext uri="{FF2B5EF4-FFF2-40B4-BE49-F238E27FC236}">
                <a16:creationId xmlns="" xmlns:a16="http://schemas.microsoft.com/office/drawing/2014/main" id="{98D4DA4F-2CBD-4D61-BDBA-0C49831676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5254" y="1486986"/>
            <a:ext cx="10104141" cy="1010718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=""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413" y="3480475"/>
            <a:ext cx="10668793" cy="3185487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11500">
                <a:solidFill>
                  <a:srgbClr val="20202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=""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415" y="7466012"/>
            <a:ext cx="10660062" cy="630942"/>
          </a:xfrm>
        </p:spPr>
        <p:txBody>
          <a:bodyPr wrap="square">
            <a:normAutofit/>
          </a:bodyPr>
          <a:lstStyle>
            <a:lvl1pPr marL="0" indent="0" algn="l">
              <a:buNone/>
              <a:defRPr sz="4100">
                <a:solidFill>
                  <a:srgbClr val="202020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=""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2414" y="10497014"/>
            <a:ext cx="10660062" cy="430887"/>
          </a:xfrm>
        </p:spPr>
        <p:txBody>
          <a:bodyPr wrap="square">
            <a:normAutofit/>
          </a:bodyPr>
          <a:lstStyle>
            <a:lvl1pPr marL="0" indent="0">
              <a:buNone/>
              <a:defRPr sz="2800">
                <a:solidFill>
                  <a:srgbClr val="202020"/>
                </a:solidFill>
              </a:defRPr>
            </a:lvl1pPr>
          </a:lstStyle>
          <a:p>
            <a:pPr lvl="0"/>
            <a:r>
              <a:rPr lang="nb-NO" noProof="0" dirty="0"/>
              <a:t>Navn Etternavn, stillingstittel Helsedirektoratet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="" xmlns:a16="http://schemas.microsoft.com/office/drawing/2014/main" id="{D11DE7D1-8C9D-4D67-939F-CB5E940EBE45}"/>
              </a:ext>
            </a:extLst>
          </p:cNvPr>
          <p:cNvSpPr/>
          <p:nvPr userDrawn="1"/>
        </p:nvSpPr>
        <p:spPr>
          <a:xfrm>
            <a:off x="1522413" y="6916464"/>
            <a:ext cx="10668793" cy="14402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="" xmlns:a16="http://schemas.microsoft.com/office/drawing/2014/main" id="{A92D3774-1F49-491B-8CF8-E8A25EB77C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3" y="1602200"/>
            <a:ext cx="5129794" cy="88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9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tekst og media  (lys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="" xmlns:a16="http://schemas.microsoft.com/office/drawing/2014/main" id="{C11A83FE-CDBC-466D-8513-0D8E635D758F}"/>
              </a:ext>
            </a:extLst>
          </p:cNvPr>
          <p:cNvSpPr/>
          <p:nvPr userDrawn="1"/>
        </p:nvSpPr>
        <p:spPr>
          <a:xfrm>
            <a:off x="0" y="0"/>
            <a:ext cx="7605713" cy="137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=""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1929010"/>
            <a:ext cx="5581771" cy="1692771"/>
          </a:xfrm>
        </p:spPr>
        <p:txBody>
          <a:bodyPr wrap="square" anchor="t" anchorCtr="0">
            <a:normAutofit/>
          </a:bodyPr>
          <a:lstStyle>
            <a:lvl1pPr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6" name="Plassholder for tekst 4">
            <a:extLst>
              <a:ext uri="{FF2B5EF4-FFF2-40B4-BE49-F238E27FC236}">
                <a16:creationId xmlns="" xmlns:a16="http://schemas.microsoft.com/office/drawing/2014/main" id="{900DAD15-023F-4241-9F53-C355E9719D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22412" y="3797545"/>
            <a:ext cx="5581771" cy="9283456"/>
          </a:xfrm>
        </p:spPr>
        <p:txBody>
          <a:bodyPr>
            <a:normAutofit/>
          </a:bodyPr>
          <a:lstStyle>
            <a:lvl1pPr marL="0" indent="0">
              <a:buNone/>
              <a:defRPr sz="3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="" xmlns:a16="http://schemas.microsoft.com/office/drawing/2014/main" id="{46DEDC6E-CFAF-4046-B8BF-1CE2097ED5C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06238" y="1296161"/>
            <a:ext cx="15439586" cy="100632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n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1297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tekst og media (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="" xmlns:a16="http://schemas.microsoft.com/office/drawing/2014/main" id="{C11A83FE-CDBC-466D-8513-0D8E635D758F}"/>
              </a:ext>
            </a:extLst>
          </p:cNvPr>
          <p:cNvSpPr/>
          <p:nvPr userDrawn="1"/>
        </p:nvSpPr>
        <p:spPr>
          <a:xfrm>
            <a:off x="0" y="32117"/>
            <a:ext cx="7605713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=""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1929010"/>
            <a:ext cx="5581771" cy="1692771"/>
          </a:xfrm>
        </p:spPr>
        <p:txBody>
          <a:bodyPr wrap="square" anchor="t" anchorCtr="0">
            <a:normAutofit/>
          </a:bodyPr>
          <a:lstStyle>
            <a:lvl1pPr>
              <a:lnSpc>
                <a:spcPct val="90000"/>
              </a:lnSpc>
              <a:defRPr sz="5500">
                <a:solidFill>
                  <a:srgbClr val="20202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6" name="Plassholder for tekst 4">
            <a:extLst>
              <a:ext uri="{FF2B5EF4-FFF2-40B4-BE49-F238E27FC236}">
                <a16:creationId xmlns="" xmlns:a16="http://schemas.microsoft.com/office/drawing/2014/main" id="{900DAD15-023F-4241-9F53-C355E9719D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22412" y="3797545"/>
            <a:ext cx="5581771" cy="9283456"/>
          </a:xfrm>
        </p:spPr>
        <p:txBody>
          <a:bodyPr>
            <a:normAutofit/>
          </a:bodyPr>
          <a:lstStyle>
            <a:lvl1pPr marL="0" indent="0">
              <a:buNone/>
              <a:defRPr sz="3800">
                <a:solidFill>
                  <a:srgbClr val="20202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="" xmlns:a16="http://schemas.microsoft.com/office/drawing/2014/main" id="{8743685A-51FE-462B-BD59-028A10C64D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06238" y="1296161"/>
            <a:ext cx="15439586" cy="100632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n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9198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tekst og media (lil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="" xmlns:a16="http://schemas.microsoft.com/office/drawing/2014/main" id="{C11A83FE-CDBC-466D-8513-0D8E635D758F}"/>
              </a:ext>
            </a:extLst>
          </p:cNvPr>
          <p:cNvSpPr/>
          <p:nvPr userDrawn="1"/>
        </p:nvSpPr>
        <p:spPr>
          <a:xfrm>
            <a:off x="0" y="0"/>
            <a:ext cx="7605713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=""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1929010"/>
            <a:ext cx="5581771" cy="1692771"/>
          </a:xfrm>
        </p:spPr>
        <p:txBody>
          <a:bodyPr wrap="square" anchor="t" anchorCtr="0">
            <a:normAutofit/>
          </a:bodyPr>
          <a:lstStyle>
            <a:lvl1pPr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6" name="Plassholder for tekst 4">
            <a:extLst>
              <a:ext uri="{FF2B5EF4-FFF2-40B4-BE49-F238E27FC236}">
                <a16:creationId xmlns="" xmlns:a16="http://schemas.microsoft.com/office/drawing/2014/main" id="{900DAD15-023F-4241-9F53-C355E9719D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22412" y="3797545"/>
            <a:ext cx="5581771" cy="9283456"/>
          </a:xfrm>
        </p:spPr>
        <p:txBody>
          <a:bodyPr>
            <a:normAutofit/>
          </a:bodyPr>
          <a:lstStyle>
            <a:lvl1pPr marL="0" indent="0">
              <a:buNone/>
              <a:defRPr sz="3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="" xmlns:a16="http://schemas.microsoft.com/office/drawing/2014/main" id="{83CC6A7E-3507-42DD-8E1F-91B778ECB8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06238" y="1296161"/>
            <a:ext cx="15439586" cy="100632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n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5238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="" xmlns:a16="http://schemas.microsoft.com/office/drawing/2014/main" id="{AEE3ECBB-F8CD-40EB-A9AF-746A02D44FBA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1522413" y="3179198"/>
            <a:ext cx="22223413" cy="9271159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media</a:t>
            </a:r>
          </a:p>
        </p:txBody>
      </p:sp>
      <p:sp>
        <p:nvSpPr>
          <p:cNvPr id="8" name="Tittel 1">
            <a:extLst>
              <a:ext uri="{FF2B5EF4-FFF2-40B4-BE49-F238E27FC236}">
                <a16:creationId xmlns="" xmlns:a16="http://schemas.microsoft.com/office/drawing/2014/main" id="{77C21D35-2682-4C37-9369-8B21B52A7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1506249"/>
            <a:ext cx="13716000" cy="969496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defRPr sz="70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="" xmlns:a16="http://schemas.microsoft.com/office/drawing/2014/main" id="{B9007D98-D6C3-416B-B59C-76C771F9F5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800513" y="2024334"/>
            <a:ext cx="6945313" cy="304699"/>
          </a:xfrm>
        </p:spPr>
        <p:txBody>
          <a:bodyPr wrap="square" anchor="b" anchorCtr="0">
            <a:spAutoFit/>
          </a:bodyPr>
          <a:lstStyle>
            <a:lvl1pPr marL="0" indent="0" algn="r">
              <a:lnSpc>
                <a:spcPct val="90000"/>
              </a:lnSpc>
              <a:buNone/>
              <a:defRPr sz="2200" u="sng"/>
            </a:lvl1pPr>
          </a:lstStyle>
          <a:p>
            <a:pPr lvl="0"/>
            <a:r>
              <a:rPr lang="nb-NO" dirty="0"/>
              <a:t>Kildelenke</a:t>
            </a:r>
          </a:p>
        </p:txBody>
      </p:sp>
    </p:spTree>
    <p:extLst>
      <p:ext uri="{BB962C8B-B14F-4D97-AF65-F5344CB8AC3E}">
        <p14:creationId xmlns:p14="http://schemas.microsoft.com/office/powerpoint/2010/main" val="38817843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="" xmlns:a16="http://schemas.microsoft.com/office/drawing/2014/main" id="{06EB493B-B141-46A8-9C47-38E4C57EC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bunntekst 2">
            <a:extLst>
              <a:ext uri="{FF2B5EF4-FFF2-40B4-BE49-F238E27FC236}">
                <a16:creationId xmlns="" xmlns:a16="http://schemas.microsoft.com/office/drawing/2014/main" id="{70C6AF37-3E02-4ADF-8C13-6ACF62C6E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="" xmlns:a16="http://schemas.microsoft.com/office/drawing/2014/main" id="{463740D5-E0C9-4205-BD50-AF57EC910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  <p:sp>
        <p:nvSpPr>
          <p:cNvPr id="5" name="Plassholder for bilde 4">
            <a:extLst>
              <a:ext uri="{FF2B5EF4-FFF2-40B4-BE49-F238E27FC236}">
                <a16:creationId xmlns="" xmlns:a16="http://schemas.microsoft.com/office/drawing/2014/main" id="{470D901B-4A09-4186-871A-0217E23470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2414" y="2124265"/>
            <a:ext cx="6083299" cy="8011002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6" name="Plassholder for bilde 4">
            <a:extLst>
              <a:ext uri="{FF2B5EF4-FFF2-40B4-BE49-F238E27FC236}">
                <a16:creationId xmlns="" xmlns:a16="http://schemas.microsoft.com/office/drawing/2014/main" id="{6FBDA1A6-EF3F-4959-B6E4-5C465CFF92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776701" y="2124265"/>
            <a:ext cx="6083299" cy="8011002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lassholder for bilde 4">
            <a:extLst>
              <a:ext uri="{FF2B5EF4-FFF2-40B4-BE49-F238E27FC236}">
                <a16:creationId xmlns="" xmlns:a16="http://schemas.microsoft.com/office/drawing/2014/main" id="{03CEB276-EB34-4498-9E66-A492C61DFCD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29713" y="2124265"/>
            <a:ext cx="6083299" cy="8011002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tekst 8">
            <a:extLst>
              <a:ext uri="{FF2B5EF4-FFF2-40B4-BE49-F238E27FC236}">
                <a16:creationId xmlns="" xmlns:a16="http://schemas.microsoft.com/office/drawing/2014/main" id="{2EDD7D93-B865-4328-BE9A-4189D149A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2414" y="377138"/>
            <a:ext cx="6083299" cy="1329595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3200" u="none"/>
            </a:lvl1pPr>
          </a:lstStyle>
          <a:p>
            <a:pPr lvl="0"/>
            <a:r>
              <a:rPr lang="nb-NO" dirty="0" err="1"/>
              <a:t>Xxxxxx</a:t>
            </a:r>
            <a:endParaRPr lang="nb-NO" dirty="0"/>
          </a:p>
        </p:txBody>
      </p:sp>
      <p:sp>
        <p:nvSpPr>
          <p:cNvPr id="13" name="Plassholder for tekst 8">
            <a:extLst>
              <a:ext uri="{FF2B5EF4-FFF2-40B4-BE49-F238E27FC236}">
                <a16:creationId xmlns="" xmlns:a16="http://schemas.microsoft.com/office/drawing/2014/main" id="{F9B9FE2A-AEDB-461E-B39B-E9833F7DA2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29713" y="377138"/>
            <a:ext cx="6083299" cy="1329595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3200" u="none"/>
            </a:lvl1pPr>
          </a:lstStyle>
          <a:p>
            <a:pPr lvl="0"/>
            <a:r>
              <a:rPr lang="nb-NO" dirty="0" err="1"/>
              <a:t>Xxxxxx</a:t>
            </a:r>
            <a:endParaRPr lang="nb-NO" dirty="0"/>
          </a:p>
        </p:txBody>
      </p:sp>
      <p:sp>
        <p:nvSpPr>
          <p:cNvPr id="14" name="Plassholder for tekst 8">
            <a:extLst>
              <a:ext uri="{FF2B5EF4-FFF2-40B4-BE49-F238E27FC236}">
                <a16:creationId xmlns="" xmlns:a16="http://schemas.microsoft.com/office/drawing/2014/main" id="{0AE14427-350B-4070-A415-7AF5BF027C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776702" y="377138"/>
            <a:ext cx="6083299" cy="1329595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3200" u="none"/>
            </a:lvl1pPr>
          </a:lstStyle>
          <a:p>
            <a:pPr lvl="0"/>
            <a:r>
              <a:rPr lang="nb-NO" dirty="0" err="1"/>
              <a:t>Xxxxxx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108699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med k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="" xmlns:a16="http://schemas.microsoft.com/office/drawing/2014/main" id="{06EB493B-B141-46A8-9C47-38E4C57EC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bunntekst 2">
            <a:extLst>
              <a:ext uri="{FF2B5EF4-FFF2-40B4-BE49-F238E27FC236}">
                <a16:creationId xmlns="" xmlns:a16="http://schemas.microsoft.com/office/drawing/2014/main" id="{70C6AF37-3E02-4ADF-8C13-6ACF62C6E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="" xmlns:a16="http://schemas.microsoft.com/office/drawing/2014/main" id="{463740D5-E0C9-4205-BD50-AF57EC910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  <p:sp>
        <p:nvSpPr>
          <p:cNvPr id="5" name="Plassholder for bilde 4">
            <a:extLst>
              <a:ext uri="{FF2B5EF4-FFF2-40B4-BE49-F238E27FC236}">
                <a16:creationId xmlns="" xmlns:a16="http://schemas.microsoft.com/office/drawing/2014/main" id="{470D901B-4A09-4186-871A-0217E23470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2414" y="2124265"/>
            <a:ext cx="9136061" cy="8011002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6" name="Plassholder for bilde 4">
            <a:extLst>
              <a:ext uri="{FF2B5EF4-FFF2-40B4-BE49-F238E27FC236}">
                <a16:creationId xmlns="" xmlns:a16="http://schemas.microsoft.com/office/drawing/2014/main" id="{6FBDA1A6-EF3F-4959-B6E4-5C465CFF92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711239" y="2124265"/>
            <a:ext cx="9148762" cy="8011002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="" xmlns:a16="http://schemas.microsoft.com/office/drawing/2014/main" id="{B0606E69-7426-4AEC-A703-78AC147015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2414" y="377138"/>
            <a:ext cx="9136061" cy="1329595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3200" u="none"/>
            </a:lvl1pPr>
          </a:lstStyle>
          <a:p>
            <a:pPr lvl="0"/>
            <a:r>
              <a:rPr lang="nb-NO" dirty="0" err="1"/>
              <a:t>Xxxxxx</a:t>
            </a:r>
            <a:endParaRPr lang="nb-NO" dirty="0"/>
          </a:p>
        </p:txBody>
      </p:sp>
      <p:sp>
        <p:nvSpPr>
          <p:cNvPr id="12" name="Plassholder for tekst 8">
            <a:extLst>
              <a:ext uri="{FF2B5EF4-FFF2-40B4-BE49-F238E27FC236}">
                <a16:creationId xmlns="" xmlns:a16="http://schemas.microsoft.com/office/drawing/2014/main" id="{A80E345F-BC10-4713-BFCF-78CDF2AB4B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711240" y="377138"/>
            <a:ext cx="9148762" cy="1329595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3200" u="none"/>
            </a:lvl1pPr>
          </a:lstStyle>
          <a:p>
            <a:pPr lvl="0"/>
            <a:r>
              <a:rPr lang="nb-NO" dirty="0" err="1"/>
              <a:t>Xxxxxx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55284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="" xmlns:a16="http://schemas.microsoft.com/office/drawing/2014/main" id="{539A6299-615A-48D3-98EC-67B10983AB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82413" cy="13716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="" xmlns:a16="http://schemas.microsoft.com/office/drawing/2014/main" id="{06EB493B-B141-46A8-9C47-38E4C57EC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bunntekst 2">
            <a:extLst>
              <a:ext uri="{FF2B5EF4-FFF2-40B4-BE49-F238E27FC236}">
                <a16:creationId xmlns="" xmlns:a16="http://schemas.microsoft.com/office/drawing/2014/main" id="{70C6AF37-3E02-4ADF-8C13-6ACF62C6E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="" xmlns:a16="http://schemas.microsoft.com/office/drawing/2014/main" id="{463740D5-E0C9-4205-BD50-AF57EC910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660196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2C361934-D80D-4814-8AA3-05C151338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9236C0B6-DDF1-4B35-9ECE-8C9A53087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2BEC9541-36FA-4FA0-9A86-A1FFA00DB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4A38B395-6FCA-4B39-867D-C03F7FCF2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377140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4">
            <a:extLst>
              <a:ext uri="{FF2B5EF4-FFF2-40B4-BE49-F238E27FC236}">
                <a16:creationId xmlns="" xmlns:a16="http://schemas.microsoft.com/office/drawing/2014/main" id="{86DB7F6B-2F66-40CC-B4CA-44167796F9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2413" y="3835401"/>
            <a:ext cx="21326477" cy="8848213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=""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9236C0B6-DDF1-4B35-9ECE-8C9A53087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2BEC9541-36FA-4FA0-9A86-A1FFA00DB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4A38B395-6FCA-4B39-867D-C03F7FCF2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200851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nhold (to spal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7373DB64-FA9A-4917-B9BC-FDBF51ACB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631825"/>
            <a:ext cx="10244137" cy="231502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="" xmlns:a16="http://schemas.microsoft.com/office/drawing/2014/main" id="{12F3F69F-D631-411F-BFF5-5611D6D8F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="" xmlns:a16="http://schemas.microsoft.com/office/drawing/2014/main" id="{F8A3F24D-DD5A-4BBF-970B-80B97882D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="" xmlns:a16="http://schemas.microsoft.com/office/drawing/2014/main" id="{0E7D622E-D661-4849-BC9C-58B238BE9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  <p:sp>
        <p:nvSpPr>
          <p:cNvPr id="8" name="Plassholder for innhold 2">
            <a:extLst>
              <a:ext uri="{FF2B5EF4-FFF2-40B4-BE49-F238E27FC236}">
                <a16:creationId xmlns="" xmlns:a16="http://schemas.microsoft.com/office/drawing/2014/main" id="{AA586D02-CE2A-48B0-AB3E-02553004D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3835400"/>
            <a:ext cx="10244137" cy="884821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 dirty="0"/>
          </a:p>
        </p:txBody>
      </p:sp>
      <p:sp>
        <p:nvSpPr>
          <p:cNvPr id="10" name="Plassholder for innhold 2">
            <a:extLst>
              <a:ext uri="{FF2B5EF4-FFF2-40B4-BE49-F238E27FC236}">
                <a16:creationId xmlns="" xmlns:a16="http://schemas.microsoft.com/office/drawing/2014/main" id="{0EDEDCD0-140E-4CA0-9E8E-4047CEFB2EB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601575" y="3835400"/>
            <a:ext cx="10244137" cy="884821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 dirty="0"/>
          </a:p>
        </p:txBody>
      </p:sp>
      <p:sp>
        <p:nvSpPr>
          <p:cNvPr id="12" name="Plassholder for tekst 11">
            <a:extLst>
              <a:ext uri="{FF2B5EF4-FFF2-40B4-BE49-F238E27FC236}">
                <a16:creationId xmlns="" xmlns:a16="http://schemas.microsoft.com/office/drawing/2014/main" id="{543B2193-A04A-49FA-B3BA-B0A5CB5E96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601575" y="631825"/>
            <a:ext cx="10244137" cy="2315021"/>
          </a:xfrm>
        </p:spPr>
        <p:txBody>
          <a:bodyPr anchor="b" anchorCtr="0"/>
          <a:lstStyle>
            <a:lvl1pPr marL="0" indent="0">
              <a:buNone/>
              <a:defRPr/>
            </a:lvl1pPr>
          </a:lstStyle>
          <a:p>
            <a:pPr lvl="0"/>
            <a:r>
              <a:rPr kumimoji="0" lang="nb-NO" sz="7000" b="1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3863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="" xmlns:a16="http://schemas.microsoft.com/office/drawing/2014/main" id="{9B6E0B6F-F123-4914-BBE9-0E2AF05653C9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="" xmlns:a16="http://schemas.microsoft.com/office/drawing/2014/main" id="{98D4DA4F-2CBD-4D61-BDBA-0C49831676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5254" y="1486986"/>
            <a:ext cx="10104141" cy="1010718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=""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413" y="3480475"/>
            <a:ext cx="10668793" cy="3185487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115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=""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415" y="7466012"/>
            <a:ext cx="10660062" cy="630942"/>
          </a:xfrm>
        </p:spPr>
        <p:txBody>
          <a:bodyPr wrap="square">
            <a:normAutofit/>
          </a:bodyPr>
          <a:lstStyle>
            <a:lvl1pPr marL="0" indent="0" algn="l">
              <a:buNone/>
              <a:defRPr sz="41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=""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2414" y="10497014"/>
            <a:ext cx="10660062" cy="430887"/>
          </a:xfrm>
        </p:spPr>
        <p:txBody>
          <a:bodyPr wrap="square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Navn Etternavn, stillingstittel Helsedirektoratet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="" xmlns:a16="http://schemas.microsoft.com/office/drawing/2014/main" id="{DB41CECB-54C1-4DFF-88AC-5417CD54C13B}"/>
              </a:ext>
            </a:extLst>
          </p:cNvPr>
          <p:cNvSpPr/>
          <p:nvPr userDrawn="1"/>
        </p:nvSpPr>
        <p:spPr>
          <a:xfrm>
            <a:off x="1522413" y="6916464"/>
            <a:ext cx="10668793" cy="14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4491AF93-3BD8-46CC-B746-B2E2253CF8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3" y="1602200"/>
            <a:ext cx="5129794" cy="86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865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ekst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="" xmlns:a16="http://schemas.microsoft.com/office/drawing/2014/main" id="{933CF2A8-5334-4380-BBD9-6589D1F04F1D}"/>
              </a:ext>
            </a:extLst>
          </p:cNvPr>
          <p:cNvSpPr/>
          <p:nvPr userDrawn="1"/>
        </p:nvSpPr>
        <p:spPr>
          <a:xfrm>
            <a:off x="7605713" y="0"/>
            <a:ext cx="16776700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6" name="Plassholder for tekst 5">
            <a:extLst>
              <a:ext uri="{FF2B5EF4-FFF2-40B4-BE49-F238E27FC236}">
                <a16:creationId xmlns="" xmlns:a16="http://schemas.microsoft.com/office/drawing/2014/main" id="{92AE79A2-C695-4A0D-8156-C6A9AFFF8D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29713" y="1929010"/>
            <a:ext cx="13730287" cy="111519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Tittel 14">
            <a:extLst>
              <a:ext uri="{FF2B5EF4-FFF2-40B4-BE49-F238E27FC236}">
                <a16:creationId xmlns="" xmlns:a16="http://schemas.microsoft.com/office/drawing/2014/main" id="{EF003730-D2A9-4F5F-BEEC-80D5C7189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631825"/>
            <a:ext cx="5579237" cy="2315021"/>
          </a:xfrm>
        </p:spPr>
        <p:txBody>
          <a:bodyPr anchor="t">
            <a:normAutofit/>
          </a:bodyPr>
          <a:lstStyle>
            <a:lvl1pPr>
              <a:defRPr sz="55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44576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>
            <a:extLst>
              <a:ext uri="{FF2B5EF4-FFF2-40B4-BE49-F238E27FC236}">
                <a16:creationId xmlns="" xmlns:a16="http://schemas.microsoft.com/office/drawing/2014/main" id="{03C53EE7-6168-4988-A0E1-765A681A7A31}"/>
              </a:ext>
            </a:extLst>
          </p:cNvPr>
          <p:cNvGrpSpPr/>
          <p:nvPr userDrawn="1"/>
        </p:nvGrpSpPr>
        <p:grpSpPr>
          <a:xfrm>
            <a:off x="7101650" y="468059"/>
            <a:ext cx="16814103" cy="12781597"/>
            <a:chOff x="7101650" y="468059"/>
            <a:chExt cx="16814103" cy="12781597"/>
          </a:xfrm>
        </p:grpSpPr>
        <p:sp>
          <p:nvSpPr>
            <p:cNvPr id="5" name="Rektangel 4">
              <a:extLst>
                <a:ext uri="{FF2B5EF4-FFF2-40B4-BE49-F238E27FC236}">
                  <a16:creationId xmlns="" xmlns:a16="http://schemas.microsoft.com/office/drawing/2014/main" id="{933CF2A8-5334-4380-BBD9-6589D1F04F1D}"/>
                </a:ext>
              </a:extLst>
            </p:cNvPr>
            <p:cNvSpPr/>
            <p:nvPr userDrawn="1"/>
          </p:nvSpPr>
          <p:spPr>
            <a:xfrm>
              <a:off x="7605714" y="468059"/>
              <a:ext cx="16310039" cy="127815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bg1"/>
                </a:solidFill>
              </a:endParaRPr>
            </a:p>
          </p:txBody>
        </p:sp>
        <p:sp>
          <p:nvSpPr>
            <p:cNvPr id="3" name="Likebent trekant 2">
              <a:extLst>
                <a:ext uri="{FF2B5EF4-FFF2-40B4-BE49-F238E27FC236}">
                  <a16:creationId xmlns="" xmlns:a16="http://schemas.microsoft.com/office/drawing/2014/main" id="{86274A8D-C72C-4E89-AF3A-5587AFD7E9F9}"/>
                </a:ext>
              </a:extLst>
            </p:cNvPr>
            <p:cNvSpPr/>
            <p:nvPr userDrawn="1"/>
          </p:nvSpPr>
          <p:spPr>
            <a:xfrm rot="16200000">
              <a:off x="6849619" y="11053383"/>
              <a:ext cx="1008126" cy="50406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</p:grpSp>
      <p:sp>
        <p:nvSpPr>
          <p:cNvPr id="6" name="Plassholder for tekst 5">
            <a:extLst>
              <a:ext uri="{FF2B5EF4-FFF2-40B4-BE49-F238E27FC236}">
                <a16:creationId xmlns="" xmlns:a16="http://schemas.microsoft.com/office/drawing/2014/main" id="{92AE79A2-C695-4A0D-8156-C6A9AFFF8D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29713" y="4483525"/>
            <a:ext cx="13730287" cy="3385542"/>
          </a:xfrm>
        </p:spPr>
        <p:txBody>
          <a:bodyPr>
            <a:normAutofit/>
          </a:bodyPr>
          <a:lstStyle>
            <a:lvl1pPr marL="0" indent="0">
              <a:buNone/>
              <a:defRPr sz="55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– Sitat  </a:t>
            </a:r>
          </a:p>
        </p:txBody>
      </p:sp>
      <p:sp>
        <p:nvSpPr>
          <p:cNvPr id="11" name="Plassholder for tekst 5">
            <a:extLst>
              <a:ext uri="{FF2B5EF4-FFF2-40B4-BE49-F238E27FC236}">
                <a16:creationId xmlns="" xmlns:a16="http://schemas.microsoft.com/office/drawing/2014/main" id="{116CDE2F-835B-4E7B-8DC0-5E54FA45D1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29713" y="9053599"/>
            <a:ext cx="13730287" cy="692497"/>
          </a:xfrm>
        </p:spPr>
        <p:txBody>
          <a:bodyPr>
            <a:norm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</a:defRPr>
            </a:lvl1pPr>
            <a:lvl2pPr>
              <a:defRPr sz="4500" b="1">
                <a:solidFill>
                  <a:schemeClr val="bg1"/>
                </a:solidFill>
              </a:defRPr>
            </a:lvl2pPr>
            <a:lvl3pPr>
              <a:defRPr sz="4500" b="1">
                <a:solidFill>
                  <a:schemeClr val="bg1"/>
                </a:solidFill>
              </a:defRPr>
            </a:lvl3pPr>
            <a:lvl4pPr>
              <a:defRPr sz="4500" b="1">
                <a:solidFill>
                  <a:schemeClr val="bg1"/>
                </a:solidFill>
              </a:defRPr>
            </a:lvl4pPr>
            <a:lvl5pPr>
              <a:defRPr sz="4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Navn Etternavn (alder)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="" xmlns:a16="http://schemas.microsoft.com/office/drawing/2014/main" id="{4F685159-16FF-42C9-9050-65D31D02A7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172" y="1919040"/>
            <a:ext cx="2182372" cy="1709931"/>
          </a:xfrm>
          <a:prstGeom prst="rect">
            <a:avLst/>
          </a:prstGeom>
        </p:spPr>
      </p:pic>
      <p:sp>
        <p:nvSpPr>
          <p:cNvPr id="15" name="Tittel 14">
            <a:extLst>
              <a:ext uri="{FF2B5EF4-FFF2-40B4-BE49-F238E27FC236}">
                <a16:creationId xmlns="" xmlns:a16="http://schemas.microsoft.com/office/drawing/2014/main" id="{422851C1-D740-4919-AEAE-5D48CB232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631825"/>
            <a:ext cx="5579237" cy="2315021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831324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diagram 13">
            <a:extLst>
              <a:ext uri="{FF2B5EF4-FFF2-40B4-BE49-F238E27FC236}">
                <a16:creationId xmlns="" xmlns:a16="http://schemas.microsoft.com/office/drawing/2014/main" id="{217D82E2-7AC7-4093-BC1B-DEBB97F1DBF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522413" y="3985846"/>
            <a:ext cx="21326474" cy="8768861"/>
          </a:xfrm>
          <a:noFill/>
        </p:spPr>
        <p:txBody>
          <a:bodyPr/>
          <a:lstStyle/>
          <a:p>
            <a:r>
              <a:rPr lang="nb-NO"/>
              <a:t>Klikk ikonet for å legge til et diagram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="" xmlns:a16="http://schemas.microsoft.com/office/drawing/2014/main" id="{3825666F-F12E-4D05-8478-8905DBFFC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bunntekst 3">
            <a:extLst>
              <a:ext uri="{FF2B5EF4-FFF2-40B4-BE49-F238E27FC236}">
                <a16:creationId xmlns="" xmlns:a16="http://schemas.microsoft.com/office/drawing/2014/main" id="{A41CB094-CF4F-4C2D-A3C1-7B149E8E4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="" xmlns:a16="http://schemas.microsoft.com/office/drawing/2014/main" id="{9C24BCA4-051E-48AF-A3F6-8C125106F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  <p:sp>
        <p:nvSpPr>
          <p:cNvPr id="9" name="Plassholder for tekst 8">
            <a:extLst>
              <a:ext uri="{FF2B5EF4-FFF2-40B4-BE49-F238E27FC236}">
                <a16:creationId xmlns="" xmlns:a16="http://schemas.microsoft.com/office/drawing/2014/main" id="{A47278E0-BBE2-41C8-B7D9-3A7BE944BC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2414" y="2946846"/>
            <a:ext cx="21337586" cy="692497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ittel 10">
            <a:extLst>
              <a:ext uri="{FF2B5EF4-FFF2-40B4-BE49-F238E27FC236}">
                <a16:creationId xmlns="" xmlns:a16="http://schemas.microsoft.com/office/drawing/2014/main" id="{F5FF7035-5ED5-4B7D-A025-3D7B90E5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000404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innhold og media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="" xmlns:a16="http://schemas.microsoft.com/office/drawing/2014/main" id="{47473B02-1FF5-4A94-B0A6-44D615C59DB8}"/>
              </a:ext>
            </a:extLst>
          </p:cNvPr>
          <p:cNvSpPr/>
          <p:nvPr userDrawn="1"/>
        </p:nvSpPr>
        <p:spPr>
          <a:xfrm>
            <a:off x="0" y="0"/>
            <a:ext cx="12191206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=""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631825"/>
            <a:ext cx="10177218" cy="23150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2C361934-D80D-4814-8AA3-05C151338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3835400"/>
            <a:ext cx="10177218" cy="88482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="" xmlns:a16="http://schemas.microsoft.com/office/drawing/2014/main" id="{C6272AD0-8BE2-4B74-97C1-36C6108CFB5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2191206" y="0"/>
            <a:ext cx="12191207" cy="1371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n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45981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="" xmlns:a16="http://schemas.microsoft.com/office/drawing/2014/main" id="{6C530989-A218-44DA-9880-202328EBBC6E}"/>
              </a:ext>
            </a:extLst>
          </p:cNvPr>
          <p:cNvSpPr/>
          <p:nvPr userDrawn="1"/>
        </p:nvSpPr>
        <p:spPr>
          <a:xfrm>
            <a:off x="-1" y="0"/>
            <a:ext cx="24382413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EF6CBF54-C5FA-4D84-9F48-7EC419573A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206" y="5605900"/>
            <a:ext cx="9468000" cy="160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578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(lys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="" xmlns:a16="http://schemas.microsoft.com/office/drawing/2014/main" id="{6C530989-A218-44DA-9880-202328EBBC6E}"/>
              </a:ext>
            </a:extLst>
          </p:cNvPr>
          <p:cNvSpPr/>
          <p:nvPr userDrawn="1"/>
        </p:nvSpPr>
        <p:spPr>
          <a:xfrm>
            <a:off x="-1" y="0"/>
            <a:ext cx="24382413" cy="137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="" xmlns:a16="http://schemas.microsoft.com/office/drawing/2014/main" id="{066DF4D4-0AB1-4F31-B3F1-111AE50466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206" y="5605900"/>
            <a:ext cx="9468000" cy="160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489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(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="" xmlns:a16="http://schemas.microsoft.com/office/drawing/2014/main" id="{6C530989-A218-44DA-9880-202328EBBC6E}"/>
              </a:ext>
            </a:extLst>
          </p:cNvPr>
          <p:cNvSpPr/>
          <p:nvPr userDrawn="1"/>
        </p:nvSpPr>
        <p:spPr>
          <a:xfrm>
            <a:off x="-1" y="0"/>
            <a:ext cx="24382413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="" xmlns:a16="http://schemas.microsoft.com/office/drawing/2014/main" id="{45238F52-CD3D-40CE-ADA6-EAD7669087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208" y="5605900"/>
            <a:ext cx="9467996" cy="162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960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(lil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="" xmlns:a16="http://schemas.microsoft.com/office/drawing/2014/main" id="{6C530989-A218-44DA-9880-202328EBBC6E}"/>
              </a:ext>
            </a:extLst>
          </p:cNvPr>
          <p:cNvSpPr/>
          <p:nvPr userDrawn="1"/>
        </p:nvSpPr>
        <p:spPr>
          <a:xfrm>
            <a:off x="-1" y="0"/>
            <a:ext cx="24382413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="" xmlns:a16="http://schemas.microsoft.com/office/drawing/2014/main" id="{36514055-7F1E-48C2-B888-0748DBD062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206" y="5605900"/>
            <a:ext cx="9468000" cy="160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353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med nettside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="" xmlns:a16="http://schemas.microsoft.com/office/drawing/2014/main" id="{6C530989-A218-44DA-9880-202328EBBC6E}"/>
              </a:ext>
            </a:extLst>
          </p:cNvPr>
          <p:cNvSpPr/>
          <p:nvPr userDrawn="1"/>
        </p:nvSpPr>
        <p:spPr>
          <a:xfrm>
            <a:off x="-1" y="0"/>
            <a:ext cx="24382413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="" xmlns:a16="http://schemas.microsoft.com/office/drawing/2014/main" id="{C75B877F-AA1C-48A2-86EE-7F0E9A7BF8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066" y="4821003"/>
            <a:ext cx="4462281" cy="305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955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od helse Gode liv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="" xmlns:a16="http://schemas.microsoft.com/office/drawing/2014/main" id="{6C530989-A218-44DA-9880-202328EBBC6E}"/>
              </a:ext>
            </a:extLst>
          </p:cNvPr>
          <p:cNvSpPr/>
          <p:nvPr userDrawn="1"/>
        </p:nvSpPr>
        <p:spPr>
          <a:xfrm>
            <a:off x="-1" y="0"/>
            <a:ext cx="24382413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="" xmlns:a16="http://schemas.microsoft.com/office/drawing/2014/main" id="{6F9F67ED-7A72-405B-99F9-E7CDDCD2B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59" y="3168396"/>
            <a:ext cx="10631446" cy="4294641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="" xmlns:a16="http://schemas.microsoft.com/office/drawing/2014/main" id="{45857388-D08B-465A-A7DC-13F17E84ACBD}"/>
              </a:ext>
            </a:extLst>
          </p:cNvPr>
          <p:cNvSpPr txBox="1"/>
          <p:nvPr userDrawn="1"/>
        </p:nvSpPr>
        <p:spPr>
          <a:xfrm>
            <a:off x="1522413" y="8713665"/>
            <a:ext cx="14608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u="sng">
                <a:solidFill>
                  <a:schemeClr val="bg1"/>
                </a:solidFill>
              </a:rPr>
              <a:t>helsedirektoratet.no</a:t>
            </a:r>
            <a:endParaRPr lang="nb-NO" sz="4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7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(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="" xmlns:a16="http://schemas.microsoft.com/office/drawing/2014/main" id="{9B6E0B6F-F123-4914-BBE9-0E2AF05653C9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="" xmlns:a16="http://schemas.microsoft.com/office/drawing/2014/main" id="{98D4DA4F-2CBD-4D61-BDBA-0C49831676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5254" y="1486986"/>
            <a:ext cx="10104141" cy="1010718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=""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413" y="3480475"/>
            <a:ext cx="10668793" cy="3185487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115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=""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415" y="7466012"/>
            <a:ext cx="10660062" cy="630942"/>
          </a:xfrm>
        </p:spPr>
        <p:txBody>
          <a:bodyPr wrap="square">
            <a:normAutofit/>
          </a:bodyPr>
          <a:lstStyle>
            <a:lvl1pPr marL="0" indent="0" algn="l">
              <a:buNone/>
              <a:defRPr sz="41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=""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2414" y="10497014"/>
            <a:ext cx="10660062" cy="430887"/>
          </a:xfrm>
        </p:spPr>
        <p:txBody>
          <a:bodyPr wrap="square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Navn Etternavn, stillingstittel Helsedirektoratet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="" xmlns:a16="http://schemas.microsoft.com/office/drawing/2014/main" id="{A42AE60F-ED9B-4EAC-A6F5-7B46A39B9711}"/>
              </a:ext>
            </a:extLst>
          </p:cNvPr>
          <p:cNvSpPr/>
          <p:nvPr userDrawn="1"/>
        </p:nvSpPr>
        <p:spPr>
          <a:xfrm>
            <a:off x="1522413" y="6916464"/>
            <a:ext cx="10668793" cy="14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="" xmlns:a16="http://schemas.microsoft.com/office/drawing/2014/main" id="{D4759C62-3446-48C8-99C2-6DE57C6E66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3" y="1602200"/>
            <a:ext cx="5129794" cy="86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421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od helse Gode liv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="" xmlns:a16="http://schemas.microsoft.com/office/drawing/2014/main" id="{6F9F67ED-7A72-405B-99F9-E7CDDCD2B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59" y="3168396"/>
            <a:ext cx="10631446" cy="4294641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="" xmlns:a16="http://schemas.microsoft.com/office/drawing/2014/main" id="{45857388-D08B-465A-A7DC-13F17E84ACBD}"/>
              </a:ext>
            </a:extLst>
          </p:cNvPr>
          <p:cNvSpPr txBox="1"/>
          <p:nvPr userDrawn="1"/>
        </p:nvSpPr>
        <p:spPr>
          <a:xfrm>
            <a:off x="1522413" y="8713665"/>
            <a:ext cx="14608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u="sng" dirty="0">
                <a:solidFill>
                  <a:schemeClr val="dk2"/>
                </a:solidFill>
              </a:rPr>
              <a:t>helsedirektoratet.no</a:t>
            </a:r>
          </a:p>
        </p:txBody>
      </p:sp>
    </p:spTree>
    <p:extLst>
      <p:ext uri="{BB962C8B-B14F-4D97-AF65-F5344CB8AC3E}">
        <p14:creationId xmlns:p14="http://schemas.microsoft.com/office/powerpoint/2010/main" val="2373202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="" xmlns:a16="http://schemas.microsoft.com/office/drawing/2014/main" id="{06EB493B-B141-46A8-9C47-38E4C57EC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bunntekst 2">
            <a:extLst>
              <a:ext uri="{FF2B5EF4-FFF2-40B4-BE49-F238E27FC236}">
                <a16:creationId xmlns="" xmlns:a16="http://schemas.microsoft.com/office/drawing/2014/main" id="{70C6AF37-3E02-4ADF-8C13-6ACF62C6E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="" xmlns:a16="http://schemas.microsoft.com/office/drawing/2014/main" id="{463740D5-E0C9-4205-BD50-AF57EC910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025060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94417" y="573207"/>
            <a:ext cx="20115491" cy="290151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415" y="3691468"/>
            <a:ext cx="9874877" cy="804672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35031" y="3691470"/>
            <a:ext cx="9874877" cy="804672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19 år med Troll</a:t>
            </a:r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82506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(lil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="" xmlns:a16="http://schemas.microsoft.com/office/drawing/2014/main" id="{9B6E0B6F-F123-4914-BBE9-0E2AF05653C9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="" xmlns:a16="http://schemas.microsoft.com/office/drawing/2014/main" id="{98D4DA4F-2CBD-4D61-BDBA-0C49831676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5254" y="1486986"/>
            <a:ext cx="10104141" cy="1010718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=""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413" y="3480475"/>
            <a:ext cx="10668793" cy="3185487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115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=""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415" y="7466012"/>
            <a:ext cx="10660062" cy="630942"/>
          </a:xfrm>
        </p:spPr>
        <p:txBody>
          <a:bodyPr wrap="square">
            <a:normAutofit/>
          </a:bodyPr>
          <a:lstStyle>
            <a:lvl1pPr marL="0" indent="0" algn="l">
              <a:buNone/>
              <a:defRPr sz="41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=""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2414" y="10497014"/>
            <a:ext cx="10660062" cy="430887"/>
          </a:xfrm>
        </p:spPr>
        <p:txBody>
          <a:bodyPr wrap="square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Navn Etternavn, stillingstittel Helsedirektoratet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="" xmlns:a16="http://schemas.microsoft.com/office/drawing/2014/main" id="{32EBB68E-D81F-4673-92C0-1797C8A4D118}"/>
              </a:ext>
            </a:extLst>
          </p:cNvPr>
          <p:cNvSpPr/>
          <p:nvPr userDrawn="1"/>
        </p:nvSpPr>
        <p:spPr>
          <a:xfrm>
            <a:off x="1522413" y="6916464"/>
            <a:ext cx="10668793" cy="14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="" xmlns:a16="http://schemas.microsoft.com/office/drawing/2014/main" id="{53C6ADB5-F2FC-42F5-813C-2409CA402D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3" y="1602200"/>
            <a:ext cx="5129794" cy="86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45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tel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="" xmlns:a16="http://schemas.microsoft.com/office/drawing/2014/main" id="{5375F8A1-C8DD-4783-AC2A-C0745F743FBA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="" xmlns:a16="http://schemas.microsoft.com/office/drawing/2014/main" id="{3F08492A-D701-42A2-A533-E5061D93C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2022084"/>
            <a:ext cx="21326475" cy="3185487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15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7" name="Rektangel 6">
            <a:extLst>
              <a:ext uri="{FF2B5EF4-FFF2-40B4-BE49-F238E27FC236}">
                <a16:creationId xmlns="" xmlns:a16="http://schemas.microsoft.com/office/drawing/2014/main" id="{EA138385-F9D2-4EA0-84F6-C50764BA9233}"/>
              </a:ext>
            </a:extLst>
          </p:cNvPr>
          <p:cNvSpPr/>
          <p:nvPr userDrawn="1"/>
        </p:nvSpPr>
        <p:spPr>
          <a:xfrm>
            <a:off x="1522413" y="5472684"/>
            <a:ext cx="3438430" cy="144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0123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tel (lys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="" xmlns:a16="http://schemas.microsoft.com/office/drawing/2014/main" id="{5375F8A1-C8DD-4783-AC2A-C0745F743FBA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="" xmlns:a16="http://schemas.microsoft.com/office/drawing/2014/main" id="{3F08492A-D701-42A2-A533-E5061D93C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2022084"/>
            <a:ext cx="21326475" cy="3185487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15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7" name="Rektangel 6">
            <a:extLst>
              <a:ext uri="{FF2B5EF4-FFF2-40B4-BE49-F238E27FC236}">
                <a16:creationId xmlns="" xmlns:a16="http://schemas.microsoft.com/office/drawing/2014/main" id="{EA138385-F9D2-4EA0-84F6-C50764BA9233}"/>
              </a:ext>
            </a:extLst>
          </p:cNvPr>
          <p:cNvSpPr/>
          <p:nvPr userDrawn="1"/>
        </p:nvSpPr>
        <p:spPr>
          <a:xfrm>
            <a:off x="1522413" y="5472684"/>
            <a:ext cx="3438430" cy="144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0213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tel (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="" xmlns:a16="http://schemas.microsoft.com/office/drawing/2014/main" id="{5375F8A1-C8DD-4783-AC2A-C0745F743FBA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202020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="" xmlns:a16="http://schemas.microsoft.com/office/drawing/2014/main" id="{3F08492A-D701-42A2-A533-E5061D93C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2022084"/>
            <a:ext cx="21326475" cy="3185487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1500">
                <a:solidFill>
                  <a:srgbClr val="20202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7" name="Rektangel 6">
            <a:extLst>
              <a:ext uri="{FF2B5EF4-FFF2-40B4-BE49-F238E27FC236}">
                <a16:creationId xmlns="" xmlns:a16="http://schemas.microsoft.com/office/drawing/2014/main" id="{EA138385-F9D2-4EA0-84F6-C50764BA9233}"/>
              </a:ext>
            </a:extLst>
          </p:cNvPr>
          <p:cNvSpPr/>
          <p:nvPr userDrawn="1"/>
        </p:nvSpPr>
        <p:spPr>
          <a:xfrm>
            <a:off x="1522413" y="5472684"/>
            <a:ext cx="3438430" cy="14402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rgbClr val="2020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60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tel (lil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="" xmlns:a16="http://schemas.microsoft.com/office/drawing/2014/main" id="{5375F8A1-C8DD-4783-AC2A-C0745F743FBA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="" xmlns:a16="http://schemas.microsoft.com/office/drawing/2014/main" id="{3F08492A-D701-42A2-A533-E5061D93C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2022084"/>
            <a:ext cx="21326475" cy="3185487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15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7" name="Rektangel 6">
            <a:extLst>
              <a:ext uri="{FF2B5EF4-FFF2-40B4-BE49-F238E27FC236}">
                <a16:creationId xmlns="" xmlns:a16="http://schemas.microsoft.com/office/drawing/2014/main" id="{EA138385-F9D2-4EA0-84F6-C50764BA9233}"/>
              </a:ext>
            </a:extLst>
          </p:cNvPr>
          <p:cNvSpPr/>
          <p:nvPr userDrawn="1"/>
        </p:nvSpPr>
        <p:spPr>
          <a:xfrm>
            <a:off x="1522413" y="5472684"/>
            <a:ext cx="3438430" cy="144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7265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="" xmlns:a16="http://schemas.microsoft.com/office/drawing/2014/main" id="{85749669-6931-4C6E-B152-F25A1F213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631825"/>
            <a:ext cx="21326475" cy="231502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  <a:endParaRPr lang="nn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CFC510D1-D451-4A9F-8D9E-451907F84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2413" y="3835400"/>
            <a:ext cx="21326475" cy="884821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nn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51C366B4-B3AC-46B9-9CB1-13C84BBCF6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291094" y="12919045"/>
            <a:ext cx="1800225" cy="200055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rgbClr val="202020"/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4085FB4B-C816-4D4C-8D18-CE3B83BED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2413" y="12919045"/>
            <a:ext cx="1800225" cy="200055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00">
                <a:solidFill>
                  <a:srgbClr val="202020"/>
                </a:solidFill>
              </a:defRPr>
            </a:lvl1pPr>
          </a:lstStyle>
          <a:p>
            <a:r>
              <a:rPr lang="nn-NO"/>
              <a:t>Helsedirektoratet</a:t>
            </a:r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4D928A03-7079-441D-9969-C152566BEA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059775" y="12977798"/>
            <a:ext cx="1800225" cy="200055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300">
                <a:solidFill>
                  <a:srgbClr val="202020"/>
                </a:solidFill>
              </a:defRPr>
            </a:lvl1pPr>
          </a:lstStyle>
          <a:p>
            <a:fld id="{1670A82E-6091-4B79-BDC9-9FEC8E0D8D32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09446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62" r:id="rId4"/>
    <p:sldLayoutId id="2147483663" r:id="rId5"/>
    <p:sldLayoutId id="2147483677" r:id="rId6"/>
    <p:sldLayoutId id="2147483678" r:id="rId7"/>
    <p:sldLayoutId id="2147483679" r:id="rId8"/>
    <p:sldLayoutId id="2147483680" r:id="rId9"/>
    <p:sldLayoutId id="2147483664" r:id="rId10"/>
    <p:sldLayoutId id="2147483651" r:id="rId11"/>
    <p:sldLayoutId id="2147483665" r:id="rId12"/>
    <p:sldLayoutId id="2147483692" r:id="rId13"/>
    <p:sldLayoutId id="2147483666" r:id="rId14"/>
    <p:sldLayoutId id="2147483693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91" r:id="rId26"/>
    <p:sldLayoutId id="2147483650" r:id="rId27"/>
    <p:sldLayoutId id="2147483694" r:id="rId28"/>
    <p:sldLayoutId id="2147483652" r:id="rId29"/>
    <p:sldLayoutId id="2147483681" r:id="rId30"/>
    <p:sldLayoutId id="2147483682" r:id="rId31"/>
    <p:sldLayoutId id="2147483654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55" r:id="rId41"/>
    <p:sldLayoutId id="2147483696" r:id="rId42"/>
  </p:sldLayoutIdLst>
  <p:hf hdr="0" dt="0"/>
  <p:txStyles>
    <p:titleStyle>
      <a:lvl1pPr algn="l" defTabSz="1828709" rtl="0" eaLnBrk="1" latinLnBrk="0" hangingPunct="1">
        <a:lnSpc>
          <a:spcPct val="100000"/>
        </a:lnSpc>
        <a:spcBef>
          <a:spcPts val="0"/>
        </a:spcBef>
        <a:buNone/>
        <a:defRPr sz="7000" b="1" kern="1200">
          <a:solidFill>
            <a:srgbClr val="202020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18287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4500" kern="1200">
          <a:solidFill>
            <a:srgbClr val="202020"/>
          </a:solidFill>
          <a:latin typeface="+mn-lt"/>
          <a:ea typeface="+mn-ea"/>
          <a:cs typeface="+mn-cs"/>
        </a:defRPr>
      </a:lvl1pPr>
      <a:lvl2pPr marL="720000" indent="-360000" algn="l" defTabSz="18287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4000" kern="1200">
          <a:solidFill>
            <a:srgbClr val="202020"/>
          </a:solidFill>
          <a:latin typeface="+mn-lt"/>
          <a:ea typeface="+mn-ea"/>
          <a:cs typeface="+mn-cs"/>
        </a:defRPr>
      </a:lvl2pPr>
      <a:lvl3pPr marL="1080000" indent="-360000" algn="l" defTabSz="18287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600" kern="1200">
          <a:solidFill>
            <a:srgbClr val="202020"/>
          </a:solidFill>
          <a:latin typeface="+mn-lt"/>
          <a:ea typeface="+mn-ea"/>
          <a:cs typeface="+mn-cs"/>
        </a:defRPr>
      </a:lvl3pPr>
      <a:lvl4pPr marL="1440000" indent="-360000" algn="l" defTabSz="18287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200" kern="1200">
          <a:solidFill>
            <a:srgbClr val="202020"/>
          </a:solidFill>
          <a:latin typeface="+mn-lt"/>
          <a:ea typeface="+mn-ea"/>
          <a:cs typeface="+mn-cs"/>
        </a:defRPr>
      </a:lvl4pPr>
      <a:lvl5pPr marL="1800000" indent="-360000" algn="l" defTabSz="18287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rgbClr val="202020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419" userDrawn="1">
          <p15:clr>
            <a:srgbClr val="F26B43"/>
          </p15:clr>
        </p15:guide>
        <p15:guide id="2" pos="8637" userDrawn="1">
          <p15:clr>
            <a:srgbClr val="F26B43"/>
          </p15:clr>
        </p15:guide>
        <p15:guide id="3" pos="959" userDrawn="1">
          <p15:clr>
            <a:srgbClr val="F26B43"/>
          </p15:clr>
        </p15:guide>
        <p15:guide id="4" pos="2883" userDrawn="1">
          <p15:clr>
            <a:srgbClr val="F26B43"/>
          </p15:clr>
        </p15:guide>
        <p15:guide id="5" pos="6714" userDrawn="1">
          <p15:clr>
            <a:srgbClr val="F26B43"/>
          </p15:clr>
        </p15:guide>
        <p15:guide id="6" pos="5751" userDrawn="1">
          <p15:clr>
            <a:srgbClr val="F26B43"/>
          </p15:clr>
        </p15:guide>
        <p15:guide id="7" pos="4791" userDrawn="1">
          <p15:clr>
            <a:srgbClr val="F26B43"/>
          </p15:clr>
        </p15:guide>
        <p15:guide id="8" pos="3845" userDrawn="1">
          <p15:clr>
            <a:srgbClr val="F26B43"/>
          </p15:clr>
        </p15:guide>
        <p15:guide id="9" pos="1919" userDrawn="1">
          <p15:clr>
            <a:srgbClr val="F26B43"/>
          </p15:clr>
        </p15:guide>
        <p15:guide id="10" pos="9599" userDrawn="1">
          <p15:clr>
            <a:srgbClr val="F26B43"/>
          </p15:clr>
        </p15:guide>
        <p15:guide id="11" pos="10583" userDrawn="1">
          <p15:clr>
            <a:srgbClr val="F26B43"/>
          </p15:clr>
        </p15:guide>
        <p15:guide id="12" pos="11522" userDrawn="1">
          <p15:clr>
            <a:srgbClr val="F26B43"/>
          </p15:clr>
        </p15:guide>
        <p15:guide id="13" pos="12470" userDrawn="1">
          <p15:clr>
            <a:srgbClr val="F26B43"/>
          </p15:clr>
        </p15:guide>
        <p15:guide id="14" pos="13430" userDrawn="1">
          <p15:clr>
            <a:srgbClr val="F26B43"/>
          </p15:clr>
        </p15:guide>
        <p15:guide id="15" pos="14958" userDrawn="1">
          <p15:clr>
            <a:srgbClr val="F26B43"/>
          </p15:clr>
        </p15:guide>
        <p15:guide id="16" orient="horz" pos="8240" userDrawn="1">
          <p15:clr>
            <a:srgbClr val="F26B43"/>
          </p15:clr>
        </p15:guide>
        <p15:guide id="17" pos="399" userDrawn="1">
          <p15:clr>
            <a:srgbClr val="F26B43"/>
          </p15:clr>
        </p15:guide>
        <p15:guide id="18" pos="7674" userDrawn="1">
          <p15:clr>
            <a:srgbClr val="F26B43"/>
          </p15:clr>
        </p15:guide>
        <p15:guide id="19" pos="143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Relationship Id="rId4" Type="http://schemas.openxmlformats.org/officeDocument/2006/relationships/hyperlink" Target="https://www.helsedirektoratet.no/rapporter/norsk-kodeverk-for-uonskede-pasienthendelser/Norsk%20kodeverk%20for%20u%C3%B8nskede%20pasienthendelser.pdf/_/attachment/inline/e95247b1-bdb4-463b-b730-5a09398db917:88e99f1e911c29fd8101025ad12f685eef995b9c/Norsk%20kodeverk%20for%20u%C3%B8nskede%20pasienthendelser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hemovigilans@helsedir.no" TargetMode="External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www.google.no/url?sa=i&amp;rct=j&amp;q=&amp;esrc=s&amp;source=images&amp;cd=&amp;cad=rja&amp;uact=8&amp;ved=0ahUKEwjsjNHs6ufLAhVJlCwKHRQYAXQQjRwIBw&amp;url=https://no.wikipedia.org/wiki/Norge&amp;bvm=bv.117868183,d.bGg&amp;psig=AFQjCNGhiohX2IQ3ZU45_Jl4zrXIbkByRQ&amp;ust=1459407482852071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://www.melde.no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3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870209CF-1EB8-45C9-A52A-46CD1DEB0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413" y="3480475"/>
            <a:ext cx="10668793" cy="3185487"/>
          </a:xfrm>
        </p:spPr>
        <p:txBody>
          <a:bodyPr>
            <a:normAutofit/>
          </a:bodyPr>
          <a:lstStyle/>
          <a:p>
            <a:r>
              <a:rPr lang="nb-NO" sz="9600" dirty="0" err="1"/>
              <a:t>Haemovigilance</a:t>
            </a:r>
            <a:r>
              <a:rPr lang="nb-NO" sz="9600" dirty="0"/>
              <a:t> in Norway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="" xmlns:a16="http://schemas.microsoft.com/office/drawing/2014/main" id="{D113E26A-31CE-4F69-8B81-9090F7684C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Dublin October 3rd, 2023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="" xmlns:a16="http://schemas.microsoft.com/office/drawing/2014/main" id="{A087E867-F009-417E-87A7-398A3B9CCF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Øystein Flesland, MD, </a:t>
            </a:r>
            <a:r>
              <a:rPr lang="nb-NO" dirty="0" err="1"/>
              <a:t>PhD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4145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="" xmlns:a16="http://schemas.microsoft.com/office/drawing/2014/main" id="{55A77E37-C980-2478-0B3F-DD065DABB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Plassholder for innhold 6">
            <a:extLst>
              <a:ext uri="{FF2B5EF4-FFF2-40B4-BE49-F238E27FC236}">
                <a16:creationId xmlns="" xmlns:a16="http://schemas.microsoft.com/office/drawing/2014/main" id="{B5BBF279-019F-8A19-B264-3FD6C8139E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31520" y="4709160"/>
            <a:ext cx="12984480" cy="7590603"/>
          </a:xfrm>
        </p:spPr>
      </p:pic>
      <p:sp>
        <p:nvSpPr>
          <p:cNvPr id="9" name="Plassholder for innhold 8">
            <a:extLst>
              <a:ext uri="{FF2B5EF4-FFF2-40B4-BE49-F238E27FC236}">
                <a16:creationId xmlns="" xmlns:a16="http://schemas.microsoft.com/office/drawing/2014/main" id="{CC3CC140-696A-8D3C-7F6C-1F0CF4619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6280" y="4709160"/>
            <a:ext cx="6353628" cy="7029030"/>
          </a:xfrm>
        </p:spPr>
        <p:txBody>
          <a:bodyPr/>
          <a:lstStyle/>
          <a:p>
            <a:r>
              <a:rPr lang="nb-NO" dirty="0">
                <a:hlinkClick r:id="rId4"/>
              </a:rPr>
              <a:t>Norsk kodeverk for uønskede pasienthendelser.pdf (helsedirektoratet.no)</a:t>
            </a: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="" xmlns:a16="http://schemas.microsoft.com/office/drawing/2014/main" id="{A9270CFC-87AD-3732-9CB1-FD5EB5DFE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="" xmlns:a16="http://schemas.microsoft.com/office/drawing/2014/main" id="{8F6E07A0-F503-A074-260C-4C702DC34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10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43779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Definitions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nb-NO" dirty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dirty="0"/>
              <a:t>Important for standardisation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dirty="0"/>
              <a:t>Transfusion reactions from ISBT WP  2010 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dirty="0"/>
              <a:t>Donor complications 2014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dirty="0"/>
              <a:t>EU Common approach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dirty="0"/>
              <a:t>Important with international cooperation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dirty="0"/>
              <a:t>Should not change often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11</a:t>
            </a:fld>
            <a:endParaRPr lang="nb-NO" dirty="0"/>
          </a:p>
        </p:txBody>
      </p:sp>
      <p:pic>
        <p:nvPicPr>
          <p:cNvPr id="7" name="Plassholder for innhold 3" descr="Et bilde som inneholder tekst">
            <a:extLst>
              <a:ext uri="{FF2B5EF4-FFF2-40B4-BE49-F238E27FC236}">
                <a16:creationId xmlns="" xmlns:a16="http://schemas.microsoft.com/office/drawing/2014/main" id="{630D0ABF-DBC1-8898-233F-FC3BACE137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435667" y="3918387"/>
            <a:ext cx="9873607" cy="759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1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="" xmlns:a16="http://schemas.microsoft.com/office/drawing/2014/main" id="{A919DF22-0539-5E39-4A9C-1A44E529A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631825"/>
            <a:ext cx="21326475" cy="2315021"/>
          </a:xfrm>
        </p:spPr>
        <p:txBody>
          <a:bodyPr/>
          <a:lstStyle/>
          <a:p>
            <a:endParaRPr lang="en-US"/>
          </a:p>
        </p:txBody>
      </p:sp>
      <p:pic>
        <p:nvPicPr>
          <p:cNvPr id="12" name="Plassholder for innhold 11">
            <a:extLst>
              <a:ext uri="{FF2B5EF4-FFF2-40B4-BE49-F238E27FC236}">
                <a16:creationId xmlns="" xmlns:a16="http://schemas.microsoft.com/office/drawing/2014/main" id="{A67468F4-F135-B20E-59D8-EDB45A952D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5488" y="720444"/>
            <a:ext cx="22325571" cy="12498047"/>
          </a:xfrm>
          <a:solidFill>
            <a:srgbClr val="FF0000"/>
          </a:solidFill>
        </p:spPr>
      </p:pic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7C2D82B4-A109-F6EA-6D05-43281479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059775" y="12977798"/>
            <a:ext cx="1800225" cy="20005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19F895D-4D75-4B51-A145-2BBC4BD80702}" type="slidenum">
              <a:rPr lang="nb-NO" smtClean="0"/>
              <a:pPr>
                <a:spcAft>
                  <a:spcPts val="600"/>
                </a:spcAft>
              </a:pPr>
              <a:t>12</a:t>
            </a:fld>
            <a:endParaRPr lang="nb-NO"/>
          </a:p>
        </p:txBody>
      </p:sp>
      <p:sp>
        <p:nvSpPr>
          <p:cNvPr id="13" name="Pil: venstre 12">
            <a:extLst>
              <a:ext uri="{FF2B5EF4-FFF2-40B4-BE49-F238E27FC236}">
                <a16:creationId xmlns="" xmlns:a16="http://schemas.microsoft.com/office/drawing/2014/main" id="{B050ECA4-F2A6-3FFC-7FAE-DFFED52858B5}"/>
              </a:ext>
            </a:extLst>
          </p:cNvPr>
          <p:cNvSpPr/>
          <p:nvPr/>
        </p:nvSpPr>
        <p:spPr>
          <a:xfrm>
            <a:off x="5864087" y="5088835"/>
            <a:ext cx="978408" cy="576469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il: venstre 15">
            <a:extLst>
              <a:ext uri="{FF2B5EF4-FFF2-40B4-BE49-F238E27FC236}">
                <a16:creationId xmlns="" xmlns:a16="http://schemas.microsoft.com/office/drawing/2014/main" id="{DFC37847-13B1-1EFB-DC2E-526B020B4F2E}"/>
              </a:ext>
            </a:extLst>
          </p:cNvPr>
          <p:cNvSpPr/>
          <p:nvPr/>
        </p:nvSpPr>
        <p:spPr>
          <a:xfrm>
            <a:off x="17632017" y="7187071"/>
            <a:ext cx="1252331" cy="516834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Pil: venstre 17">
            <a:extLst>
              <a:ext uri="{FF2B5EF4-FFF2-40B4-BE49-F238E27FC236}">
                <a16:creationId xmlns="" xmlns:a16="http://schemas.microsoft.com/office/drawing/2014/main" id="{F83E4CC0-0F64-7049-369C-603A8E39BADD}"/>
              </a:ext>
            </a:extLst>
          </p:cNvPr>
          <p:cNvSpPr/>
          <p:nvPr/>
        </p:nvSpPr>
        <p:spPr>
          <a:xfrm>
            <a:off x="10515600" y="9402417"/>
            <a:ext cx="1192696" cy="4572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Pil: venstre 18">
            <a:extLst>
              <a:ext uri="{FF2B5EF4-FFF2-40B4-BE49-F238E27FC236}">
                <a16:creationId xmlns="" xmlns:a16="http://schemas.microsoft.com/office/drawing/2014/main" id="{61AEFF28-49C0-A6CD-9C5A-C57263B958B4}"/>
              </a:ext>
            </a:extLst>
          </p:cNvPr>
          <p:cNvSpPr/>
          <p:nvPr/>
        </p:nvSpPr>
        <p:spPr>
          <a:xfrm>
            <a:off x="6460435" y="11052312"/>
            <a:ext cx="1311965" cy="397565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943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769A9F3C-1384-6B43-4517-A5430BA74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Feedback to the blood banks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9DE5B93-8624-BB34-398E-7AE5458A4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3154680"/>
            <a:ext cx="21326475" cy="952893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Direct communication</a:t>
            </a:r>
          </a:p>
          <a:p>
            <a:pPr lvl="1"/>
            <a:r>
              <a:rPr lang="en-GB" dirty="0"/>
              <a:t>Additional questions</a:t>
            </a:r>
          </a:p>
          <a:p>
            <a:pPr lvl="1"/>
            <a:r>
              <a:rPr lang="en-GB" dirty="0"/>
              <a:t>Discussion</a:t>
            </a:r>
          </a:p>
          <a:p>
            <a:pPr lvl="1"/>
            <a:r>
              <a:rPr lang="en-GB" dirty="0"/>
              <a:t>Advice</a:t>
            </a:r>
          </a:p>
          <a:p>
            <a:r>
              <a:rPr lang="en-GB" dirty="0"/>
              <a:t>Annual reports (in Norwegian, some with summary in English)</a:t>
            </a:r>
          </a:p>
          <a:p>
            <a:pPr lvl="1"/>
            <a:r>
              <a:rPr lang="en-GB" dirty="0"/>
              <a:t>Data</a:t>
            </a:r>
          </a:p>
          <a:p>
            <a:pPr lvl="1"/>
            <a:r>
              <a:rPr lang="en-GB" dirty="0"/>
              <a:t>Stories</a:t>
            </a:r>
          </a:p>
          <a:p>
            <a:pPr lvl="1"/>
            <a:r>
              <a:rPr lang="en-GB" dirty="0"/>
              <a:t>Making tables and figures available in PPT format</a:t>
            </a:r>
          </a:p>
          <a:p>
            <a:r>
              <a:rPr lang="en-GB" dirty="0"/>
              <a:t>Other publications</a:t>
            </a:r>
          </a:p>
          <a:p>
            <a:pPr lvl="1"/>
            <a:r>
              <a:rPr lang="en-GB" dirty="0"/>
              <a:t>Scientific papers</a:t>
            </a:r>
          </a:p>
          <a:p>
            <a:pPr lvl="1"/>
            <a:r>
              <a:rPr lang="en-GB" dirty="0"/>
              <a:t>Oral presentations and posters at international meetings</a:t>
            </a:r>
          </a:p>
          <a:p>
            <a:r>
              <a:rPr lang="en-GB" dirty="0"/>
              <a:t>Newsletters, checklists etc</a:t>
            </a:r>
          </a:p>
          <a:p>
            <a:r>
              <a:rPr lang="en-GB" dirty="0"/>
              <a:t>Annual seminars</a:t>
            </a:r>
          </a:p>
          <a:p>
            <a:r>
              <a:rPr lang="en-GB" dirty="0"/>
              <a:t>Other teaching opportunities</a:t>
            </a:r>
          </a:p>
          <a:p>
            <a:r>
              <a:rPr lang="en-GB" dirty="0"/>
              <a:t>User surveys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="" xmlns:a16="http://schemas.microsoft.com/office/drawing/2014/main" id="{ED2A98C3-030A-CF43-5601-E775E68C8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="" xmlns:a16="http://schemas.microsoft.com/office/drawing/2014/main" id="{BEBB3AE6-E236-8DF6-40B2-ED289D45A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13</a:t>
            </a:fld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="" xmlns:a16="http://schemas.microsoft.com/office/drawing/2014/main" id="{9EB43BEC-65FF-752A-A2CA-C35DE2F84AA0}"/>
              </a:ext>
            </a:extLst>
          </p:cNvPr>
          <p:cNvPicPr/>
          <p:nvPr/>
        </p:nvPicPr>
        <p:blipFill>
          <a:blip r:embed="rId2" cstate="print"/>
          <a:srcRect l="21761" r="21821"/>
          <a:stretch>
            <a:fillRect/>
          </a:stretch>
        </p:blipFill>
        <p:spPr bwMode="auto">
          <a:xfrm>
            <a:off x="19659600" y="631825"/>
            <a:ext cx="4438256" cy="49921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lassholder for innhold 15">
            <a:extLst>
              <a:ext uri="{FF2B5EF4-FFF2-40B4-BE49-F238E27FC236}">
                <a16:creationId xmlns="" xmlns:a16="http://schemas.microsoft.com/office/drawing/2014/main" id="{407EF1A1-2D4B-444D-6066-070734E9F7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80" t="8727" r="66588" b="15273"/>
          <a:stretch/>
        </p:blipFill>
        <p:spPr>
          <a:xfrm>
            <a:off x="20756880" y="5831821"/>
            <a:ext cx="3340975" cy="4457179"/>
          </a:xfrm>
          <a:prstGeom prst="rect">
            <a:avLst/>
          </a:prstGeom>
        </p:spPr>
      </p:pic>
      <p:pic>
        <p:nvPicPr>
          <p:cNvPr id="11" name="Plassholder for innhold 5">
            <a:extLst>
              <a:ext uri="{FF2B5EF4-FFF2-40B4-BE49-F238E27FC236}">
                <a16:creationId xmlns="" xmlns:a16="http://schemas.microsoft.com/office/drawing/2014/main" id="{DE904AD5-3866-B264-C442-839890F843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85" t="9376" r="43858" b="72944"/>
          <a:stretch/>
        </p:blipFill>
        <p:spPr>
          <a:xfrm>
            <a:off x="5517221" y="11321387"/>
            <a:ext cx="11031728" cy="2120293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DC423E68-22BF-FAE2-AC1F-5CA1F5B8C0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" t="14208" r="58653" b="16267"/>
          <a:stretch/>
        </p:blipFill>
        <p:spPr bwMode="auto">
          <a:xfrm>
            <a:off x="16709131" y="10496834"/>
            <a:ext cx="7388723" cy="321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019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61A2A357-E5F5-C0D9-154F-F4CDB6DA8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CEA5567A-6259-DC75-55A7-E734404516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We know more about the actual risks. What they are and how frequently they occur.</a:t>
            </a:r>
          </a:p>
          <a:p>
            <a:r>
              <a:rPr lang="en-GB" dirty="0"/>
              <a:t>It is safe to donate blood and to be transfused.</a:t>
            </a:r>
          </a:p>
          <a:p>
            <a:r>
              <a:rPr lang="en-GB" dirty="0"/>
              <a:t>Our experiences used in other national R&amp;L system.</a:t>
            </a:r>
          </a:p>
          <a:p>
            <a:r>
              <a:rPr lang="en-GB" dirty="0"/>
              <a:t>We still learn from other countries.</a:t>
            </a:r>
          </a:p>
          <a:p>
            <a:endParaRPr lang="nb-NO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="" xmlns:a16="http://schemas.microsoft.com/office/drawing/2014/main" id="{39E641C9-81D5-2389-F77E-6052F1F4B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5031" y="3691470"/>
            <a:ext cx="9874877" cy="9286328"/>
          </a:xfrm>
        </p:spPr>
        <p:txBody>
          <a:bodyPr>
            <a:normAutofit/>
          </a:bodyPr>
          <a:lstStyle/>
          <a:p>
            <a:r>
              <a:rPr lang="en-GB" dirty="0"/>
              <a:t>Examples:</a:t>
            </a:r>
          </a:p>
          <a:p>
            <a:pPr lvl="1"/>
            <a:r>
              <a:rPr lang="en-GB" dirty="0"/>
              <a:t>TACO is a problem.</a:t>
            </a:r>
          </a:p>
          <a:p>
            <a:pPr lvl="1"/>
            <a:r>
              <a:rPr lang="en-GB" dirty="0"/>
              <a:t>TTIs is not a problem.</a:t>
            </a:r>
          </a:p>
          <a:p>
            <a:pPr lvl="1"/>
            <a:r>
              <a:rPr lang="en-GB" dirty="0"/>
              <a:t>Small women faint outside the blood bank.</a:t>
            </a:r>
          </a:p>
          <a:p>
            <a:pPr lvl="1"/>
            <a:r>
              <a:rPr lang="en-GB" dirty="0"/>
              <a:t>Product quality – </a:t>
            </a:r>
            <a:r>
              <a:rPr lang="en-GB" dirty="0" err="1"/>
              <a:t>Octaplasma</a:t>
            </a:r>
            <a:r>
              <a:rPr lang="en-GB" dirty="0"/>
              <a:t> is a good choice.</a:t>
            </a:r>
          </a:p>
          <a:p>
            <a:pPr lvl="1"/>
            <a:r>
              <a:rPr lang="en-GB" dirty="0"/>
              <a:t>Small blood banks vs. big suppliers.</a:t>
            </a:r>
          </a:p>
          <a:p>
            <a:pPr lvl="1"/>
            <a:r>
              <a:rPr lang="en-GB" dirty="0"/>
              <a:t>Donor selection is difficult.</a:t>
            </a:r>
          </a:p>
          <a:p>
            <a:pPr lvl="1"/>
            <a:r>
              <a:rPr lang="en-GB" dirty="0"/>
              <a:t>Communication</a:t>
            </a:r>
          </a:p>
          <a:p>
            <a:pPr lvl="2"/>
            <a:r>
              <a:rPr lang="en-GB" dirty="0"/>
              <a:t>Within the transfusion service.</a:t>
            </a:r>
          </a:p>
          <a:p>
            <a:pPr lvl="2"/>
            <a:r>
              <a:rPr lang="en-GB" dirty="0"/>
              <a:t>With clinical departments.</a:t>
            </a:r>
          </a:p>
          <a:p>
            <a:pPr lvl="3"/>
            <a:r>
              <a:rPr lang="en-GB" dirty="0"/>
              <a:t>Blood delivered too late.</a:t>
            </a:r>
          </a:p>
          <a:p>
            <a:pPr lvl="1"/>
            <a:r>
              <a:rPr lang="en-GB" dirty="0"/>
              <a:t>IT-systems have their own problems.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="" xmlns:a16="http://schemas.microsoft.com/office/drawing/2014/main" id="{516BBE25-89A0-A274-F89A-624E7F0EE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="" xmlns:a16="http://schemas.microsoft.com/office/drawing/2014/main" id="{DD1F7A15-291B-B7EB-D227-E79D036E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14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06816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78984D1-4635-4E76-B04C-2B6725CA1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5600" dirty="0">
                <a:solidFill>
                  <a:srgbClr val="0092CC"/>
                </a:solidFill>
              </a:rPr>
              <a:t>Basic requirements for a </a:t>
            </a:r>
            <a:r>
              <a:rPr lang="en-GB" sz="5600" dirty="0" err="1">
                <a:solidFill>
                  <a:srgbClr val="0092CC"/>
                </a:solidFill>
              </a:rPr>
              <a:t>haemovigilance</a:t>
            </a:r>
            <a:r>
              <a:rPr lang="en-GB" sz="5600" dirty="0">
                <a:solidFill>
                  <a:srgbClr val="0092CC"/>
                </a:solidFill>
              </a:rPr>
              <a:t> system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B5D9C1F0-9DB1-4369-8698-655E06964C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Canadian Patient Safety Institute</a:t>
            </a:r>
          </a:p>
          <a:p>
            <a:r>
              <a:rPr lang="en-GB" dirty="0"/>
              <a:t>In well-functioning reporting and learning system one commonly found that: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="" xmlns:a16="http://schemas.microsoft.com/office/drawing/2014/main" id="{35D72E78-8CBD-4ACB-825B-F7641230CC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571500" indent="-571500"/>
            <a:r>
              <a:rPr lang="en-GB" dirty="0"/>
              <a:t>Adverse events and near misses were analysed by an independent organization with enough competence.</a:t>
            </a:r>
          </a:p>
          <a:p>
            <a:pPr marL="571500" indent="-571500"/>
            <a:r>
              <a:rPr lang="en-GB" dirty="0"/>
              <a:t>Feedback to the reporter was given in a timely manner.</a:t>
            </a:r>
          </a:p>
          <a:p>
            <a:pPr marL="571500" indent="-571500"/>
            <a:r>
              <a:rPr lang="en-GB" dirty="0"/>
              <a:t>Suggestions on how to improve the system were given.</a:t>
            </a:r>
          </a:p>
          <a:p>
            <a:pPr marL="571500" indent="-571500"/>
            <a:r>
              <a:rPr lang="en-GB" dirty="0"/>
              <a:t>The health care system is open for suggestions for system improvement.</a:t>
            </a:r>
          </a:p>
          <a:p>
            <a:pPr marL="571500" indent="-571500"/>
            <a:r>
              <a:rPr lang="en-GB" dirty="0"/>
              <a:t>The system is nonpunitive.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83B3ABC7-03B5-4CE6-AF4A-146E1DC2A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36693" y="13148327"/>
            <a:ext cx="11735370" cy="400110"/>
          </a:xfrm>
        </p:spPr>
        <p:txBody>
          <a:bodyPr/>
          <a:lstStyle/>
          <a:p>
            <a:r>
              <a:rPr lang="en-US" dirty="0"/>
              <a:t>Hoffman C, Canadian Patient Safety Institute. Building a safer system the Canadian adverse event reporting and learning system, consultation paper. Edmonton, AB: Canadian Patient Safety Institute, 2008.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A32F4FB0-6FB5-4892-9EE3-07B849236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AADB-30E9-674A-B4EF-AEB5AAC956E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050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2">
            <a:extLst>
              <a:ext uri="{FF2B5EF4-FFF2-40B4-BE49-F238E27FC236}">
                <a16:creationId xmlns="" xmlns:a16="http://schemas.microsoft.com/office/drawing/2014/main" id="{CCBA5376-D302-781A-9CEC-911257399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2413" y="12919045"/>
            <a:ext cx="1800225" cy="20005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n-NO"/>
              <a:t>Helsedirektoratet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059775" y="12977798"/>
            <a:ext cx="1800225" cy="20005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74CE0EA-F3B5-4684-BA10-C594598FDB9C}" type="slidenum">
              <a:rPr lang="en-GB" noProof="0" smtClean="0"/>
              <a:pPr>
                <a:spcAft>
                  <a:spcPts val="600"/>
                </a:spcAft>
              </a:pPr>
              <a:t>16</a:t>
            </a:fld>
            <a:endParaRPr lang="en-GB" noProof="0"/>
          </a:p>
        </p:txBody>
      </p:sp>
      <p:sp>
        <p:nvSpPr>
          <p:cNvPr id="16" name="Text Placeholder 4">
            <a:extLst>
              <a:ext uri="{FF2B5EF4-FFF2-40B4-BE49-F238E27FC236}">
                <a16:creationId xmlns="" xmlns:a16="http://schemas.microsoft.com/office/drawing/2014/main" id="{D9300BB1-023F-6932-63DB-18811B5047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2414" y="2946846"/>
            <a:ext cx="21337586" cy="69249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2413" y="631825"/>
            <a:ext cx="21326475" cy="2315021"/>
          </a:xfrm>
        </p:spPr>
        <p:txBody>
          <a:bodyPr wrap="square" anchor="b">
            <a:normAutofit/>
          </a:bodyPr>
          <a:lstStyle/>
          <a:p>
            <a:r>
              <a:rPr lang="nb-NO" sz="6500"/>
              <a:t>WHO. </a:t>
            </a:r>
            <a:r>
              <a:rPr lang="en-US" sz="6500"/>
              <a:t>Global Patient Safety Action Plan 2021–2030 </a:t>
            </a:r>
            <a:br>
              <a:rPr lang="en-US" sz="6500"/>
            </a:br>
            <a:r>
              <a:rPr lang="en-GB" sz="6500"/>
              <a:t>Towards eliminating avoidable harm in health care</a:t>
            </a:r>
          </a:p>
        </p:txBody>
      </p:sp>
      <p:graphicFrame>
        <p:nvGraphicFramePr>
          <p:cNvPr id="10" name="Content Placeholder 1">
            <a:extLst>
              <a:ext uri="{FF2B5EF4-FFF2-40B4-BE49-F238E27FC236}">
                <a16:creationId xmlns="" xmlns:a16="http://schemas.microsoft.com/office/drawing/2014/main" id="{F04C6EEC-E334-3726-7012-30A27D27D705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3577353743"/>
              </p:ext>
            </p:extLst>
          </p:nvPr>
        </p:nvGraphicFramePr>
        <p:xfrm>
          <a:off x="1522413" y="3985846"/>
          <a:ext cx="21326474" cy="8768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2783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CE61BD78-4297-677D-064B-656452D59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Strengths 			  Weaknesses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24F2C6EB-73D9-081E-CCCF-65A7EDC51D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Well accepted by the transfusion community.</a:t>
            </a:r>
          </a:p>
          <a:p>
            <a:r>
              <a:rPr lang="en-GB" dirty="0"/>
              <a:t>Non-punitive.</a:t>
            </a:r>
          </a:p>
          <a:p>
            <a:r>
              <a:rPr lang="en-GB" dirty="0"/>
              <a:t>Anonymous (de-identified).</a:t>
            </a:r>
          </a:p>
          <a:p>
            <a:r>
              <a:rPr lang="en-GB" dirty="0"/>
              <a:t>Data and histories are used in local teaching.</a:t>
            </a:r>
          </a:p>
          <a:p>
            <a:r>
              <a:rPr lang="en-GB" dirty="0" err="1"/>
              <a:t>Haemovigilance</a:t>
            </a:r>
            <a:r>
              <a:rPr lang="en-GB" dirty="0"/>
              <a:t> data is used when guidelines are updated.</a:t>
            </a:r>
          </a:p>
          <a:p>
            <a:r>
              <a:rPr lang="en-GB" dirty="0"/>
              <a:t>The </a:t>
            </a:r>
            <a:r>
              <a:rPr lang="en-US" dirty="0"/>
              <a:t>Norwegian Board of Health Supervision</a:t>
            </a:r>
            <a:r>
              <a:rPr lang="en-GB" dirty="0"/>
              <a:t> uses national </a:t>
            </a:r>
            <a:r>
              <a:rPr lang="en-GB" dirty="0" err="1"/>
              <a:t>haemovigilance</a:t>
            </a:r>
            <a:r>
              <a:rPr lang="en-GB" dirty="0"/>
              <a:t> date when planning their inspections.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="" xmlns:a16="http://schemas.microsoft.com/office/drawing/2014/main" id="{81ABD128-E024-A3D9-74D2-0ECB85A3F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1206" y="3988650"/>
            <a:ext cx="9874877" cy="804672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Clinicians that transfuse blood components should be more involved.</a:t>
            </a:r>
          </a:p>
          <a:p>
            <a:pPr lvl="1"/>
            <a:r>
              <a:rPr lang="en-GB" dirty="0"/>
              <a:t>They take for granted that “blood is safe”.</a:t>
            </a:r>
          </a:p>
          <a:p>
            <a:pPr lvl="1"/>
            <a:r>
              <a:rPr lang="en-GB" dirty="0"/>
              <a:t>Their interest is important for getting correct clinical data in a timely fashion.</a:t>
            </a:r>
          </a:p>
          <a:p>
            <a:r>
              <a:rPr lang="en-GB" dirty="0"/>
              <a:t>The relationship between </a:t>
            </a:r>
            <a:r>
              <a:rPr lang="en-GB" dirty="0" err="1"/>
              <a:t>Haemovigilance</a:t>
            </a:r>
            <a:r>
              <a:rPr lang="en-GB" dirty="0"/>
              <a:t> and Patient Blood Management is not clear.</a:t>
            </a:r>
          </a:p>
          <a:p>
            <a:r>
              <a:rPr lang="en-GB" dirty="0"/>
              <a:t>How do we detect “new” SARs.</a:t>
            </a:r>
          </a:p>
          <a:p>
            <a:r>
              <a:rPr lang="en-GB" dirty="0"/>
              <a:t>We probably miss SAR that occur late</a:t>
            </a:r>
          </a:p>
          <a:p>
            <a:r>
              <a:rPr lang="en-GB" dirty="0"/>
              <a:t>Iron deficiency and anaemia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BD82DFF1-4D76-F9E5-5D96-CC2FB3542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375C7716-1171-CDF4-922E-879589B8F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51799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667147E9-9559-25A2-F771-A008FC8F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Collaborators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2D2121C4-29EA-089D-A453-FCCD2DD9E3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/>
              <a:t>From 2004</a:t>
            </a:r>
          </a:p>
          <a:p>
            <a:r>
              <a:rPr lang="nb-NO" dirty="0"/>
              <a:t>Christine Torsvik Steinsvåg</a:t>
            </a:r>
          </a:p>
          <a:p>
            <a:r>
              <a:rPr lang="nb-NO" dirty="0"/>
              <a:t>Aurora Espinosa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="" xmlns:a16="http://schemas.microsoft.com/office/drawing/2014/main" id="{ADFD984E-A6D1-8C8A-1205-B2B465FD5A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Bjarte Skoe Erikstein (2020)</a:t>
            </a:r>
          </a:p>
          <a:p>
            <a:r>
              <a:rPr lang="nb-NO" dirty="0"/>
              <a:t>Thomas Larsen Titze (2021)</a:t>
            </a:r>
          </a:p>
          <a:p>
            <a:r>
              <a:rPr lang="nb-NO" dirty="0" err="1"/>
              <a:t>Barbora</a:t>
            </a:r>
            <a:r>
              <a:rPr lang="nb-NO" dirty="0"/>
              <a:t> Jacobsen (2022)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0" i="0" u="none" strike="noStrike" dirty="0" err="1">
                <a:solidFill>
                  <a:srgbClr val="212121"/>
                </a:solidFill>
                <a:effectLst/>
                <a:latin typeface="Work Sans" pitchFamily="2" charset="0"/>
                <a:hlinkClick r:id="rId2"/>
              </a:rPr>
              <a:t>hemovigilans</a:t>
            </a:r>
            <a:r>
              <a:rPr lang="nb-NO" b="0" i="0" u="none" strike="noStrike" dirty="0">
                <a:solidFill>
                  <a:srgbClr val="212121"/>
                </a:solidFill>
                <a:effectLst/>
                <a:latin typeface="Work Sans" pitchFamily="2" charset="0"/>
                <a:hlinkClick r:id="rId2"/>
              </a:rPr>
              <a:t>@​helsedir.no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4A51BC70-CCCF-C6AF-F88B-0114C7DD5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65486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19</a:t>
            </a:fld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013254" y="3258237"/>
            <a:ext cx="21846745" cy="2123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199" dirty="0">
                <a:solidFill>
                  <a:schemeClr val="accent2">
                    <a:lumMod val="75000"/>
                  </a:schemeClr>
                </a:solidFill>
              </a:rPr>
              <a:t>Thank you for your attention </a:t>
            </a:r>
          </a:p>
        </p:txBody>
      </p:sp>
      <p:pic>
        <p:nvPicPr>
          <p:cNvPr id="7" name="Bilde 6" descr="Askeladden hogger hodet av trolle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890" y="6477025"/>
            <a:ext cx="9371990" cy="6247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8184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603458" y="521296"/>
            <a:ext cx="16459200" cy="2286000"/>
          </a:xfrm>
        </p:spPr>
        <p:txBody>
          <a:bodyPr>
            <a:normAutofit/>
          </a:bodyPr>
          <a:lstStyle/>
          <a:p>
            <a:r>
              <a:rPr lang="nb-NO" sz="7200" dirty="0">
                <a:solidFill>
                  <a:schemeClr val="accent2">
                    <a:lumMod val="75000"/>
                  </a:schemeClr>
                </a:solidFill>
              </a:rPr>
              <a:t>Norway</a:t>
            </a:r>
          </a:p>
        </p:txBody>
      </p:sp>
      <p:pic>
        <p:nvPicPr>
          <p:cNvPr id="3077" name="Picture 5" descr="Structure of the Norwegian healthcare                sector• Public healthcare system, which is mainly free of charge• The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3" t="23273" r="-1" b="7051"/>
          <a:stretch/>
        </p:blipFill>
        <p:spPr bwMode="auto">
          <a:xfrm>
            <a:off x="4558358" y="3450339"/>
            <a:ext cx="7119808" cy="874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/>
          <p:cNvSpPr txBox="1"/>
          <p:nvPr/>
        </p:nvSpPr>
        <p:spPr>
          <a:xfrm>
            <a:off x="5274162" y="3900165"/>
            <a:ext cx="885336" cy="6740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7200" dirty="0">
                <a:solidFill>
                  <a:schemeClr val="bg1"/>
                </a:solidFill>
              </a:rPr>
              <a:t>E</a:t>
            </a:r>
          </a:p>
          <a:p>
            <a:endParaRPr lang="nb-NO" sz="7200" dirty="0"/>
          </a:p>
          <a:p>
            <a:endParaRPr lang="nb-NO" sz="7200" dirty="0"/>
          </a:p>
          <a:p>
            <a:endParaRPr lang="nb-NO" sz="7200" dirty="0"/>
          </a:p>
          <a:p>
            <a:endParaRPr lang="nb-NO" sz="7200" dirty="0"/>
          </a:p>
          <a:p>
            <a:endParaRPr lang="nb-NO" sz="72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4558358" y="4265713"/>
            <a:ext cx="1152128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sz="7200" dirty="0"/>
          </a:p>
          <a:p>
            <a:endParaRPr lang="nb-NO" sz="7200" dirty="0"/>
          </a:p>
          <a:p>
            <a:endParaRPr lang="nb-NO" sz="7200" dirty="0"/>
          </a:p>
          <a:p>
            <a:endParaRPr lang="nb-NO" sz="7200" dirty="0"/>
          </a:p>
          <a:p>
            <a:endParaRPr lang="nb-NO" sz="7200" dirty="0"/>
          </a:p>
        </p:txBody>
      </p:sp>
      <p:sp>
        <p:nvSpPr>
          <p:cNvPr id="9" name="TekstSylinder 8"/>
          <p:cNvSpPr txBox="1"/>
          <p:nvPr/>
        </p:nvSpPr>
        <p:spPr>
          <a:xfrm>
            <a:off x="10621549" y="8730209"/>
            <a:ext cx="1298272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Population: 5,5 million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/>
              <a:t>4</a:t>
            </a:r>
            <a:r>
              <a:rPr lang="en-US" sz="4000" dirty="0"/>
              <a:t> «Health regions»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/>
              <a:t>33 </a:t>
            </a:r>
            <a:r>
              <a:rPr lang="en-US" sz="4000" dirty="0"/>
              <a:t>hospital-based blood banks (hospital departments)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/>
              <a:t>73 </a:t>
            </a:r>
            <a:r>
              <a:rPr lang="en-US" sz="4000" dirty="0"/>
              <a:t>donation sites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/>
              <a:t>250 000 </a:t>
            </a:r>
            <a:r>
              <a:rPr lang="en-US" sz="4000" dirty="0"/>
              <a:t>blood components transfused/year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/>
              <a:t>500</a:t>
            </a:r>
            <a:r>
              <a:rPr lang="en-US" sz="4000" dirty="0"/>
              <a:t> </a:t>
            </a:r>
            <a:r>
              <a:rPr lang="en-US" sz="4000" dirty="0" err="1"/>
              <a:t>haemovigilance</a:t>
            </a:r>
            <a:r>
              <a:rPr lang="en-US" sz="4000" dirty="0"/>
              <a:t> reports</a:t>
            </a:r>
          </a:p>
          <a:p>
            <a:r>
              <a:rPr lang="en-US" sz="4000" dirty="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endParaRPr lang="nb-NO" sz="4800" dirty="0"/>
          </a:p>
        </p:txBody>
      </p:sp>
      <p:pic>
        <p:nvPicPr>
          <p:cNvPr id="13" name="Picture 4" descr="https://upload.wikimedia.org/wikipedia/commons/7/7c/EUR_location_NOR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1366" y="2777817"/>
            <a:ext cx="6768752" cy="412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9" t="31698" r="45866" b="64963"/>
          <a:stretch/>
        </p:blipFill>
        <p:spPr bwMode="auto">
          <a:xfrm>
            <a:off x="19536022" y="1097361"/>
            <a:ext cx="1215876" cy="98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Sylinder 9"/>
          <p:cNvSpPr txBox="1"/>
          <p:nvPr/>
        </p:nvSpPr>
        <p:spPr>
          <a:xfrm>
            <a:off x="4702374" y="9738321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7200" dirty="0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9E3F-AB95-46F8-AD1C-37ED85D9CDF4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1990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="" xmlns:a16="http://schemas.microsoft.com/office/drawing/2014/main" id="{A097AFFB-1A3C-14A5-D3DA-E064A72C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="" xmlns:a16="http://schemas.microsoft.com/office/drawing/2014/main" id="{CB012579-B836-37E3-4DB4-96EF36DD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20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70871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44722091-DBBD-0CCE-3AB5-8553D0492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Ireland</a:t>
            </a:r>
            <a:r>
              <a:rPr lang="nb-NO" dirty="0"/>
              <a:t> </a:t>
            </a:r>
            <a:r>
              <a:rPr lang="nb-NO" dirty="0" err="1"/>
              <a:t>vs</a:t>
            </a:r>
            <a:r>
              <a:rPr lang="nb-NO" dirty="0"/>
              <a:t> Norway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E8F3FB1D-AD03-27B0-8BE4-B8B663E77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From your reports I see that Ireland and Norway have the same problems.</a:t>
            </a:r>
          </a:p>
          <a:p>
            <a:pPr marL="0" indent="0">
              <a:buNone/>
            </a:pPr>
            <a:r>
              <a:rPr lang="en-GB" dirty="0"/>
              <a:t>There are certain interesting differences</a:t>
            </a:r>
          </a:p>
          <a:p>
            <a:endParaRPr lang="en-GB" dirty="0"/>
          </a:p>
          <a:p>
            <a:r>
              <a:rPr lang="en-GB" dirty="0"/>
              <a:t>N Report SAE even if blood not transfused (N include Near miss in SAE)</a:t>
            </a:r>
          </a:p>
          <a:p>
            <a:r>
              <a:rPr lang="en-GB" dirty="0"/>
              <a:t>N transfuse more RBC (150 000). </a:t>
            </a:r>
            <a:r>
              <a:rPr lang="en-GB" dirty="0" err="1"/>
              <a:t>Octaplasma</a:t>
            </a:r>
            <a:r>
              <a:rPr lang="en-GB" dirty="0"/>
              <a:t> is reported (40 000)</a:t>
            </a:r>
          </a:p>
          <a:p>
            <a:r>
              <a:rPr lang="en-GB" dirty="0"/>
              <a:t>N All transfusions reported back to blood bank</a:t>
            </a:r>
          </a:p>
          <a:p>
            <a:r>
              <a:rPr lang="en-GB" dirty="0"/>
              <a:t>N We have no HPRA (Health Products Regulatory Authority)</a:t>
            </a:r>
          </a:p>
          <a:p>
            <a:pPr lvl="1"/>
            <a:r>
              <a:rPr lang="en-GB" dirty="0" err="1"/>
              <a:t>Haemovigilance</a:t>
            </a:r>
            <a:r>
              <a:rPr lang="en-GB" dirty="0"/>
              <a:t> may become part of a new HPRA (January 1st, 2024)</a:t>
            </a:r>
          </a:p>
          <a:p>
            <a:r>
              <a:rPr lang="en-GB" dirty="0"/>
              <a:t>N The term Human error is not used.</a:t>
            </a:r>
          </a:p>
          <a:p>
            <a:r>
              <a:rPr lang="en-GB" dirty="0"/>
              <a:t>N Treatment of SAR not in the report</a:t>
            </a:r>
          </a:p>
          <a:p>
            <a:pPr marL="0" indent="0">
              <a:buNone/>
            </a:pPr>
            <a:endParaRPr lang="en-GB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="" xmlns:a16="http://schemas.microsoft.com/office/drawing/2014/main" id="{A263FA7E-6254-8513-3C48-792936B49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="" xmlns:a16="http://schemas.microsoft.com/office/drawing/2014/main" id="{B9371500-55FD-6B07-7988-25BD908F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21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6206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="" xmlns:a16="http://schemas.microsoft.com/office/drawing/2014/main" id="{8923D5CD-6588-7778-657C-40A78748A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Haemovigilance</a:t>
            </a:r>
            <a:r>
              <a:rPr lang="nb-NO" dirty="0"/>
              <a:t> in Norway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="" xmlns:a16="http://schemas.microsoft.com/office/drawing/2014/main" id="{7FB84A31-19BF-9CF1-3AB0-F27F7D26B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27180" y="3691467"/>
            <a:ext cx="11727180" cy="922757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Start in 2004</a:t>
            </a:r>
          </a:p>
          <a:p>
            <a:pPr lvl="1"/>
            <a:r>
              <a:rPr lang="en-GB" dirty="0"/>
              <a:t>Voluntary</a:t>
            </a:r>
          </a:p>
          <a:p>
            <a:pPr lvl="1"/>
            <a:r>
              <a:rPr lang="en-GB" dirty="0"/>
              <a:t>Donors and patients</a:t>
            </a:r>
          </a:p>
          <a:p>
            <a:pPr lvl="1"/>
            <a:r>
              <a:rPr lang="en-GB" dirty="0"/>
              <a:t>Profession based</a:t>
            </a:r>
          </a:p>
          <a:p>
            <a:pPr lvl="1"/>
            <a:r>
              <a:rPr lang="en-GB" dirty="0"/>
              <a:t>Non-punitive</a:t>
            </a:r>
          </a:p>
          <a:p>
            <a:pPr lvl="1"/>
            <a:r>
              <a:rPr lang="en-GB" dirty="0"/>
              <a:t>Anonymous</a:t>
            </a:r>
          </a:p>
          <a:p>
            <a:r>
              <a:rPr lang="en-GB" dirty="0"/>
              <a:t>2007</a:t>
            </a:r>
          </a:p>
          <a:p>
            <a:pPr lvl="1"/>
            <a:r>
              <a:rPr lang="en-GB" dirty="0"/>
              <a:t>EU-directive</a:t>
            </a:r>
          </a:p>
          <a:p>
            <a:pPr lvl="1"/>
            <a:r>
              <a:rPr lang="en-GB" dirty="0"/>
              <a:t>Compulsory</a:t>
            </a:r>
          </a:p>
          <a:p>
            <a:pPr lvl="1"/>
            <a:r>
              <a:rPr lang="en-GB" dirty="0"/>
              <a:t>Donors, patients and events</a:t>
            </a:r>
          </a:p>
          <a:p>
            <a:pPr lvl="1"/>
            <a:r>
              <a:rPr lang="en-GB" dirty="0"/>
              <a:t>Based on the voluntary system</a:t>
            </a:r>
          </a:p>
          <a:p>
            <a:pPr lvl="1"/>
            <a:r>
              <a:rPr lang="en-GB" dirty="0"/>
              <a:t>Non-punitive and anonymous</a:t>
            </a:r>
          </a:p>
          <a:p>
            <a:r>
              <a:rPr lang="en-GB" dirty="0"/>
              <a:t>2016</a:t>
            </a:r>
          </a:p>
          <a:p>
            <a:pPr lvl="1"/>
            <a:r>
              <a:rPr lang="en-GB" dirty="0"/>
              <a:t>Norwegian Directorate of Health</a:t>
            </a:r>
          </a:p>
          <a:p>
            <a:pPr lvl="2"/>
            <a:r>
              <a:rPr lang="en-GB" dirty="0"/>
              <a:t>More difficult to give advice</a:t>
            </a:r>
          </a:p>
          <a:p>
            <a:endParaRPr lang="en-GB" dirty="0"/>
          </a:p>
          <a:p>
            <a:pPr lvl="1"/>
            <a:endParaRPr lang="nb-NO" dirty="0"/>
          </a:p>
        </p:txBody>
      </p:sp>
      <p:sp>
        <p:nvSpPr>
          <p:cNvPr id="8" name="Plassholder for innhold 7">
            <a:extLst>
              <a:ext uri="{FF2B5EF4-FFF2-40B4-BE49-F238E27FC236}">
                <a16:creationId xmlns="" xmlns:a16="http://schemas.microsoft.com/office/drawing/2014/main" id="{BBA2E8A7-A148-6A56-F1EE-56BDB2E7F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94418" y="3691470"/>
            <a:ext cx="7612380" cy="804672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2004</a:t>
            </a:r>
          </a:p>
          <a:p>
            <a:pPr lvl="1"/>
            <a:r>
              <a:rPr lang="en-GB" dirty="0"/>
              <a:t>Professional need</a:t>
            </a:r>
          </a:p>
          <a:p>
            <a:pPr lvl="2"/>
            <a:r>
              <a:rPr lang="en-GB" dirty="0"/>
              <a:t>What are the real risks?</a:t>
            </a:r>
          </a:p>
          <a:p>
            <a:pPr lvl="1"/>
            <a:r>
              <a:rPr lang="en-GB" dirty="0"/>
              <a:t>Inspiration</a:t>
            </a:r>
          </a:p>
          <a:p>
            <a:pPr lvl="2"/>
            <a:r>
              <a:rPr lang="en-GB" dirty="0"/>
              <a:t>SHOT</a:t>
            </a:r>
          </a:p>
          <a:p>
            <a:pPr lvl="2"/>
            <a:r>
              <a:rPr lang="en-GB" dirty="0"/>
              <a:t>EHN/IHN</a:t>
            </a:r>
          </a:p>
          <a:p>
            <a:pPr lvl="2"/>
            <a:r>
              <a:rPr lang="en-GB" dirty="0"/>
              <a:t>DART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="" xmlns:a16="http://schemas.microsoft.com/office/drawing/2014/main" id="{3849DDD1-0558-9592-092F-ABFC55956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="" xmlns:a16="http://schemas.microsoft.com/office/drawing/2014/main" id="{8ABA0C7E-1ABD-E32D-9C73-7BB68CC65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727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="" xmlns:a16="http://schemas.microsoft.com/office/drawing/2014/main" id="{B2CF36EB-122C-A8C6-409F-496657DA9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TROLL</a:t>
            </a:r>
          </a:p>
        </p:txBody>
      </p:sp>
      <p:pic>
        <p:nvPicPr>
          <p:cNvPr id="8" name="Picture 2" descr="\\shdir.no\root\Intern\Users\Users1\cts\My Documents\My Pictures\Troll.png">
            <a:extLst>
              <a:ext uri="{FF2B5EF4-FFF2-40B4-BE49-F238E27FC236}">
                <a16:creationId xmlns="" xmlns:a16="http://schemas.microsoft.com/office/drawing/2014/main" id="{F9001B30-E580-64D0-7679-D9C29DBE149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461" y="3387447"/>
            <a:ext cx="5546035" cy="873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lassholder for innhold 7" descr="Et bilde som inneholder tekst">
            <a:extLst>
              <a:ext uri="{FF2B5EF4-FFF2-40B4-BE49-F238E27FC236}">
                <a16:creationId xmlns="" xmlns:a16="http://schemas.microsoft.com/office/drawing/2014/main" id="{C6232981-5FEA-245D-E70F-A6CB643E46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4418" y="2530821"/>
            <a:ext cx="9992484" cy="9992484"/>
          </a:xfrm>
        </p:spPr>
      </p:pic>
    </p:spTree>
    <p:extLst>
      <p:ext uri="{BB962C8B-B14F-4D97-AF65-F5344CB8AC3E}">
        <p14:creationId xmlns:p14="http://schemas.microsoft.com/office/powerpoint/2010/main" val="1656361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A255672F-FA01-BAEE-8603-0DC712073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415" y="596900"/>
            <a:ext cx="19993583" cy="2901514"/>
          </a:xfrm>
        </p:spPr>
        <p:txBody>
          <a:bodyPr/>
          <a:lstStyle/>
          <a:p>
            <a:r>
              <a:rPr lang="en-GB" dirty="0"/>
              <a:t>Data collection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2A3AA25F-32B0-06C0-BD28-B514610C00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One contact person in each hospital.</a:t>
            </a:r>
          </a:p>
          <a:p>
            <a:r>
              <a:rPr lang="en-GB" dirty="0"/>
              <a:t>Reports often sent by the contact person, but in some blood banks anybody can send a report.</a:t>
            </a:r>
          </a:p>
          <a:p>
            <a:r>
              <a:rPr lang="en-GB" dirty="0"/>
              <a:t>Identity of donor, patient (only sex and age group) and staff involved is not reported.</a:t>
            </a:r>
          </a:p>
          <a:p>
            <a:r>
              <a:rPr lang="en-GB" dirty="0"/>
              <a:t>Information can be added to a report at a later stage.</a:t>
            </a:r>
          </a:p>
          <a:p>
            <a:r>
              <a:rPr lang="en-GB" dirty="0"/>
              <a:t>Description of the case in free text in one field only.</a:t>
            </a:r>
          </a:p>
          <a:p>
            <a:r>
              <a:rPr lang="en-GB" dirty="0"/>
              <a:t>Patients and relatives cannot report.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="" xmlns:a16="http://schemas.microsoft.com/office/drawing/2014/main" id="{5F96FBD7-3A1E-BA9C-9C27-F740636F43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All reports are read, and quality checked, by a specialist in transfusion medicine.</a:t>
            </a:r>
          </a:p>
          <a:p>
            <a:r>
              <a:rPr lang="en-GB" dirty="0"/>
              <a:t>Serious reports are flagged and read within 24 hours.</a:t>
            </a:r>
          </a:p>
          <a:p>
            <a:r>
              <a:rPr lang="en-GB" dirty="0"/>
              <a:t>All data stored in a data base for further analysis.</a:t>
            </a:r>
          </a:p>
          <a:p>
            <a:r>
              <a:rPr lang="en-GB" dirty="0"/>
              <a:t>Additional communication with the reporter and discussions in the </a:t>
            </a:r>
            <a:r>
              <a:rPr lang="en-GB" dirty="0" err="1"/>
              <a:t>haemovigilance</a:t>
            </a:r>
            <a:r>
              <a:rPr lang="en-GB" dirty="0"/>
              <a:t> group is documented.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A95EF797-D6E5-05EE-128E-7EE0D9A95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Helsedirektoratet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45184928-2EEA-100A-9FE2-FA33E71AC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01795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6</a:t>
            </a:fld>
            <a:endParaRPr lang="nb-NO" dirty="0"/>
          </a:p>
        </p:txBody>
      </p:sp>
      <p:pic>
        <p:nvPicPr>
          <p:cNvPr id="6" name="Picture 2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" t="5900" r="11487" b="20891"/>
          <a:stretch/>
        </p:blipFill>
        <p:spPr bwMode="auto">
          <a:xfrm>
            <a:off x="1745558" y="193756"/>
            <a:ext cx="8658528" cy="558301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/>
        </p:spPr>
      </p:pic>
      <p:pic>
        <p:nvPicPr>
          <p:cNvPr id="7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4" t="6792" r="16130" b="15790"/>
          <a:stretch>
            <a:fillRect/>
          </a:stretch>
        </p:blipFill>
        <p:spPr bwMode="auto">
          <a:xfrm>
            <a:off x="10404086" y="448"/>
            <a:ext cx="10812328" cy="739809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Bilde 8"/>
          <p:cNvPicPr/>
          <p:nvPr/>
        </p:nvPicPr>
        <p:blipFill rotWithShape="1">
          <a:blip r:embed="rId5"/>
          <a:srcRect l="11690" t="26203" r="14358" b="41521"/>
          <a:stretch/>
        </p:blipFill>
        <p:spPr bwMode="auto">
          <a:xfrm>
            <a:off x="1565460" y="8101262"/>
            <a:ext cx="11875747" cy="38242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Bilde 7"/>
          <p:cNvPicPr/>
          <p:nvPr/>
        </p:nvPicPr>
        <p:blipFill rotWithShape="1">
          <a:blip r:embed="rId6"/>
          <a:srcRect l="53792" t="5997" r="6305"/>
          <a:stretch/>
        </p:blipFill>
        <p:spPr bwMode="auto">
          <a:xfrm>
            <a:off x="13441207" y="7346569"/>
            <a:ext cx="8145942" cy="5333653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1757549" y="5296181"/>
            <a:ext cx="241688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5400" dirty="0"/>
              <a:t>2004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20421654" y="4234738"/>
            <a:ext cx="243834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5400" dirty="0"/>
              <a:t>2009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21587149" y="7937036"/>
            <a:ext cx="2670580" cy="13542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5400" dirty="0"/>
              <a:t>2021 </a:t>
            </a:r>
            <a:r>
              <a:rPr lang="nb-NO" sz="2800" dirty="0">
                <a:hlinkClick r:id="rId7"/>
              </a:rPr>
              <a:t>www.melde.no</a:t>
            </a:r>
            <a:r>
              <a:rPr lang="nb-NO" sz="2800" dirty="0"/>
              <a:t> 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8590843" y="7506729"/>
            <a:ext cx="224280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5400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420494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0CA15BA0-3DF9-4F1D-9ABA-F928B30C5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600" dirty="0">
                <a:solidFill>
                  <a:srgbClr val="0092CC"/>
                </a:solidFill>
              </a:rPr>
              <a:t>Data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28C2E367-08F1-4F52-9F73-509BE0275E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Only collect data that can be used for improvement.</a:t>
            </a:r>
          </a:p>
          <a:p>
            <a:r>
              <a:rPr lang="en-GB" dirty="0"/>
              <a:t>“Keep it simple”.</a:t>
            </a:r>
          </a:p>
          <a:p>
            <a:r>
              <a:rPr lang="en-GB" dirty="0"/>
              <a:t>Use data to check that improvement efforts actually led to improvement.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620B25DE-9442-496D-B434-0419C323D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171856" y="13343474"/>
            <a:ext cx="434896" cy="200055"/>
          </a:xfrm>
        </p:spPr>
        <p:txBody>
          <a:bodyPr/>
          <a:lstStyle/>
          <a:p>
            <a:fld id="{F444AADB-30E9-674A-B4EF-AEB5AAC956EC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lassholder for innhold 7">
            <a:extLst>
              <a:ext uri="{FF2B5EF4-FFF2-40B4-BE49-F238E27FC236}">
                <a16:creationId xmlns="" xmlns:a16="http://schemas.microsoft.com/office/drawing/2014/main" id="{9AB0F206-B9AD-4FAC-A25D-0520AE7FCD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343605" y="2781890"/>
            <a:ext cx="11302619" cy="9311050"/>
          </a:xfrm>
          <a:prstGeom prst="rect">
            <a:avLst/>
          </a:prstGeom>
        </p:spPr>
      </p:pic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9" name="Lysbildezoom 8">
                <a:extLst>
                  <a:ext uri="{FF2B5EF4-FFF2-40B4-BE49-F238E27FC236}">
                    <a16:creationId xmlns:a16="http://schemas.microsoft.com/office/drawing/2014/main" id="{00E85D57-91FF-4F89-9F00-7AF23CBA399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6444342" y="179614"/>
              <a:ext cx="4572000" cy="3429000"/>
            </p:xfrm>
            <a:graphic>
              <a:graphicData uri="http://schemas.microsoft.com/office/powerpoint/2016/slidezoom">
                <pslz:sldZm>
                  <pslz:sldZmObj sldId="370" cId="4185129913">
                    <pslz:zmPr id="{23AA6797-288A-44B8-B52C-FAA53F35FC9A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572000" cy="34290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9" name="Lysbildezoom 8">
                <a:extLst>
                  <a:ext uri="{FF2B5EF4-FFF2-40B4-BE49-F238E27FC236}">
                    <a16:creationId xmlns:pslz="http://schemas.microsoft.com/office/powerpoint/2016/slidezoom" xmlns="" xmlns:a16="http://schemas.microsoft.com/office/drawing/2014/main" id="{00E85D57-91FF-4F89-9F00-7AF23CBA399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444342" y="179614"/>
                <a:ext cx="4572000" cy="34290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6975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53081172-6941-9C1C-D18E-03DC81CF4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631825"/>
            <a:ext cx="10244137" cy="2315021"/>
          </a:xfrm>
        </p:spPr>
        <p:txBody>
          <a:bodyPr wrap="square" anchor="b">
            <a:normAutofit/>
          </a:bodyPr>
          <a:lstStyle/>
          <a:p>
            <a:r>
              <a:rPr lang="en-GB" dirty="0"/>
              <a:t>Classification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6224360-9556-2068-F9D9-633FF7071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2413" y="12919045"/>
            <a:ext cx="1800225" cy="20005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8020011F-04DA-12E0-5327-B7BA1D5B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059775" y="12977798"/>
            <a:ext cx="1800225" cy="20005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19F895D-4D75-4B51-A145-2BBC4BD80702}" type="slidenum">
              <a:rPr lang="nb-NO" smtClean="0"/>
              <a:pPr>
                <a:spcAft>
                  <a:spcPts val="600"/>
                </a:spcAft>
              </a:pPr>
              <a:t>8</a:t>
            </a:fld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31B261A8-E4EB-6BAF-B544-5E5920391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3314700"/>
            <a:ext cx="10244137" cy="9663098"/>
          </a:xfrm>
        </p:spPr>
        <p:txBody>
          <a:bodyPr wrap="square">
            <a:normAutofit fontScale="9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dirty="0"/>
              <a:t>Same national classification as used in hospitals for their R&amp;L systems</a:t>
            </a:r>
          </a:p>
          <a:p>
            <a:pPr marL="914400" indent="-91440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Location</a:t>
            </a:r>
          </a:p>
          <a:p>
            <a:pPr marL="914400" indent="-91440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One type of event</a:t>
            </a:r>
          </a:p>
          <a:p>
            <a:pPr marL="914400" indent="-91440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Contributing factors. Here we welcome many (RCA</a:t>
            </a:r>
            <a:r>
              <a:rPr lang="en-GB" baseline="30000" dirty="0"/>
              <a:t>2</a:t>
            </a:r>
            <a:r>
              <a:rPr lang="en-GB" dirty="0"/>
              <a:t>)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Human error is not a valid classification.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Failure to adhere to policy and procedure</a:t>
            </a:r>
            <a:r>
              <a:rPr lang="en-GB" dirty="0"/>
              <a:t> is.</a:t>
            </a:r>
          </a:p>
          <a:p>
            <a:pPr lvl="2">
              <a:spcAft>
                <a:spcPts val="600"/>
              </a:spcAft>
            </a:pPr>
            <a:r>
              <a:rPr lang="en-GB" dirty="0"/>
              <a:t>Why?</a:t>
            </a:r>
          </a:p>
          <a:p>
            <a:pPr marL="914400" indent="-91440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Preventability</a:t>
            </a:r>
          </a:p>
          <a:p>
            <a:pPr marL="914400" indent="-91440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Outcome in this case</a:t>
            </a:r>
          </a:p>
          <a:p>
            <a:pPr marL="914400" indent="-91440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(Worst) possible outcome in similar cases</a:t>
            </a:r>
          </a:p>
          <a:p>
            <a:pPr marL="914400" indent="-91440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Frequency of similar events in your blood bank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dirty="0"/>
              <a:t>Additional specific classification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dirty="0"/>
              <a:t>The </a:t>
            </a:r>
            <a:r>
              <a:rPr lang="en-GB" dirty="0" err="1"/>
              <a:t>haemovigilance</a:t>
            </a:r>
            <a:r>
              <a:rPr lang="en-GB" dirty="0"/>
              <a:t> group can reclassify</a:t>
            </a:r>
          </a:p>
        </p:txBody>
      </p:sp>
      <p:pic>
        <p:nvPicPr>
          <p:cNvPr id="8" name="Plassholder for innhold 7">
            <a:extLst>
              <a:ext uri="{FF2B5EF4-FFF2-40B4-BE49-F238E27FC236}">
                <a16:creationId xmlns="" xmlns:a16="http://schemas.microsoft.com/office/drawing/2014/main" id="{81B93AB0-AD2F-D51D-AE73-A05B9D8A1506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11766550" y="4664478"/>
            <a:ext cx="12024653" cy="7464768"/>
          </a:xfrm>
          <a:noFill/>
        </p:spPr>
      </p:pic>
      <p:sp>
        <p:nvSpPr>
          <p:cNvPr id="13" name="Text Placeholder 6">
            <a:extLst>
              <a:ext uri="{FF2B5EF4-FFF2-40B4-BE49-F238E27FC236}">
                <a16:creationId xmlns="" xmlns:a16="http://schemas.microsoft.com/office/drawing/2014/main" id="{186C8D9B-E824-7E54-98CB-58D48EC17D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01575" y="2946845"/>
            <a:ext cx="10244137" cy="1717633"/>
          </a:xfrm>
        </p:spPr>
        <p:txBody>
          <a:bodyPr/>
          <a:lstStyle/>
          <a:p>
            <a:r>
              <a:rPr lang="en-US" dirty="0"/>
              <a:t>SARE Reporting for Blood and Blood Components. 2021 data</a:t>
            </a:r>
          </a:p>
        </p:txBody>
      </p:sp>
    </p:spTree>
    <p:extLst>
      <p:ext uri="{BB962C8B-B14F-4D97-AF65-F5344CB8AC3E}">
        <p14:creationId xmlns:p14="http://schemas.microsoft.com/office/powerpoint/2010/main" val="2849740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63D666D-BAD3-CCF2-50C7-4DB11DA8C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Classification</a:t>
            </a:r>
            <a:r>
              <a:rPr lang="nb-NO" dirty="0"/>
              <a:t> - purposes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3243697A-39D6-204A-57FC-D921F8BB9A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Facilitate data analysis</a:t>
            </a:r>
          </a:p>
          <a:p>
            <a:r>
              <a:rPr lang="en-GB" dirty="0"/>
              <a:t>Facilitate search for similar cases</a:t>
            </a:r>
          </a:p>
          <a:p>
            <a:pPr lvl="1"/>
            <a:r>
              <a:rPr lang="en-GB" dirty="0"/>
              <a:t>E.g., blood components, symptoms, location</a:t>
            </a:r>
          </a:p>
          <a:p>
            <a:r>
              <a:rPr lang="en-GB" dirty="0"/>
              <a:t>Indicate what we consider should be reported</a:t>
            </a:r>
          </a:p>
          <a:p>
            <a:r>
              <a:rPr lang="en-GB" dirty="0"/>
              <a:t>Inspire to RCA</a:t>
            </a:r>
          </a:p>
          <a:p>
            <a:r>
              <a:rPr lang="en-GB" dirty="0"/>
              <a:t>Inspire to Risk and vulnerability analysis</a:t>
            </a:r>
          </a:p>
          <a:p>
            <a:endParaRPr lang="en-GB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="" xmlns:a16="http://schemas.microsoft.com/office/drawing/2014/main" id="{BAA0810A-7B0C-EEC6-64E2-1E9669E3AE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F008EFE-4EAA-A8F1-234A-D828632D6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19 år med Troll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2CB4951E-22F2-603D-B8B4-5CBB173A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8028861"/>
      </p:ext>
    </p:extLst>
  </p:cSld>
  <p:clrMapOvr>
    <a:masterClrMapping/>
  </p:clrMapOvr>
</p:sld>
</file>

<file path=ppt/theme/theme1.xml><?xml version="1.0" encoding="utf-8"?>
<a:theme xmlns:a="http://schemas.openxmlformats.org/drawingml/2006/main" name="Helsedirektoratet 2018">
  <a:themeElements>
    <a:clrScheme name="Office">
      <a:dk1>
        <a:sysClr val="windowText" lastClr="000000"/>
      </a:dk1>
      <a:lt1>
        <a:sysClr val="window" lastClr="FFFFFF"/>
      </a:lt1>
      <a:dk2>
        <a:srgbClr val="19516A"/>
      </a:dk2>
      <a:lt2>
        <a:srgbClr val="DEDEDE"/>
      </a:lt2>
      <a:accent1>
        <a:srgbClr val="19516A"/>
      </a:accent1>
      <a:accent2>
        <a:srgbClr val="2A80A6"/>
      </a:accent2>
      <a:accent3>
        <a:srgbClr val="76C499"/>
      </a:accent3>
      <a:accent4>
        <a:srgbClr val="3C6558"/>
      </a:accent4>
      <a:accent5>
        <a:srgbClr val="70486C"/>
      </a:accent5>
      <a:accent6>
        <a:srgbClr val="EE91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20202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Engelsk PPT-mal [Skrivebeskyttet]" id="{59CF57B7-819B-439E-A186-38CD23F8F984}" vid="{325CAC19-FD7F-4D2A-A1C8-9CDD3DF737A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BFF7F52BCF2DF4F89EF30FD6CA6E6C4" ma:contentTypeVersion="1" ma:contentTypeDescription="Opprett et nytt dokument." ma:contentTypeScope="" ma:versionID="6e57bf9d7b44f213e752594799ba5e3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f8674625bda211bdcd3bf94cb9e36b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lagt startdato" ma:internalName="PublishingStartDate">
      <xsd:simpleType>
        <xsd:restriction base="dms:Unknown"/>
      </xsd:simpleType>
    </xsd:element>
    <xsd:element name="PublishingExpirationDate" ma:index="9" nillable="true" ma:displayName="Planlagt utløpsdato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C059E8-4AE4-46C4-B8CC-DC846A1402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BC9287-0868-4A79-AC0F-66F8A34C64EA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sharepoint/v3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20759E8-6BA2-41E8-9019-2905746EE7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Engelsk PPT-mal</Template>
  <TotalTime>2312</TotalTime>
  <Words>1429</Words>
  <Application>Microsoft Office PowerPoint</Application>
  <PresentationFormat>Custom</PresentationFormat>
  <Paragraphs>255</Paragraphs>
  <Slides>21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Helsedirektoratet 2018</vt:lpstr>
      <vt:lpstr>Haemovigilance in Norway</vt:lpstr>
      <vt:lpstr>Norway</vt:lpstr>
      <vt:lpstr>Haemovigilance in Norway</vt:lpstr>
      <vt:lpstr>TROLL</vt:lpstr>
      <vt:lpstr>Data collection</vt:lpstr>
      <vt:lpstr>PowerPoint Presentation</vt:lpstr>
      <vt:lpstr>Data</vt:lpstr>
      <vt:lpstr>Classification</vt:lpstr>
      <vt:lpstr>Classification - purposes</vt:lpstr>
      <vt:lpstr>PowerPoint Presentation</vt:lpstr>
      <vt:lpstr>Definitions </vt:lpstr>
      <vt:lpstr>PowerPoint Presentation</vt:lpstr>
      <vt:lpstr>Feedback to the blood banks</vt:lpstr>
      <vt:lpstr>Results</vt:lpstr>
      <vt:lpstr>Basic requirements for a haemovigilance system</vt:lpstr>
      <vt:lpstr>WHO. Global Patient Safety Action Plan 2021–2030  Towards eliminating avoidable harm in health care</vt:lpstr>
      <vt:lpstr>Strengths      Weaknesses</vt:lpstr>
      <vt:lpstr>Collaborators</vt:lpstr>
      <vt:lpstr>PowerPoint Presentation</vt:lpstr>
      <vt:lpstr>PowerPoint Presentation</vt:lpstr>
      <vt:lpstr>Ireland vs Norway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Øystein Flesland</dc:creator>
  <cp:lastModifiedBy>Scanlon, Joanne</cp:lastModifiedBy>
  <cp:revision>51</cp:revision>
  <dcterms:created xsi:type="dcterms:W3CDTF">2023-08-17T12:03:21Z</dcterms:created>
  <dcterms:modified xsi:type="dcterms:W3CDTF">2023-09-27T11:15:12Z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0x0101008BFF7F52BCF2DF4F89EF30FD6CA6E6C4</vt:lpwstr>
  </property>
</Properties>
</file>