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337" r:id="rId3"/>
    <p:sldId id="264" r:id="rId4"/>
    <p:sldId id="314" r:id="rId5"/>
    <p:sldId id="351" r:id="rId6"/>
    <p:sldId id="338" r:id="rId7"/>
    <p:sldId id="303" r:id="rId8"/>
    <p:sldId id="288" r:id="rId9"/>
    <p:sldId id="368" r:id="rId10"/>
    <p:sldId id="367" r:id="rId11"/>
    <p:sldId id="375" r:id="rId12"/>
    <p:sldId id="376" r:id="rId13"/>
    <p:sldId id="380" r:id="rId14"/>
    <p:sldId id="377" r:id="rId15"/>
    <p:sldId id="378" r:id="rId16"/>
    <p:sldId id="352" r:id="rId17"/>
    <p:sldId id="357" r:id="rId18"/>
    <p:sldId id="359" r:id="rId19"/>
    <p:sldId id="358" r:id="rId20"/>
    <p:sldId id="365" r:id="rId21"/>
    <p:sldId id="382" r:id="rId22"/>
    <p:sldId id="363" r:id="rId23"/>
    <p:sldId id="381" r:id="rId24"/>
    <p:sldId id="361" r:id="rId25"/>
    <p:sldId id="369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7" autoAdjust="0"/>
    <p:restoredTop sz="94660"/>
  </p:normalViewPr>
  <p:slideViewPr>
    <p:cSldViewPr>
      <p:cViewPr varScale="1">
        <p:scale>
          <a:sx n="69" d="100"/>
          <a:sy n="69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582F5-876A-4A9F-8B99-72A86D645BE9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8FC2E-A8BF-4FEE-8F42-2703A1A19E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470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F651-E4EE-43AB-B25D-3CCB194780B1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8700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F651-E4EE-43AB-B25D-3CCB194780B1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888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F651-E4EE-43AB-B25D-3CCB194780B1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888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F651-E4EE-43AB-B25D-3CCB194780B1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888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8FC2E-A8BF-4FEE-8F42-2703A1A19EA2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7278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F651-E4EE-43AB-B25D-3CCB194780B1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88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F651-E4EE-43AB-B25D-3CCB194780B1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870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can’t find the same image but found this one which is missing the final step.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F651-E4EE-43AB-B25D-3CCB194780B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870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F651-E4EE-43AB-B25D-3CCB194780B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870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F651-E4EE-43AB-B25D-3CCB194780B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8700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F651-E4EE-43AB-B25D-3CCB194780B1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8700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F651-E4EE-43AB-B25D-3CCB194780B1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8700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F651-E4EE-43AB-B25D-3CCB194780B1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8700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F651-E4EE-43AB-B25D-3CCB194780B1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88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F0C1-AC66-49E1-BCDD-66D1D99C7101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159-577E-424E-B0CB-91BD2C10A9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85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F0C1-AC66-49E1-BCDD-66D1D99C7101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159-577E-424E-B0CB-91BD2C10A9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981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F0C1-AC66-49E1-BCDD-66D1D99C7101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159-577E-424E-B0CB-91BD2C10A9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97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F0C1-AC66-49E1-BCDD-66D1D99C7101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159-577E-424E-B0CB-91BD2C10A9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088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F0C1-AC66-49E1-BCDD-66D1D99C7101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159-577E-424E-B0CB-91BD2C10A9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614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F0C1-AC66-49E1-BCDD-66D1D99C7101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159-577E-424E-B0CB-91BD2C10A9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494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F0C1-AC66-49E1-BCDD-66D1D99C7101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159-577E-424E-B0CB-91BD2C10A9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32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F0C1-AC66-49E1-BCDD-66D1D99C7101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159-577E-424E-B0CB-91BD2C10A9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435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F0C1-AC66-49E1-BCDD-66D1D99C7101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159-577E-424E-B0CB-91BD2C10A9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692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F0C1-AC66-49E1-BCDD-66D1D99C7101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159-577E-424E-B0CB-91BD2C10A9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71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F0C1-AC66-49E1-BCDD-66D1D99C7101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159-577E-424E-B0CB-91BD2C10A9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74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F0C1-AC66-49E1-BCDD-66D1D99C7101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25159-577E-424E-B0CB-91BD2C10A9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063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5.sv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7.sv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72433" y="1317903"/>
            <a:ext cx="8161324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4"/>
              </a:lnSpc>
            </a:pPr>
            <a:endParaRPr lang="en-US" sz="2700" dirty="0">
              <a:solidFill>
                <a:srgbClr val="7E6B73"/>
              </a:solidFill>
              <a:latin typeface="Open Sans 1 Bold"/>
            </a:endParaRPr>
          </a:p>
          <a:p>
            <a:pPr algn="ctr">
              <a:lnSpc>
                <a:spcPts val="2984"/>
              </a:lnSpc>
            </a:pPr>
            <a:endParaRPr lang="en-US" sz="2700" dirty="0">
              <a:solidFill>
                <a:srgbClr val="7E6B73"/>
              </a:solidFill>
              <a:latin typeface="Open Sans 1 Bold"/>
            </a:endParaRPr>
          </a:p>
          <a:p>
            <a:pPr algn="ctr">
              <a:lnSpc>
                <a:spcPts val="2984"/>
              </a:lnSpc>
            </a:pPr>
            <a:endParaRPr lang="en-US" sz="2700" dirty="0">
              <a:solidFill>
                <a:srgbClr val="7E6B73"/>
              </a:solidFill>
              <a:latin typeface="Open Sans 1 Bold"/>
            </a:endParaRPr>
          </a:p>
          <a:p>
            <a:pPr algn="ctr">
              <a:lnSpc>
                <a:spcPts val="2984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1 Bold"/>
              </a:rPr>
              <a:t>Update on Pathogen Reduction of Platelets and the introduction of Whole Blood containing Platelets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Open Sans 1 Bold"/>
            </a:endParaRPr>
          </a:p>
          <a:p>
            <a:pPr algn="ctr">
              <a:lnSpc>
                <a:spcPts val="2984"/>
              </a:lnSpc>
            </a:pP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Open Sans 1 Bold"/>
            </a:endParaRPr>
          </a:p>
          <a:p>
            <a:pPr>
              <a:lnSpc>
                <a:spcPts val="2984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1 Bold"/>
              </a:rPr>
              <a:t>3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1 Bold"/>
              </a:rPr>
              <a:t>rd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1 Bold"/>
              </a:rPr>
              <a:t> October 2023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 1 Bold"/>
            </a:endParaRPr>
          </a:p>
          <a:p>
            <a:pPr>
              <a:lnSpc>
                <a:spcPts val="2984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 Bold"/>
              </a:rPr>
              <a:t>Barry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1 Bold"/>
              </a:rPr>
              <a:t>Doyle</a:t>
            </a:r>
          </a:p>
          <a:p>
            <a:pPr>
              <a:lnSpc>
                <a:spcPts val="2984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1 Bold"/>
              </a:rPr>
              <a:t>Director of Production &amp;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 Bold"/>
              </a:rPr>
              <a:t>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1 Bold"/>
              </a:rPr>
              <a:t>ospital Services</a:t>
            </a:r>
          </a:p>
          <a:p>
            <a:pPr>
              <a:lnSpc>
                <a:spcPts val="2984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 1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25649" y="846978"/>
            <a:ext cx="2823629" cy="1070007"/>
          </a:xfrm>
          <a:prstGeom prst="rect">
            <a:avLst/>
          </a:prstGeom>
        </p:spPr>
      </p:pic>
      <p:pic>
        <p:nvPicPr>
          <p:cNvPr id="9" name="Picture 8" descr="C:\Users\Conlons\AppData\Roaming\NHO logo outline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2434590" cy="7994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889630" y="5296630"/>
            <a:ext cx="425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i="1" dirty="0">
                <a:solidFill>
                  <a:schemeClr val="accent6">
                    <a:lumMod val="75000"/>
                  </a:schemeClr>
                </a:solidFill>
              </a:rPr>
              <a:t>National </a:t>
            </a:r>
            <a:r>
              <a:rPr lang="en-IE" b="1" i="1" dirty="0" err="1">
                <a:solidFill>
                  <a:schemeClr val="accent6">
                    <a:lumMod val="75000"/>
                  </a:schemeClr>
                </a:solidFill>
              </a:rPr>
              <a:t>Haemovigilance</a:t>
            </a:r>
            <a:r>
              <a:rPr lang="en-IE" b="1" i="1" dirty="0">
                <a:solidFill>
                  <a:schemeClr val="accent6">
                    <a:lumMod val="75000"/>
                  </a:schemeClr>
                </a:solidFill>
              </a:rPr>
              <a:t> Conference 2023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7625"/>
            <a:ext cx="2566020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6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807730"/>
              </p:ext>
            </p:extLst>
          </p:nvPr>
        </p:nvGraphicFramePr>
        <p:xfrm>
          <a:off x="669472" y="1563329"/>
          <a:ext cx="5342688" cy="393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1344"/>
                <a:gridCol w="267134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Quality Parameters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Volume</a:t>
                      </a:r>
                      <a:endParaRPr lang="en-IE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Platelet Content</a:t>
                      </a:r>
                      <a:r>
                        <a:rPr lang="en-GB" baseline="0" dirty="0" smtClean="0"/>
                        <a:t> / </a:t>
                      </a:r>
                      <a:r>
                        <a:rPr lang="en-GB" dirty="0" smtClean="0"/>
                        <a:t>Concentration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Leucocyte Content </a:t>
                      </a:r>
                      <a:endParaRPr lang="en-IE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Swirling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Aggregation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1" dirty="0" smtClean="0"/>
                        <a:t>MPV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Metabolic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 smtClean="0"/>
                        <a:t>Glucose concentration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Biochemical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/>
                        <a:t>pH levels</a:t>
                      </a:r>
                      <a:endParaRPr lang="en-IE" b="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 smtClean="0"/>
                        <a:t>PO2/PCO2 Partial Pressure</a:t>
                      </a:r>
                      <a:endParaRPr lang="en-IE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Platelet</a:t>
                      </a:r>
                      <a:r>
                        <a:rPr lang="en-GB" baseline="0" dirty="0" smtClean="0"/>
                        <a:t> Activation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 smtClean="0"/>
                        <a:t>CD62P expression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 err="1" smtClean="0"/>
                        <a:t>Annexin</a:t>
                      </a:r>
                      <a:r>
                        <a:rPr lang="en-GB" b="1" dirty="0" smtClean="0"/>
                        <a:t> V binding (%) </a:t>
                      </a:r>
                      <a:endParaRPr lang="en-IE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56983" y="2210838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Comparison Study </a:t>
            </a: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Baseline testing then on day</a:t>
            </a:r>
          </a:p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2, 6 and 8</a:t>
            </a:r>
            <a:endParaRPr lang="en-I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48575" y="354696"/>
            <a:ext cx="8598464" cy="516316"/>
            <a:chOff x="-7946660" y="-76200"/>
            <a:chExt cx="20316424" cy="1083989"/>
          </a:xfrm>
        </p:grpSpPr>
        <p:sp>
          <p:nvSpPr>
            <p:cNvPr id="6" name="TextBox 6"/>
            <p:cNvSpPr txBox="1"/>
            <p:nvPr/>
          </p:nvSpPr>
          <p:spPr>
            <a:xfrm>
              <a:off x="-7946660" y="-76200"/>
              <a:ext cx="18885570" cy="8600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27"/>
                </a:lnSpc>
              </a:pPr>
              <a:r>
                <a:rPr lang="en-US" sz="2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1 Bold"/>
                </a:rPr>
                <a:t>Platelet - Storage Study</a:t>
              </a:r>
              <a:endPara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 Bold"/>
              </a:endParaRPr>
            </a:p>
          </p:txBody>
        </p:sp>
        <p:sp>
          <p:nvSpPr>
            <p:cNvPr id="7" name="AutoShape 9"/>
            <p:cNvSpPr/>
            <p:nvPr/>
          </p:nvSpPr>
          <p:spPr>
            <a:xfrm>
              <a:off x="-7946660" y="907581"/>
              <a:ext cx="20316424" cy="100208"/>
            </a:xfrm>
            <a:prstGeom prst="rect">
              <a:avLst/>
            </a:prstGeom>
            <a:solidFill>
              <a:srgbClr val="F8AC39"/>
            </a:solidFill>
          </p:spPr>
        </p:sp>
      </p:grpSp>
    </p:spTree>
    <p:extLst>
      <p:ext uri="{BB962C8B-B14F-4D97-AF65-F5344CB8AC3E}">
        <p14:creationId xmlns:p14="http://schemas.microsoft.com/office/powerpoint/2010/main" val="247406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23628" y="725270"/>
            <a:ext cx="698477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27"/>
              </a:lnSpc>
            </a:pPr>
            <a:r>
              <a:rPr lang="en-US" sz="2500" b="1" dirty="0">
                <a:solidFill>
                  <a:srgbClr val="C00000"/>
                </a:solidFill>
                <a:latin typeface="Open Sans 1 Bold"/>
              </a:rPr>
              <a:t>Feasibility Assessment Process - Validation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9592" y="2003907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Project Management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876044" y="3074580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Project Team</a:t>
            </a:r>
            <a:endParaRPr lang="en-IE" dirty="0"/>
          </a:p>
        </p:txBody>
      </p:sp>
      <p:sp>
        <p:nvSpPr>
          <p:cNvPr id="13" name="Rectangle 12"/>
          <p:cNvSpPr/>
          <p:nvPr/>
        </p:nvSpPr>
        <p:spPr>
          <a:xfrm>
            <a:off x="899592" y="4224583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Project Steering Committee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876044" y="5329818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Programme Board</a:t>
            </a:r>
            <a:endParaRPr lang="en-IE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035904" y="5085043"/>
            <a:ext cx="0" cy="206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22451" y="2344312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Validation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5234880" y="3643911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Change Management</a:t>
            </a:r>
            <a:endParaRPr lang="en-IE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441714" y="3208408"/>
            <a:ext cx="11742" cy="719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65324" y="4959645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Quality Documentation</a:t>
            </a:r>
            <a:endParaRPr lang="en-IE" dirty="0"/>
          </a:p>
        </p:txBody>
      </p:sp>
      <p:cxnSp>
        <p:nvCxnSpPr>
          <p:cNvPr id="7" name="Straight Connector 6"/>
          <p:cNvCxnSpPr>
            <a:stCxn id="16" idx="2"/>
          </p:cNvCxnSpPr>
          <p:nvPr/>
        </p:nvCxnSpPr>
        <p:spPr>
          <a:xfrm>
            <a:off x="6423012" y="4508007"/>
            <a:ext cx="0" cy="589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21335" y="2868003"/>
            <a:ext cx="0" cy="206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48330" y="3972671"/>
            <a:ext cx="0" cy="206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-Right Arrow 36"/>
          <p:cNvSpPr/>
          <p:nvPr/>
        </p:nvSpPr>
        <p:spPr>
          <a:xfrm>
            <a:off x="3563888" y="3789040"/>
            <a:ext cx="1440160" cy="39020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96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6447" y="197762"/>
            <a:ext cx="334382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Product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System Effectiveness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337214" y="1397184"/>
            <a:ext cx="3343823" cy="131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Protection against pathogens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Bacteria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Viruses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Emerging pathogens</a:t>
            </a:r>
            <a:endParaRPr lang="en-IE" dirty="0"/>
          </a:p>
        </p:txBody>
      </p:sp>
      <p:sp>
        <p:nvSpPr>
          <p:cNvPr id="13" name="Rectangle 12"/>
          <p:cNvSpPr/>
          <p:nvPr/>
        </p:nvSpPr>
        <p:spPr>
          <a:xfrm>
            <a:off x="346447" y="4821866"/>
            <a:ext cx="335225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Operational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Benefits to supply chain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338018" y="5805264"/>
            <a:ext cx="33790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Economic Considerations</a:t>
            </a:r>
            <a:endParaRPr lang="en-IE" b="1" dirty="0"/>
          </a:p>
        </p:txBody>
      </p:sp>
      <p:sp>
        <p:nvSpPr>
          <p:cNvPr id="27" name="Right Brace 26"/>
          <p:cNvSpPr/>
          <p:nvPr/>
        </p:nvSpPr>
        <p:spPr>
          <a:xfrm>
            <a:off x="3971484" y="548680"/>
            <a:ext cx="1008112" cy="56886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/>
          <p:cNvSpPr/>
          <p:nvPr/>
        </p:nvSpPr>
        <p:spPr>
          <a:xfrm>
            <a:off x="5322289" y="1750732"/>
            <a:ext cx="3312368" cy="14622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Medical &amp; Scientific Advisory Committee  Review</a:t>
            </a:r>
          </a:p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28451" y="2834714"/>
            <a:ext cx="335225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Product efficacy – literature </a:t>
            </a:r>
            <a:r>
              <a:rPr lang="en-GB" dirty="0"/>
              <a:t>review</a:t>
            </a:r>
            <a:endParaRPr lang="en-I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77" y="4142978"/>
            <a:ext cx="3528392" cy="156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2453DA5-1915-C209-EEAB-A44E4CFDB653}"/>
              </a:ext>
            </a:extLst>
          </p:cNvPr>
          <p:cNvSpPr/>
          <p:nvPr/>
        </p:nvSpPr>
        <p:spPr>
          <a:xfrm>
            <a:off x="316566" y="3838468"/>
            <a:ext cx="335225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Stakeholder Engagement</a:t>
            </a:r>
            <a:endParaRPr lang="en-IE" b="1" dirty="0"/>
          </a:p>
        </p:txBody>
      </p:sp>
      <p:sp>
        <p:nvSpPr>
          <p:cNvPr id="16" name="Rectangle 15"/>
          <p:cNvSpPr/>
          <p:nvPr/>
        </p:nvSpPr>
        <p:spPr>
          <a:xfrm>
            <a:off x="5646325" y="588250"/>
            <a:ext cx="2664296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National </a:t>
            </a:r>
            <a:r>
              <a:rPr lang="en-GB" dirty="0" smtClean="0"/>
              <a:t>Consultant  </a:t>
            </a:r>
            <a:r>
              <a:rPr lang="en-GB" dirty="0"/>
              <a:t>Group</a:t>
            </a:r>
            <a:endParaRPr lang="en-IE" dirty="0"/>
          </a:p>
        </p:txBody>
      </p:sp>
      <p:cxnSp>
        <p:nvCxnSpPr>
          <p:cNvPr id="5" name="Straight Arrow Connector 4"/>
          <p:cNvCxnSpPr>
            <a:stCxn id="16" idx="2"/>
            <a:endCxn id="2" idx="0"/>
          </p:cNvCxnSpPr>
          <p:nvPr/>
        </p:nvCxnSpPr>
        <p:spPr>
          <a:xfrm>
            <a:off x="6978473" y="1380338"/>
            <a:ext cx="0" cy="370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eigh A Decision | Great PowerPoint ClipArt for Presentations -  PresenterMedi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" name="AutoShape 4" descr="Weigh A Decision | Great PowerPoint ClipArt for Presentations -  PresenterMedi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49" y="1700808"/>
            <a:ext cx="2873474" cy="381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5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899592" y="272783"/>
            <a:ext cx="756084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27"/>
              </a:lnSpc>
            </a:pPr>
            <a:r>
              <a:rPr lang="en-US" sz="2500" b="1" dirty="0">
                <a:solidFill>
                  <a:srgbClr val="C00000"/>
                </a:solidFill>
                <a:latin typeface="Open Sans 1 Bold"/>
              </a:rPr>
              <a:t>Medical &amp; Scientific </a:t>
            </a:r>
            <a:r>
              <a:rPr lang="en-US" sz="2500" b="1" dirty="0" smtClean="0">
                <a:solidFill>
                  <a:srgbClr val="C00000"/>
                </a:solidFill>
                <a:latin typeface="Open Sans 1 Bold"/>
              </a:rPr>
              <a:t>Advisory Committee Review</a:t>
            </a:r>
            <a:endParaRPr lang="en-US" sz="2500" b="1" dirty="0">
              <a:solidFill>
                <a:srgbClr val="C00000"/>
              </a:solidFill>
              <a:latin typeface="Open Sans 1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718331"/>
            <a:ext cx="71287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Due to the very good validation data from the IBTS, a national clinical study could be </a:t>
            </a:r>
            <a:r>
              <a:rPr lang="en-IE" dirty="0" smtClean="0"/>
              <a:t>considered, however, it </a:t>
            </a:r>
            <a:r>
              <a:rPr lang="en-IE" dirty="0"/>
              <a:t>became evident that a clinical study would not be feasible</a:t>
            </a:r>
            <a:r>
              <a:rPr lang="en-IE" dirty="0" smtClean="0"/>
              <a:t>.</a:t>
            </a:r>
          </a:p>
          <a:p>
            <a:endParaRPr lang="en-IE" i="1" dirty="0"/>
          </a:p>
          <a:p>
            <a:r>
              <a:rPr lang="en-GB" b="1" dirty="0" smtClean="0">
                <a:solidFill>
                  <a:prstClr val="black"/>
                </a:solidFill>
              </a:rPr>
              <a:t>Based on the discussion and analysis of available information, the final recommendation </a:t>
            </a:r>
            <a:r>
              <a:rPr lang="en-GB" b="1" dirty="0">
                <a:solidFill>
                  <a:prstClr val="black"/>
                </a:solidFill>
              </a:rPr>
              <a:t>from M&amp;SAC on the 16</a:t>
            </a:r>
            <a:r>
              <a:rPr lang="en-GB" b="1" baseline="30000" dirty="0">
                <a:solidFill>
                  <a:prstClr val="black"/>
                </a:solidFill>
              </a:rPr>
              <a:t>th</a:t>
            </a:r>
            <a:r>
              <a:rPr lang="en-GB" b="1" dirty="0">
                <a:solidFill>
                  <a:prstClr val="black"/>
                </a:solidFill>
              </a:rPr>
              <a:t> May 2023 </a:t>
            </a:r>
            <a:r>
              <a:rPr lang="en-GB" b="1" dirty="0" smtClean="0">
                <a:solidFill>
                  <a:prstClr val="black"/>
                </a:solidFill>
              </a:rPr>
              <a:t>was that :</a:t>
            </a:r>
          </a:p>
          <a:p>
            <a:endParaRPr lang="en-GB" i="1" dirty="0"/>
          </a:p>
          <a:p>
            <a:pPr marL="342900" indent="-342900">
              <a:buAutoNum type="arabicPeriod"/>
            </a:pPr>
            <a:r>
              <a:rPr lang="en-IE" i="1" dirty="0"/>
              <a:t>P</a:t>
            </a:r>
            <a:r>
              <a:rPr lang="en-IE" i="1" dirty="0" smtClean="0"/>
              <a:t>athogen </a:t>
            </a:r>
            <a:r>
              <a:rPr lang="en-IE" i="1" dirty="0"/>
              <a:t>reduction of  platelet concentrates are not implemented </a:t>
            </a:r>
            <a:r>
              <a:rPr lang="en-IE" i="1" dirty="0" smtClean="0"/>
              <a:t>now.</a:t>
            </a:r>
          </a:p>
          <a:p>
            <a:pPr marL="342900" indent="-342900">
              <a:buAutoNum type="arabicPeriod"/>
            </a:pPr>
            <a:r>
              <a:rPr lang="en-IE" i="1" dirty="0" smtClean="0"/>
              <a:t>The </a:t>
            </a:r>
            <a:r>
              <a:rPr lang="en-IE" i="1" dirty="0"/>
              <a:t>decision should b</a:t>
            </a:r>
            <a:r>
              <a:rPr lang="en-IE" i="1" dirty="0" smtClean="0"/>
              <a:t>e </a:t>
            </a:r>
            <a:r>
              <a:rPr lang="en-IE" i="1" dirty="0"/>
              <a:t>revisited after three years unless </a:t>
            </a:r>
            <a:r>
              <a:rPr lang="en-IE" i="1" dirty="0" smtClean="0"/>
              <a:t>new situations require </a:t>
            </a:r>
            <a:r>
              <a:rPr lang="en-IE" i="1" dirty="0"/>
              <a:t>urgent </a:t>
            </a:r>
            <a:r>
              <a:rPr lang="en-IE" i="1" dirty="0" smtClean="0"/>
              <a:t>action</a:t>
            </a:r>
            <a:endParaRPr lang="en-IE" i="1" dirty="0"/>
          </a:p>
          <a:p>
            <a:pPr lvl="1"/>
            <a:r>
              <a:rPr lang="en-GB" i="1" dirty="0" smtClean="0"/>
              <a:t>or</a:t>
            </a:r>
            <a:endParaRPr lang="en-IE" i="1" dirty="0" smtClean="0"/>
          </a:p>
          <a:p>
            <a:pPr marL="342900" indent="-342900">
              <a:buFontTx/>
              <a:buAutoNum type="arabicPeriod"/>
            </a:pPr>
            <a:r>
              <a:rPr lang="en-GB" dirty="0"/>
              <a:t>I</a:t>
            </a:r>
            <a:r>
              <a:rPr lang="en-GB" dirty="0" smtClean="0"/>
              <a:t>f </a:t>
            </a:r>
            <a:r>
              <a:rPr lang="en-GB" dirty="0"/>
              <a:t>further clinical evaluation /trials show superiority / non inferiority of PR of Platelets</a:t>
            </a:r>
            <a:endParaRPr lang="en-IE" dirty="0"/>
          </a:p>
          <a:p>
            <a:pPr marL="342900" indent="-342900">
              <a:buAutoNum type="arabicPeriod"/>
            </a:pPr>
            <a:endParaRPr lang="en-IE" i="1" dirty="0"/>
          </a:p>
          <a:p>
            <a:endParaRPr lang="en-IE" i="1" dirty="0"/>
          </a:p>
          <a:p>
            <a:r>
              <a:rPr lang="en-IE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3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6F21D-81FD-21CC-FA99-24FE1C7A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25" y="1348052"/>
            <a:ext cx="4507749" cy="38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23528" y="2972307"/>
            <a:ext cx="1800200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Production Dept.</a:t>
            </a:r>
            <a:endParaRPr lang="en-IE" dirty="0"/>
          </a:p>
        </p:txBody>
      </p:sp>
      <p:sp>
        <p:nvSpPr>
          <p:cNvPr id="7" name="Oval 6"/>
          <p:cNvSpPr/>
          <p:nvPr/>
        </p:nvSpPr>
        <p:spPr>
          <a:xfrm>
            <a:off x="7044773" y="2972307"/>
            <a:ext cx="1800200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Validation Dept.</a:t>
            </a:r>
            <a:endParaRPr lang="en-IE" dirty="0"/>
          </a:p>
        </p:txBody>
      </p:sp>
      <p:sp>
        <p:nvSpPr>
          <p:cNvPr id="8" name="Oval 7"/>
          <p:cNvSpPr/>
          <p:nvPr/>
        </p:nvSpPr>
        <p:spPr>
          <a:xfrm>
            <a:off x="323528" y="4221088"/>
            <a:ext cx="1800200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QC Lab</a:t>
            </a:r>
            <a:endParaRPr lang="en-IE" dirty="0"/>
          </a:p>
        </p:txBody>
      </p:sp>
      <p:sp>
        <p:nvSpPr>
          <p:cNvPr id="9" name="Oval 8"/>
          <p:cNvSpPr/>
          <p:nvPr/>
        </p:nvSpPr>
        <p:spPr>
          <a:xfrm>
            <a:off x="328045" y="1736781"/>
            <a:ext cx="1800200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Apheresis Clinic</a:t>
            </a:r>
            <a:endParaRPr lang="en-IE" dirty="0"/>
          </a:p>
        </p:txBody>
      </p:sp>
      <p:sp>
        <p:nvSpPr>
          <p:cNvPr id="10" name="Oval 9"/>
          <p:cNvSpPr/>
          <p:nvPr/>
        </p:nvSpPr>
        <p:spPr>
          <a:xfrm>
            <a:off x="7046377" y="1736781"/>
            <a:ext cx="1800200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QA Dept.</a:t>
            </a:r>
            <a:endParaRPr lang="en-IE" dirty="0"/>
          </a:p>
        </p:txBody>
      </p:sp>
      <p:sp>
        <p:nvSpPr>
          <p:cNvPr id="11" name="Oval 10"/>
          <p:cNvSpPr/>
          <p:nvPr/>
        </p:nvSpPr>
        <p:spPr>
          <a:xfrm>
            <a:off x="2987824" y="260648"/>
            <a:ext cx="2808312" cy="72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Donors </a:t>
            </a:r>
            <a:endParaRPr lang="en-IE" dirty="0"/>
          </a:p>
        </p:txBody>
      </p:sp>
      <p:sp>
        <p:nvSpPr>
          <p:cNvPr id="12" name="Oval 11"/>
          <p:cNvSpPr/>
          <p:nvPr/>
        </p:nvSpPr>
        <p:spPr>
          <a:xfrm>
            <a:off x="7067012" y="4221088"/>
            <a:ext cx="1800200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/>
              <a:t>Component Scientists</a:t>
            </a:r>
            <a:endParaRPr lang="en-IE" sz="1700" dirty="0"/>
          </a:p>
        </p:txBody>
      </p:sp>
    </p:spTree>
    <p:extLst>
      <p:ext uri="{BB962C8B-B14F-4D97-AF65-F5344CB8AC3E}">
        <p14:creationId xmlns:p14="http://schemas.microsoft.com/office/powerpoint/2010/main" val="388597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67544" y="2564904"/>
            <a:ext cx="8598464" cy="516316"/>
            <a:chOff x="-7946660" y="-76200"/>
            <a:chExt cx="20316424" cy="1083989"/>
          </a:xfrm>
        </p:grpSpPr>
        <p:sp>
          <p:nvSpPr>
            <p:cNvPr id="6" name="TextBox 6"/>
            <p:cNvSpPr txBox="1"/>
            <p:nvPr/>
          </p:nvSpPr>
          <p:spPr>
            <a:xfrm>
              <a:off x="-7946660" y="-76200"/>
              <a:ext cx="18885571" cy="9518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27"/>
                </a:lnSpc>
              </a:pPr>
              <a:r>
                <a:rPr 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1 Bold"/>
                </a:rPr>
                <a:t>Whole Blood containing Platelets </a:t>
              </a:r>
              <a:endPara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 Bold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7946660" y="907581"/>
              <a:ext cx="20316424" cy="100208"/>
            </a:xfrm>
            <a:prstGeom prst="rect">
              <a:avLst/>
            </a:prstGeom>
            <a:solidFill>
              <a:srgbClr val="F8AC3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67544" y="836712"/>
            <a:ext cx="8598464" cy="1124288"/>
            <a:chOff x="-7946660" y="-148211"/>
            <a:chExt cx="20316424" cy="2360405"/>
          </a:xfrm>
        </p:grpSpPr>
        <p:sp>
          <p:nvSpPr>
            <p:cNvPr id="6" name="TextBox 6"/>
            <p:cNvSpPr txBox="1"/>
            <p:nvPr/>
          </p:nvSpPr>
          <p:spPr>
            <a:xfrm>
              <a:off x="-7946660" y="-148211"/>
              <a:ext cx="19566132" cy="8600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3527"/>
                </a:lnSpc>
              </a:pPr>
              <a:r>
                <a:rPr lang="en-GB" sz="2500" dirty="0" smtClean="0">
                  <a:solidFill>
                    <a:srgbClr val="7E6B73"/>
                  </a:solidFill>
                  <a:latin typeface="Arial" panose="020B0604020202020204" pitchFamily="34" charset="0"/>
                  <a:ea typeface="Open Sans 1" panose="020B0604020202020204" charset="0"/>
                  <a:cs typeface="Arial" panose="020B0604020202020204" pitchFamily="34" charset="0"/>
                </a:rPr>
                <a:t>Separation of </a:t>
              </a:r>
              <a:r>
                <a:rPr lang="en-GB" sz="2500" dirty="0">
                  <a:solidFill>
                    <a:srgbClr val="7E6B73"/>
                  </a:solidFill>
                  <a:latin typeface="Arial" panose="020B0604020202020204" pitchFamily="34" charset="0"/>
                  <a:ea typeface="Open Sans 1" panose="020B0604020202020204" charset="0"/>
                  <a:cs typeface="Arial" panose="020B0604020202020204" pitchFamily="34" charset="0"/>
                </a:rPr>
                <a:t>W</a:t>
              </a:r>
              <a:r>
                <a:rPr lang="en-GB" sz="2500" dirty="0" smtClean="0">
                  <a:solidFill>
                    <a:srgbClr val="7E6B73"/>
                  </a:solidFill>
                  <a:latin typeface="Arial" panose="020B0604020202020204" pitchFamily="34" charset="0"/>
                  <a:ea typeface="Open Sans 1" panose="020B0604020202020204" charset="0"/>
                  <a:cs typeface="Arial" panose="020B0604020202020204" pitchFamily="34" charset="0"/>
                </a:rPr>
                <a:t>hole Blood</a:t>
              </a:r>
              <a:endParaRPr lang="en-GB" sz="2500" dirty="0">
                <a:solidFill>
                  <a:srgbClr val="7E6B73"/>
                </a:solidFill>
                <a:latin typeface="Arial" panose="020B0604020202020204" pitchFamily="34" charset="0"/>
                <a:ea typeface="Open Sans 1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6878390" y="1584739"/>
              <a:ext cx="16966599" cy="6274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93447" lvl="1">
                <a:lnSpc>
                  <a:spcPts val="2509"/>
                </a:lnSpc>
              </a:pPr>
              <a:endParaRPr lang="en-GB" sz="2000" dirty="0">
                <a:solidFill>
                  <a:srgbClr val="7E6B73"/>
                </a:solidFill>
                <a:latin typeface="Arial" panose="020B0604020202020204" pitchFamily="34" charset="0"/>
                <a:ea typeface="Open Sans 1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7946660" y="907581"/>
              <a:ext cx="20316424" cy="100208"/>
            </a:xfrm>
            <a:prstGeom prst="rect">
              <a:avLst/>
            </a:prstGeom>
            <a:solidFill>
              <a:srgbClr val="F8AC3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9665" y="1811569"/>
            <a:ext cx="7540767" cy="322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Maximise use of donated blood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need and avoidance of unnecessary exposure 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 cell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Buffy coat (platelets)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Plasma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Optimise storage and shelf life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 for plasma for fractionation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IE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81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67544" y="836712"/>
            <a:ext cx="8598464" cy="1124288"/>
            <a:chOff x="-7946660" y="-148211"/>
            <a:chExt cx="20316424" cy="2360405"/>
          </a:xfrm>
        </p:grpSpPr>
        <p:sp>
          <p:nvSpPr>
            <p:cNvPr id="6" name="TextBox 6"/>
            <p:cNvSpPr txBox="1"/>
            <p:nvPr/>
          </p:nvSpPr>
          <p:spPr>
            <a:xfrm>
              <a:off x="-7946660" y="-148211"/>
              <a:ext cx="19566132" cy="8600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3527"/>
                </a:lnSpc>
              </a:pPr>
              <a:r>
                <a:rPr lang="en-GB" sz="2500" dirty="0" smtClean="0">
                  <a:solidFill>
                    <a:srgbClr val="7E6B73"/>
                  </a:solidFill>
                  <a:latin typeface="Arial" panose="020B0604020202020204" pitchFamily="34" charset="0"/>
                  <a:ea typeface="Open Sans 1" panose="020B0604020202020204" charset="0"/>
                  <a:cs typeface="Arial" panose="020B0604020202020204" pitchFamily="34" charset="0"/>
                </a:rPr>
                <a:t>What type of whole blood?</a:t>
              </a:r>
              <a:endParaRPr lang="en-GB" sz="2500" dirty="0">
                <a:solidFill>
                  <a:srgbClr val="7E6B73"/>
                </a:solidFill>
                <a:latin typeface="Arial" panose="020B0604020202020204" pitchFamily="34" charset="0"/>
                <a:ea typeface="Open Sans 1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6878390" y="1584739"/>
              <a:ext cx="16966599" cy="6274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93447" lvl="1">
                <a:lnSpc>
                  <a:spcPts val="2509"/>
                </a:lnSpc>
              </a:pPr>
              <a:endParaRPr lang="en-GB" sz="2000" dirty="0">
                <a:solidFill>
                  <a:srgbClr val="7E6B73"/>
                </a:solidFill>
                <a:latin typeface="Arial" panose="020B0604020202020204" pitchFamily="34" charset="0"/>
                <a:ea typeface="Open Sans 1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7946660" y="907581"/>
              <a:ext cx="20316424" cy="100208"/>
            </a:xfrm>
            <a:prstGeom prst="rect">
              <a:avLst/>
            </a:prstGeom>
            <a:solidFill>
              <a:srgbClr val="F8AC3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9665" y="1662136"/>
            <a:ext cx="4228399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IBTS/PMF/SPEC/0203[4] Whole blood suitable for neonatal use</a:t>
            </a:r>
            <a:endParaRPr lang="en-IE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Aft>
                <a:spcPts val="200"/>
              </a:spcAft>
            </a:pPr>
            <a:r>
              <a:rPr lang="en-I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This!</a:t>
            </a:r>
          </a:p>
          <a:p>
            <a:pPr>
              <a:spcAft>
                <a:spcPts val="200"/>
              </a:spcAft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Whole blood for trauma</a:t>
            </a:r>
            <a:endParaRPr lang="en-I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Cold stored (4°C)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titre anti-A/B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CPD – storage time controlled by QC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O (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RhD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+/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RhD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Leucocyte filtered with </a:t>
            </a:r>
            <a:r>
              <a:rPr lang="en-I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platelet sparing filter</a:t>
            </a:r>
          </a:p>
          <a:p>
            <a:pPr>
              <a:spcAft>
                <a:spcPts val="200"/>
              </a:spcAft>
            </a:pPr>
            <a:endParaRPr lang="en-IE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IE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58309470"/>
              </p:ext>
            </p:extLst>
          </p:nvPr>
        </p:nvGraphicFramePr>
        <p:xfrm>
          <a:off x="5580112" y="1777513"/>
          <a:ext cx="2666592" cy="35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Photo Editor Photo" r:id="rId5" imgW="4571429" imgH="6095238" progId="MSPhotoEd.3">
                  <p:embed/>
                </p:oleObj>
              </mc:Choice>
              <mc:Fallback>
                <p:oleObj name="Photo Editor Photo" r:id="rId5" imgW="4571429" imgH="6095238" progId="MSPhotoEd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777513"/>
                        <a:ext cx="2666592" cy="35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65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67544" y="836712"/>
            <a:ext cx="8598464" cy="1124288"/>
            <a:chOff x="-7946660" y="-148211"/>
            <a:chExt cx="20316424" cy="2360405"/>
          </a:xfrm>
        </p:grpSpPr>
        <p:sp>
          <p:nvSpPr>
            <p:cNvPr id="6" name="TextBox 6"/>
            <p:cNvSpPr txBox="1"/>
            <p:nvPr/>
          </p:nvSpPr>
          <p:spPr>
            <a:xfrm>
              <a:off x="-7946660" y="-148211"/>
              <a:ext cx="19566132" cy="8600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3527"/>
                </a:lnSpc>
              </a:pPr>
              <a:r>
                <a:rPr lang="en-GB" sz="2500" dirty="0" smtClean="0">
                  <a:solidFill>
                    <a:srgbClr val="7E6B73"/>
                  </a:solidFill>
                  <a:latin typeface="Arial" panose="020B0604020202020204" pitchFamily="34" charset="0"/>
                  <a:ea typeface="Open Sans 1" panose="020B0604020202020204" charset="0"/>
                  <a:cs typeface="Arial" panose="020B0604020202020204" pitchFamily="34" charset="0"/>
                </a:rPr>
                <a:t>Why is Whole Blood Needed Again?</a:t>
              </a:r>
              <a:endParaRPr lang="en-GB" sz="2500" dirty="0">
                <a:solidFill>
                  <a:srgbClr val="7E6B73"/>
                </a:solidFill>
                <a:latin typeface="Arial" panose="020B0604020202020204" pitchFamily="34" charset="0"/>
                <a:ea typeface="Open Sans 1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6878390" y="1584739"/>
              <a:ext cx="16966599" cy="6274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93447" lvl="1">
                <a:lnSpc>
                  <a:spcPts val="2509"/>
                </a:lnSpc>
              </a:pPr>
              <a:endParaRPr lang="en-GB" sz="2000" dirty="0">
                <a:solidFill>
                  <a:srgbClr val="7E6B73"/>
                </a:solidFill>
                <a:latin typeface="Arial" panose="020B0604020202020204" pitchFamily="34" charset="0"/>
                <a:ea typeface="Open Sans 1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7946660" y="907581"/>
              <a:ext cx="20316424" cy="100208"/>
            </a:xfrm>
            <a:prstGeom prst="rect">
              <a:avLst/>
            </a:prstGeom>
            <a:solidFill>
              <a:srgbClr val="F8AC3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697" y="1655791"/>
            <a:ext cx="862690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EBA Working Group – New Products and Innovation – Major Haemorrhage Survey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IE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 descr="A3D65D2222DB444697792E46FB6F7CE4@ihe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15" y="2440537"/>
            <a:ext cx="7402769" cy="325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2440537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15/26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EBA member states responded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324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oDHIT Conference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95736" y="1412776"/>
            <a:ext cx="6468955" cy="648072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of Interest Disclosure</a:t>
            </a:r>
            <a:endParaRPr lang="en-I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7632848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have no conflicts of interest to declare.</a:t>
            </a:r>
            <a:endParaRPr lang="en-I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AutoShape 5" descr="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48284"/>
            <a:ext cx="2566020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Conlons\AppData\Roaming\NHO logo outlin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78179"/>
            <a:ext cx="2434590" cy="799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44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67544" y="836712"/>
            <a:ext cx="8598464" cy="1124288"/>
            <a:chOff x="-7946660" y="-148211"/>
            <a:chExt cx="20316424" cy="2360405"/>
          </a:xfrm>
        </p:grpSpPr>
        <p:sp>
          <p:nvSpPr>
            <p:cNvPr id="6" name="TextBox 6"/>
            <p:cNvSpPr txBox="1"/>
            <p:nvPr/>
          </p:nvSpPr>
          <p:spPr>
            <a:xfrm>
              <a:off x="-7946660" y="-148211"/>
              <a:ext cx="19566132" cy="8600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3527"/>
                </a:lnSpc>
              </a:pPr>
              <a:r>
                <a:rPr lang="en-GB" sz="2500" dirty="0" smtClean="0">
                  <a:solidFill>
                    <a:srgbClr val="7E6B73"/>
                  </a:solidFill>
                  <a:latin typeface="Arial" panose="020B0604020202020204" pitchFamily="34" charset="0"/>
                  <a:ea typeface="Open Sans 1" panose="020B0604020202020204" charset="0"/>
                  <a:cs typeface="Arial" panose="020B0604020202020204" pitchFamily="34" charset="0"/>
                </a:rPr>
                <a:t>Usage of </a:t>
              </a:r>
              <a:r>
                <a:rPr lang="en-GB" sz="2500" dirty="0">
                  <a:solidFill>
                    <a:srgbClr val="7E6B73"/>
                  </a:solidFill>
                  <a:latin typeface="Arial" panose="020B0604020202020204" pitchFamily="34" charset="0"/>
                  <a:ea typeface="Open Sans 1" panose="020B0604020202020204" charset="0"/>
                  <a:cs typeface="Arial" panose="020B0604020202020204" pitchFamily="34" charset="0"/>
                </a:rPr>
                <a:t>W</a:t>
              </a:r>
              <a:r>
                <a:rPr lang="en-GB" sz="2500" dirty="0" smtClean="0">
                  <a:solidFill>
                    <a:srgbClr val="7E6B73"/>
                  </a:solidFill>
                  <a:latin typeface="Arial" panose="020B0604020202020204" pitchFamily="34" charset="0"/>
                  <a:ea typeface="Open Sans 1" panose="020B0604020202020204" charset="0"/>
                  <a:cs typeface="Arial" panose="020B0604020202020204" pitchFamily="34" charset="0"/>
                </a:rPr>
                <a:t>hole Blood</a:t>
              </a:r>
              <a:endParaRPr lang="en-GB" sz="2500" dirty="0">
                <a:solidFill>
                  <a:srgbClr val="7E6B73"/>
                </a:solidFill>
                <a:latin typeface="Arial" panose="020B0604020202020204" pitchFamily="34" charset="0"/>
                <a:ea typeface="Open Sans 1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6878390" y="1584739"/>
              <a:ext cx="16966599" cy="6274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93447" lvl="1">
                <a:lnSpc>
                  <a:spcPts val="2509"/>
                </a:lnSpc>
              </a:pPr>
              <a:endParaRPr lang="en-GB" sz="2000" dirty="0">
                <a:solidFill>
                  <a:srgbClr val="7E6B73"/>
                </a:solidFill>
                <a:latin typeface="Arial" panose="020B0604020202020204" pitchFamily="34" charset="0"/>
                <a:ea typeface="Open Sans 1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7946660" y="907581"/>
              <a:ext cx="20316424" cy="100208"/>
            </a:xfrm>
            <a:prstGeom prst="rect">
              <a:avLst/>
            </a:prstGeom>
            <a:solidFill>
              <a:srgbClr val="F8AC3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9665" y="1644905"/>
            <a:ext cx="69647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EBA survey 5 countries currently use whole blood to treat major haemorrhage in some form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IBTS will establish usable shelf-life during validation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IE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94373"/>
              </p:ext>
            </p:extLst>
          </p:nvPr>
        </p:nvGraphicFramePr>
        <p:xfrm>
          <a:off x="1845732" y="2564904"/>
          <a:ext cx="5112568" cy="249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8866"/>
                <a:gridCol w="395370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Country 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aseline="0" dirty="0" smtClean="0"/>
                        <a:t>Whole Blood Shelf Life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I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21 days</a:t>
                      </a:r>
                      <a:endParaRPr lang="en-I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I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14</a:t>
                      </a:r>
                      <a:r>
                        <a:rPr lang="en-GB" baseline="0" dirty="0" smtClean="0"/>
                        <a:t> days</a:t>
                      </a:r>
                      <a:endParaRPr lang="en-I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I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7 days pre-hospital, then up to 21 days in hospital in ‘trauma fridge’</a:t>
                      </a:r>
                      <a:endParaRPr lang="en-I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I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21 days</a:t>
                      </a:r>
                      <a:endParaRPr lang="en-I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I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21 days</a:t>
                      </a:r>
                      <a:endParaRPr lang="en-I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65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9" y="980728"/>
            <a:ext cx="725424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5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572523" cy="27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7056784" cy="1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2" y="1124744"/>
            <a:ext cx="54292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07" y="4238322"/>
            <a:ext cx="2095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52" y="1132562"/>
            <a:ext cx="3088454" cy="9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948" y="3524525"/>
            <a:ext cx="6511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Study will look at whether giving whole blood instead of red blood cells and plasma pre-hospital will: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Reduce the number of deaths 24 hours after injury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Reduce the need for further large blood transfusions when patients get to hospital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8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67544" y="836712"/>
            <a:ext cx="8280920" cy="1124288"/>
            <a:chOff x="-7946660" y="-148211"/>
            <a:chExt cx="19566132" cy="2360405"/>
          </a:xfrm>
        </p:grpSpPr>
        <p:sp>
          <p:nvSpPr>
            <p:cNvPr id="6" name="TextBox 6"/>
            <p:cNvSpPr txBox="1"/>
            <p:nvPr/>
          </p:nvSpPr>
          <p:spPr>
            <a:xfrm>
              <a:off x="-7946660" y="-148211"/>
              <a:ext cx="19566132" cy="8600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3527"/>
                </a:lnSpc>
              </a:pPr>
              <a:r>
                <a:rPr lang="en-GB" sz="2500" dirty="0" smtClean="0">
                  <a:solidFill>
                    <a:srgbClr val="7E6B73"/>
                  </a:solidFill>
                  <a:latin typeface="Arial" panose="020B0604020202020204" pitchFamily="34" charset="0"/>
                  <a:ea typeface="Open Sans 1" panose="020B0604020202020204" charset="0"/>
                  <a:cs typeface="Arial" panose="020B0604020202020204" pitchFamily="34" charset="0"/>
                </a:rPr>
                <a:t>Next Steps</a:t>
              </a:r>
              <a:endParaRPr lang="en-GB" sz="2500" dirty="0">
                <a:solidFill>
                  <a:srgbClr val="7E6B73"/>
                </a:solidFill>
                <a:latin typeface="Arial" panose="020B0604020202020204" pitchFamily="34" charset="0"/>
                <a:ea typeface="Open Sans 1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6878390" y="1584739"/>
              <a:ext cx="16966599" cy="6274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93447" lvl="1">
                <a:lnSpc>
                  <a:spcPts val="2509"/>
                </a:lnSpc>
              </a:pPr>
              <a:endParaRPr lang="en-GB" sz="2000" dirty="0">
                <a:solidFill>
                  <a:srgbClr val="7E6B73"/>
                </a:solidFill>
                <a:latin typeface="Arial" panose="020B0604020202020204" pitchFamily="34" charset="0"/>
                <a:ea typeface="Open Sans 1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7946660" y="907581"/>
              <a:ext cx="12930661" cy="100208"/>
            </a:xfrm>
            <a:prstGeom prst="rect">
              <a:avLst/>
            </a:prstGeom>
            <a:solidFill>
              <a:srgbClr val="F8AC3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9665" y="1466998"/>
            <a:ext cx="6023750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1 Product validation 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Aim to complete validation this year in MRTC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2 – Subject to successful validation &amp; approval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 Study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3 - Subject to approval - Plan to make available 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Supply logistics and management of wastage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Use</a:t>
            </a:r>
          </a:p>
          <a:p>
            <a:pPr marL="1200150" lvl="2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Pre-hospital ?</a:t>
            </a:r>
          </a:p>
          <a:p>
            <a:pPr marL="1200150" lvl="2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In-hospital  ?</a:t>
            </a:r>
          </a:p>
          <a:p>
            <a:pPr marL="1200150" lvl="2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impact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current major haemorrhage protocols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IE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767" y="836712"/>
            <a:ext cx="1270711" cy="159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43415" y="2551910"/>
            <a:ext cx="1805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Aine Fitzpatrick</a:t>
            </a:r>
          </a:p>
          <a:p>
            <a:pPr algn="ctr"/>
            <a:r>
              <a:rPr lang="en-GB" sz="1100" dirty="0" smtClean="0"/>
              <a:t>Chief Medical Scientist</a:t>
            </a:r>
          </a:p>
          <a:p>
            <a:pPr algn="ctr"/>
            <a:r>
              <a:rPr lang="en-GB" sz="1100" dirty="0" smtClean="0"/>
              <a:t>Components and Hospital Services MRTC</a:t>
            </a:r>
            <a:endParaRPr lang="en-IE" sz="1100" dirty="0"/>
          </a:p>
        </p:txBody>
      </p:sp>
      <p:pic>
        <p:nvPicPr>
          <p:cNvPr id="4098" name="Picture 11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06" y="3319716"/>
            <a:ext cx="14001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60168" y="5057256"/>
            <a:ext cx="1805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Mark Lambert</a:t>
            </a:r>
          </a:p>
          <a:p>
            <a:pPr algn="ctr"/>
            <a:r>
              <a:rPr lang="en-GB" sz="1100" dirty="0" smtClean="0"/>
              <a:t>National QC Manager</a:t>
            </a: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1835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18969" y="3507521"/>
            <a:ext cx="9144000" cy="95341"/>
          </a:xfrm>
          <a:prstGeom prst="rect">
            <a:avLst/>
          </a:prstGeom>
          <a:solidFill>
            <a:srgbClr val="7E6B73"/>
          </a:solidFill>
        </p:spPr>
      </p:sp>
      <p:grpSp>
        <p:nvGrpSpPr>
          <p:cNvPr id="6" name="Group 6"/>
          <p:cNvGrpSpPr/>
          <p:nvPr/>
        </p:nvGrpSpPr>
        <p:grpSpPr>
          <a:xfrm>
            <a:off x="4243600" y="2936021"/>
            <a:ext cx="823700" cy="11430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6B7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670096" y="3034491"/>
            <a:ext cx="781050" cy="10414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6B7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97828" y="2986821"/>
            <a:ext cx="781050" cy="10414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6B73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55597" y="3034491"/>
            <a:ext cx="781050" cy="1041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21653" y="3151921"/>
            <a:ext cx="533400" cy="711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65797" y="3184655"/>
            <a:ext cx="573511" cy="64573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-313478" y="1697487"/>
            <a:ext cx="624679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6"/>
              </a:lnSpc>
            </a:pPr>
            <a:r>
              <a:rPr lang="en-US" sz="2200" dirty="0">
                <a:solidFill>
                  <a:srgbClr val="7E6B73"/>
                </a:solidFill>
                <a:latin typeface="Open Sans 1"/>
              </a:rPr>
              <a:t>Connect with Us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37084" y="4224797"/>
            <a:ext cx="2055799" cy="800502"/>
            <a:chOff x="0" y="-57150"/>
            <a:chExt cx="5482131" cy="1601004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57150"/>
              <a:ext cx="5431331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5"/>
                </a:lnSpc>
              </a:pPr>
              <a:r>
                <a:rPr lang="en-US" sz="1600">
                  <a:solidFill>
                    <a:srgbClr val="7E6B73"/>
                  </a:solidFill>
                  <a:latin typeface="Open Sans 1"/>
                </a:rPr>
                <a:t>TWITTER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25708"/>
              <a:ext cx="5482131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</a:pPr>
              <a:r>
                <a:rPr lang="en-US" sz="2000" dirty="0">
                  <a:solidFill>
                    <a:srgbClr val="7E6B73"/>
                  </a:solidFill>
                  <a:latin typeface="Raleway Bold"/>
                </a:rPr>
                <a:t>@</a:t>
              </a:r>
              <a:r>
                <a:rPr lang="en-US" sz="2000" dirty="0" err="1">
                  <a:solidFill>
                    <a:srgbClr val="7E6B73"/>
                  </a:solidFill>
                  <a:latin typeface="Raleway Bold"/>
                </a:rPr>
                <a:t>Giveblood_ie</a:t>
              </a:r>
              <a:endParaRPr lang="en-US" sz="2000" dirty="0">
                <a:solidFill>
                  <a:srgbClr val="7E6B73"/>
                </a:solidFill>
                <a:latin typeface="Raleway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592636" y="4183619"/>
            <a:ext cx="2055799" cy="1518647"/>
            <a:chOff x="0" y="-57150"/>
            <a:chExt cx="5482131" cy="3037294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57150"/>
              <a:ext cx="5431331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5"/>
                </a:lnSpc>
              </a:pPr>
              <a:r>
                <a:rPr lang="en-US" sz="1600" dirty="0">
                  <a:solidFill>
                    <a:srgbClr val="7E6B73"/>
                  </a:solidFill>
                  <a:latin typeface="Open Sans 1"/>
                </a:rPr>
                <a:t>LINKED IN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825708"/>
              <a:ext cx="5482131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</a:pPr>
              <a:r>
                <a:rPr lang="en-GB" sz="2000" dirty="0">
                  <a:solidFill>
                    <a:srgbClr val="7E6B73"/>
                  </a:solidFill>
                  <a:latin typeface="Raleway Bold"/>
                </a:rPr>
                <a:t>Irish Blood Transfusion Service</a:t>
              </a:r>
              <a:endParaRPr sz="2000" dirty="0">
                <a:solidFill>
                  <a:srgbClr val="7E6B73"/>
                </a:solidFill>
                <a:latin typeface="Raleway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027748" y="4183619"/>
            <a:ext cx="2055799" cy="800502"/>
            <a:chOff x="0" y="-57150"/>
            <a:chExt cx="5482131" cy="160100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57150"/>
              <a:ext cx="5431331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5"/>
                </a:lnSpc>
              </a:pPr>
              <a:r>
                <a:rPr lang="en-US" sz="1600">
                  <a:solidFill>
                    <a:srgbClr val="7E6B73"/>
                  </a:solidFill>
                  <a:latin typeface="Open Sans 1"/>
                </a:rPr>
                <a:t>INSTAGRAM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825708"/>
              <a:ext cx="5482131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</a:pPr>
              <a:r>
                <a:rPr lang="en-US" sz="2000">
                  <a:solidFill>
                    <a:srgbClr val="7E6B73"/>
                  </a:solidFill>
                  <a:latin typeface="Raleway Bold"/>
                </a:rPr>
                <a:t>@Giveblood.ie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254047" y="1073057"/>
            <a:ext cx="311175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3447" lvl="1" algn="ctr">
              <a:lnSpc>
                <a:spcPts val="2509"/>
              </a:lnSpc>
            </a:pPr>
            <a:r>
              <a:rPr lang="en-GB" sz="4400" dirty="0">
                <a:solidFill>
                  <a:srgbClr val="7E6B73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Thank </a:t>
            </a:r>
            <a:r>
              <a:rPr lang="en-GB" sz="4400" dirty="0" smtClean="0">
                <a:solidFill>
                  <a:srgbClr val="7E6B73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You</a:t>
            </a:r>
            <a:endParaRPr lang="en-GB" sz="4400" dirty="0">
              <a:solidFill>
                <a:srgbClr val="7E6B73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05" y="273774"/>
            <a:ext cx="3588819" cy="250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r>
              <a:rPr lang="en-IE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  <a:r>
              <a:rPr lang="en-IE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</a:t>
            </a:r>
            <a:endParaRPr lang="en-IE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66501"/>
              </p:ext>
            </p:extLst>
          </p:nvPr>
        </p:nvGraphicFramePr>
        <p:xfrm>
          <a:off x="308904" y="1073720"/>
          <a:ext cx="3332163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Photo Editor Photo" r:id="rId3" imgW="4571429" imgH="6095238" progId="MSPhotoEd.3">
                  <p:embed/>
                </p:oleObj>
              </mc:Choice>
              <mc:Fallback>
                <p:oleObj name="Photo Editor Photo" r:id="rId3" imgW="4571429" imgH="60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04" y="1073720"/>
                        <a:ext cx="3332163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106043" y="3068960"/>
            <a:ext cx="129614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Plasma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IE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Platelets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IE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Red cells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203847" y="3498645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03847" y="422108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03847" y="508667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6232"/>
            <a:ext cx="3310326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213933" y="4258080"/>
            <a:ext cx="9997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504" y="5728592"/>
            <a:ext cx="8784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Irish Annual Blood Requirement</a:t>
            </a:r>
          </a:p>
          <a:p>
            <a:pPr lvl="1"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130,000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whole blood donations      -    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26,000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platelets    -    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17,000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plasmas</a:t>
            </a:r>
          </a:p>
          <a:p>
            <a:endParaRPr lang="en-I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4088854"/>
            <a:ext cx="29523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9552" y="4365104"/>
            <a:ext cx="29523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8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1B940A-DCDD-16E8-275E-0344D92F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143000"/>
            <a:ext cx="5086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337E7D2-81DA-451E-454C-0561C7DB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04664"/>
            <a:ext cx="377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5956A9-2BF7-B518-1B12-713BF91A55BD}"/>
              </a:ext>
            </a:extLst>
          </p:cNvPr>
          <p:cNvSpPr txBox="1"/>
          <p:nvPr/>
        </p:nvSpPr>
        <p:spPr>
          <a:xfrm>
            <a:off x="800100" y="1628800"/>
            <a:ext cx="35283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Key Strategic Initiatives</a:t>
            </a:r>
          </a:p>
          <a:p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Assessment </a:t>
            </a:r>
            <a:r>
              <a:rPr lang="en-IE" sz="2000" dirty="0"/>
              <a:t>of pathogen reduction of platelets – a post collection blood product manipulation </a:t>
            </a:r>
            <a:r>
              <a:rPr lang="en-IE" sz="2000" dirty="0" smtClean="0"/>
              <a:t>process</a:t>
            </a:r>
          </a:p>
          <a:p>
            <a:endParaRPr lang="en-I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Develop new products and services designed to meet emerging healthcare needs </a:t>
            </a:r>
            <a:endParaRPr lang="en-IE" sz="20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993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67544" y="2564904"/>
            <a:ext cx="8598464" cy="516316"/>
            <a:chOff x="-7946660" y="-76200"/>
            <a:chExt cx="20316424" cy="1083989"/>
          </a:xfrm>
        </p:grpSpPr>
        <p:sp>
          <p:nvSpPr>
            <p:cNvPr id="6" name="TextBox 6"/>
            <p:cNvSpPr txBox="1"/>
            <p:nvPr/>
          </p:nvSpPr>
          <p:spPr>
            <a:xfrm>
              <a:off x="-7946660" y="-76200"/>
              <a:ext cx="18885571" cy="9518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27"/>
                </a:lnSpc>
              </a:pPr>
              <a:r>
                <a:rPr 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1 Bold"/>
                </a:rPr>
                <a:t>Pathogen Reduction of Platelets</a:t>
              </a:r>
              <a:endPara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 Bold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7946660" y="907581"/>
              <a:ext cx="20316424" cy="100208"/>
            </a:xfrm>
            <a:prstGeom prst="rect">
              <a:avLst/>
            </a:prstGeom>
            <a:solidFill>
              <a:srgbClr val="F8AC3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67544" y="871012"/>
            <a:ext cx="8598464" cy="516316"/>
            <a:chOff x="-7946660" y="-76200"/>
            <a:chExt cx="20316424" cy="1083989"/>
          </a:xfrm>
        </p:grpSpPr>
        <p:sp>
          <p:nvSpPr>
            <p:cNvPr id="6" name="TextBox 6"/>
            <p:cNvSpPr txBox="1"/>
            <p:nvPr/>
          </p:nvSpPr>
          <p:spPr>
            <a:xfrm>
              <a:off x="-7946660" y="-76200"/>
              <a:ext cx="13685187" cy="9423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27"/>
                </a:lnSpc>
              </a:pPr>
              <a:r>
                <a:rPr lang="en-US" sz="2500" dirty="0">
                  <a:solidFill>
                    <a:srgbClr val="7E6B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Platelet Production Developments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-7946660" y="907581"/>
              <a:ext cx="20316424" cy="100208"/>
            </a:xfrm>
            <a:prstGeom prst="rect">
              <a:avLst/>
            </a:prstGeom>
            <a:solidFill>
              <a:srgbClr val="F8AC3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Pathogen Reduction of Platelets  - Cerus INTERCEPT Blood System  </a:t>
            </a:r>
          </a:p>
          <a:p>
            <a:r>
              <a:rPr lang="en-I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INTERCEPT system is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used to inactivate bacteria, viruses, parasites, and leucocytes.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process is intended to reduce the risk of transfusion-associated transmission of viruses, bacteria, and parasites, and may also reduce the risk of adverse effects due to donor </a:t>
            </a:r>
            <a:r>
              <a:rPr lang="en-I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leucocytes.</a:t>
            </a:r>
          </a:p>
        </p:txBody>
      </p:sp>
    </p:spTree>
    <p:extLst>
      <p:ext uri="{BB962C8B-B14F-4D97-AF65-F5344CB8AC3E}">
        <p14:creationId xmlns:p14="http://schemas.microsoft.com/office/powerpoint/2010/main" val="53201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61" y="1416941"/>
            <a:ext cx="6201278" cy="33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467544" y="871012"/>
            <a:ext cx="8598464" cy="1111725"/>
            <a:chOff x="-7946660" y="-76200"/>
            <a:chExt cx="20316424" cy="2334030"/>
          </a:xfrm>
        </p:grpSpPr>
        <p:sp>
          <p:nvSpPr>
            <p:cNvPr id="6" name="TextBox 6"/>
            <p:cNvSpPr txBox="1"/>
            <p:nvPr/>
          </p:nvSpPr>
          <p:spPr>
            <a:xfrm>
              <a:off x="-7946660" y="-76200"/>
              <a:ext cx="13685187" cy="8600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27"/>
                </a:lnSpc>
              </a:pPr>
              <a:r>
                <a:rPr lang="en-US" sz="2500" dirty="0">
                  <a:solidFill>
                    <a:srgbClr val="7E6B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Pathogen Reduction of Platelets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6878390" y="1584739"/>
              <a:ext cx="15095056" cy="6730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93447" lvl="1">
                <a:lnSpc>
                  <a:spcPts val="2509"/>
                </a:lnSpc>
              </a:pPr>
              <a:endParaRPr lang="en-IE" sz="2400" dirty="0">
                <a:solidFill>
                  <a:srgbClr val="7E6B73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7946660" y="907581"/>
              <a:ext cx="20316424" cy="100208"/>
            </a:xfrm>
            <a:prstGeom prst="rect">
              <a:avLst/>
            </a:prstGeom>
            <a:solidFill>
              <a:srgbClr val="F8AC3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826" y="4430253"/>
            <a:ext cx="16561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of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psoralen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Amotosalen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28010" y="3930455"/>
            <a:ext cx="587488" cy="49979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04276" y="4725144"/>
            <a:ext cx="16561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Illumination Bag – UV exposure</a:t>
            </a: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43051" y="4229473"/>
            <a:ext cx="0" cy="488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04320" y="4697535"/>
            <a:ext cx="25922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– Compound Adsorption Device – Removes remaining unbound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Amotosalen</a:t>
            </a: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402016" y="4115854"/>
            <a:ext cx="229008" cy="58168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00664" y="3092886"/>
            <a:ext cx="141980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product – Pathogen Reduced platelets</a:t>
            </a: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639880" y="3584304"/>
            <a:ext cx="760784" cy="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96136" y="4229472"/>
            <a:ext cx="1607312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576" y="1556792"/>
            <a:ext cx="237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INTERCEPT Kit</a:t>
            </a: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1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5826697"/>
            <a:ext cx="9144000" cy="103130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16907" y="1357788"/>
            <a:ext cx="1728192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Buffy Coat Optimisation</a:t>
            </a:r>
            <a:endParaRPr lang="en-IE" sz="1400" dirty="0"/>
          </a:p>
        </p:txBody>
      </p:sp>
      <p:sp>
        <p:nvSpPr>
          <p:cNvPr id="3" name="Right Arrow 2"/>
          <p:cNvSpPr/>
          <p:nvPr/>
        </p:nvSpPr>
        <p:spPr>
          <a:xfrm>
            <a:off x="2942791" y="1767690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3707904" y="1319264"/>
            <a:ext cx="1728192" cy="864096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7 Buffy Coat Pool</a:t>
            </a:r>
          </a:p>
          <a:p>
            <a:pPr algn="ctr"/>
            <a:r>
              <a:rPr lang="en-GB" sz="1400" dirty="0"/>
              <a:t>Optimisation</a:t>
            </a:r>
            <a:endParaRPr lang="en-IE" sz="1400" dirty="0"/>
          </a:p>
        </p:txBody>
      </p:sp>
      <p:sp>
        <p:nvSpPr>
          <p:cNvPr id="15" name="Oval 14"/>
          <p:cNvSpPr/>
          <p:nvPr/>
        </p:nvSpPr>
        <p:spPr>
          <a:xfrm>
            <a:off x="1207778" y="2564904"/>
            <a:ext cx="1728192" cy="864096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Equipment Upgrade</a:t>
            </a:r>
            <a:endParaRPr lang="en-IE" sz="1400" dirty="0"/>
          </a:p>
        </p:txBody>
      </p:sp>
      <p:sp>
        <p:nvSpPr>
          <p:cNvPr id="16" name="Right Arrow 15"/>
          <p:cNvSpPr/>
          <p:nvPr/>
        </p:nvSpPr>
        <p:spPr>
          <a:xfrm>
            <a:off x="3030613" y="2951233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3745248" y="2556157"/>
            <a:ext cx="1728192" cy="86409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Apheresis in Additive Solution</a:t>
            </a:r>
            <a:endParaRPr lang="en-IE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24426" y="1490242"/>
            <a:ext cx="99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Platelet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Pools</a:t>
            </a:r>
            <a:endParaRPr lang="en-I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4426" y="2643460"/>
            <a:ext cx="120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Platelet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Apheresis</a:t>
            </a:r>
            <a:endParaRPr lang="en-I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392" y="764704"/>
            <a:ext cx="264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Quality</a:t>
            </a:r>
            <a:endParaRPr lang="en-I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194" y="3774877"/>
            <a:ext cx="320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Effectiveness</a:t>
            </a:r>
            <a:endParaRPr lang="en-I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45908" y="1318550"/>
            <a:ext cx="1728192" cy="864096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Pathogen Reduction of Pools</a:t>
            </a:r>
            <a:endParaRPr lang="en-IE" sz="1400" dirty="0"/>
          </a:p>
        </p:txBody>
      </p:sp>
      <p:sp>
        <p:nvSpPr>
          <p:cNvPr id="32" name="Right Arrow 31"/>
          <p:cNvSpPr/>
          <p:nvPr/>
        </p:nvSpPr>
        <p:spPr>
          <a:xfrm>
            <a:off x="5608781" y="1751312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6376727" y="2564904"/>
            <a:ext cx="1728192" cy="86409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Pathogen Reduction of Apheresis</a:t>
            </a:r>
            <a:endParaRPr lang="en-IE" sz="1400" dirty="0"/>
          </a:p>
        </p:txBody>
      </p:sp>
      <p:sp>
        <p:nvSpPr>
          <p:cNvPr id="34" name="Right Arrow 33"/>
          <p:cNvSpPr/>
          <p:nvPr/>
        </p:nvSpPr>
        <p:spPr>
          <a:xfrm>
            <a:off x="5608173" y="2996552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1743785" y="4423727"/>
            <a:ext cx="1728192" cy="86409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Bacterial Spiking</a:t>
            </a:r>
            <a:endParaRPr lang="en-IE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36678" y="4423727"/>
            <a:ext cx="127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Platelet 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Pools</a:t>
            </a:r>
            <a:endParaRPr lang="en-I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04048" y="5347057"/>
            <a:ext cx="307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IBTS Pathogen Reduced Pool </a:t>
            </a:r>
            <a:endParaRPr lang="en-I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372" y="260648"/>
            <a:ext cx="56886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IBTS Pathogen Reduction Validation </a:t>
            </a:r>
            <a:endParaRPr lang="en-IE" sz="2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73" y="3541847"/>
            <a:ext cx="1977169" cy="17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87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5" y="1268760"/>
            <a:ext cx="266551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7" y="3695856"/>
            <a:ext cx="2837072" cy="26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/>
          <p:cNvGrpSpPr/>
          <p:nvPr/>
        </p:nvGrpSpPr>
        <p:grpSpPr>
          <a:xfrm>
            <a:off x="448575" y="354696"/>
            <a:ext cx="8598464" cy="516316"/>
            <a:chOff x="-7946660" y="-76200"/>
            <a:chExt cx="20316424" cy="1083989"/>
          </a:xfrm>
        </p:grpSpPr>
        <p:sp>
          <p:nvSpPr>
            <p:cNvPr id="9" name="TextBox 6"/>
            <p:cNvSpPr txBox="1"/>
            <p:nvPr/>
          </p:nvSpPr>
          <p:spPr>
            <a:xfrm>
              <a:off x="-7946660" y="-76200"/>
              <a:ext cx="18885571" cy="860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27"/>
                </a:lnSpc>
              </a:pPr>
              <a:r>
                <a:rPr lang="en-US" sz="2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1 Bold"/>
                </a:rPr>
                <a:t>Platelet Quality Assessment</a:t>
              </a:r>
              <a:endPara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 Bold"/>
              </a:endParaRPr>
            </a:p>
          </p:txBody>
        </p:sp>
        <p:sp>
          <p:nvSpPr>
            <p:cNvPr id="10" name="AutoShape 9"/>
            <p:cNvSpPr/>
            <p:nvPr/>
          </p:nvSpPr>
          <p:spPr>
            <a:xfrm>
              <a:off x="-7946660" y="907581"/>
              <a:ext cx="20316424" cy="100208"/>
            </a:xfrm>
            <a:prstGeom prst="rect">
              <a:avLst/>
            </a:prstGeom>
            <a:solidFill>
              <a:srgbClr val="F8AC39"/>
            </a:solidFill>
          </p:spPr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29" y="1340587"/>
            <a:ext cx="5598467" cy="178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83" y="3231042"/>
            <a:ext cx="5622713" cy="135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1880" y="48711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Next version of EDQM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Glucose measured at the end of the recommended shelf-life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Above Limit of Quantification</a:t>
            </a:r>
          </a:p>
        </p:txBody>
      </p:sp>
    </p:spTree>
    <p:extLst>
      <p:ext uri="{BB962C8B-B14F-4D97-AF65-F5344CB8AC3E}">
        <p14:creationId xmlns:p14="http://schemas.microsoft.com/office/powerpoint/2010/main" val="3123644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801</Words>
  <Application>Microsoft Office PowerPoint</Application>
  <PresentationFormat>On-screen Show (4:3)</PresentationFormat>
  <Paragraphs>210</Paragraphs>
  <Slides>25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Photo Editor Photo</vt:lpstr>
      <vt:lpstr>PowerPoint Presentation</vt:lpstr>
      <vt:lpstr>Conflict of Interest Disclosure</vt:lpstr>
      <vt:lpstr>Blood Components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Irish Blood Transfusion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Doyle, Barry</dc:creator>
  <cp:lastModifiedBy>Scanlon, Joanne</cp:lastModifiedBy>
  <cp:revision>153</cp:revision>
  <cp:lastPrinted>2023-03-21T10:35:41Z</cp:lastPrinted>
  <dcterms:created xsi:type="dcterms:W3CDTF">2022-10-14T13:04:03Z</dcterms:created>
  <dcterms:modified xsi:type="dcterms:W3CDTF">2023-09-28T08:52:27Z</dcterms:modified>
</cp:coreProperties>
</file>