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7" r:id="rId1"/>
  </p:sldMasterIdLst>
  <p:notesMasterIdLst>
    <p:notesMasterId r:id="rId31"/>
  </p:notesMasterIdLst>
  <p:handoutMasterIdLst>
    <p:handoutMasterId r:id="rId32"/>
  </p:handoutMasterIdLst>
  <p:sldIdLst>
    <p:sldId id="256" r:id="rId2"/>
    <p:sldId id="296" r:id="rId3"/>
    <p:sldId id="309" r:id="rId4"/>
    <p:sldId id="297" r:id="rId5"/>
    <p:sldId id="291" r:id="rId6"/>
    <p:sldId id="301" r:id="rId7"/>
    <p:sldId id="282" r:id="rId8"/>
    <p:sldId id="311" r:id="rId9"/>
    <p:sldId id="284" r:id="rId10"/>
    <p:sldId id="312" r:id="rId11"/>
    <p:sldId id="303" r:id="rId12"/>
    <p:sldId id="280" r:id="rId13"/>
    <p:sldId id="288" r:id="rId14"/>
    <p:sldId id="270" r:id="rId15"/>
    <p:sldId id="276" r:id="rId16"/>
    <p:sldId id="278" r:id="rId17"/>
    <p:sldId id="275" r:id="rId18"/>
    <p:sldId id="307" r:id="rId19"/>
    <p:sldId id="279" r:id="rId20"/>
    <p:sldId id="304" r:id="rId21"/>
    <p:sldId id="274" r:id="rId22"/>
    <p:sldId id="308" r:id="rId23"/>
    <p:sldId id="310" r:id="rId24"/>
    <p:sldId id="286" r:id="rId25"/>
    <p:sldId id="285" r:id="rId26"/>
    <p:sldId id="313" r:id="rId27"/>
    <p:sldId id="290" r:id="rId28"/>
    <p:sldId id="300" r:id="rId29"/>
    <p:sldId id="269" r:id="rId30"/>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9900"/>
    <a:srgbClr val="00FFFF"/>
    <a:srgbClr val="00FF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5996" autoAdjust="0"/>
  </p:normalViewPr>
  <p:slideViewPr>
    <p:cSldViewPr snapToGrid="0">
      <p:cViewPr varScale="1">
        <p:scale>
          <a:sx n="72" d="100"/>
          <a:sy n="72" d="100"/>
        </p:scale>
        <p:origin x="96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B19C5A-1F7F-4551-8DE6-E14978287E51}" type="doc">
      <dgm:prSet loTypeId="urn:diagrams.loki3.com/BracketList" loCatId="list" qsTypeId="urn:microsoft.com/office/officeart/2005/8/quickstyle/simple1" qsCatId="simple" csTypeId="urn:microsoft.com/office/officeart/2005/8/colors/colorful4" csCatId="colorful" phldr="1"/>
      <dgm:spPr/>
      <dgm:t>
        <a:bodyPr/>
        <a:lstStyle/>
        <a:p>
          <a:endParaRPr lang="en-US"/>
        </a:p>
      </dgm:t>
    </dgm:pt>
    <dgm:pt modelId="{D7572284-7A12-4225-A615-BA1A149BF91E}">
      <dgm:prSet phldrT="[Text]"/>
      <dgm:spPr/>
      <dgm:t>
        <a:bodyPr/>
        <a:lstStyle/>
        <a:p>
          <a:r>
            <a:rPr lang="en-US" dirty="0"/>
            <a:t>Promote safe &amp; appropriate transfusion practice</a:t>
          </a:r>
        </a:p>
      </dgm:t>
    </dgm:pt>
    <dgm:pt modelId="{E0F1B0E6-49E7-45C5-9441-437B4A438A03}" type="parTrans" cxnId="{979146A9-1FD3-4CF6-AFAE-AAD944984137}">
      <dgm:prSet/>
      <dgm:spPr/>
      <dgm:t>
        <a:bodyPr/>
        <a:lstStyle/>
        <a:p>
          <a:endParaRPr lang="en-US"/>
        </a:p>
      </dgm:t>
    </dgm:pt>
    <dgm:pt modelId="{CC195F8D-5C70-4738-94A7-3FB7F429ED01}" type="sibTrans" cxnId="{979146A9-1FD3-4CF6-AFAE-AAD944984137}">
      <dgm:prSet/>
      <dgm:spPr/>
      <dgm:t>
        <a:bodyPr/>
        <a:lstStyle/>
        <a:p>
          <a:endParaRPr lang="en-US"/>
        </a:p>
      </dgm:t>
    </dgm:pt>
    <dgm:pt modelId="{48151325-26F2-4013-9D3A-4A6FEEE3DFA3}">
      <dgm:prSet phldrT="[Text]"/>
      <dgm:spPr/>
      <dgm:t>
        <a:bodyPr/>
        <a:lstStyle/>
        <a:p>
          <a:r>
            <a:rPr lang="en-US" dirty="0"/>
            <a:t> Risk assessments</a:t>
          </a:r>
        </a:p>
      </dgm:t>
    </dgm:pt>
    <dgm:pt modelId="{A3B8E8B0-57A5-4947-A1F6-3713C2ACD056}" type="parTrans" cxnId="{D7063FEC-5D8B-49DC-91FA-D3BDF5358F65}">
      <dgm:prSet/>
      <dgm:spPr/>
      <dgm:t>
        <a:bodyPr/>
        <a:lstStyle/>
        <a:p>
          <a:endParaRPr lang="en-US"/>
        </a:p>
      </dgm:t>
    </dgm:pt>
    <dgm:pt modelId="{3DF03C8D-B1CB-4469-9E6F-E7D02735968D}" type="sibTrans" cxnId="{D7063FEC-5D8B-49DC-91FA-D3BDF5358F65}">
      <dgm:prSet/>
      <dgm:spPr/>
      <dgm:t>
        <a:bodyPr/>
        <a:lstStyle/>
        <a:p>
          <a:endParaRPr lang="en-US"/>
        </a:p>
      </dgm:t>
    </dgm:pt>
    <dgm:pt modelId="{056C6F7D-9263-49CD-A957-5E331FF7A1F3}">
      <dgm:prSet phldrT="[Text]"/>
      <dgm:spPr/>
      <dgm:t>
        <a:bodyPr/>
        <a:lstStyle/>
        <a:p>
          <a:r>
            <a:rPr lang="en-US" dirty="0"/>
            <a:t>E&amp;T</a:t>
          </a:r>
        </a:p>
      </dgm:t>
    </dgm:pt>
    <dgm:pt modelId="{078EC37A-4E4E-4FB1-AFE0-B42D7C78B72F}" type="parTrans" cxnId="{192337A9-8D0F-4089-B02C-83F54454A689}">
      <dgm:prSet/>
      <dgm:spPr/>
      <dgm:t>
        <a:bodyPr/>
        <a:lstStyle/>
        <a:p>
          <a:endParaRPr lang="en-US"/>
        </a:p>
      </dgm:t>
    </dgm:pt>
    <dgm:pt modelId="{7EABE6BD-FE7D-4039-8469-E3452DB1D0FF}" type="sibTrans" cxnId="{192337A9-8D0F-4089-B02C-83F54454A689}">
      <dgm:prSet/>
      <dgm:spPr/>
      <dgm:t>
        <a:bodyPr/>
        <a:lstStyle/>
        <a:p>
          <a:endParaRPr lang="en-US"/>
        </a:p>
      </dgm:t>
    </dgm:pt>
    <dgm:pt modelId="{AA4FFBE1-AF47-4FFC-AD2B-224C43D519EF}">
      <dgm:prSet phldrT="[Text]"/>
      <dgm:spPr/>
      <dgm:t>
        <a:bodyPr/>
        <a:lstStyle/>
        <a:p>
          <a:r>
            <a:rPr lang="en-US" dirty="0"/>
            <a:t>Develop, maintain, deliver, and evaluate learning packages</a:t>
          </a:r>
        </a:p>
      </dgm:t>
    </dgm:pt>
    <dgm:pt modelId="{E8E6D934-FC03-495A-B23D-1E01151E61F0}" type="parTrans" cxnId="{E03F11A8-DBCB-4909-BCF8-189680E16BC7}">
      <dgm:prSet/>
      <dgm:spPr/>
      <dgm:t>
        <a:bodyPr/>
        <a:lstStyle/>
        <a:p>
          <a:endParaRPr lang="en-US"/>
        </a:p>
      </dgm:t>
    </dgm:pt>
    <dgm:pt modelId="{1D4FEA40-BDCA-482C-8771-8253197DA7FC}" type="sibTrans" cxnId="{E03F11A8-DBCB-4909-BCF8-189680E16BC7}">
      <dgm:prSet/>
      <dgm:spPr/>
      <dgm:t>
        <a:bodyPr/>
        <a:lstStyle/>
        <a:p>
          <a:endParaRPr lang="en-US"/>
        </a:p>
      </dgm:t>
    </dgm:pt>
    <dgm:pt modelId="{EA854DFB-D926-45F3-A247-037C385682A8}">
      <dgm:prSet phldrT="[Text]"/>
      <dgm:spPr/>
      <dgm:t>
        <a:bodyPr/>
        <a:lstStyle/>
        <a:p>
          <a:r>
            <a:rPr lang="en-US" dirty="0"/>
            <a:t>Incident management</a:t>
          </a:r>
        </a:p>
      </dgm:t>
    </dgm:pt>
    <dgm:pt modelId="{4B3139E5-180C-4AA9-92AA-8629AF34D31C}" type="parTrans" cxnId="{9F98292C-CDCB-4962-9D70-EC367414546E}">
      <dgm:prSet/>
      <dgm:spPr/>
      <dgm:t>
        <a:bodyPr/>
        <a:lstStyle/>
        <a:p>
          <a:endParaRPr lang="en-US"/>
        </a:p>
      </dgm:t>
    </dgm:pt>
    <dgm:pt modelId="{615285CE-B185-4445-9334-578A843B5FC6}" type="sibTrans" cxnId="{9F98292C-CDCB-4962-9D70-EC367414546E}">
      <dgm:prSet/>
      <dgm:spPr/>
      <dgm:t>
        <a:bodyPr/>
        <a:lstStyle/>
        <a:p>
          <a:endParaRPr lang="en-US"/>
        </a:p>
      </dgm:t>
    </dgm:pt>
    <dgm:pt modelId="{35916753-E9F5-417C-B044-9D91E54E0293}">
      <dgm:prSet phldrT="[Text]"/>
      <dgm:spPr/>
      <dgm:t>
        <a:bodyPr/>
        <a:lstStyle/>
        <a:p>
          <a:r>
            <a:rPr lang="en-GB" dirty="0"/>
            <a:t> Develop and maintain processes for the reporting of incidents and reactions</a:t>
          </a:r>
          <a:endParaRPr lang="en-US" dirty="0"/>
        </a:p>
      </dgm:t>
    </dgm:pt>
    <dgm:pt modelId="{C959D2B1-A7B9-4AFE-B5DD-E351EC36E2AB}" type="parTrans" cxnId="{64053AB8-956E-4090-8DFF-2E941409D60C}">
      <dgm:prSet/>
      <dgm:spPr/>
      <dgm:t>
        <a:bodyPr/>
        <a:lstStyle/>
        <a:p>
          <a:endParaRPr lang="en-US"/>
        </a:p>
      </dgm:t>
    </dgm:pt>
    <dgm:pt modelId="{AA83D421-3749-4749-AC85-72373815FA69}" type="sibTrans" cxnId="{64053AB8-956E-4090-8DFF-2E941409D60C}">
      <dgm:prSet/>
      <dgm:spPr/>
      <dgm:t>
        <a:bodyPr/>
        <a:lstStyle/>
        <a:p>
          <a:endParaRPr lang="en-US"/>
        </a:p>
      </dgm:t>
    </dgm:pt>
    <dgm:pt modelId="{127CBB33-3C86-4255-AC46-88A9174126CC}">
      <dgm:prSet/>
      <dgm:spPr/>
      <dgm:t>
        <a:bodyPr/>
        <a:lstStyle/>
        <a:p>
          <a:r>
            <a:rPr lang="en-US" dirty="0"/>
            <a:t>Admin</a:t>
          </a:r>
        </a:p>
      </dgm:t>
    </dgm:pt>
    <dgm:pt modelId="{F40AE4DB-BA07-4B8B-9FE1-E4ACD9C05562}" type="parTrans" cxnId="{408C944C-E5AB-4C51-B753-0D0390E83058}">
      <dgm:prSet/>
      <dgm:spPr/>
      <dgm:t>
        <a:bodyPr/>
        <a:lstStyle/>
        <a:p>
          <a:endParaRPr lang="en-US"/>
        </a:p>
      </dgm:t>
    </dgm:pt>
    <dgm:pt modelId="{66A86538-7927-4D23-825D-503C7809E9EF}" type="sibTrans" cxnId="{408C944C-E5AB-4C51-B753-0D0390E83058}">
      <dgm:prSet/>
      <dgm:spPr/>
      <dgm:t>
        <a:bodyPr/>
        <a:lstStyle/>
        <a:p>
          <a:endParaRPr lang="en-US"/>
        </a:p>
      </dgm:t>
    </dgm:pt>
    <dgm:pt modelId="{980DE813-3DEC-41C0-ABBF-F3ABA09D000A}">
      <dgm:prSet/>
      <dgm:spPr/>
      <dgm:t>
        <a:bodyPr/>
        <a:lstStyle/>
        <a:p>
          <a:r>
            <a:rPr lang="en-US" dirty="0"/>
            <a:t>Audits and feedback</a:t>
          </a:r>
        </a:p>
      </dgm:t>
    </dgm:pt>
    <dgm:pt modelId="{B23C91C7-244E-4FD0-B0B2-1E436A30C925}" type="parTrans" cxnId="{BAB61FEB-5C47-4CC8-BA7E-CB678FDD189F}">
      <dgm:prSet/>
      <dgm:spPr/>
      <dgm:t>
        <a:bodyPr/>
        <a:lstStyle/>
        <a:p>
          <a:endParaRPr lang="en-US"/>
        </a:p>
      </dgm:t>
    </dgm:pt>
    <dgm:pt modelId="{CCBAF5C0-D49B-45A5-A452-333DF65A40D6}" type="sibTrans" cxnId="{BAB61FEB-5C47-4CC8-BA7E-CB678FDD189F}">
      <dgm:prSet/>
      <dgm:spPr/>
      <dgm:t>
        <a:bodyPr/>
        <a:lstStyle/>
        <a:p>
          <a:endParaRPr lang="en-US"/>
        </a:p>
      </dgm:t>
    </dgm:pt>
    <dgm:pt modelId="{DD0D01D6-2FE9-4993-8499-07A04A66B77D}">
      <dgm:prSet/>
      <dgm:spPr/>
      <dgm:t>
        <a:bodyPr/>
        <a:lstStyle/>
        <a:p>
          <a:r>
            <a:rPr lang="en-GB" dirty="0"/>
            <a:t>Develop and implement practice standards </a:t>
          </a:r>
          <a:r>
            <a:rPr lang="en-US" dirty="0"/>
            <a:t>and guidelines (policies/protocols)</a:t>
          </a:r>
        </a:p>
      </dgm:t>
    </dgm:pt>
    <dgm:pt modelId="{946F85E1-56C4-44C7-BB08-4BC7849868F4}" type="parTrans" cxnId="{C82738DA-5DE3-4CB9-8A62-B0AB688D0545}">
      <dgm:prSet/>
      <dgm:spPr/>
      <dgm:t>
        <a:bodyPr/>
        <a:lstStyle/>
        <a:p>
          <a:endParaRPr lang="en-US"/>
        </a:p>
      </dgm:t>
    </dgm:pt>
    <dgm:pt modelId="{F52C3323-6B2F-4C4D-A0BE-9CE3304C5F71}" type="sibTrans" cxnId="{C82738DA-5DE3-4CB9-8A62-B0AB688D0545}">
      <dgm:prSet/>
      <dgm:spPr/>
      <dgm:t>
        <a:bodyPr/>
        <a:lstStyle/>
        <a:p>
          <a:endParaRPr lang="en-US"/>
        </a:p>
      </dgm:t>
    </dgm:pt>
    <dgm:pt modelId="{453F2609-6339-4F00-B6AE-FB18E17BAA04}">
      <dgm:prSet/>
      <dgm:spPr/>
      <dgm:t>
        <a:bodyPr/>
        <a:lstStyle/>
        <a:p>
          <a:r>
            <a:rPr lang="en-US" dirty="0"/>
            <a:t>Patient education</a:t>
          </a:r>
        </a:p>
      </dgm:t>
    </dgm:pt>
    <dgm:pt modelId="{6ACC3928-7E10-4D05-8B27-924FC93060CB}" type="parTrans" cxnId="{6B5D3EFF-8510-4CEA-8430-56B11BAA6720}">
      <dgm:prSet/>
      <dgm:spPr/>
      <dgm:t>
        <a:bodyPr/>
        <a:lstStyle/>
        <a:p>
          <a:endParaRPr lang="en-US"/>
        </a:p>
      </dgm:t>
    </dgm:pt>
    <dgm:pt modelId="{0C4F0B94-F5FA-4781-A735-1DF7BA1B2ED8}" type="sibTrans" cxnId="{6B5D3EFF-8510-4CEA-8430-56B11BAA6720}">
      <dgm:prSet/>
      <dgm:spPr/>
      <dgm:t>
        <a:bodyPr/>
        <a:lstStyle/>
        <a:p>
          <a:endParaRPr lang="en-US"/>
        </a:p>
      </dgm:t>
    </dgm:pt>
    <dgm:pt modelId="{D0FFEEE0-1DC8-49C5-950E-0023195FE329}">
      <dgm:prSet/>
      <dgm:spPr/>
      <dgm:t>
        <a:bodyPr/>
        <a:lstStyle/>
        <a:p>
          <a:r>
            <a:rPr lang="en-US" dirty="0"/>
            <a:t>Research</a:t>
          </a:r>
        </a:p>
      </dgm:t>
    </dgm:pt>
    <dgm:pt modelId="{97EDA7B7-4C02-40B8-B298-7144056EDC1B}" type="parTrans" cxnId="{FC6C6A69-7D6B-41CC-AF2B-1BA678C38326}">
      <dgm:prSet/>
      <dgm:spPr/>
      <dgm:t>
        <a:bodyPr/>
        <a:lstStyle/>
        <a:p>
          <a:endParaRPr lang="en-US"/>
        </a:p>
      </dgm:t>
    </dgm:pt>
    <dgm:pt modelId="{51558EE3-6995-4940-A652-93E99F3F2936}" type="sibTrans" cxnId="{FC6C6A69-7D6B-41CC-AF2B-1BA678C38326}">
      <dgm:prSet/>
      <dgm:spPr/>
      <dgm:t>
        <a:bodyPr/>
        <a:lstStyle/>
        <a:p>
          <a:endParaRPr lang="en-US"/>
        </a:p>
      </dgm:t>
    </dgm:pt>
    <dgm:pt modelId="{48FA1414-ED85-4935-B66E-49727E1B4BBA}">
      <dgm:prSet/>
      <dgm:spPr/>
      <dgm:t>
        <a:bodyPr/>
        <a:lstStyle/>
        <a:p>
          <a:r>
            <a:rPr lang="en-US" dirty="0"/>
            <a:t>Accreditation</a:t>
          </a:r>
        </a:p>
      </dgm:t>
    </dgm:pt>
    <dgm:pt modelId="{82DE0A0F-5E26-4F5C-9A45-594BD6F245A6}" type="parTrans" cxnId="{60D5CDC6-B947-4AD9-BC2B-5885F335CD4F}">
      <dgm:prSet/>
      <dgm:spPr/>
      <dgm:t>
        <a:bodyPr/>
        <a:lstStyle/>
        <a:p>
          <a:endParaRPr lang="en-US"/>
        </a:p>
      </dgm:t>
    </dgm:pt>
    <dgm:pt modelId="{E473D643-8EF7-45ED-9385-EE259FA7BB68}" type="sibTrans" cxnId="{60D5CDC6-B947-4AD9-BC2B-5885F335CD4F}">
      <dgm:prSet/>
      <dgm:spPr/>
      <dgm:t>
        <a:bodyPr/>
        <a:lstStyle/>
        <a:p>
          <a:endParaRPr lang="en-US"/>
        </a:p>
      </dgm:t>
    </dgm:pt>
    <dgm:pt modelId="{FE100D0F-E2DD-49FA-8C16-C1D358DF24B5}">
      <dgm:prSet/>
      <dgm:spPr/>
      <dgm:t>
        <a:bodyPr/>
        <a:lstStyle/>
        <a:p>
          <a:r>
            <a:rPr lang="en-US" dirty="0"/>
            <a:t>Documentation</a:t>
          </a:r>
        </a:p>
      </dgm:t>
    </dgm:pt>
    <dgm:pt modelId="{5FFDF1AE-79E6-4470-B876-1C690F32BEAD}" type="parTrans" cxnId="{F0666718-C011-43CF-9F8B-800D645BD815}">
      <dgm:prSet/>
      <dgm:spPr/>
      <dgm:t>
        <a:bodyPr/>
        <a:lstStyle/>
        <a:p>
          <a:endParaRPr lang="en-US"/>
        </a:p>
      </dgm:t>
    </dgm:pt>
    <dgm:pt modelId="{91C45153-C5C0-4CC2-87ED-31EF9B23DBB5}" type="sibTrans" cxnId="{F0666718-C011-43CF-9F8B-800D645BD815}">
      <dgm:prSet/>
      <dgm:spPr/>
      <dgm:t>
        <a:bodyPr/>
        <a:lstStyle/>
        <a:p>
          <a:endParaRPr lang="en-US"/>
        </a:p>
      </dgm:t>
    </dgm:pt>
    <dgm:pt modelId="{2D9B3CC4-9B47-4A89-803F-5238A7001848}">
      <dgm:prSet/>
      <dgm:spPr/>
      <dgm:t>
        <a:bodyPr/>
        <a:lstStyle/>
        <a:p>
          <a:r>
            <a:rPr lang="en-US" dirty="0"/>
            <a:t>Reports</a:t>
          </a:r>
        </a:p>
      </dgm:t>
    </dgm:pt>
    <dgm:pt modelId="{3AF069AA-57B3-4FBF-BB6C-4CA3BC57962E}" type="parTrans" cxnId="{C916BB31-47F5-4943-B893-750BAEA763CF}">
      <dgm:prSet/>
      <dgm:spPr/>
      <dgm:t>
        <a:bodyPr/>
        <a:lstStyle/>
        <a:p>
          <a:endParaRPr lang="en-US"/>
        </a:p>
      </dgm:t>
    </dgm:pt>
    <dgm:pt modelId="{C7DD55CC-03D6-4E38-BDCB-A363A8E203E0}" type="sibTrans" cxnId="{C916BB31-47F5-4943-B893-750BAEA763CF}">
      <dgm:prSet/>
      <dgm:spPr/>
      <dgm:t>
        <a:bodyPr/>
        <a:lstStyle/>
        <a:p>
          <a:endParaRPr lang="en-US"/>
        </a:p>
      </dgm:t>
    </dgm:pt>
    <dgm:pt modelId="{3A22C199-F1D8-4B61-A7CE-F4DFB6453CD2}">
      <dgm:prSet/>
      <dgm:spPr/>
      <dgm:t>
        <a:bodyPr/>
        <a:lstStyle/>
        <a:p>
          <a:r>
            <a:rPr lang="en-US" dirty="0"/>
            <a:t>Manage Change</a:t>
          </a:r>
        </a:p>
      </dgm:t>
    </dgm:pt>
    <dgm:pt modelId="{FE8E22F8-F5AE-49AA-8C94-5D5BC5E72F8E}" type="parTrans" cxnId="{B6EA3CEF-DB6C-46BC-9CC4-91002D60F018}">
      <dgm:prSet/>
      <dgm:spPr/>
      <dgm:t>
        <a:bodyPr/>
        <a:lstStyle/>
        <a:p>
          <a:endParaRPr lang="en-US"/>
        </a:p>
      </dgm:t>
    </dgm:pt>
    <dgm:pt modelId="{01734C2B-E375-4E7F-9DA6-9EF6966059CE}" type="sibTrans" cxnId="{B6EA3CEF-DB6C-46BC-9CC4-91002D60F018}">
      <dgm:prSet/>
      <dgm:spPr/>
      <dgm:t>
        <a:bodyPr/>
        <a:lstStyle/>
        <a:p>
          <a:endParaRPr lang="en-US"/>
        </a:p>
      </dgm:t>
    </dgm:pt>
    <dgm:pt modelId="{5F22D1F2-C672-42E0-BBC2-2582EE579219}">
      <dgm:prSet/>
      <dgm:spPr/>
      <dgm:t>
        <a:bodyPr/>
        <a:lstStyle/>
        <a:p>
          <a:r>
            <a:rPr lang="en-GB" dirty="0"/>
            <a:t>Engage key stakeholders and leaders</a:t>
          </a:r>
          <a:endParaRPr lang="en-US" dirty="0"/>
        </a:p>
      </dgm:t>
    </dgm:pt>
    <dgm:pt modelId="{F274DC7A-BE43-44C4-9C28-B930197C3E74}" type="parTrans" cxnId="{C8911337-1BAF-41BC-A95D-84E68BAF70CD}">
      <dgm:prSet/>
      <dgm:spPr/>
      <dgm:t>
        <a:bodyPr/>
        <a:lstStyle/>
        <a:p>
          <a:endParaRPr lang="en-US"/>
        </a:p>
      </dgm:t>
    </dgm:pt>
    <dgm:pt modelId="{36FD72A9-F40F-4067-A6B6-DB0BB75697E0}" type="sibTrans" cxnId="{C8911337-1BAF-41BC-A95D-84E68BAF70CD}">
      <dgm:prSet/>
      <dgm:spPr/>
      <dgm:t>
        <a:bodyPr/>
        <a:lstStyle/>
        <a:p>
          <a:endParaRPr lang="en-US"/>
        </a:p>
      </dgm:t>
    </dgm:pt>
    <dgm:pt modelId="{96E2D5CA-4290-4C9E-B5DF-82AF7150E94A}">
      <dgm:prSet/>
      <dgm:spPr/>
      <dgm:t>
        <a:bodyPr/>
        <a:lstStyle/>
        <a:p>
          <a:r>
            <a:rPr lang="en-US" dirty="0"/>
            <a:t> Develop and communicate plans</a:t>
          </a:r>
        </a:p>
      </dgm:t>
    </dgm:pt>
    <dgm:pt modelId="{07929FB9-6316-40D9-ABC9-B8D023B02D3D}" type="parTrans" cxnId="{A7D72CE9-4EAC-48A0-9E13-F1EF9A801660}">
      <dgm:prSet/>
      <dgm:spPr/>
      <dgm:t>
        <a:bodyPr/>
        <a:lstStyle/>
        <a:p>
          <a:endParaRPr lang="en-US"/>
        </a:p>
      </dgm:t>
    </dgm:pt>
    <dgm:pt modelId="{11EF63AD-C7BA-486E-AFDF-44CE1301DEC5}" type="sibTrans" cxnId="{A7D72CE9-4EAC-48A0-9E13-F1EF9A801660}">
      <dgm:prSet/>
      <dgm:spPr/>
      <dgm:t>
        <a:bodyPr/>
        <a:lstStyle/>
        <a:p>
          <a:endParaRPr lang="en-US"/>
        </a:p>
      </dgm:t>
    </dgm:pt>
    <dgm:pt modelId="{4C2F69CC-8AC2-4554-9C5B-A2437F5A088D}">
      <dgm:prSet/>
      <dgm:spPr/>
      <dgm:t>
        <a:bodyPr/>
        <a:lstStyle/>
        <a:p>
          <a:r>
            <a:rPr lang="en-US" dirty="0"/>
            <a:t> Risk assessment</a:t>
          </a:r>
        </a:p>
      </dgm:t>
    </dgm:pt>
    <dgm:pt modelId="{F5AB3935-1682-4605-91D9-2D806788E926}" type="parTrans" cxnId="{4E2CF0EE-D4B2-4F24-9B75-85DA5A6FBDF4}">
      <dgm:prSet/>
      <dgm:spPr/>
      <dgm:t>
        <a:bodyPr/>
        <a:lstStyle/>
        <a:p>
          <a:endParaRPr lang="en-US"/>
        </a:p>
      </dgm:t>
    </dgm:pt>
    <dgm:pt modelId="{B7C5C36B-9931-461B-95B1-CF7D72CF27F7}" type="sibTrans" cxnId="{4E2CF0EE-D4B2-4F24-9B75-85DA5A6FBDF4}">
      <dgm:prSet/>
      <dgm:spPr/>
      <dgm:t>
        <a:bodyPr/>
        <a:lstStyle/>
        <a:p>
          <a:endParaRPr lang="en-US"/>
        </a:p>
      </dgm:t>
    </dgm:pt>
    <dgm:pt modelId="{BD8C59C9-7B4B-4202-AA3B-C4D6E3636FBB}">
      <dgm:prSet/>
      <dgm:spPr/>
      <dgm:t>
        <a:bodyPr/>
        <a:lstStyle/>
        <a:p>
          <a:r>
            <a:rPr lang="en-US" dirty="0"/>
            <a:t>Assess effectiveness</a:t>
          </a:r>
        </a:p>
      </dgm:t>
    </dgm:pt>
    <dgm:pt modelId="{6EACF463-E63B-4064-9EA7-99EF96B8D7A2}" type="parTrans" cxnId="{ABCFE676-F206-4177-AA21-E184924D6C48}">
      <dgm:prSet/>
      <dgm:spPr/>
      <dgm:t>
        <a:bodyPr/>
        <a:lstStyle/>
        <a:p>
          <a:endParaRPr lang="en-US"/>
        </a:p>
      </dgm:t>
    </dgm:pt>
    <dgm:pt modelId="{127A5D23-E0D2-4609-8502-B6809CA704E7}" type="sibTrans" cxnId="{ABCFE676-F206-4177-AA21-E184924D6C48}">
      <dgm:prSet/>
      <dgm:spPr/>
      <dgm:t>
        <a:bodyPr/>
        <a:lstStyle/>
        <a:p>
          <a:endParaRPr lang="en-US"/>
        </a:p>
      </dgm:t>
    </dgm:pt>
    <dgm:pt modelId="{6E4CE874-75CE-43D5-9FB9-F7604CE0D37D}" type="pres">
      <dgm:prSet presAssocID="{B8B19C5A-1F7F-4551-8DE6-E14978287E51}" presName="Name0" presStyleCnt="0">
        <dgm:presLayoutVars>
          <dgm:dir/>
          <dgm:animLvl val="lvl"/>
          <dgm:resizeHandles val="exact"/>
        </dgm:presLayoutVars>
      </dgm:prSet>
      <dgm:spPr/>
    </dgm:pt>
    <dgm:pt modelId="{A87E5B8B-89A8-4A9A-9250-1135A48348A9}" type="pres">
      <dgm:prSet presAssocID="{D7572284-7A12-4225-A615-BA1A149BF91E}" presName="linNode" presStyleCnt="0"/>
      <dgm:spPr/>
    </dgm:pt>
    <dgm:pt modelId="{482E5635-686B-4C83-AB0A-805E596AC494}" type="pres">
      <dgm:prSet presAssocID="{D7572284-7A12-4225-A615-BA1A149BF91E}" presName="parTx" presStyleLbl="revTx" presStyleIdx="0" presStyleCnt="5">
        <dgm:presLayoutVars>
          <dgm:chMax val="1"/>
          <dgm:bulletEnabled val="1"/>
        </dgm:presLayoutVars>
      </dgm:prSet>
      <dgm:spPr/>
    </dgm:pt>
    <dgm:pt modelId="{35D85221-F7C0-4A7F-B9F8-9BD4730CC4A3}" type="pres">
      <dgm:prSet presAssocID="{D7572284-7A12-4225-A615-BA1A149BF91E}" presName="bracket" presStyleLbl="parChTrans1D1" presStyleIdx="0" presStyleCnt="5"/>
      <dgm:spPr/>
    </dgm:pt>
    <dgm:pt modelId="{138DA7C5-2A33-4A8D-A5FB-7DE06267E150}" type="pres">
      <dgm:prSet presAssocID="{D7572284-7A12-4225-A615-BA1A149BF91E}" presName="spH" presStyleCnt="0"/>
      <dgm:spPr/>
    </dgm:pt>
    <dgm:pt modelId="{63621A9B-0766-4202-8232-55298D1F82C3}" type="pres">
      <dgm:prSet presAssocID="{D7572284-7A12-4225-A615-BA1A149BF91E}" presName="desTx" presStyleLbl="node1" presStyleIdx="0" presStyleCnt="5">
        <dgm:presLayoutVars>
          <dgm:bulletEnabled val="1"/>
        </dgm:presLayoutVars>
      </dgm:prSet>
      <dgm:spPr/>
    </dgm:pt>
    <dgm:pt modelId="{7ED576B8-2403-40B0-AB14-E13DE363B79D}" type="pres">
      <dgm:prSet presAssocID="{CC195F8D-5C70-4738-94A7-3FB7F429ED01}" presName="spV" presStyleCnt="0"/>
      <dgm:spPr/>
    </dgm:pt>
    <dgm:pt modelId="{39CAAD07-D206-48F6-80F1-FDE628FE7664}" type="pres">
      <dgm:prSet presAssocID="{056C6F7D-9263-49CD-A957-5E331FF7A1F3}" presName="linNode" presStyleCnt="0"/>
      <dgm:spPr/>
    </dgm:pt>
    <dgm:pt modelId="{AE303083-E7B4-4D06-AF9C-36467204B906}" type="pres">
      <dgm:prSet presAssocID="{056C6F7D-9263-49CD-A957-5E331FF7A1F3}" presName="parTx" presStyleLbl="revTx" presStyleIdx="1" presStyleCnt="5">
        <dgm:presLayoutVars>
          <dgm:chMax val="1"/>
          <dgm:bulletEnabled val="1"/>
        </dgm:presLayoutVars>
      </dgm:prSet>
      <dgm:spPr/>
    </dgm:pt>
    <dgm:pt modelId="{F808889A-45C7-461F-9912-4798C017FBFF}" type="pres">
      <dgm:prSet presAssocID="{056C6F7D-9263-49CD-A957-5E331FF7A1F3}" presName="bracket" presStyleLbl="parChTrans1D1" presStyleIdx="1" presStyleCnt="5"/>
      <dgm:spPr/>
    </dgm:pt>
    <dgm:pt modelId="{CAAD5A36-ABA3-4EAD-A3A2-DAEA012C13AB}" type="pres">
      <dgm:prSet presAssocID="{056C6F7D-9263-49CD-A957-5E331FF7A1F3}" presName="spH" presStyleCnt="0"/>
      <dgm:spPr/>
    </dgm:pt>
    <dgm:pt modelId="{7651AC4C-C7F3-4F9D-AE06-858648CAA6BC}" type="pres">
      <dgm:prSet presAssocID="{056C6F7D-9263-49CD-A957-5E331FF7A1F3}" presName="desTx" presStyleLbl="node1" presStyleIdx="1" presStyleCnt="5">
        <dgm:presLayoutVars>
          <dgm:bulletEnabled val="1"/>
        </dgm:presLayoutVars>
      </dgm:prSet>
      <dgm:spPr/>
    </dgm:pt>
    <dgm:pt modelId="{6FE2D1A1-F593-4F22-BEAB-5A9B7E8E282C}" type="pres">
      <dgm:prSet presAssocID="{7EABE6BD-FE7D-4039-8469-E3452DB1D0FF}" presName="spV" presStyleCnt="0"/>
      <dgm:spPr/>
    </dgm:pt>
    <dgm:pt modelId="{087304E0-A21A-46A5-9984-DE89378E98DF}" type="pres">
      <dgm:prSet presAssocID="{EA854DFB-D926-45F3-A247-037C385682A8}" presName="linNode" presStyleCnt="0"/>
      <dgm:spPr/>
    </dgm:pt>
    <dgm:pt modelId="{ADE70756-DC41-4EC8-A483-0EB467B8F5E0}" type="pres">
      <dgm:prSet presAssocID="{EA854DFB-D926-45F3-A247-037C385682A8}" presName="parTx" presStyleLbl="revTx" presStyleIdx="2" presStyleCnt="5">
        <dgm:presLayoutVars>
          <dgm:chMax val="1"/>
          <dgm:bulletEnabled val="1"/>
        </dgm:presLayoutVars>
      </dgm:prSet>
      <dgm:spPr/>
    </dgm:pt>
    <dgm:pt modelId="{694F3ABA-281E-4767-B7D3-842D7C42044D}" type="pres">
      <dgm:prSet presAssocID="{EA854DFB-D926-45F3-A247-037C385682A8}" presName="bracket" presStyleLbl="parChTrans1D1" presStyleIdx="2" presStyleCnt="5"/>
      <dgm:spPr/>
    </dgm:pt>
    <dgm:pt modelId="{6CF09575-AE71-4F31-BCDB-F149B3B69EBA}" type="pres">
      <dgm:prSet presAssocID="{EA854DFB-D926-45F3-A247-037C385682A8}" presName="spH" presStyleCnt="0"/>
      <dgm:spPr/>
    </dgm:pt>
    <dgm:pt modelId="{A527B022-A105-4F82-AE92-9E42099B1134}" type="pres">
      <dgm:prSet presAssocID="{EA854DFB-D926-45F3-A247-037C385682A8}" presName="desTx" presStyleLbl="node1" presStyleIdx="2" presStyleCnt="5">
        <dgm:presLayoutVars>
          <dgm:bulletEnabled val="1"/>
        </dgm:presLayoutVars>
      </dgm:prSet>
      <dgm:spPr/>
    </dgm:pt>
    <dgm:pt modelId="{82ECC72B-F7B9-434D-BD5D-744514881398}" type="pres">
      <dgm:prSet presAssocID="{615285CE-B185-4445-9334-578A843B5FC6}" presName="spV" presStyleCnt="0"/>
      <dgm:spPr/>
    </dgm:pt>
    <dgm:pt modelId="{46583A2B-5A8D-4019-91BD-862D1A70C4D8}" type="pres">
      <dgm:prSet presAssocID="{127CBB33-3C86-4255-AC46-88A9174126CC}" presName="linNode" presStyleCnt="0"/>
      <dgm:spPr/>
    </dgm:pt>
    <dgm:pt modelId="{EAC9BC15-8CC2-4463-8866-77B8C0A4F1E9}" type="pres">
      <dgm:prSet presAssocID="{127CBB33-3C86-4255-AC46-88A9174126CC}" presName="parTx" presStyleLbl="revTx" presStyleIdx="3" presStyleCnt="5">
        <dgm:presLayoutVars>
          <dgm:chMax val="1"/>
          <dgm:bulletEnabled val="1"/>
        </dgm:presLayoutVars>
      </dgm:prSet>
      <dgm:spPr/>
    </dgm:pt>
    <dgm:pt modelId="{DC949CAC-66DA-48F0-8FCB-516BAFECC458}" type="pres">
      <dgm:prSet presAssocID="{127CBB33-3C86-4255-AC46-88A9174126CC}" presName="bracket" presStyleLbl="parChTrans1D1" presStyleIdx="3" presStyleCnt="5"/>
      <dgm:spPr/>
    </dgm:pt>
    <dgm:pt modelId="{037E86A7-EB4F-40C3-B612-328E05D1B279}" type="pres">
      <dgm:prSet presAssocID="{127CBB33-3C86-4255-AC46-88A9174126CC}" presName="spH" presStyleCnt="0"/>
      <dgm:spPr/>
    </dgm:pt>
    <dgm:pt modelId="{7B76BD45-3322-4DA3-8AA1-FE1335D7EEDA}" type="pres">
      <dgm:prSet presAssocID="{127CBB33-3C86-4255-AC46-88A9174126CC}" presName="desTx" presStyleLbl="node1" presStyleIdx="3" presStyleCnt="5">
        <dgm:presLayoutVars>
          <dgm:bulletEnabled val="1"/>
        </dgm:presLayoutVars>
      </dgm:prSet>
      <dgm:spPr/>
    </dgm:pt>
    <dgm:pt modelId="{3F0CC744-45EF-4CAB-903A-FAA11A29EF74}" type="pres">
      <dgm:prSet presAssocID="{66A86538-7927-4D23-825D-503C7809E9EF}" presName="spV" presStyleCnt="0"/>
      <dgm:spPr/>
    </dgm:pt>
    <dgm:pt modelId="{5BBD4FEB-BA0D-46D0-AC3D-3FB90804695B}" type="pres">
      <dgm:prSet presAssocID="{3A22C199-F1D8-4B61-A7CE-F4DFB6453CD2}" presName="linNode" presStyleCnt="0"/>
      <dgm:spPr/>
    </dgm:pt>
    <dgm:pt modelId="{7947B019-4D10-470C-9117-2862EB703C86}" type="pres">
      <dgm:prSet presAssocID="{3A22C199-F1D8-4B61-A7CE-F4DFB6453CD2}" presName="parTx" presStyleLbl="revTx" presStyleIdx="4" presStyleCnt="5">
        <dgm:presLayoutVars>
          <dgm:chMax val="1"/>
          <dgm:bulletEnabled val="1"/>
        </dgm:presLayoutVars>
      </dgm:prSet>
      <dgm:spPr/>
    </dgm:pt>
    <dgm:pt modelId="{E047FE44-3222-4F6E-B115-668F797AE6D4}" type="pres">
      <dgm:prSet presAssocID="{3A22C199-F1D8-4B61-A7CE-F4DFB6453CD2}" presName="bracket" presStyleLbl="parChTrans1D1" presStyleIdx="4" presStyleCnt="5"/>
      <dgm:spPr/>
    </dgm:pt>
    <dgm:pt modelId="{55D14E44-B0B7-4FC3-900A-A55F8675A7CC}" type="pres">
      <dgm:prSet presAssocID="{3A22C199-F1D8-4B61-A7CE-F4DFB6453CD2}" presName="spH" presStyleCnt="0"/>
      <dgm:spPr/>
    </dgm:pt>
    <dgm:pt modelId="{7E8C1E72-9758-4B9A-8870-FED4AC78B6FE}" type="pres">
      <dgm:prSet presAssocID="{3A22C199-F1D8-4B61-A7CE-F4DFB6453CD2}" presName="desTx" presStyleLbl="node1" presStyleIdx="4" presStyleCnt="5">
        <dgm:presLayoutVars>
          <dgm:bulletEnabled val="1"/>
        </dgm:presLayoutVars>
      </dgm:prSet>
      <dgm:spPr/>
    </dgm:pt>
  </dgm:ptLst>
  <dgm:cxnLst>
    <dgm:cxn modelId="{941E2200-43D6-445B-A300-22AC2CC4835D}" type="presOf" srcId="{FE100D0F-E2DD-49FA-8C16-C1D358DF24B5}" destId="{7B76BD45-3322-4DA3-8AA1-FE1335D7EEDA}" srcOrd="0" destOrd="1" presId="urn:diagrams.loki3.com/BracketList"/>
    <dgm:cxn modelId="{84B03E14-4A20-4EEB-A0DF-B2ECB75664C0}" type="presOf" srcId="{4C2F69CC-8AC2-4554-9C5B-A2437F5A088D}" destId="{7E8C1E72-9758-4B9A-8870-FED4AC78B6FE}" srcOrd="0" destOrd="2" presId="urn:diagrams.loki3.com/BracketList"/>
    <dgm:cxn modelId="{D4C6D316-B4D7-4907-850F-031000480C17}" type="presOf" srcId="{056C6F7D-9263-49CD-A957-5E331FF7A1F3}" destId="{AE303083-E7B4-4D06-AF9C-36467204B906}" srcOrd="0" destOrd="0" presId="urn:diagrams.loki3.com/BracketList"/>
    <dgm:cxn modelId="{F0666718-C011-43CF-9F8B-800D645BD815}" srcId="{127CBB33-3C86-4255-AC46-88A9174126CC}" destId="{FE100D0F-E2DD-49FA-8C16-C1D358DF24B5}" srcOrd="1" destOrd="0" parTransId="{5FFDF1AE-79E6-4470-B876-1C690F32BEAD}" sibTransId="{91C45153-C5C0-4CC2-87ED-31EF9B23DBB5}"/>
    <dgm:cxn modelId="{45E1FE19-4F8E-4439-9605-E79E46313422}" type="presOf" srcId="{DD0D01D6-2FE9-4993-8499-07A04A66B77D}" destId="{63621A9B-0766-4202-8232-55298D1F82C3}" srcOrd="0" destOrd="2" presId="urn:diagrams.loki3.com/BracketList"/>
    <dgm:cxn modelId="{B733F91D-5489-4203-8726-1D80D936D455}" type="presOf" srcId="{B8B19C5A-1F7F-4551-8DE6-E14978287E51}" destId="{6E4CE874-75CE-43D5-9FB9-F7604CE0D37D}" srcOrd="0" destOrd="0" presId="urn:diagrams.loki3.com/BracketList"/>
    <dgm:cxn modelId="{26D50825-EF77-477C-8A77-C9DDFB6B2D93}" type="presOf" srcId="{D0FFEEE0-1DC8-49C5-950E-0023195FE329}" destId="{63621A9B-0766-4202-8232-55298D1F82C3}" srcOrd="0" destOrd="4" presId="urn:diagrams.loki3.com/BracketList"/>
    <dgm:cxn modelId="{2A8F4825-B9AE-4EA6-843A-6B1C54F5E90C}" type="presOf" srcId="{D7572284-7A12-4225-A615-BA1A149BF91E}" destId="{482E5635-686B-4C83-AB0A-805E596AC494}" srcOrd="0" destOrd="0" presId="urn:diagrams.loki3.com/BracketList"/>
    <dgm:cxn modelId="{9F98292C-CDCB-4962-9D70-EC367414546E}" srcId="{B8B19C5A-1F7F-4551-8DE6-E14978287E51}" destId="{EA854DFB-D926-45F3-A247-037C385682A8}" srcOrd="2" destOrd="0" parTransId="{4B3139E5-180C-4AA9-92AA-8629AF34D31C}" sibTransId="{615285CE-B185-4445-9334-578A843B5FC6}"/>
    <dgm:cxn modelId="{C916BB31-47F5-4943-B893-750BAEA763CF}" srcId="{127CBB33-3C86-4255-AC46-88A9174126CC}" destId="{2D9B3CC4-9B47-4A89-803F-5238A7001848}" srcOrd="2" destOrd="0" parTransId="{3AF069AA-57B3-4FBF-BB6C-4CA3BC57962E}" sibTransId="{C7DD55CC-03D6-4E38-BDCB-A363A8E203E0}"/>
    <dgm:cxn modelId="{F31D1A33-0520-44FF-BB23-6923A69CCFC6}" type="presOf" srcId="{2D9B3CC4-9B47-4A89-803F-5238A7001848}" destId="{7B76BD45-3322-4DA3-8AA1-FE1335D7EEDA}" srcOrd="0" destOrd="2" presId="urn:diagrams.loki3.com/BracketList"/>
    <dgm:cxn modelId="{C8911337-1BAF-41BC-A95D-84E68BAF70CD}" srcId="{3A22C199-F1D8-4B61-A7CE-F4DFB6453CD2}" destId="{5F22D1F2-C672-42E0-BBC2-2582EE579219}" srcOrd="0" destOrd="0" parTransId="{F274DC7A-BE43-44C4-9C28-B930197C3E74}" sibTransId="{36FD72A9-F40F-4067-A6B6-DB0BB75697E0}"/>
    <dgm:cxn modelId="{868AE35C-C1D7-4DA6-AE3C-0481149EB9F7}" type="presOf" srcId="{127CBB33-3C86-4255-AC46-88A9174126CC}" destId="{EAC9BC15-8CC2-4463-8866-77B8C0A4F1E9}" srcOrd="0" destOrd="0" presId="urn:diagrams.loki3.com/BracketList"/>
    <dgm:cxn modelId="{F83F2342-25B4-41DB-BE5B-5CDAF0B01CF8}" type="presOf" srcId="{453F2609-6339-4F00-B6AE-FB18E17BAA04}" destId="{63621A9B-0766-4202-8232-55298D1F82C3}" srcOrd="0" destOrd="3" presId="urn:diagrams.loki3.com/BracketList"/>
    <dgm:cxn modelId="{859B2F62-BF98-4311-BD7B-066A7A27A914}" type="presOf" srcId="{48151325-26F2-4013-9D3A-4A6FEEE3DFA3}" destId="{63621A9B-0766-4202-8232-55298D1F82C3}" srcOrd="0" destOrd="0" presId="urn:diagrams.loki3.com/BracketList"/>
    <dgm:cxn modelId="{FC6C6A69-7D6B-41CC-AF2B-1BA678C38326}" srcId="{D7572284-7A12-4225-A615-BA1A149BF91E}" destId="{D0FFEEE0-1DC8-49C5-950E-0023195FE329}" srcOrd="4" destOrd="0" parTransId="{97EDA7B7-4C02-40B8-B298-7144056EDC1B}" sibTransId="{51558EE3-6995-4940-A652-93E99F3F2936}"/>
    <dgm:cxn modelId="{408C944C-E5AB-4C51-B753-0D0390E83058}" srcId="{B8B19C5A-1F7F-4551-8DE6-E14978287E51}" destId="{127CBB33-3C86-4255-AC46-88A9174126CC}" srcOrd="3" destOrd="0" parTransId="{F40AE4DB-BA07-4B8B-9FE1-E4ACD9C05562}" sibTransId="{66A86538-7927-4D23-825D-503C7809E9EF}"/>
    <dgm:cxn modelId="{13B0624D-2F32-430F-809A-D305D002F6C1}" type="presOf" srcId="{35916753-E9F5-417C-B044-9D91E54E0293}" destId="{A527B022-A105-4F82-AE92-9E42099B1134}" srcOrd="0" destOrd="0" presId="urn:diagrams.loki3.com/BracketList"/>
    <dgm:cxn modelId="{ABCFE676-F206-4177-AA21-E184924D6C48}" srcId="{3A22C199-F1D8-4B61-A7CE-F4DFB6453CD2}" destId="{BD8C59C9-7B4B-4202-AA3B-C4D6E3636FBB}" srcOrd="3" destOrd="0" parTransId="{6EACF463-E63B-4064-9EA7-99EF96B8D7A2}" sibTransId="{127A5D23-E0D2-4609-8502-B6809CA704E7}"/>
    <dgm:cxn modelId="{3797A683-BE9D-4460-8C4F-6EBCA8977EF2}" type="presOf" srcId="{BD8C59C9-7B4B-4202-AA3B-C4D6E3636FBB}" destId="{7E8C1E72-9758-4B9A-8870-FED4AC78B6FE}" srcOrd="0" destOrd="3" presId="urn:diagrams.loki3.com/BracketList"/>
    <dgm:cxn modelId="{3C2C0B8C-D053-4D86-9173-EE706DFF4A9D}" type="presOf" srcId="{48FA1414-ED85-4935-B66E-49727E1B4BBA}" destId="{7B76BD45-3322-4DA3-8AA1-FE1335D7EEDA}" srcOrd="0" destOrd="0" presId="urn:diagrams.loki3.com/BracketList"/>
    <dgm:cxn modelId="{E03F11A8-DBCB-4909-BCF8-189680E16BC7}" srcId="{056C6F7D-9263-49CD-A957-5E331FF7A1F3}" destId="{AA4FFBE1-AF47-4FFC-AD2B-224C43D519EF}" srcOrd="0" destOrd="0" parTransId="{E8E6D934-FC03-495A-B23D-1E01151E61F0}" sibTransId="{1D4FEA40-BDCA-482C-8771-8253197DA7FC}"/>
    <dgm:cxn modelId="{192337A9-8D0F-4089-B02C-83F54454A689}" srcId="{B8B19C5A-1F7F-4551-8DE6-E14978287E51}" destId="{056C6F7D-9263-49CD-A957-5E331FF7A1F3}" srcOrd="1" destOrd="0" parTransId="{078EC37A-4E4E-4FB1-AFE0-B42D7C78B72F}" sibTransId="{7EABE6BD-FE7D-4039-8469-E3452DB1D0FF}"/>
    <dgm:cxn modelId="{979146A9-1FD3-4CF6-AFAE-AAD944984137}" srcId="{B8B19C5A-1F7F-4551-8DE6-E14978287E51}" destId="{D7572284-7A12-4225-A615-BA1A149BF91E}" srcOrd="0" destOrd="0" parTransId="{E0F1B0E6-49E7-45C5-9441-437B4A438A03}" sibTransId="{CC195F8D-5C70-4738-94A7-3FB7F429ED01}"/>
    <dgm:cxn modelId="{BF8200B1-4306-4886-8810-C10861F2DA37}" type="presOf" srcId="{3A22C199-F1D8-4B61-A7CE-F4DFB6453CD2}" destId="{7947B019-4D10-470C-9117-2862EB703C86}" srcOrd="0" destOrd="0" presId="urn:diagrams.loki3.com/BracketList"/>
    <dgm:cxn modelId="{64053AB8-956E-4090-8DFF-2E941409D60C}" srcId="{EA854DFB-D926-45F3-A247-037C385682A8}" destId="{35916753-E9F5-417C-B044-9D91E54E0293}" srcOrd="0" destOrd="0" parTransId="{C959D2B1-A7B9-4AFE-B5DD-E351EC36E2AB}" sibTransId="{AA83D421-3749-4749-AC85-72373815FA69}"/>
    <dgm:cxn modelId="{60D5CDC6-B947-4AD9-BC2B-5885F335CD4F}" srcId="{127CBB33-3C86-4255-AC46-88A9174126CC}" destId="{48FA1414-ED85-4935-B66E-49727E1B4BBA}" srcOrd="0" destOrd="0" parTransId="{82DE0A0F-5E26-4F5C-9A45-594BD6F245A6}" sibTransId="{E473D643-8EF7-45ED-9385-EE259FA7BB68}"/>
    <dgm:cxn modelId="{7A1554D2-17B0-4E2E-8935-745228E91E39}" type="presOf" srcId="{980DE813-3DEC-41C0-ABBF-F3ABA09D000A}" destId="{63621A9B-0766-4202-8232-55298D1F82C3}" srcOrd="0" destOrd="1" presId="urn:diagrams.loki3.com/BracketList"/>
    <dgm:cxn modelId="{C82738DA-5DE3-4CB9-8A62-B0AB688D0545}" srcId="{D7572284-7A12-4225-A615-BA1A149BF91E}" destId="{DD0D01D6-2FE9-4993-8499-07A04A66B77D}" srcOrd="2" destOrd="0" parTransId="{946F85E1-56C4-44C7-BB08-4BC7849868F4}" sibTransId="{F52C3323-6B2F-4C4D-A0BE-9CE3304C5F71}"/>
    <dgm:cxn modelId="{0A4C39E1-A918-4B16-9029-71A879D8A2DB}" type="presOf" srcId="{AA4FFBE1-AF47-4FFC-AD2B-224C43D519EF}" destId="{7651AC4C-C7F3-4F9D-AE06-858648CAA6BC}" srcOrd="0" destOrd="0" presId="urn:diagrams.loki3.com/BracketList"/>
    <dgm:cxn modelId="{69BD50E2-92F2-4B71-A715-9F74273D777B}" type="presOf" srcId="{96E2D5CA-4290-4C9E-B5DF-82AF7150E94A}" destId="{7E8C1E72-9758-4B9A-8870-FED4AC78B6FE}" srcOrd="0" destOrd="1" presId="urn:diagrams.loki3.com/BracketList"/>
    <dgm:cxn modelId="{C77369E8-8EA4-4780-878E-960C05C3BE34}" type="presOf" srcId="{5F22D1F2-C672-42E0-BBC2-2582EE579219}" destId="{7E8C1E72-9758-4B9A-8870-FED4AC78B6FE}" srcOrd="0" destOrd="0" presId="urn:diagrams.loki3.com/BracketList"/>
    <dgm:cxn modelId="{A7D72CE9-4EAC-48A0-9E13-F1EF9A801660}" srcId="{3A22C199-F1D8-4B61-A7CE-F4DFB6453CD2}" destId="{96E2D5CA-4290-4C9E-B5DF-82AF7150E94A}" srcOrd="1" destOrd="0" parTransId="{07929FB9-6316-40D9-ABC9-B8D023B02D3D}" sibTransId="{11EF63AD-C7BA-486E-AFDF-44CE1301DEC5}"/>
    <dgm:cxn modelId="{38C32AEA-5A70-4BC0-91E9-5675DB39989F}" type="presOf" srcId="{EA854DFB-D926-45F3-A247-037C385682A8}" destId="{ADE70756-DC41-4EC8-A483-0EB467B8F5E0}" srcOrd="0" destOrd="0" presId="urn:diagrams.loki3.com/BracketList"/>
    <dgm:cxn modelId="{BAB61FEB-5C47-4CC8-BA7E-CB678FDD189F}" srcId="{D7572284-7A12-4225-A615-BA1A149BF91E}" destId="{980DE813-3DEC-41C0-ABBF-F3ABA09D000A}" srcOrd="1" destOrd="0" parTransId="{B23C91C7-244E-4FD0-B0B2-1E436A30C925}" sibTransId="{CCBAF5C0-D49B-45A5-A452-333DF65A40D6}"/>
    <dgm:cxn modelId="{D7063FEC-5D8B-49DC-91FA-D3BDF5358F65}" srcId="{D7572284-7A12-4225-A615-BA1A149BF91E}" destId="{48151325-26F2-4013-9D3A-4A6FEEE3DFA3}" srcOrd="0" destOrd="0" parTransId="{A3B8E8B0-57A5-4947-A1F6-3713C2ACD056}" sibTransId="{3DF03C8D-B1CB-4469-9E6F-E7D02735968D}"/>
    <dgm:cxn modelId="{4E2CF0EE-D4B2-4F24-9B75-85DA5A6FBDF4}" srcId="{3A22C199-F1D8-4B61-A7CE-F4DFB6453CD2}" destId="{4C2F69CC-8AC2-4554-9C5B-A2437F5A088D}" srcOrd="2" destOrd="0" parTransId="{F5AB3935-1682-4605-91D9-2D806788E926}" sibTransId="{B7C5C36B-9931-461B-95B1-CF7D72CF27F7}"/>
    <dgm:cxn modelId="{B6EA3CEF-DB6C-46BC-9CC4-91002D60F018}" srcId="{B8B19C5A-1F7F-4551-8DE6-E14978287E51}" destId="{3A22C199-F1D8-4B61-A7CE-F4DFB6453CD2}" srcOrd="4" destOrd="0" parTransId="{FE8E22F8-F5AE-49AA-8C94-5D5BC5E72F8E}" sibTransId="{01734C2B-E375-4E7F-9DA6-9EF6966059CE}"/>
    <dgm:cxn modelId="{6B5D3EFF-8510-4CEA-8430-56B11BAA6720}" srcId="{D7572284-7A12-4225-A615-BA1A149BF91E}" destId="{453F2609-6339-4F00-B6AE-FB18E17BAA04}" srcOrd="3" destOrd="0" parTransId="{6ACC3928-7E10-4D05-8B27-924FC93060CB}" sibTransId="{0C4F0B94-F5FA-4781-A735-1DF7BA1B2ED8}"/>
    <dgm:cxn modelId="{1257DE21-0E98-4525-83A9-BFA054FDA290}" type="presParOf" srcId="{6E4CE874-75CE-43D5-9FB9-F7604CE0D37D}" destId="{A87E5B8B-89A8-4A9A-9250-1135A48348A9}" srcOrd="0" destOrd="0" presId="urn:diagrams.loki3.com/BracketList"/>
    <dgm:cxn modelId="{70EFD56C-4004-4A47-8C85-90EDE8099DCC}" type="presParOf" srcId="{A87E5B8B-89A8-4A9A-9250-1135A48348A9}" destId="{482E5635-686B-4C83-AB0A-805E596AC494}" srcOrd="0" destOrd="0" presId="urn:diagrams.loki3.com/BracketList"/>
    <dgm:cxn modelId="{4F86C21D-E7CE-45D7-8A2A-60889F825D8B}" type="presParOf" srcId="{A87E5B8B-89A8-4A9A-9250-1135A48348A9}" destId="{35D85221-F7C0-4A7F-B9F8-9BD4730CC4A3}" srcOrd="1" destOrd="0" presId="urn:diagrams.loki3.com/BracketList"/>
    <dgm:cxn modelId="{48F4F459-6DA7-4888-BBE3-CB0A7AA4871A}" type="presParOf" srcId="{A87E5B8B-89A8-4A9A-9250-1135A48348A9}" destId="{138DA7C5-2A33-4A8D-A5FB-7DE06267E150}" srcOrd="2" destOrd="0" presId="urn:diagrams.loki3.com/BracketList"/>
    <dgm:cxn modelId="{058AA83D-27E5-41ED-BB2E-87E0601675DF}" type="presParOf" srcId="{A87E5B8B-89A8-4A9A-9250-1135A48348A9}" destId="{63621A9B-0766-4202-8232-55298D1F82C3}" srcOrd="3" destOrd="0" presId="urn:diagrams.loki3.com/BracketList"/>
    <dgm:cxn modelId="{35D0E600-7785-40E0-B52C-04A58F5ED701}" type="presParOf" srcId="{6E4CE874-75CE-43D5-9FB9-F7604CE0D37D}" destId="{7ED576B8-2403-40B0-AB14-E13DE363B79D}" srcOrd="1" destOrd="0" presId="urn:diagrams.loki3.com/BracketList"/>
    <dgm:cxn modelId="{79838B9D-8CEF-4044-89A4-CC5C312355A7}" type="presParOf" srcId="{6E4CE874-75CE-43D5-9FB9-F7604CE0D37D}" destId="{39CAAD07-D206-48F6-80F1-FDE628FE7664}" srcOrd="2" destOrd="0" presId="urn:diagrams.loki3.com/BracketList"/>
    <dgm:cxn modelId="{5E14E3AD-9F5B-4D03-9AC2-D3DF47D4C074}" type="presParOf" srcId="{39CAAD07-D206-48F6-80F1-FDE628FE7664}" destId="{AE303083-E7B4-4D06-AF9C-36467204B906}" srcOrd="0" destOrd="0" presId="urn:diagrams.loki3.com/BracketList"/>
    <dgm:cxn modelId="{477A434D-A57B-4B09-890B-5A1BFDD26ABA}" type="presParOf" srcId="{39CAAD07-D206-48F6-80F1-FDE628FE7664}" destId="{F808889A-45C7-461F-9912-4798C017FBFF}" srcOrd="1" destOrd="0" presId="urn:diagrams.loki3.com/BracketList"/>
    <dgm:cxn modelId="{FBDF184E-6941-4BB9-A79B-E312BB1502BF}" type="presParOf" srcId="{39CAAD07-D206-48F6-80F1-FDE628FE7664}" destId="{CAAD5A36-ABA3-4EAD-A3A2-DAEA012C13AB}" srcOrd="2" destOrd="0" presId="urn:diagrams.loki3.com/BracketList"/>
    <dgm:cxn modelId="{054C3AE1-49BB-4D57-8047-8483847D5368}" type="presParOf" srcId="{39CAAD07-D206-48F6-80F1-FDE628FE7664}" destId="{7651AC4C-C7F3-4F9D-AE06-858648CAA6BC}" srcOrd="3" destOrd="0" presId="urn:diagrams.loki3.com/BracketList"/>
    <dgm:cxn modelId="{0C49897D-950F-4F7A-A05C-4F8279CDDCA3}" type="presParOf" srcId="{6E4CE874-75CE-43D5-9FB9-F7604CE0D37D}" destId="{6FE2D1A1-F593-4F22-BEAB-5A9B7E8E282C}" srcOrd="3" destOrd="0" presId="urn:diagrams.loki3.com/BracketList"/>
    <dgm:cxn modelId="{C3E2CBB1-9F51-4C35-8DF2-E99E3E2BD99B}" type="presParOf" srcId="{6E4CE874-75CE-43D5-9FB9-F7604CE0D37D}" destId="{087304E0-A21A-46A5-9984-DE89378E98DF}" srcOrd="4" destOrd="0" presId="urn:diagrams.loki3.com/BracketList"/>
    <dgm:cxn modelId="{89B71A08-C560-49D0-819C-9ED48482ABD4}" type="presParOf" srcId="{087304E0-A21A-46A5-9984-DE89378E98DF}" destId="{ADE70756-DC41-4EC8-A483-0EB467B8F5E0}" srcOrd="0" destOrd="0" presId="urn:diagrams.loki3.com/BracketList"/>
    <dgm:cxn modelId="{F0AD7726-7972-49F1-A366-8893E009E86C}" type="presParOf" srcId="{087304E0-A21A-46A5-9984-DE89378E98DF}" destId="{694F3ABA-281E-4767-B7D3-842D7C42044D}" srcOrd="1" destOrd="0" presId="urn:diagrams.loki3.com/BracketList"/>
    <dgm:cxn modelId="{E15D979F-A2E9-4EB0-91BB-A52ED4BE4151}" type="presParOf" srcId="{087304E0-A21A-46A5-9984-DE89378E98DF}" destId="{6CF09575-AE71-4F31-BCDB-F149B3B69EBA}" srcOrd="2" destOrd="0" presId="urn:diagrams.loki3.com/BracketList"/>
    <dgm:cxn modelId="{9285E0E9-8B15-4BDF-80BA-145E649AD4C4}" type="presParOf" srcId="{087304E0-A21A-46A5-9984-DE89378E98DF}" destId="{A527B022-A105-4F82-AE92-9E42099B1134}" srcOrd="3" destOrd="0" presId="urn:diagrams.loki3.com/BracketList"/>
    <dgm:cxn modelId="{717F178E-A8FA-4FFA-98D8-F5761CDF0435}" type="presParOf" srcId="{6E4CE874-75CE-43D5-9FB9-F7604CE0D37D}" destId="{82ECC72B-F7B9-434D-BD5D-744514881398}" srcOrd="5" destOrd="0" presId="urn:diagrams.loki3.com/BracketList"/>
    <dgm:cxn modelId="{BC796B11-631F-4293-86D8-CD218172CCBA}" type="presParOf" srcId="{6E4CE874-75CE-43D5-9FB9-F7604CE0D37D}" destId="{46583A2B-5A8D-4019-91BD-862D1A70C4D8}" srcOrd="6" destOrd="0" presId="urn:diagrams.loki3.com/BracketList"/>
    <dgm:cxn modelId="{9E99D357-49CC-47D6-BCFD-8A9CE6550EDD}" type="presParOf" srcId="{46583A2B-5A8D-4019-91BD-862D1A70C4D8}" destId="{EAC9BC15-8CC2-4463-8866-77B8C0A4F1E9}" srcOrd="0" destOrd="0" presId="urn:diagrams.loki3.com/BracketList"/>
    <dgm:cxn modelId="{7F589634-7238-4312-97D2-3EC86283F353}" type="presParOf" srcId="{46583A2B-5A8D-4019-91BD-862D1A70C4D8}" destId="{DC949CAC-66DA-48F0-8FCB-516BAFECC458}" srcOrd="1" destOrd="0" presId="urn:diagrams.loki3.com/BracketList"/>
    <dgm:cxn modelId="{73AEF846-463C-4CA7-B92B-99082DA2EB6E}" type="presParOf" srcId="{46583A2B-5A8D-4019-91BD-862D1A70C4D8}" destId="{037E86A7-EB4F-40C3-B612-328E05D1B279}" srcOrd="2" destOrd="0" presId="urn:diagrams.loki3.com/BracketList"/>
    <dgm:cxn modelId="{2A35C780-32E2-4FCD-89FE-996AFB5DD263}" type="presParOf" srcId="{46583A2B-5A8D-4019-91BD-862D1A70C4D8}" destId="{7B76BD45-3322-4DA3-8AA1-FE1335D7EEDA}" srcOrd="3" destOrd="0" presId="urn:diagrams.loki3.com/BracketList"/>
    <dgm:cxn modelId="{7E19394F-64F4-456E-9930-3BAE275CD53B}" type="presParOf" srcId="{6E4CE874-75CE-43D5-9FB9-F7604CE0D37D}" destId="{3F0CC744-45EF-4CAB-903A-FAA11A29EF74}" srcOrd="7" destOrd="0" presId="urn:diagrams.loki3.com/BracketList"/>
    <dgm:cxn modelId="{E5ABCB5F-9816-4DDD-9C0C-86E9F14FE869}" type="presParOf" srcId="{6E4CE874-75CE-43D5-9FB9-F7604CE0D37D}" destId="{5BBD4FEB-BA0D-46D0-AC3D-3FB90804695B}" srcOrd="8" destOrd="0" presId="urn:diagrams.loki3.com/BracketList"/>
    <dgm:cxn modelId="{7B037A10-A476-4537-B724-E9729C98256D}" type="presParOf" srcId="{5BBD4FEB-BA0D-46D0-AC3D-3FB90804695B}" destId="{7947B019-4D10-470C-9117-2862EB703C86}" srcOrd="0" destOrd="0" presId="urn:diagrams.loki3.com/BracketList"/>
    <dgm:cxn modelId="{0D060B7C-F399-43E2-9DC8-E3FC2DD85A14}" type="presParOf" srcId="{5BBD4FEB-BA0D-46D0-AC3D-3FB90804695B}" destId="{E047FE44-3222-4F6E-B115-668F797AE6D4}" srcOrd="1" destOrd="0" presId="urn:diagrams.loki3.com/BracketList"/>
    <dgm:cxn modelId="{65A81517-9C8C-4291-BA9C-5194488DBC6E}" type="presParOf" srcId="{5BBD4FEB-BA0D-46D0-AC3D-3FB90804695B}" destId="{55D14E44-B0B7-4FC3-900A-A55F8675A7CC}" srcOrd="2" destOrd="0" presId="urn:diagrams.loki3.com/BracketList"/>
    <dgm:cxn modelId="{CFC43458-CA3E-498A-834A-FB76DDDF327B}" type="presParOf" srcId="{5BBD4FEB-BA0D-46D0-AC3D-3FB90804695B}" destId="{7E8C1E72-9758-4B9A-8870-FED4AC78B6FE}"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86C1B10-E07D-402E-8976-1B8B8305692A}" type="doc">
      <dgm:prSet loTypeId="urn:microsoft.com/office/officeart/2005/8/layout/radial3" loCatId="relationship" qsTypeId="urn:microsoft.com/office/officeart/2005/8/quickstyle/3d4" qsCatId="3D" csTypeId="urn:microsoft.com/office/officeart/2005/8/colors/colorful4" csCatId="colorful" phldr="1"/>
      <dgm:spPr/>
      <dgm:t>
        <a:bodyPr/>
        <a:lstStyle/>
        <a:p>
          <a:endParaRPr lang="en-US"/>
        </a:p>
      </dgm:t>
    </dgm:pt>
    <dgm:pt modelId="{B7A2FDC4-C412-4CF7-8AB7-5822C12BB98A}">
      <dgm:prSet phldrT="[Text]" custT="1"/>
      <dgm:spPr>
        <a:solidFill>
          <a:schemeClr val="accent2">
            <a:lumMod val="20000"/>
            <a:lumOff val="80000"/>
          </a:schemeClr>
        </a:solidFill>
      </dgm:spPr>
      <dgm:t>
        <a:bodyPr/>
        <a:lstStyle/>
        <a:p>
          <a:r>
            <a:rPr lang="en-US" sz="1400" dirty="0"/>
            <a:t>Nursing </a:t>
          </a:r>
        </a:p>
      </dgm:t>
    </dgm:pt>
    <dgm:pt modelId="{91055C73-9DD8-4649-B53C-DD175550ABA7}" type="parTrans" cxnId="{2221403F-FB21-462C-A6AA-6F08BB5E53A5}">
      <dgm:prSet custT="1"/>
      <dgm:spPr/>
      <dgm:t>
        <a:bodyPr/>
        <a:lstStyle/>
        <a:p>
          <a:endParaRPr lang="en-US" sz="1400"/>
        </a:p>
      </dgm:t>
    </dgm:pt>
    <dgm:pt modelId="{4A743EC6-0295-49F4-AAD5-D2FA5B517E23}" type="sibTrans" cxnId="{2221403F-FB21-462C-A6AA-6F08BB5E53A5}">
      <dgm:prSet/>
      <dgm:spPr/>
      <dgm:t>
        <a:bodyPr/>
        <a:lstStyle/>
        <a:p>
          <a:endParaRPr lang="en-US" sz="1400"/>
        </a:p>
      </dgm:t>
    </dgm:pt>
    <dgm:pt modelId="{E777E4AE-7ECD-43A4-8B90-2840DD7E11B8}">
      <dgm:prSet phldrT="[Text]" custT="1"/>
      <dgm:spPr>
        <a:solidFill>
          <a:schemeClr val="accent2">
            <a:lumMod val="20000"/>
            <a:lumOff val="80000"/>
          </a:schemeClr>
        </a:solidFill>
      </dgm:spPr>
      <dgm:t>
        <a:bodyPr/>
        <a:lstStyle/>
        <a:p>
          <a:r>
            <a:rPr lang="en-US" sz="1400" dirty="0"/>
            <a:t>Medical </a:t>
          </a:r>
        </a:p>
      </dgm:t>
    </dgm:pt>
    <dgm:pt modelId="{3591B59D-D4F8-4615-B84F-AF259FF488B8}" type="parTrans" cxnId="{6E87B0BC-0722-481A-8E5F-47AD59E7D74B}">
      <dgm:prSet custT="1"/>
      <dgm:spPr/>
      <dgm:t>
        <a:bodyPr/>
        <a:lstStyle/>
        <a:p>
          <a:endParaRPr lang="en-US" sz="1400"/>
        </a:p>
      </dgm:t>
    </dgm:pt>
    <dgm:pt modelId="{B7B2C118-1DC7-4167-AD0C-820C6BAEDAF7}" type="sibTrans" cxnId="{6E87B0BC-0722-481A-8E5F-47AD59E7D74B}">
      <dgm:prSet/>
      <dgm:spPr/>
      <dgm:t>
        <a:bodyPr/>
        <a:lstStyle/>
        <a:p>
          <a:endParaRPr lang="en-US" sz="1400"/>
        </a:p>
      </dgm:t>
    </dgm:pt>
    <dgm:pt modelId="{DA79E67F-2982-4DA0-9CF2-1FFC81A73C87}">
      <dgm:prSet phldrT="[Text]" custT="1"/>
      <dgm:spPr>
        <a:solidFill>
          <a:schemeClr val="accent2">
            <a:lumMod val="20000"/>
            <a:lumOff val="80000"/>
          </a:schemeClr>
        </a:solidFill>
      </dgm:spPr>
      <dgm:t>
        <a:bodyPr/>
        <a:lstStyle/>
        <a:p>
          <a:r>
            <a:rPr lang="en-US" sz="1400" dirty="0"/>
            <a:t>Surgical </a:t>
          </a:r>
        </a:p>
      </dgm:t>
    </dgm:pt>
    <dgm:pt modelId="{EFB544A5-236A-470E-9B55-B13D01D804D4}" type="parTrans" cxnId="{490F9FFD-2995-40BF-9ACB-E3EBD982CFC3}">
      <dgm:prSet custT="1"/>
      <dgm:spPr/>
      <dgm:t>
        <a:bodyPr/>
        <a:lstStyle/>
        <a:p>
          <a:endParaRPr lang="en-US" sz="1400"/>
        </a:p>
      </dgm:t>
    </dgm:pt>
    <dgm:pt modelId="{2809D5BB-4A44-4F3C-A077-695712C64B00}" type="sibTrans" cxnId="{490F9FFD-2995-40BF-9ACB-E3EBD982CFC3}">
      <dgm:prSet/>
      <dgm:spPr/>
      <dgm:t>
        <a:bodyPr/>
        <a:lstStyle/>
        <a:p>
          <a:endParaRPr lang="en-US" sz="1400"/>
        </a:p>
      </dgm:t>
    </dgm:pt>
    <dgm:pt modelId="{FC10FB52-D7C5-4FC1-8220-474995E69184}">
      <dgm:prSet phldrT="[Text]" custT="1"/>
      <dgm:spPr>
        <a:solidFill>
          <a:schemeClr val="accent2">
            <a:lumMod val="20000"/>
            <a:lumOff val="80000"/>
          </a:schemeClr>
        </a:solidFill>
      </dgm:spPr>
      <dgm:t>
        <a:bodyPr/>
        <a:lstStyle/>
        <a:p>
          <a:r>
            <a:rPr lang="en-US" sz="1400" dirty="0"/>
            <a:t>Quality/Governance</a:t>
          </a:r>
        </a:p>
      </dgm:t>
    </dgm:pt>
    <dgm:pt modelId="{068DC82F-74A9-4D66-B73C-56C556C6B44B}" type="parTrans" cxnId="{D1C957DE-DF2F-4CA5-AB51-00BF5E1978D0}">
      <dgm:prSet custT="1"/>
      <dgm:spPr/>
      <dgm:t>
        <a:bodyPr/>
        <a:lstStyle/>
        <a:p>
          <a:endParaRPr lang="en-US" sz="1400"/>
        </a:p>
      </dgm:t>
    </dgm:pt>
    <dgm:pt modelId="{D0275ED7-8D80-4B10-927F-C8B3AE301FDA}" type="sibTrans" cxnId="{D1C957DE-DF2F-4CA5-AB51-00BF5E1978D0}">
      <dgm:prSet/>
      <dgm:spPr/>
      <dgm:t>
        <a:bodyPr/>
        <a:lstStyle/>
        <a:p>
          <a:endParaRPr lang="en-US" sz="1400"/>
        </a:p>
      </dgm:t>
    </dgm:pt>
    <dgm:pt modelId="{F31001CE-2920-4797-9049-4B984D1C683B}">
      <dgm:prSet custT="1"/>
      <dgm:spPr>
        <a:solidFill>
          <a:schemeClr val="accent2">
            <a:lumMod val="20000"/>
            <a:lumOff val="80000"/>
          </a:schemeClr>
        </a:solidFill>
      </dgm:spPr>
      <dgm:t>
        <a:bodyPr/>
        <a:lstStyle/>
        <a:p>
          <a:r>
            <a:rPr lang="en-US" sz="1400" dirty="0"/>
            <a:t>Executive </a:t>
          </a:r>
        </a:p>
      </dgm:t>
    </dgm:pt>
    <dgm:pt modelId="{DD85EDC2-81B7-406A-9990-ACB59F8FE34B}" type="parTrans" cxnId="{2388A6D2-550C-42AE-BB02-C7339DDE9B85}">
      <dgm:prSet custT="1"/>
      <dgm:spPr/>
      <dgm:t>
        <a:bodyPr/>
        <a:lstStyle/>
        <a:p>
          <a:endParaRPr lang="en-US" sz="1400"/>
        </a:p>
      </dgm:t>
    </dgm:pt>
    <dgm:pt modelId="{EF4C43D9-F66E-4EBA-A293-6F2A9A3BF806}" type="sibTrans" cxnId="{2388A6D2-550C-42AE-BB02-C7339DDE9B85}">
      <dgm:prSet/>
      <dgm:spPr/>
      <dgm:t>
        <a:bodyPr/>
        <a:lstStyle/>
        <a:p>
          <a:endParaRPr lang="en-US" sz="1400"/>
        </a:p>
      </dgm:t>
    </dgm:pt>
    <dgm:pt modelId="{640970C3-BC60-4818-878E-7970EA4724F4}">
      <dgm:prSet custT="1"/>
      <dgm:spPr>
        <a:solidFill>
          <a:schemeClr val="accent2">
            <a:lumMod val="20000"/>
            <a:lumOff val="80000"/>
          </a:schemeClr>
        </a:solidFill>
      </dgm:spPr>
      <dgm:t>
        <a:bodyPr/>
        <a:lstStyle/>
        <a:p>
          <a:r>
            <a:rPr lang="en-US" sz="1400" dirty="0"/>
            <a:t>Education </a:t>
          </a:r>
        </a:p>
      </dgm:t>
    </dgm:pt>
    <dgm:pt modelId="{A06C93F0-5103-467B-AA05-848107DA5502}" type="parTrans" cxnId="{DF23A4D4-DAD8-464C-A27B-484CBD1EB703}">
      <dgm:prSet custT="1"/>
      <dgm:spPr/>
      <dgm:t>
        <a:bodyPr/>
        <a:lstStyle/>
        <a:p>
          <a:endParaRPr lang="en-US" sz="1400"/>
        </a:p>
      </dgm:t>
    </dgm:pt>
    <dgm:pt modelId="{CF50135B-2C16-4480-8C35-F3DC9F5DFC35}" type="sibTrans" cxnId="{DF23A4D4-DAD8-464C-A27B-484CBD1EB703}">
      <dgm:prSet/>
      <dgm:spPr/>
      <dgm:t>
        <a:bodyPr/>
        <a:lstStyle/>
        <a:p>
          <a:endParaRPr lang="en-US" sz="1400"/>
        </a:p>
      </dgm:t>
    </dgm:pt>
    <dgm:pt modelId="{4101D151-EDAB-4DAB-9863-9F7F17312AA1}">
      <dgm:prSet custT="1"/>
      <dgm:spPr>
        <a:solidFill>
          <a:schemeClr val="accent2">
            <a:lumMod val="20000"/>
            <a:lumOff val="80000"/>
          </a:schemeClr>
        </a:solidFill>
      </dgm:spPr>
      <dgm:t>
        <a:bodyPr/>
        <a:lstStyle/>
        <a:p>
          <a:r>
            <a:rPr lang="en-US" sz="1400" dirty="0"/>
            <a:t>Laboratory </a:t>
          </a:r>
        </a:p>
      </dgm:t>
    </dgm:pt>
    <dgm:pt modelId="{337EA8BE-31C0-40FE-95F6-FD0388DFA1EA}" type="parTrans" cxnId="{B5FCA640-E851-4999-B85F-ABD5C880ADE9}">
      <dgm:prSet custT="1"/>
      <dgm:spPr/>
      <dgm:t>
        <a:bodyPr/>
        <a:lstStyle/>
        <a:p>
          <a:endParaRPr lang="en-US" sz="1400"/>
        </a:p>
      </dgm:t>
    </dgm:pt>
    <dgm:pt modelId="{ECAD7520-0F54-46A8-940C-FF969A1EC7F3}" type="sibTrans" cxnId="{B5FCA640-E851-4999-B85F-ABD5C880ADE9}">
      <dgm:prSet/>
      <dgm:spPr/>
      <dgm:t>
        <a:bodyPr/>
        <a:lstStyle/>
        <a:p>
          <a:endParaRPr lang="en-US" sz="1400"/>
        </a:p>
      </dgm:t>
    </dgm:pt>
    <dgm:pt modelId="{36AB3844-30B9-4CC2-BD7C-366EFACE5619}">
      <dgm:prSet custT="1"/>
      <dgm:spPr>
        <a:solidFill>
          <a:schemeClr val="accent2">
            <a:lumMod val="20000"/>
            <a:lumOff val="80000"/>
          </a:schemeClr>
        </a:solidFill>
      </dgm:spPr>
      <dgm:t>
        <a:bodyPr/>
        <a:lstStyle/>
        <a:p>
          <a:r>
            <a:rPr lang="en-US" sz="1400" dirty="0"/>
            <a:t>Patient/Carer’s/Families</a:t>
          </a:r>
        </a:p>
      </dgm:t>
    </dgm:pt>
    <dgm:pt modelId="{4DCA45B9-37A2-49BA-B035-DAB540406AB8}" type="parTrans" cxnId="{D6798809-01F1-4899-9BC1-330CBF0B1A54}">
      <dgm:prSet custT="1"/>
      <dgm:spPr/>
      <dgm:t>
        <a:bodyPr/>
        <a:lstStyle/>
        <a:p>
          <a:endParaRPr lang="en-US" sz="1400"/>
        </a:p>
      </dgm:t>
    </dgm:pt>
    <dgm:pt modelId="{C5577D9D-33BF-4CFB-811D-115D4C64E911}" type="sibTrans" cxnId="{D6798809-01F1-4899-9BC1-330CBF0B1A54}">
      <dgm:prSet/>
      <dgm:spPr/>
      <dgm:t>
        <a:bodyPr/>
        <a:lstStyle/>
        <a:p>
          <a:endParaRPr lang="en-US" sz="1400"/>
        </a:p>
      </dgm:t>
    </dgm:pt>
    <dgm:pt modelId="{E8AFAA28-F4F8-4CAC-B13E-28CFA973E52D}">
      <dgm:prSet custT="1"/>
      <dgm:spPr>
        <a:solidFill>
          <a:schemeClr val="accent2">
            <a:lumMod val="20000"/>
            <a:lumOff val="80000"/>
          </a:schemeClr>
        </a:solidFill>
      </dgm:spPr>
      <dgm:t>
        <a:bodyPr/>
        <a:lstStyle/>
        <a:p>
          <a:r>
            <a:rPr lang="en-US" sz="1400" dirty="0"/>
            <a:t>Support Services </a:t>
          </a:r>
        </a:p>
      </dgm:t>
    </dgm:pt>
    <dgm:pt modelId="{9BF95006-8EF9-4E3D-89A8-3D29C0026ED4}" type="parTrans" cxnId="{0D23890C-5082-4FC6-8352-6CB77C296588}">
      <dgm:prSet custT="1"/>
      <dgm:spPr/>
      <dgm:t>
        <a:bodyPr/>
        <a:lstStyle/>
        <a:p>
          <a:endParaRPr lang="en-US" sz="1400"/>
        </a:p>
      </dgm:t>
    </dgm:pt>
    <dgm:pt modelId="{7B816AAE-9222-4BD8-ABAC-A3D9AE3634F8}" type="sibTrans" cxnId="{0D23890C-5082-4FC6-8352-6CB77C296588}">
      <dgm:prSet/>
      <dgm:spPr/>
      <dgm:t>
        <a:bodyPr/>
        <a:lstStyle/>
        <a:p>
          <a:endParaRPr lang="en-US" sz="1400"/>
        </a:p>
      </dgm:t>
    </dgm:pt>
    <dgm:pt modelId="{B244C223-19DB-4BFF-8CC2-AFF058313119}">
      <dgm:prSet phldrT="[Text]"/>
      <dgm:spPr/>
      <dgm:t>
        <a:bodyPr/>
        <a:lstStyle/>
        <a:p>
          <a:endParaRPr lang="en-US"/>
        </a:p>
      </dgm:t>
    </dgm:pt>
    <dgm:pt modelId="{E700C080-0377-4B98-8D87-506B83F4C5D4}" type="parTrans" cxnId="{451A276F-81DB-4FDA-8C2A-ADF5C6A36211}">
      <dgm:prSet/>
      <dgm:spPr/>
      <dgm:t>
        <a:bodyPr/>
        <a:lstStyle/>
        <a:p>
          <a:endParaRPr lang="en-US"/>
        </a:p>
      </dgm:t>
    </dgm:pt>
    <dgm:pt modelId="{71F82C9E-961D-4E7D-BFCE-E31B93B01BAE}" type="sibTrans" cxnId="{451A276F-81DB-4FDA-8C2A-ADF5C6A36211}">
      <dgm:prSet/>
      <dgm:spPr/>
      <dgm:t>
        <a:bodyPr/>
        <a:lstStyle/>
        <a:p>
          <a:endParaRPr lang="en-US"/>
        </a:p>
      </dgm:t>
    </dgm:pt>
    <dgm:pt modelId="{DCC96551-BD99-40E4-9577-F1BE1D36CCE6}">
      <dgm:prSet phldrT="[Text]"/>
      <dgm:spPr/>
      <dgm:t>
        <a:bodyPr/>
        <a:lstStyle/>
        <a:p>
          <a:endParaRPr lang="en-US"/>
        </a:p>
      </dgm:t>
    </dgm:pt>
    <dgm:pt modelId="{77EAF52E-DDA1-4613-8BB1-7DEABEA898FE}" type="parTrans" cxnId="{DC41A1C4-9A72-4B41-ACD0-63C3AF8EF082}">
      <dgm:prSet/>
      <dgm:spPr/>
      <dgm:t>
        <a:bodyPr/>
        <a:lstStyle/>
        <a:p>
          <a:endParaRPr lang="en-US"/>
        </a:p>
      </dgm:t>
    </dgm:pt>
    <dgm:pt modelId="{74931012-AEC3-4E31-A22E-58292EB95924}" type="sibTrans" cxnId="{DC41A1C4-9A72-4B41-ACD0-63C3AF8EF082}">
      <dgm:prSet/>
      <dgm:spPr/>
      <dgm:t>
        <a:bodyPr/>
        <a:lstStyle/>
        <a:p>
          <a:endParaRPr lang="en-US"/>
        </a:p>
      </dgm:t>
    </dgm:pt>
    <dgm:pt modelId="{7BBBE93C-43AD-442A-9C76-6B13C4560D0D}">
      <dgm:prSet phldrT="[Text]" custT="1"/>
      <dgm:spPr>
        <a:solidFill>
          <a:srgbClr val="FF00FF">
            <a:alpha val="50000"/>
          </a:srgbClr>
        </a:solidFill>
      </dgm:spPr>
      <dgm:t>
        <a:bodyPr/>
        <a:lstStyle/>
        <a:p>
          <a:r>
            <a:rPr lang="en-US" sz="1400" dirty="0"/>
            <a:t>Internal </a:t>
          </a:r>
        </a:p>
      </dgm:t>
    </dgm:pt>
    <dgm:pt modelId="{DC0ED755-D083-414E-A0C8-67DB2B0C7649}" type="sibTrans" cxnId="{2F338957-DCBA-4859-A8AE-4CB858C8BF58}">
      <dgm:prSet/>
      <dgm:spPr/>
      <dgm:t>
        <a:bodyPr/>
        <a:lstStyle/>
        <a:p>
          <a:endParaRPr lang="en-US" sz="1400"/>
        </a:p>
      </dgm:t>
    </dgm:pt>
    <dgm:pt modelId="{E63B827E-70ED-4437-8F9B-AC9D4F3060DD}" type="parTrans" cxnId="{2F338957-DCBA-4859-A8AE-4CB858C8BF58}">
      <dgm:prSet/>
      <dgm:spPr/>
      <dgm:t>
        <a:bodyPr/>
        <a:lstStyle/>
        <a:p>
          <a:endParaRPr lang="en-US" sz="1400"/>
        </a:p>
      </dgm:t>
    </dgm:pt>
    <dgm:pt modelId="{4B3900D7-4C83-4FA3-8331-7A221EC579B2}" type="pres">
      <dgm:prSet presAssocID="{486C1B10-E07D-402E-8976-1B8B8305692A}" presName="composite" presStyleCnt="0">
        <dgm:presLayoutVars>
          <dgm:chMax val="1"/>
          <dgm:dir/>
          <dgm:resizeHandles val="exact"/>
        </dgm:presLayoutVars>
      </dgm:prSet>
      <dgm:spPr/>
    </dgm:pt>
    <dgm:pt modelId="{8C41FCBF-C66D-417C-BE2A-1D98699A3421}" type="pres">
      <dgm:prSet presAssocID="{486C1B10-E07D-402E-8976-1B8B8305692A}" presName="radial" presStyleCnt="0">
        <dgm:presLayoutVars>
          <dgm:animLvl val="ctr"/>
        </dgm:presLayoutVars>
      </dgm:prSet>
      <dgm:spPr/>
    </dgm:pt>
    <dgm:pt modelId="{D82009B0-52C3-471A-8583-0F59EF3BACDE}" type="pres">
      <dgm:prSet presAssocID="{7BBBE93C-43AD-442A-9C76-6B13C4560D0D}" presName="centerShape" presStyleLbl="vennNode1" presStyleIdx="0" presStyleCnt="10"/>
      <dgm:spPr/>
    </dgm:pt>
    <dgm:pt modelId="{F724ECFA-F948-4A7B-BABD-8C283733B9FE}" type="pres">
      <dgm:prSet presAssocID="{B7A2FDC4-C412-4CF7-8AB7-5822C12BB98A}" presName="node" presStyleLbl="vennNode1" presStyleIdx="1" presStyleCnt="10">
        <dgm:presLayoutVars>
          <dgm:bulletEnabled val="1"/>
        </dgm:presLayoutVars>
      </dgm:prSet>
      <dgm:spPr/>
    </dgm:pt>
    <dgm:pt modelId="{56700161-BC5F-43FA-AC16-BB8E67AFA423}" type="pres">
      <dgm:prSet presAssocID="{4101D151-EDAB-4DAB-9863-9F7F17312AA1}" presName="node" presStyleLbl="vennNode1" presStyleIdx="2" presStyleCnt="10">
        <dgm:presLayoutVars>
          <dgm:bulletEnabled val="1"/>
        </dgm:presLayoutVars>
      </dgm:prSet>
      <dgm:spPr/>
    </dgm:pt>
    <dgm:pt modelId="{A0A30931-09D4-4E22-9E91-D56C5463A4E2}" type="pres">
      <dgm:prSet presAssocID="{E777E4AE-7ECD-43A4-8B90-2840DD7E11B8}" presName="node" presStyleLbl="vennNode1" presStyleIdx="3" presStyleCnt="10">
        <dgm:presLayoutVars>
          <dgm:bulletEnabled val="1"/>
        </dgm:presLayoutVars>
      </dgm:prSet>
      <dgm:spPr/>
    </dgm:pt>
    <dgm:pt modelId="{83EE2CF4-46EC-4247-AF3C-4ECA9C22514E}" type="pres">
      <dgm:prSet presAssocID="{E8AFAA28-F4F8-4CAC-B13E-28CFA973E52D}" presName="node" presStyleLbl="vennNode1" presStyleIdx="4" presStyleCnt="10">
        <dgm:presLayoutVars>
          <dgm:bulletEnabled val="1"/>
        </dgm:presLayoutVars>
      </dgm:prSet>
      <dgm:spPr/>
    </dgm:pt>
    <dgm:pt modelId="{6F9F05AC-72EE-41F6-8F3A-1F46ADF98562}" type="pres">
      <dgm:prSet presAssocID="{DA79E67F-2982-4DA0-9CF2-1FFC81A73C87}" presName="node" presStyleLbl="vennNode1" presStyleIdx="5" presStyleCnt="10">
        <dgm:presLayoutVars>
          <dgm:bulletEnabled val="1"/>
        </dgm:presLayoutVars>
      </dgm:prSet>
      <dgm:spPr/>
    </dgm:pt>
    <dgm:pt modelId="{DC79206B-F8AD-42D1-9938-E9947A831D4C}" type="pres">
      <dgm:prSet presAssocID="{FC10FB52-D7C5-4FC1-8220-474995E69184}" presName="node" presStyleLbl="vennNode1" presStyleIdx="6" presStyleCnt="10">
        <dgm:presLayoutVars>
          <dgm:bulletEnabled val="1"/>
        </dgm:presLayoutVars>
      </dgm:prSet>
      <dgm:spPr/>
    </dgm:pt>
    <dgm:pt modelId="{5802EBA5-2B91-4EBB-B282-E93832B5F4DD}" type="pres">
      <dgm:prSet presAssocID="{F31001CE-2920-4797-9049-4B984D1C683B}" presName="node" presStyleLbl="vennNode1" presStyleIdx="7" presStyleCnt="10">
        <dgm:presLayoutVars>
          <dgm:bulletEnabled val="1"/>
        </dgm:presLayoutVars>
      </dgm:prSet>
      <dgm:spPr/>
    </dgm:pt>
    <dgm:pt modelId="{BB6E1613-9425-4661-85BB-9B4BD29CA220}" type="pres">
      <dgm:prSet presAssocID="{640970C3-BC60-4818-878E-7970EA4724F4}" presName="node" presStyleLbl="vennNode1" presStyleIdx="8" presStyleCnt="10">
        <dgm:presLayoutVars>
          <dgm:bulletEnabled val="1"/>
        </dgm:presLayoutVars>
      </dgm:prSet>
      <dgm:spPr/>
    </dgm:pt>
    <dgm:pt modelId="{FCD3A653-C29D-4A21-9E2E-3072F8AB199D}" type="pres">
      <dgm:prSet presAssocID="{36AB3844-30B9-4CC2-BD7C-366EFACE5619}" presName="node" presStyleLbl="vennNode1" presStyleIdx="9" presStyleCnt="10">
        <dgm:presLayoutVars>
          <dgm:bulletEnabled val="1"/>
        </dgm:presLayoutVars>
      </dgm:prSet>
      <dgm:spPr/>
    </dgm:pt>
  </dgm:ptLst>
  <dgm:cxnLst>
    <dgm:cxn modelId="{D6798809-01F1-4899-9BC1-330CBF0B1A54}" srcId="{7BBBE93C-43AD-442A-9C76-6B13C4560D0D}" destId="{36AB3844-30B9-4CC2-BD7C-366EFACE5619}" srcOrd="8" destOrd="0" parTransId="{4DCA45B9-37A2-49BA-B035-DAB540406AB8}" sibTransId="{C5577D9D-33BF-4CFB-811D-115D4C64E911}"/>
    <dgm:cxn modelId="{0D23890C-5082-4FC6-8352-6CB77C296588}" srcId="{7BBBE93C-43AD-442A-9C76-6B13C4560D0D}" destId="{E8AFAA28-F4F8-4CAC-B13E-28CFA973E52D}" srcOrd="3" destOrd="0" parTransId="{9BF95006-8EF9-4E3D-89A8-3D29C0026ED4}" sibTransId="{7B816AAE-9222-4BD8-ABAC-A3D9AE3634F8}"/>
    <dgm:cxn modelId="{3639440E-C201-4B58-90D1-DA6F449B8484}" type="presOf" srcId="{640970C3-BC60-4818-878E-7970EA4724F4}" destId="{BB6E1613-9425-4661-85BB-9B4BD29CA220}" srcOrd="0" destOrd="0" presId="urn:microsoft.com/office/officeart/2005/8/layout/radial3"/>
    <dgm:cxn modelId="{2221403F-FB21-462C-A6AA-6F08BB5E53A5}" srcId="{7BBBE93C-43AD-442A-9C76-6B13C4560D0D}" destId="{B7A2FDC4-C412-4CF7-8AB7-5822C12BB98A}" srcOrd="0" destOrd="0" parTransId="{91055C73-9DD8-4649-B53C-DD175550ABA7}" sibTransId="{4A743EC6-0295-49F4-AAD5-D2FA5B517E23}"/>
    <dgm:cxn modelId="{B5FCA640-E851-4999-B85F-ABD5C880ADE9}" srcId="{7BBBE93C-43AD-442A-9C76-6B13C4560D0D}" destId="{4101D151-EDAB-4DAB-9863-9F7F17312AA1}" srcOrd="1" destOrd="0" parTransId="{337EA8BE-31C0-40FE-95F6-FD0388DFA1EA}" sibTransId="{ECAD7520-0F54-46A8-940C-FF969A1EC7F3}"/>
    <dgm:cxn modelId="{A4BA926B-1A8B-4120-A6F9-9AF2384D331B}" type="presOf" srcId="{E8AFAA28-F4F8-4CAC-B13E-28CFA973E52D}" destId="{83EE2CF4-46EC-4247-AF3C-4ECA9C22514E}" srcOrd="0" destOrd="0" presId="urn:microsoft.com/office/officeart/2005/8/layout/radial3"/>
    <dgm:cxn modelId="{451A276F-81DB-4FDA-8C2A-ADF5C6A36211}" srcId="{486C1B10-E07D-402E-8976-1B8B8305692A}" destId="{B244C223-19DB-4BFF-8CC2-AFF058313119}" srcOrd="1" destOrd="0" parTransId="{E700C080-0377-4B98-8D87-506B83F4C5D4}" sibTransId="{71F82C9E-961D-4E7D-BFCE-E31B93B01BAE}"/>
    <dgm:cxn modelId="{2F338957-DCBA-4859-A8AE-4CB858C8BF58}" srcId="{486C1B10-E07D-402E-8976-1B8B8305692A}" destId="{7BBBE93C-43AD-442A-9C76-6B13C4560D0D}" srcOrd="0" destOrd="0" parTransId="{E63B827E-70ED-4437-8F9B-AC9D4F3060DD}" sibTransId="{DC0ED755-D083-414E-A0C8-67DB2B0C7649}"/>
    <dgm:cxn modelId="{3A164688-D2CB-4DFF-BA38-4075476DD596}" type="presOf" srcId="{B7A2FDC4-C412-4CF7-8AB7-5822C12BB98A}" destId="{F724ECFA-F948-4A7B-BABD-8C283733B9FE}" srcOrd="0" destOrd="0" presId="urn:microsoft.com/office/officeart/2005/8/layout/radial3"/>
    <dgm:cxn modelId="{9F319B89-096B-4324-8ACB-597E42FFDA8F}" type="presOf" srcId="{7BBBE93C-43AD-442A-9C76-6B13C4560D0D}" destId="{D82009B0-52C3-471A-8583-0F59EF3BACDE}" srcOrd="0" destOrd="0" presId="urn:microsoft.com/office/officeart/2005/8/layout/radial3"/>
    <dgm:cxn modelId="{F17BB397-75BC-40B5-A9DE-EDFD37EE7B58}" type="presOf" srcId="{E777E4AE-7ECD-43A4-8B90-2840DD7E11B8}" destId="{A0A30931-09D4-4E22-9E91-D56C5463A4E2}" srcOrd="0" destOrd="0" presId="urn:microsoft.com/office/officeart/2005/8/layout/radial3"/>
    <dgm:cxn modelId="{CDB7FEA1-2172-405E-9B7E-20A760606067}" type="presOf" srcId="{4101D151-EDAB-4DAB-9863-9F7F17312AA1}" destId="{56700161-BC5F-43FA-AC16-BB8E67AFA423}" srcOrd="0" destOrd="0" presId="urn:microsoft.com/office/officeart/2005/8/layout/radial3"/>
    <dgm:cxn modelId="{47D4A9BA-4A6F-4C18-B82A-47B56246EAC1}" type="presOf" srcId="{DA79E67F-2982-4DA0-9CF2-1FFC81A73C87}" destId="{6F9F05AC-72EE-41F6-8F3A-1F46ADF98562}" srcOrd="0" destOrd="0" presId="urn:microsoft.com/office/officeart/2005/8/layout/radial3"/>
    <dgm:cxn modelId="{6E87B0BC-0722-481A-8E5F-47AD59E7D74B}" srcId="{7BBBE93C-43AD-442A-9C76-6B13C4560D0D}" destId="{E777E4AE-7ECD-43A4-8B90-2840DD7E11B8}" srcOrd="2" destOrd="0" parTransId="{3591B59D-D4F8-4615-B84F-AF259FF488B8}" sibTransId="{B7B2C118-1DC7-4167-AD0C-820C6BAEDAF7}"/>
    <dgm:cxn modelId="{22478EBE-EE00-464C-AD60-74579437D603}" type="presOf" srcId="{486C1B10-E07D-402E-8976-1B8B8305692A}" destId="{4B3900D7-4C83-4FA3-8331-7A221EC579B2}" srcOrd="0" destOrd="0" presId="urn:microsoft.com/office/officeart/2005/8/layout/radial3"/>
    <dgm:cxn modelId="{DC41A1C4-9A72-4B41-ACD0-63C3AF8EF082}" srcId="{486C1B10-E07D-402E-8976-1B8B8305692A}" destId="{DCC96551-BD99-40E4-9577-F1BE1D36CCE6}" srcOrd="2" destOrd="0" parTransId="{77EAF52E-DDA1-4613-8BB1-7DEABEA898FE}" sibTransId="{74931012-AEC3-4E31-A22E-58292EB95924}"/>
    <dgm:cxn modelId="{D4C54ECB-A201-4E61-AF38-FAD456BB5483}" type="presOf" srcId="{36AB3844-30B9-4CC2-BD7C-366EFACE5619}" destId="{FCD3A653-C29D-4A21-9E2E-3072F8AB199D}" srcOrd="0" destOrd="0" presId="urn:microsoft.com/office/officeart/2005/8/layout/radial3"/>
    <dgm:cxn modelId="{2388A6D2-550C-42AE-BB02-C7339DDE9B85}" srcId="{7BBBE93C-43AD-442A-9C76-6B13C4560D0D}" destId="{F31001CE-2920-4797-9049-4B984D1C683B}" srcOrd="6" destOrd="0" parTransId="{DD85EDC2-81B7-406A-9990-ACB59F8FE34B}" sibTransId="{EF4C43D9-F66E-4EBA-A293-6F2A9A3BF806}"/>
    <dgm:cxn modelId="{34CAC7D2-C838-48A1-A420-ABEF4972077A}" type="presOf" srcId="{F31001CE-2920-4797-9049-4B984D1C683B}" destId="{5802EBA5-2B91-4EBB-B282-E93832B5F4DD}" srcOrd="0" destOrd="0" presId="urn:microsoft.com/office/officeart/2005/8/layout/radial3"/>
    <dgm:cxn modelId="{DF23A4D4-DAD8-464C-A27B-484CBD1EB703}" srcId="{7BBBE93C-43AD-442A-9C76-6B13C4560D0D}" destId="{640970C3-BC60-4818-878E-7970EA4724F4}" srcOrd="7" destOrd="0" parTransId="{A06C93F0-5103-467B-AA05-848107DA5502}" sibTransId="{CF50135B-2C16-4480-8C35-F3DC9F5DFC35}"/>
    <dgm:cxn modelId="{D1C957DE-DF2F-4CA5-AB51-00BF5E1978D0}" srcId="{7BBBE93C-43AD-442A-9C76-6B13C4560D0D}" destId="{FC10FB52-D7C5-4FC1-8220-474995E69184}" srcOrd="5" destOrd="0" parTransId="{068DC82F-74A9-4D66-B73C-56C556C6B44B}" sibTransId="{D0275ED7-8D80-4B10-927F-C8B3AE301FDA}"/>
    <dgm:cxn modelId="{9F28B6E1-0775-4567-8CF8-D73A56B3C7AE}" type="presOf" srcId="{FC10FB52-D7C5-4FC1-8220-474995E69184}" destId="{DC79206B-F8AD-42D1-9938-E9947A831D4C}" srcOrd="0" destOrd="0" presId="urn:microsoft.com/office/officeart/2005/8/layout/radial3"/>
    <dgm:cxn modelId="{490F9FFD-2995-40BF-9ACB-E3EBD982CFC3}" srcId="{7BBBE93C-43AD-442A-9C76-6B13C4560D0D}" destId="{DA79E67F-2982-4DA0-9CF2-1FFC81A73C87}" srcOrd="4" destOrd="0" parTransId="{EFB544A5-236A-470E-9B55-B13D01D804D4}" sibTransId="{2809D5BB-4A44-4F3C-A077-695712C64B00}"/>
    <dgm:cxn modelId="{1D739D96-7BF7-499A-9497-3BFC9840C0A6}" type="presParOf" srcId="{4B3900D7-4C83-4FA3-8331-7A221EC579B2}" destId="{8C41FCBF-C66D-417C-BE2A-1D98699A3421}" srcOrd="0" destOrd="0" presId="urn:microsoft.com/office/officeart/2005/8/layout/radial3"/>
    <dgm:cxn modelId="{0C54AC2B-7CD1-4B68-B79F-6389577ABF98}" type="presParOf" srcId="{8C41FCBF-C66D-417C-BE2A-1D98699A3421}" destId="{D82009B0-52C3-471A-8583-0F59EF3BACDE}" srcOrd="0" destOrd="0" presId="urn:microsoft.com/office/officeart/2005/8/layout/radial3"/>
    <dgm:cxn modelId="{90E1AE71-A929-4756-9BBA-BE5F8354CC51}" type="presParOf" srcId="{8C41FCBF-C66D-417C-BE2A-1D98699A3421}" destId="{F724ECFA-F948-4A7B-BABD-8C283733B9FE}" srcOrd="1" destOrd="0" presId="urn:microsoft.com/office/officeart/2005/8/layout/radial3"/>
    <dgm:cxn modelId="{4D220A56-94BC-4DB4-8F1F-ED82B1EC637B}" type="presParOf" srcId="{8C41FCBF-C66D-417C-BE2A-1D98699A3421}" destId="{56700161-BC5F-43FA-AC16-BB8E67AFA423}" srcOrd="2" destOrd="0" presId="urn:microsoft.com/office/officeart/2005/8/layout/radial3"/>
    <dgm:cxn modelId="{F1CB98C2-9BFC-4B3D-ABA8-B69804AA8C40}" type="presParOf" srcId="{8C41FCBF-C66D-417C-BE2A-1D98699A3421}" destId="{A0A30931-09D4-4E22-9E91-D56C5463A4E2}" srcOrd="3" destOrd="0" presId="urn:microsoft.com/office/officeart/2005/8/layout/radial3"/>
    <dgm:cxn modelId="{60254000-2955-47E3-BD2A-3F34AAA0004C}" type="presParOf" srcId="{8C41FCBF-C66D-417C-BE2A-1D98699A3421}" destId="{83EE2CF4-46EC-4247-AF3C-4ECA9C22514E}" srcOrd="4" destOrd="0" presId="urn:microsoft.com/office/officeart/2005/8/layout/radial3"/>
    <dgm:cxn modelId="{B7EA41C0-AA89-4A39-9F3D-A8F2C2E96DA7}" type="presParOf" srcId="{8C41FCBF-C66D-417C-BE2A-1D98699A3421}" destId="{6F9F05AC-72EE-41F6-8F3A-1F46ADF98562}" srcOrd="5" destOrd="0" presId="urn:microsoft.com/office/officeart/2005/8/layout/radial3"/>
    <dgm:cxn modelId="{1CD4B6F1-A8F3-450B-84BC-6C16542102E9}" type="presParOf" srcId="{8C41FCBF-C66D-417C-BE2A-1D98699A3421}" destId="{DC79206B-F8AD-42D1-9938-E9947A831D4C}" srcOrd="6" destOrd="0" presId="urn:microsoft.com/office/officeart/2005/8/layout/radial3"/>
    <dgm:cxn modelId="{AB2858FE-D413-472D-947A-58E046E12E06}" type="presParOf" srcId="{8C41FCBF-C66D-417C-BE2A-1D98699A3421}" destId="{5802EBA5-2B91-4EBB-B282-E93832B5F4DD}" srcOrd="7" destOrd="0" presId="urn:microsoft.com/office/officeart/2005/8/layout/radial3"/>
    <dgm:cxn modelId="{9C665546-B364-46C7-81C0-44976488F7A6}" type="presParOf" srcId="{8C41FCBF-C66D-417C-BE2A-1D98699A3421}" destId="{BB6E1613-9425-4661-85BB-9B4BD29CA220}" srcOrd="8" destOrd="0" presId="urn:microsoft.com/office/officeart/2005/8/layout/radial3"/>
    <dgm:cxn modelId="{02933A14-D78C-4CDC-81E9-A5A102DC0C46}" type="presParOf" srcId="{8C41FCBF-C66D-417C-BE2A-1D98699A3421}" destId="{FCD3A653-C29D-4A21-9E2E-3072F8AB199D}"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6C1B10-E07D-402E-8976-1B8B8305692A}" type="doc">
      <dgm:prSet loTypeId="urn:microsoft.com/office/officeart/2005/8/layout/radial3" loCatId="relationship" qsTypeId="urn:microsoft.com/office/officeart/2005/8/quickstyle/3d4" qsCatId="3D" csTypeId="urn:microsoft.com/office/officeart/2005/8/colors/colorful4" csCatId="colorful" phldr="1"/>
      <dgm:spPr/>
      <dgm:t>
        <a:bodyPr/>
        <a:lstStyle/>
        <a:p>
          <a:endParaRPr lang="en-US"/>
        </a:p>
      </dgm:t>
    </dgm:pt>
    <dgm:pt modelId="{7BBBE93C-43AD-442A-9C76-6B13C4560D0D}">
      <dgm:prSet phldrT="[Text]" custT="1"/>
      <dgm:spPr>
        <a:solidFill>
          <a:srgbClr val="00B050">
            <a:alpha val="50000"/>
          </a:srgbClr>
        </a:solidFill>
      </dgm:spPr>
      <dgm:t>
        <a:bodyPr/>
        <a:lstStyle/>
        <a:p>
          <a:r>
            <a:rPr lang="en-US" sz="1400" dirty="0"/>
            <a:t>External </a:t>
          </a:r>
        </a:p>
      </dgm:t>
    </dgm:pt>
    <dgm:pt modelId="{E63B827E-70ED-4437-8F9B-AC9D4F3060DD}" type="parTrans" cxnId="{2F338957-DCBA-4859-A8AE-4CB858C8BF58}">
      <dgm:prSet/>
      <dgm:spPr/>
      <dgm:t>
        <a:bodyPr/>
        <a:lstStyle/>
        <a:p>
          <a:endParaRPr lang="en-US" sz="1400"/>
        </a:p>
      </dgm:t>
    </dgm:pt>
    <dgm:pt modelId="{DC0ED755-D083-414E-A0C8-67DB2B0C7649}" type="sibTrans" cxnId="{2F338957-DCBA-4859-A8AE-4CB858C8BF58}">
      <dgm:prSet/>
      <dgm:spPr/>
      <dgm:t>
        <a:bodyPr/>
        <a:lstStyle/>
        <a:p>
          <a:endParaRPr lang="en-US" sz="1400"/>
        </a:p>
      </dgm:t>
    </dgm:pt>
    <dgm:pt modelId="{B7A2FDC4-C412-4CF7-8AB7-5822C12BB98A}">
      <dgm:prSet phldrT="[Text]" custT="1"/>
      <dgm:spPr>
        <a:solidFill>
          <a:srgbClr val="FF9900"/>
        </a:solidFill>
      </dgm:spPr>
      <dgm:t>
        <a:bodyPr/>
        <a:lstStyle/>
        <a:p>
          <a:r>
            <a:rPr lang="en-US" sz="1400" dirty="0"/>
            <a:t>Government </a:t>
          </a:r>
        </a:p>
      </dgm:t>
    </dgm:pt>
    <dgm:pt modelId="{91055C73-9DD8-4649-B53C-DD175550ABA7}" type="parTrans" cxnId="{2221403F-FB21-462C-A6AA-6F08BB5E53A5}">
      <dgm:prSet custT="1"/>
      <dgm:spPr/>
      <dgm:t>
        <a:bodyPr/>
        <a:lstStyle/>
        <a:p>
          <a:endParaRPr lang="en-US" sz="1400"/>
        </a:p>
      </dgm:t>
    </dgm:pt>
    <dgm:pt modelId="{4A743EC6-0295-49F4-AAD5-D2FA5B517E23}" type="sibTrans" cxnId="{2221403F-FB21-462C-A6AA-6F08BB5E53A5}">
      <dgm:prSet/>
      <dgm:spPr/>
      <dgm:t>
        <a:bodyPr/>
        <a:lstStyle/>
        <a:p>
          <a:endParaRPr lang="en-US" sz="1400"/>
        </a:p>
      </dgm:t>
    </dgm:pt>
    <dgm:pt modelId="{E777E4AE-7ECD-43A4-8B90-2840DD7E11B8}">
      <dgm:prSet phldrT="[Text]" custT="1"/>
      <dgm:spPr>
        <a:solidFill>
          <a:srgbClr val="FF9900"/>
        </a:solidFill>
      </dgm:spPr>
      <dgm:t>
        <a:bodyPr/>
        <a:lstStyle/>
        <a:p>
          <a:r>
            <a:rPr lang="en-US" sz="1400" dirty="0"/>
            <a:t>Local &amp; Regional programs  </a:t>
          </a:r>
        </a:p>
      </dgm:t>
    </dgm:pt>
    <dgm:pt modelId="{3591B59D-D4F8-4615-B84F-AF259FF488B8}" type="parTrans" cxnId="{6E87B0BC-0722-481A-8E5F-47AD59E7D74B}">
      <dgm:prSet custT="1"/>
      <dgm:spPr/>
      <dgm:t>
        <a:bodyPr/>
        <a:lstStyle/>
        <a:p>
          <a:endParaRPr lang="en-US" sz="1400"/>
        </a:p>
      </dgm:t>
    </dgm:pt>
    <dgm:pt modelId="{B7B2C118-1DC7-4167-AD0C-820C6BAEDAF7}" type="sibTrans" cxnId="{6E87B0BC-0722-481A-8E5F-47AD59E7D74B}">
      <dgm:prSet/>
      <dgm:spPr/>
      <dgm:t>
        <a:bodyPr/>
        <a:lstStyle/>
        <a:p>
          <a:endParaRPr lang="en-US" sz="1400"/>
        </a:p>
      </dgm:t>
    </dgm:pt>
    <dgm:pt modelId="{DA79E67F-2982-4DA0-9CF2-1FFC81A73C87}">
      <dgm:prSet phldrT="[Text]" custT="1"/>
      <dgm:spPr>
        <a:solidFill>
          <a:srgbClr val="FF9900"/>
        </a:solidFill>
      </dgm:spPr>
      <dgm:t>
        <a:bodyPr/>
        <a:lstStyle/>
        <a:p>
          <a:r>
            <a:rPr lang="en-US" sz="1400" dirty="0"/>
            <a:t>Manufacturers </a:t>
          </a:r>
        </a:p>
      </dgm:t>
    </dgm:pt>
    <dgm:pt modelId="{EFB544A5-236A-470E-9B55-B13D01D804D4}" type="parTrans" cxnId="{490F9FFD-2995-40BF-9ACB-E3EBD982CFC3}">
      <dgm:prSet custT="1"/>
      <dgm:spPr/>
      <dgm:t>
        <a:bodyPr/>
        <a:lstStyle/>
        <a:p>
          <a:endParaRPr lang="en-US" sz="1400"/>
        </a:p>
      </dgm:t>
    </dgm:pt>
    <dgm:pt modelId="{2809D5BB-4A44-4F3C-A077-695712C64B00}" type="sibTrans" cxnId="{490F9FFD-2995-40BF-9ACB-E3EBD982CFC3}">
      <dgm:prSet/>
      <dgm:spPr/>
      <dgm:t>
        <a:bodyPr/>
        <a:lstStyle/>
        <a:p>
          <a:endParaRPr lang="en-US" sz="1400"/>
        </a:p>
      </dgm:t>
    </dgm:pt>
    <dgm:pt modelId="{4101D151-EDAB-4DAB-9863-9F7F17312AA1}">
      <dgm:prSet custT="1"/>
      <dgm:spPr>
        <a:solidFill>
          <a:srgbClr val="FF9900"/>
        </a:solidFill>
      </dgm:spPr>
      <dgm:t>
        <a:bodyPr/>
        <a:lstStyle/>
        <a:p>
          <a:r>
            <a:rPr lang="en-US" sz="1400" dirty="0"/>
            <a:t>Blood Service</a:t>
          </a:r>
        </a:p>
      </dgm:t>
    </dgm:pt>
    <dgm:pt modelId="{337EA8BE-31C0-40FE-95F6-FD0388DFA1EA}" type="parTrans" cxnId="{B5FCA640-E851-4999-B85F-ABD5C880ADE9}">
      <dgm:prSet custT="1"/>
      <dgm:spPr/>
      <dgm:t>
        <a:bodyPr/>
        <a:lstStyle/>
        <a:p>
          <a:endParaRPr lang="en-US" sz="1400"/>
        </a:p>
      </dgm:t>
    </dgm:pt>
    <dgm:pt modelId="{ECAD7520-0F54-46A8-940C-FF969A1EC7F3}" type="sibTrans" cxnId="{B5FCA640-E851-4999-B85F-ABD5C880ADE9}">
      <dgm:prSet/>
      <dgm:spPr/>
      <dgm:t>
        <a:bodyPr/>
        <a:lstStyle/>
        <a:p>
          <a:endParaRPr lang="en-US" sz="1400"/>
        </a:p>
      </dgm:t>
    </dgm:pt>
    <dgm:pt modelId="{36AB3844-30B9-4CC2-BD7C-366EFACE5619}">
      <dgm:prSet custT="1"/>
      <dgm:spPr>
        <a:solidFill>
          <a:srgbClr val="FF9900"/>
        </a:solidFill>
      </dgm:spPr>
      <dgm:t>
        <a:bodyPr/>
        <a:lstStyle/>
        <a:p>
          <a:r>
            <a:rPr lang="en-US" sz="1400" dirty="0"/>
            <a:t>Haemovigilance/Clinical Practice </a:t>
          </a:r>
        </a:p>
      </dgm:t>
    </dgm:pt>
    <dgm:pt modelId="{4DCA45B9-37A2-49BA-B035-DAB540406AB8}" type="parTrans" cxnId="{D6798809-01F1-4899-9BC1-330CBF0B1A54}">
      <dgm:prSet custT="1"/>
      <dgm:spPr/>
      <dgm:t>
        <a:bodyPr/>
        <a:lstStyle/>
        <a:p>
          <a:endParaRPr lang="en-US" sz="1400"/>
        </a:p>
      </dgm:t>
    </dgm:pt>
    <dgm:pt modelId="{C5577D9D-33BF-4CFB-811D-115D4C64E911}" type="sibTrans" cxnId="{D6798809-01F1-4899-9BC1-330CBF0B1A54}">
      <dgm:prSet/>
      <dgm:spPr/>
      <dgm:t>
        <a:bodyPr/>
        <a:lstStyle/>
        <a:p>
          <a:endParaRPr lang="en-US" sz="1400"/>
        </a:p>
      </dgm:t>
    </dgm:pt>
    <dgm:pt modelId="{E8AFAA28-F4F8-4CAC-B13E-28CFA973E52D}">
      <dgm:prSet custT="1"/>
      <dgm:spPr>
        <a:solidFill>
          <a:srgbClr val="FF9900"/>
        </a:solidFill>
      </dgm:spPr>
      <dgm:t>
        <a:bodyPr/>
        <a:lstStyle/>
        <a:p>
          <a:r>
            <a:rPr lang="en-US" sz="1400" dirty="0"/>
            <a:t>Professional societies </a:t>
          </a:r>
        </a:p>
      </dgm:t>
    </dgm:pt>
    <dgm:pt modelId="{9BF95006-8EF9-4E3D-89A8-3D29C0026ED4}" type="parTrans" cxnId="{0D23890C-5082-4FC6-8352-6CB77C296588}">
      <dgm:prSet custT="1"/>
      <dgm:spPr/>
      <dgm:t>
        <a:bodyPr/>
        <a:lstStyle/>
        <a:p>
          <a:endParaRPr lang="en-US" sz="1400"/>
        </a:p>
      </dgm:t>
    </dgm:pt>
    <dgm:pt modelId="{7B816AAE-9222-4BD8-ABAC-A3D9AE3634F8}" type="sibTrans" cxnId="{0D23890C-5082-4FC6-8352-6CB77C296588}">
      <dgm:prSet/>
      <dgm:spPr/>
      <dgm:t>
        <a:bodyPr/>
        <a:lstStyle/>
        <a:p>
          <a:endParaRPr lang="en-US" sz="1400"/>
        </a:p>
      </dgm:t>
    </dgm:pt>
    <dgm:pt modelId="{714B7301-444B-4D7A-93C7-9460AE1A0C3C}">
      <dgm:prSet/>
      <dgm:spPr/>
      <dgm:t>
        <a:bodyPr/>
        <a:lstStyle/>
        <a:p>
          <a:endParaRPr lang="en-US"/>
        </a:p>
      </dgm:t>
    </dgm:pt>
    <dgm:pt modelId="{386F208C-E737-450A-8710-336BE402F600}" type="parTrans" cxnId="{2C8FB802-7918-4171-9A4F-4C34FF45EE73}">
      <dgm:prSet/>
      <dgm:spPr/>
      <dgm:t>
        <a:bodyPr/>
        <a:lstStyle/>
        <a:p>
          <a:endParaRPr lang="en-US"/>
        </a:p>
      </dgm:t>
    </dgm:pt>
    <dgm:pt modelId="{11C594DF-8771-4CDC-8024-F3E4A0DE4F30}" type="sibTrans" cxnId="{2C8FB802-7918-4171-9A4F-4C34FF45EE73}">
      <dgm:prSet/>
      <dgm:spPr/>
      <dgm:t>
        <a:bodyPr/>
        <a:lstStyle/>
        <a:p>
          <a:endParaRPr lang="en-US"/>
        </a:p>
      </dgm:t>
    </dgm:pt>
    <dgm:pt modelId="{AE8A3C13-2121-4BA2-91C6-BC3D6130E46A}">
      <dgm:prSet/>
      <dgm:spPr/>
      <dgm:t>
        <a:bodyPr/>
        <a:lstStyle/>
        <a:p>
          <a:endParaRPr lang="en-US"/>
        </a:p>
      </dgm:t>
    </dgm:pt>
    <dgm:pt modelId="{CDFECC6C-CBE9-4AFE-8E8B-6D0582C534D1}" type="parTrans" cxnId="{3FAF6582-B200-4C5F-A9E8-EA4D6DD42402}">
      <dgm:prSet/>
      <dgm:spPr/>
      <dgm:t>
        <a:bodyPr/>
        <a:lstStyle/>
        <a:p>
          <a:endParaRPr lang="en-US"/>
        </a:p>
      </dgm:t>
    </dgm:pt>
    <dgm:pt modelId="{52F6C807-BEBC-42BF-AB15-1184B4633345}" type="sibTrans" cxnId="{3FAF6582-B200-4C5F-A9E8-EA4D6DD42402}">
      <dgm:prSet/>
      <dgm:spPr/>
      <dgm:t>
        <a:bodyPr/>
        <a:lstStyle/>
        <a:p>
          <a:endParaRPr lang="en-US"/>
        </a:p>
      </dgm:t>
    </dgm:pt>
    <dgm:pt modelId="{19654C8E-F835-49F2-8B66-87619DFBF8CE}" type="pres">
      <dgm:prSet presAssocID="{486C1B10-E07D-402E-8976-1B8B8305692A}" presName="composite" presStyleCnt="0">
        <dgm:presLayoutVars>
          <dgm:chMax val="1"/>
          <dgm:dir/>
          <dgm:resizeHandles val="exact"/>
        </dgm:presLayoutVars>
      </dgm:prSet>
      <dgm:spPr/>
    </dgm:pt>
    <dgm:pt modelId="{0A49BD89-B077-4253-B2E2-1C1F8568B708}" type="pres">
      <dgm:prSet presAssocID="{486C1B10-E07D-402E-8976-1B8B8305692A}" presName="radial" presStyleCnt="0">
        <dgm:presLayoutVars>
          <dgm:animLvl val="ctr"/>
        </dgm:presLayoutVars>
      </dgm:prSet>
      <dgm:spPr/>
    </dgm:pt>
    <dgm:pt modelId="{1A14D8C8-5229-468D-B0A6-4E5FA1EF0B3B}" type="pres">
      <dgm:prSet presAssocID="{7BBBE93C-43AD-442A-9C76-6B13C4560D0D}" presName="centerShape" presStyleLbl="vennNode1" presStyleIdx="0" presStyleCnt="7"/>
      <dgm:spPr/>
    </dgm:pt>
    <dgm:pt modelId="{9B7A55C3-2C1C-4C08-BAE5-796A0223F5BE}" type="pres">
      <dgm:prSet presAssocID="{B7A2FDC4-C412-4CF7-8AB7-5822C12BB98A}" presName="node" presStyleLbl="vennNode1" presStyleIdx="1" presStyleCnt="7">
        <dgm:presLayoutVars>
          <dgm:bulletEnabled val="1"/>
        </dgm:presLayoutVars>
      </dgm:prSet>
      <dgm:spPr/>
    </dgm:pt>
    <dgm:pt modelId="{2CE192EF-72BF-4D5E-9AB6-31E2A88D6694}" type="pres">
      <dgm:prSet presAssocID="{4101D151-EDAB-4DAB-9863-9F7F17312AA1}" presName="node" presStyleLbl="vennNode1" presStyleIdx="2" presStyleCnt="7">
        <dgm:presLayoutVars>
          <dgm:bulletEnabled val="1"/>
        </dgm:presLayoutVars>
      </dgm:prSet>
      <dgm:spPr/>
    </dgm:pt>
    <dgm:pt modelId="{BCE1393F-5265-4AD7-87A1-E49C0E4109F2}" type="pres">
      <dgm:prSet presAssocID="{E777E4AE-7ECD-43A4-8B90-2840DD7E11B8}" presName="node" presStyleLbl="vennNode1" presStyleIdx="3" presStyleCnt="7">
        <dgm:presLayoutVars>
          <dgm:bulletEnabled val="1"/>
        </dgm:presLayoutVars>
      </dgm:prSet>
      <dgm:spPr/>
    </dgm:pt>
    <dgm:pt modelId="{915E5A9D-3576-4ECE-9C95-61C9917A5E10}" type="pres">
      <dgm:prSet presAssocID="{E8AFAA28-F4F8-4CAC-B13E-28CFA973E52D}" presName="node" presStyleLbl="vennNode1" presStyleIdx="4" presStyleCnt="7">
        <dgm:presLayoutVars>
          <dgm:bulletEnabled val="1"/>
        </dgm:presLayoutVars>
      </dgm:prSet>
      <dgm:spPr/>
    </dgm:pt>
    <dgm:pt modelId="{9C57FFAA-2FCA-45A6-A8BB-BFA6AAE845D8}" type="pres">
      <dgm:prSet presAssocID="{DA79E67F-2982-4DA0-9CF2-1FFC81A73C87}" presName="node" presStyleLbl="vennNode1" presStyleIdx="5" presStyleCnt="7">
        <dgm:presLayoutVars>
          <dgm:bulletEnabled val="1"/>
        </dgm:presLayoutVars>
      </dgm:prSet>
      <dgm:spPr/>
    </dgm:pt>
    <dgm:pt modelId="{05FFA20D-82A2-4721-B406-468FD323C068}" type="pres">
      <dgm:prSet presAssocID="{36AB3844-30B9-4CC2-BD7C-366EFACE5619}" presName="node" presStyleLbl="vennNode1" presStyleIdx="6" presStyleCnt="7">
        <dgm:presLayoutVars>
          <dgm:bulletEnabled val="1"/>
        </dgm:presLayoutVars>
      </dgm:prSet>
      <dgm:spPr/>
    </dgm:pt>
  </dgm:ptLst>
  <dgm:cxnLst>
    <dgm:cxn modelId="{2C8FB802-7918-4171-9A4F-4C34FF45EE73}" srcId="{486C1B10-E07D-402E-8976-1B8B8305692A}" destId="{714B7301-444B-4D7A-93C7-9460AE1A0C3C}" srcOrd="1" destOrd="0" parTransId="{386F208C-E737-450A-8710-336BE402F600}" sibTransId="{11C594DF-8771-4CDC-8024-F3E4A0DE4F30}"/>
    <dgm:cxn modelId="{D6798809-01F1-4899-9BC1-330CBF0B1A54}" srcId="{7BBBE93C-43AD-442A-9C76-6B13C4560D0D}" destId="{36AB3844-30B9-4CC2-BD7C-366EFACE5619}" srcOrd="5" destOrd="0" parTransId="{4DCA45B9-37A2-49BA-B035-DAB540406AB8}" sibTransId="{C5577D9D-33BF-4CFB-811D-115D4C64E911}"/>
    <dgm:cxn modelId="{8446E009-7D10-4274-BD69-D9AD87AA19A3}" type="presOf" srcId="{7BBBE93C-43AD-442A-9C76-6B13C4560D0D}" destId="{1A14D8C8-5229-468D-B0A6-4E5FA1EF0B3B}" srcOrd="0" destOrd="0" presId="urn:microsoft.com/office/officeart/2005/8/layout/radial3"/>
    <dgm:cxn modelId="{0D23890C-5082-4FC6-8352-6CB77C296588}" srcId="{7BBBE93C-43AD-442A-9C76-6B13C4560D0D}" destId="{E8AFAA28-F4F8-4CAC-B13E-28CFA973E52D}" srcOrd="3" destOrd="0" parTransId="{9BF95006-8EF9-4E3D-89A8-3D29C0026ED4}" sibTransId="{7B816AAE-9222-4BD8-ABAC-A3D9AE3634F8}"/>
    <dgm:cxn modelId="{0695A910-5174-4850-9D39-9DE91817FED3}" type="presOf" srcId="{E8AFAA28-F4F8-4CAC-B13E-28CFA973E52D}" destId="{915E5A9D-3576-4ECE-9C95-61C9917A5E10}" srcOrd="0" destOrd="0" presId="urn:microsoft.com/office/officeart/2005/8/layout/radial3"/>
    <dgm:cxn modelId="{75411214-3A6B-4D34-A55B-C86CC844A1A4}" type="presOf" srcId="{DA79E67F-2982-4DA0-9CF2-1FFC81A73C87}" destId="{9C57FFAA-2FCA-45A6-A8BB-BFA6AAE845D8}" srcOrd="0" destOrd="0" presId="urn:microsoft.com/office/officeart/2005/8/layout/radial3"/>
    <dgm:cxn modelId="{DCF13A32-7B91-4EA9-BA55-83068CD978A5}" type="presOf" srcId="{36AB3844-30B9-4CC2-BD7C-366EFACE5619}" destId="{05FFA20D-82A2-4721-B406-468FD323C068}" srcOrd="0" destOrd="0" presId="urn:microsoft.com/office/officeart/2005/8/layout/radial3"/>
    <dgm:cxn modelId="{2221403F-FB21-462C-A6AA-6F08BB5E53A5}" srcId="{7BBBE93C-43AD-442A-9C76-6B13C4560D0D}" destId="{B7A2FDC4-C412-4CF7-8AB7-5822C12BB98A}" srcOrd="0" destOrd="0" parTransId="{91055C73-9DD8-4649-B53C-DD175550ABA7}" sibTransId="{4A743EC6-0295-49F4-AAD5-D2FA5B517E23}"/>
    <dgm:cxn modelId="{B5FCA640-E851-4999-B85F-ABD5C880ADE9}" srcId="{7BBBE93C-43AD-442A-9C76-6B13C4560D0D}" destId="{4101D151-EDAB-4DAB-9863-9F7F17312AA1}" srcOrd="1" destOrd="0" parTransId="{337EA8BE-31C0-40FE-95F6-FD0388DFA1EA}" sibTransId="{ECAD7520-0F54-46A8-940C-FF969A1EC7F3}"/>
    <dgm:cxn modelId="{CE574B49-C0D2-4E85-93B0-73EA16E2F305}" type="presOf" srcId="{E777E4AE-7ECD-43A4-8B90-2840DD7E11B8}" destId="{BCE1393F-5265-4AD7-87A1-E49C0E4109F2}" srcOrd="0" destOrd="0" presId="urn:microsoft.com/office/officeart/2005/8/layout/radial3"/>
    <dgm:cxn modelId="{034FCE52-BA70-4340-B305-F775EA4E8368}" type="presOf" srcId="{4101D151-EDAB-4DAB-9863-9F7F17312AA1}" destId="{2CE192EF-72BF-4D5E-9AB6-31E2A88D6694}" srcOrd="0" destOrd="0" presId="urn:microsoft.com/office/officeart/2005/8/layout/radial3"/>
    <dgm:cxn modelId="{2F338957-DCBA-4859-A8AE-4CB858C8BF58}" srcId="{486C1B10-E07D-402E-8976-1B8B8305692A}" destId="{7BBBE93C-43AD-442A-9C76-6B13C4560D0D}" srcOrd="0" destOrd="0" parTransId="{E63B827E-70ED-4437-8F9B-AC9D4F3060DD}" sibTransId="{DC0ED755-D083-414E-A0C8-67DB2B0C7649}"/>
    <dgm:cxn modelId="{3FAF6582-B200-4C5F-A9E8-EA4D6DD42402}" srcId="{486C1B10-E07D-402E-8976-1B8B8305692A}" destId="{AE8A3C13-2121-4BA2-91C6-BC3D6130E46A}" srcOrd="2" destOrd="0" parTransId="{CDFECC6C-CBE9-4AFE-8E8B-6D0582C534D1}" sibTransId="{52F6C807-BEBC-42BF-AB15-1184B4633345}"/>
    <dgm:cxn modelId="{6E87B0BC-0722-481A-8E5F-47AD59E7D74B}" srcId="{7BBBE93C-43AD-442A-9C76-6B13C4560D0D}" destId="{E777E4AE-7ECD-43A4-8B90-2840DD7E11B8}" srcOrd="2" destOrd="0" parTransId="{3591B59D-D4F8-4615-B84F-AF259FF488B8}" sibTransId="{B7B2C118-1DC7-4167-AD0C-820C6BAEDAF7}"/>
    <dgm:cxn modelId="{4D2551E0-260F-4992-9C6D-0207FC319A61}" type="presOf" srcId="{B7A2FDC4-C412-4CF7-8AB7-5822C12BB98A}" destId="{9B7A55C3-2C1C-4C08-BAE5-796A0223F5BE}" srcOrd="0" destOrd="0" presId="urn:microsoft.com/office/officeart/2005/8/layout/radial3"/>
    <dgm:cxn modelId="{6BDE4DE7-96E1-488C-82D3-7F081A4129BA}" type="presOf" srcId="{486C1B10-E07D-402E-8976-1B8B8305692A}" destId="{19654C8E-F835-49F2-8B66-87619DFBF8CE}" srcOrd="0" destOrd="0" presId="urn:microsoft.com/office/officeart/2005/8/layout/radial3"/>
    <dgm:cxn modelId="{490F9FFD-2995-40BF-9ACB-E3EBD982CFC3}" srcId="{7BBBE93C-43AD-442A-9C76-6B13C4560D0D}" destId="{DA79E67F-2982-4DA0-9CF2-1FFC81A73C87}" srcOrd="4" destOrd="0" parTransId="{EFB544A5-236A-470E-9B55-B13D01D804D4}" sibTransId="{2809D5BB-4A44-4F3C-A077-695712C64B00}"/>
    <dgm:cxn modelId="{262B9408-4D82-4DEB-810B-B31E2348C243}" type="presParOf" srcId="{19654C8E-F835-49F2-8B66-87619DFBF8CE}" destId="{0A49BD89-B077-4253-B2E2-1C1F8568B708}" srcOrd="0" destOrd="0" presId="urn:microsoft.com/office/officeart/2005/8/layout/radial3"/>
    <dgm:cxn modelId="{A61E104D-F3F5-478E-A714-A8AB37871D32}" type="presParOf" srcId="{0A49BD89-B077-4253-B2E2-1C1F8568B708}" destId="{1A14D8C8-5229-468D-B0A6-4E5FA1EF0B3B}" srcOrd="0" destOrd="0" presId="urn:microsoft.com/office/officeart/2005/8/layout/radial3"/>
    <dgm:cxn modelId="{B3E902EC-E950-401C-B707-0A985A5925E8}" type="presParOf" srcId="{0A49BD89-B077-4253-B2E2-1C1F8568B708}" destId="{9B7A55C3-2C1C-4C08-BAE5-796A0223F5BE}" srcOrd="1" destOrd="0" presId="urn:microsoft.com/office/officeart/2005/8/layout/radial3"/>
    <dgm:cxn modelId="{5AD5DA5D-B15D-47E7-9C1C-E50FF8B25CCB}" type="presParOf" srcId="{0A49BD89-B077-4253-B2E2-1C1F8568B708}" destId="{2CE192EF-72BF-4D5E-9AB6-31E2A88D6694}" srcOrd="2" destOrd="0" presId="urn:microsoft.com/office/officeart/2005/8/layout/radial3"/>
    <dgm:cxn modelId="{27EB8317-89EF-48BD-AAE3-B22C7B7B7998}" type="presParOf" srcId="{0A49BD89-B077-4253-B2E2-1C1F8568B708}" destId="{BCE1393F-5265-4AD7-87A1-E49C0E4109F2}" srcOrd="3" destOrd="0" presId="urn:microsoft.com/office/officeart/2005/8/layout/radial3"/>
    <dgm:cxn modelId="{6F707811-F504-4E74-9D4A-9DADD057390A}" type="presParOf" srcId="{0A49BD89-B077-4253-B2E2-1C1F8568B708}" destId="{915E5A9D-3576-4ECE-9C95-61C9917A5E10}" srcOrd="4" destOrd="0" presId="urn:microsoft.com/office/officeart/2005/8/layout/radial3"/>
    <dgm:cxn modelId="{7C005C32-1B72-4750-AAED-5FFA48D7626D}" type="presParOf" srcId="{0A49BD89-B077-4253-B2E2-1C1F8568B708}" destId="{9C57FFAA-2FCA-45A6-A8BB-BFA6AAE845D8}" srcOrd="5" destOrd="0" presId="urn:microsoft.com/office/officeart/2005/8/layout/radial3"/>
    <dgm:cxn modelId="{6EE51F23-2865-4C2E-B26E-4B25354FD961}" type="presParOf" srcId="{0A49BD89-B077-4253-B2E2-1C1F8568B708}" destId="{05FFA20D-82A2-4721-B406-468FD323C068}" srcOrd="6"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E5635-686B-4C83-AB0A-805E596AC494}">
      <dsp:nvSpPr>
        <dsp:cNvPr id="0" name=""/>
        <dsp:cNvSpPr/>
      </dsp:nvSpPr>
      <dsp:spPr>
        <a:xfrm>
          <a:off x="0" y="630117"/>
          <a:ext cx="2030015" cy="79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kern="1200" dirty="0"/>
            <a:t>Promote safe &amp; appropriate transfusion practice</a:t>
          </a:r>
        </a:p>
      </dsp:txBody>
      <dsp:txXfrm>
        <a:off x="0" y="630117"/>
        <a:ext cx="2030015" cy="799425"/>
      </dsp:txXfrm>
    </dsp:sp>
    <dsp:sp modelId="{35D85221-F7C0-4A7F-B9F8-9BD4730CC4A3}">
      <dsp:nvSpPr>
        <dsp:cNvPr id="0" name=""/>
        <dsp:cNvSpPr/>
      </dsp:nvSpPr>
      <dsp:spPr>
        <a:xfrm>
          <a:off x="2030015" y="155458"/>
          <a:ext cx="406003" cy="1748742"/>
        </a:xfrm>
        <a:prstGeom prst="leftBrace">
          <a:avLst>
            <a:gd name="adj1" fmla="val 35000"/>
            <a:gd name="adj2" fmla="val 50000"/>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621A9B-0766-4202-8232-55298D1F82C3}">
      <dsp:nvSpPr>
        <dsp:cNvPr id="0" name=""/>
        <dsp:cNvSpPr/>
      </dsp:nvSpPr>
      <dsp:spPr>
        <a:xfrm>
          <a:off x="2598419" y="155458"/>
          <a:ext cx="5521642" cy="174874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 Risk assessments</a:t>
          </a:r>
        </a:p>
        <a:p>
          <a:pPr marL="171450" lvl="1" indent="-171450" algn="l" defTabSz="755650">
            <a:lnSpc>
              <a:spcPct val="90000"/>
            </a:lnSpc>
            <a:spcBef>
              <a:spcPct val="0"/>
            </a:spcBef>
            <a:spcAft>
              <a:spcPct val="15000"/>
            </a:spcAft>
            <a:buChar char="•"/>
          </a:pPr>
          <a:r>
            <a:rPr lang="en-US" sz="1700" kern="1200" dirty="0"/>
            <a:t>Audits and feedback</a:t>
          </a:r>
        </a:p>
        <a:p>
          <a:pPr marL="171450" lvl="1" indent="-171450" algn="l" defTabSz="755650">
            <a:lnSpc>
              <a:spcPct val="90000"/>
            </a:lnSpc>
            <a:spcBef>
              <a:spcPct val="0"/>
            </a:spcBef>
            <a:spcAft>
              <a:spcPct val="15000"/>
            </a:spcAft>
            <a:buChar char="•"/>
          </a:pPr>
          <a:r>
            <a:rPr lang="en-GB" sz="1700" kern="1200" dirty="0"/>
            <a:t>Develop and implement practice standards </a:t>
          </a:r>
          <a:r>
            <a:rPr lang="en-US" sz="1700" kern="1200" dirty="0"/>
            <a:t>and guidelines (policies/protocols)</a:t>
          </a:r>
        </a:p>
        <a:p>
          <a:pPr marL="171450" lvl="1" indent="-171450" algn="l" defTabSz="755650">
            <a:lnSpc>
              <a:spcPct val="90000"/>
            </a:lnSpc>
            <a:spcBef>
              <a:spcPct val="0"/>
            </a:spcBef>
            <a:spcAft>
              <a:spcPct val="15000"/>
            </a:spcAft>
            <a:buChar char="•"/>
          </a:pPr>
          <a:r>
            <a:rPr lang="en-US" sz="1700" kern="1200" dirty="0"/>
            <a:t>Patient education</a:t>
          </a:r>
        </a:p>
        <a:p>
          <a:pPr marL="171450" lvl="1" indent="-171450" algn="l" defTabSz="755650">
            <a:lnSpc>
              <a:spcPct val="90000"/>
            </a:lnSpc>
            <a:spcBef>
              <a:spcPct val="0"/>
            </a:spcBef>
            <a:spcAft>
              <a:spcPct val="15000"/>
            </a:spcAft>
            <a:buChar char="•"/>
          </a:pPr>
          <a:r>
            <a:rPr lang="en-US" sz="1700" kern="1200" dirty="0"/>
            <a:t>Research</a:t>
          </a:r>
        </a:p>
      </dsp:txBody>
      <dsp:txXfrm>
        <a:off x="2598419" y="155458"/>
        <a:ext cx="5521642" cy="1748742"/>
      </dsp:txXfrm>
    </dsp:sp>
    <dsp:sp modelId="{AE303083-E7B4-4D06-AF9C-36467204B906}">
      <dsp:nvSpPr>
        <dsp:cNvPr id="0" name=""/>
        <dsp:cNvSpPr/>
      </dsp:nvSpPr>
      <dsp:spPr>
        <a:xfrm>
          <a:off x="0" y="1981179"/>
          <a:ext cx="2030015"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kern="1200" dirty="0"/>
            <a:t>E&amp;T</a:t>
          </a:r>
        </a:p>
      </dsp:txBody>
      <dsp:txXfrm>
        <a:off x="0" y="1981179"/>
        <a:ext cx="2030015" cy="336600"/>
      </dsp:txXfrm>
    </dsp:sp>
    <dsp:sp modelId="{F808889A-45C7-461F-9912-4798C017FBFF}">
      <dsp:nvSpPr>
        <dsp:cNvPr id="0" name=""/>
        <dsp:cNvSpPr/>
      </dsp:nvSpPr>
      <dsp:spPr>
        <a:xfrm>
          <a:off x="2030015" y="1965400"/>
          <a:ext cx="406003" cy="368156"/>
        </a:xfrm>
        <a:prstGeom prst="leftBrace">
          <a:avLst>
            <a:gd name="adj1" fmla="val 35000"/>
            <a:gd name="adj2" fmla="val 50000"/>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1AC4C-C7F3-4F9D-AE06-858648CAA6BC}">
      <dsp:nvSpPr>
        <dsp:cNvPr id="0" name=""/>
        <dsp:cNvSpPr/>
      </dsp:nvSpPr>
      <dsp:spPr>
        <a:xfrm>
          <a:off x="2598419" y="1965400"/>
          <a:ext cx="5521642" cy="368156"/>
        </a:xfrm>
        <a:prstGeom prst="rect">
          <a:avLst/>
        </a:prstGeom>
        <a:solidFill>
          <a:schemeClr val="accent4">
            <a:hueOff val="451619"/>
            <a:satOff val="-2952"/>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Develop, maintain, deliver, and evaluate learning packages</a:t>
          </a:r>
        </a:p>
      </dsp:txBody>
      <dsp:txXfrm>
        <a:off x="2598419" y="1965400"/>
        <a:ext cx="5521642" cy="368156"/>
      </dsp:txXfrm>
    </dsp:sp>
    <dsp:sp modelId="{ADE70756-DC41-4EC8-A483-0EB467B8F5E0}">
      <dsp:nvSpPr>
        <dsp:cNvPr id="0" name=""/>
        <dsp:cNvSpPr/>
      </dsp:nvSpPr>
      <dsp:spPr>
        <a:xfrm>
          <a:off x="0" y="2421382"/>
          <a:ext cx="2030015" cy="56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kern="1200" dirty="0"/>
            <a:t>Incident management</a:t>
          </a:r>
        </a:p>
      </dsp:txBody>
      <dsp:txXfrm>
        <a:off x="0" y="2421382"/>
        <a:ext cx="2030015" cy="568012"/>
      </dsp:txXfrm>
    </dsp:sp>
    <dsp:sp modelId="{694F3ABA-281E-4767-B7D3-842D7C42044D}">
      <dsp:nvSpPr>
        <dsp:cNvPr id="0" name=""/>
        <dsp:cNvSpPr/>
      </dsp:nvSpPr>
      <dsp:spPr>
        <a:xfrm>
          <a:off x="2030015" y="2394757"/>
          <a:ext cx="406003" cy="621263"/>
        </a:xfrm>
        <a:prstGeom prst="leftBrace">
          <a:avLst>
            <a:gd name="adj1" fmla="val 35000"/>
            <a:gd name="adj2" fmla="val 50000"/>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27B022-A105-4F82-AE92-9E42099B1134}">
      <dsp:nvSpPr>
        <dsp:cNvPr id="0" name=""/>
        <dsp:cNvSpPr/>
      </dsp:nvSpPr>
      <dsp:spPr>
        <a:xfrm>
          <a:off x="2598419" y="2394757"/>
          <a:ext cx="5521642" cy="621263"/>
        </a:xfrm>
        <a:prstGeom prst="rect">
          <a:avLst/>
        </a:prstGeom>
        <a:solidFill>
          <a:schemeClr val="accent4">
            <a:hueOff val="903239"/>
            <a:satOff val="-5904"/>
            <a:lumOff val="35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 Develop and maintain processes for the reporting of incidents and reactions</a:t>
          </a:r>
          <a:endParaRPr lang="en-US" sz="1700" kern="1200" dirty="0"/>
        </a:p>
      </dsp:txBody>
      <dsp:txXfrm>
        <a:off x="2598419" y="2394757"/>
        <a:ext cx="5521642" cy="621263"/>
      </dsp:txXfrm>
    </dsp:sp>
    <dsp:sp modelId="{EAC9BC15-8CC2-4463-8866-77B8C0A4F1E9}">
      <dsp:nvSpPr>
        <dsp:cNvPr id="0" name=""/>
        <dsp:cNvSpPr/>
      </dsp:nvSpPr>
      <dsp:spPr>
        <a:xfrm>
          <a:off x="0" y="3371745"/>
          <a:ext cx="2032000"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kern="1200" dirty="0"/>
            <a:t>Admin</a:t>
          </a:r>
        </a:p>
      </dsp:txBody>
      <dsp:txXfrm>
        <a:off x="0" y="3371745"/>
        <a:ext cx="2032000" cy="336600"/>
      </dsp:txXfrm>
    </dsp:sp>
    <dsp:sp modelId="{DC949CAC-66DA-48F0-8FCB-516BAFECC458}">
      <dsp:nvSpPr>
        <dsp:cNvPr id="0" name=""/>
        <dsp:cNvSpPr/>
      </dsp:nvSpPr>
      <dsp:spPr>
        <a:xfrm>
          <a:off x="2031999" y="3077220"/>
          <a:ext cx="406400" cy="925650"/>
        </a:xfrm>
        <a:prstGeom prst="leftBrace">
          <a:avLst>
            <a:gd name="adj1" fmla="val 35000"/>
            <a:gd name="adj2" fmla="val 50000"/>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76BD45-3322-4DA3-8AA1-FE1335D7EEDA}">
      <dsp:nvSpPr>
        <dsp:cNvPr id="0" name=""/>
        <dsp:cNvSpPr/>
      </dsp:nvSpPr>
      <dsp:spPr>
        <a:xfrm>
          <a:off x="2600959" y="3077220"/>
          <a:ext cx="5527040" cy="925650"/>
        </a:xfrm>
        <a:prstGeom prst="rect">
          <a:avLst/>
        </a:prstGeom>
        <a:solidFill>
          <a:schemeClr val="accent4">
            <a:hueOff val="1354858"/>
            <a:satOff val="-8855"/>
            <a:lumOff val="5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Accreditation</a:t>
          </a:r>
        </a:p>
        <a:p>
          <a:pPr marL="171450" lvl="1" indent="-171450" algn="l" defTabSz="755650">
            <a:lnSpc>
              <a:spcPct val="90000"/>
            </a:lnSpc>
            <a:spcBef>
              <a:spcPct val="0"/>
            </a:spcBef>
            <a:spcAft>
              <a:spcPct val="15000"/>
            </a:spcAft>
            <a:buChar char="•"/>
          </a:pPr>
          <a:r>
            <a:rPr lang="en-US" sz="1700" kern="1200" dirty="0"/>
            <a:t>Documentation</a:t>
          </a:r>
        </a:p>
        <a:p>
          <a:pPr marL="171450" lvl="1" indent="-171450" algn="l" defTabSz="755650">
            <a:lnSpc>
              <a:spcPct val="90000"/>
            </a:lnSpc>
            <a:spcBef>
              <a:spcPct val="0"/>
            </a:spcBef>
            <a:spcAft>
              <a:spcPct val="15000"/>
            </a:spcAft>
            <a:buChar char="•"/>
          </a:pPr>
          <a:r>
            <a:rPr lang="en-US" sz="1700" kern="1200" dirty="0"/>
            <a:t>Reports</a:t>
          </a:r>
        </a:p>
      </dsp:txBody>
      <dsp:txXfrm>
        <a:off x="2600959" y="3077220"/>
        <a:ext cx="5527040" cy="925650"/>
      </dsp:txXfrm>
    </dsp:sp>
    <dsp:sp modelId="{7947B019-4D10-470C-9117-2862EB703C86}">
      <dsp:nvSpPr>
        <dsp:cNvPr id="0" name=""/>
        <dsp:cNvSpPr/>
      </dsp:nvSpPr>
      <dsp:spPr>
        <a:xfrm>
          <a:off x="0" y="4495339"/>
          <a:ext cx="2030015"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kern="1200" dirty="0"/>
            <a:t>Manage Change</a:t>
          </a:r>
        </a:p>
      </dsp:txBody>
      <dsp:txXfrm>
        <a:off x="0" y="4495339"/>
        <a:ext cx="2030015" cy="336600"/>
      </dsp:txXfrm>
    </dsp:sp>
    <dsp:sp modelId="{E047FE44-3222-4F6E-B115-668F797AE6D4}">
      <dsp:nvSpPr>
        <dsp:cNvPr id="0" name=""/>
        <dsp:cNvSpPr/>
      </dsp:nvSpPr>
      <dsp:spPr>
        <a:xfrm>
          <a:off x="2030015" y="4064070"/>
          <a:ext cx="406003" cy="1199137"/>
        </a:xfrm>
        <a:prstGeom prst="leftBrace">
          <a:avLst>
            <a:gd name="adj1" fmla="val 35000"/>
            <a:gd name="adj2" fmla="val 50000"/>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8C1E72-9758-4B9A-8870-FED4AC78B6FE}">
      <dsp:nvSpPr>
        <dsp:cNvPr id="0" name=""/>
        <dsp:cNvSpPr/>
      </dsp:nvSpPr>
      <dsp:spPr>
        <a:xfrm>
          <a:off x="2598419" y="4064070"/>
          <a:ext cx="5521642" cy="1199137"/>
        </a:xfrm>
        <a:prstGeom prst="rect">
          <a:avLst/>
        </a:prstGeom>
        <a:solidFill>
          <a:schemeClr val="accent4">
            <a:hueOff val="1806477"/>
            <a:satOff val="-11807"/>
            <a:lumOff val="70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Engage key stakeholders and leaders</a:t>
          </a:r>
          <a:endParaRPr lang="en-US" sz="1700" kern="1200" dirty="0"/>
        </a:p>
        <a:p>
          <a:pPr marL="171450" lvl="1" indent="-171450" algn="l" defTabSz="755650">
            <a:lnSpc>
              <a:spcPct val="90000"/>
            </a:lnSpc>
            <a:spcBef>
              <a:spcPct val="0"/>
            </a:spcBef>
            <a:spcAft>
              <a:spcPct val="15000"/>
            </a:spcAft>
            <a:buChar char="•"/>
          </a:pPr>
          <a:r>
            <a:rPr lang="en-US" sz="1700" kern="1200" dirty="0"/>
            <a:t> Develop and communicate plans</a:t>
          </a:r>
        </a:p>
        <a:p>
          <a:pPr marL="171450" lvl="1" indent="-171450" algn="l" defTabSz="755650">
            <a:lnSpc>
              <a:spcPct val="90000"/>
            </a:lnSpc>
            <a:spcBef>
              <a:spcPct val="0"/>
            </a:spcBef>
            <a:spcAft>
              <a:spcPct val="15000"/>
            </a:spcAft>
            <a:buChar char="•"/>
          </a:pPr>
          <a:r>
            <a:rPr lang="en-US" sz="1700" kern="1200" dirty="0"/>
            <a:t> Risk assessment</a:t>
          </a:r>
        </a:p>
        <a:p>
          <a:pPr marL="171450" lvl="1" indent="-171450" algn="l" defTabSz="755650">
            <a:lnSpc>
              <a:spcPct val="90000"/>
            </a:lnSpc>
            <a:spcBef>
              <a:spcPct val="0"/>
            </a:spcBef>
            <a:spcAft>
              <a:spcPct val="15000"/>
            </a:spcAft>
            <a:buChar char="•"/>
          </a:pPr>
          <a:r>
            <a:rPr lang="en-US" sz="1700" kern="1200" dirty="0"/>
            <a:t>Assess effectiveness</a:t>
          </a:r>
        </a:p>
      </dsp:txBody>
      <dsp:txXfrm>
        <a:off x="2598419" y="4064070"/>
        <a:ext cx="5521642" cy="1199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009B0-52C3-471A-8583-0F59EF3BACDE}">
      <dsp:nvSpPr>
        <dsp:cNvPr id="0" name=""/>
        <dsp:cNvSpPr/>
      </dsp:nvSpPr>
      <dsp:spPr>
        <a:xfrm>
          <a:off x="949218" y="996808"/>
          <a:ext cx="2421562" cy="2421562"/>
        </a:xfrm>
        <a:prstGeom prst="ellipse">
          <a:avLst/>
        </a:prstGeom>
        <a:solidFill>
          <a:srgbClr val="FF00FF">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Internal </a:t>
          </a:r>
        </a:p>
      </dsp:txBody>
      <dsp:txXfrm>
        <a:off x="1303848" y="1351438"/>
        <a:ext cx="1712302" cy="1712302"/>
      </dsp:txXfrm>
    </dsp:sp>
    <dsp:sp modelId="{F724ECFA-F948-4A7B-BABD-8C283733B9FE}">
      <dsp:nvSpPr>
        <dsp:cNvPr id="0" name=""/>
        <dsp:cNvSpPr/>
      </dsp:nvSpPr>
      <dsp:spPr>
        <a:xfrm>
          <a:off x="1554609" y="23943"/>
          <a:ext cx="1210781" cy="1210781"/>
        </a:xfrm>
        <a:prstGeom prst="ellipse">
          <a:avLst/>
        </a:prstGeom>
        <a:solidFill>
          <a:schemeClr val="accent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Nursing </a:t>
          </a:r>
        </a:p>
      </dsp:txBody>
      <dsp:txXfrm>
        <a:off x="1731924" y="201258"/>
        <a:ext cx="856151" cy="856151"/>
      </dsp:txXfrm>
    </dsp:sp>
    <dsp:sp modelId="{56700161-BC5F-43FA-AC16-BB8E67AFA423}">
      <dsp:nvSpPr>
        <dsp:cNvPr id="0" name=""/>
        <dsp:cNvSpPr/>
      </dsp:nvSpPr>
      <dsp:spPr>
        <a:xfrm>
          <a:off x="2569092" y="393185"/>
          <a:ext cx="1210781" cy="1210781"/>
        </a:xfrm>
        <a:prstGeom prst="ellipse">
          <a:avLst/>
        </a:prstGeom>
        <a:solidFill>
          <a:schemeClr val="accent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Laboratory </a:t>
          </a:r>
        </a:p>
      </dsp:txBody>
      <dsp:txXfrm>
        <a:off x="2746407" y="570500"/>
        <a:ext cx="856151" cy="856151"/>
      </dsp:txXfrm>
    </dsp:sp>
    <dsp:sp modelId="{A0A30931-09D4-4E22-9E91-D56C5463A4E2}">
      <dsp:nvSpPr>
        <dsp:cNvPr id="0" name=""/>
        <dsp:cNvSpPr/>
      </dsp:nvSpPr>
      <dsp:spPr>
        <a:xfrm>
          <a:off x="3108887" y="1328138"/>
          <a:ext cx="1210781" cy="1210781"/>
        </a:xfrm>
        <a:prstGeom prst="ellipse">
          <a:avLst/>
        </a:prstGeom>
        <a:solidFill>
          <a:schemeClr val="accent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Medical </a:t>
          </a:r>
        </a:p>
      </dsp:txBody>
      <dsp:txXfrm>
        <a:off x="3286202" y="1505453"/>
        <a:ext cx="856151" cy="856151"/>
      </dsp:txXfrm>
    </dsp:sp>
    <dsp:sp modelId="{83EE2CF4-46EC-4247-AF3C-4ECA9C22514E}">
      <dsp:nvSpPr>
        <dsp:cNvPr id="0" name=""/>
        <dsp:cNvSpPr/>
      </dsp:nvSpPr>
      <dsp:spPr>
        <a:xfrm>
          <a:off x="2921419" y="2391327"/>
          <a:ext cx="1210781" cy="1210781"/>
        </a:xfrm>
        <a:prstGeom prst="ellipse">
          <a:avLst/>
        </a:prstGeom>
        <a:solidFill>
          <a:schemeClr val="accent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Support Services </a:t>
          </a:r>
        </a:p>
      </dsp:txBody>
      <dsp:txXfrm>
        <a:off x="3098734" y="2568642"/>
        <a:ext cx="856151" cy="856151"/>
      </dsp:txXfrm>
    </dsp:sp>
    <dsp:sp modelId="{6F9F05AC-72EE-41F6-8F3A-1F46ADF98562}">
      <dsp:nvSpPr>
        <dsp:cNvPr id="0" name=""/>
        <dsp:cNvSpPr/>
      </dsp:nvSpPr>
      <dsp:spPr>
        <a:xfrm>
          <a:off x="2094404" y="3085274"/>
          <a:ext cx="1210781" cy="1210781"/>
        </a:xfrm>
        <a:prstGeom prst="ellipse">
          <a:avLst/>
        </a:prstGeom>
        <a:solidFill>
          <a:schemeClr val="accent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Surgical </a:t>
          </a:r>
        </a:p>
      </dsp:txBody>
      <dsp:txXfrm>
        <a:off x="2271719" y="3262589"/>
        <a:ext cx="856151" cy="856151"/>
      </dsp:txXfrm>
    </dsp:sp>
    <dsp:sp modelId="{DC79206B-F8AD-42D1-9938-E9947A831D4C}">
      <dsp:nvSpPr>
        <dsp:cNvPr id="0" name=""/>
        <dsp:cNvSpPr/>
      </dsp:nvSpPr>
      <dsp:spPr>
        <a:xfrm>
          <a:off x="1014814" y="3085274"/>
          <a:ext cx="1210781" cy="1210781"/>
        </a:xfrm>
        <a:prstGeom prst="ellipse">
          <a:avLst/>
        </a:prstGeom>
        <a:solidFill>
          <a:schemeClr val="accent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Quality/Governance</a:t>
          </a:r>
        </a:p>
      </dsp:txBody>
      <dsp:txXfrm>
        <a:off x="1192129" y="3262589"/>
        <a:ext cx="856151" cy="856151"/>
      </dsp:txXfrm>
    </dsp:sp>
    <dsp:sp modelId="{5802EBA5-2B91-4EBB-B282-E93832B5F4DD}">
      <dsp:nvSpPr>
        <dsp:cNvPr id="0" name=""/>
        <dsp:cNvSpPr/>
      </dsp:nvSpPr>
      <dsp:spPr>
        <a:xfrm>
          <a:off x="187799" y="2391327"/>
          <a:ext cx="1210781" cy="1210781"/>
        </a:xfrm>
        <a:prstGeom prst="ellipse">
          <a:avLst/>
        </a:prstGeom>
        <a:solidFill>
          <a:schemeClr val="accent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Executive </a:t>
          </a:r>
        </a:p>
      </dsp:txBody>
      <dsp:txXfrm>
        <a:off x="365114" y="2568642"/>
        <a:ext cx="856151" cy="856151"/>
      </dsp:txXfrm>
    </dsp:sp>
    <dsp:sp modelId="{BB6E1613-9425-4661-85BB-9B4BD29CA220}">
      <dsp:nvSpPr>
        <dsp:cNvPr id="0" name=""/>
        <dsp:cNvSpPr/>
      </dsp:nvSpPr>
      <dsp:spPr>
        <a:xfrm>
          <a:off x="330" y="1328138"/>
          <a:ext cx="1210781" cy="1210781"/>
        </a:xfrm>
        <a:prstGeom prst="ellipse">
          <a:avLst/>
        </a:prstGeom>
        <a:solidFill>
          <a:schemeClr val="accent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Education </a:t>
          </a:r>
        </a:p>
      </dsp:txBody>
      <dsp:txXfrm>
        <a:off x="177645" y="1505453"/>
        <a:ext cx="856151" cy="856151"/>
      </dsp:txXfrm>
    </dsp:sp>
    <dsp:sp modelId="{FCD3A653-C29D-4A21-9E2E-3072F8AB199D}">
      <dsp:nvSpPr>
        <dsp:cNvPr id="0" name=""/>
        <dsp:cNvSpPr/>
      </dsp:nvSpPr>
      <dsp:spPr>
        <a:xfrm>
          <a:off x="540126" y="393185"/>
          <a:ext cx="1210781" cy="1210781"/>
        </a:xfrm>
        <a:prstGeom prst="ellipse">
          <a:avLst/>
        </a:prstGeom>
        <a:solidFill>
          <a:schemeClr val="accent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Patient/Carer’s/Families</a:t>
          </a:r>
        </a:p>
      </dsp:txBody>
      <dsp:txXfrm>
        <a:off x="717441" y="570500"/>
        <a:ext cx="856151" cy="8561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4D8C8-5229-468D-B0A6-4E5FA1EF0B3B}">
      <dsp:nvSpPr>
        <dsp:cNvPr id="0" name=""/>
        <dsp:cNvSpPr/>
      </dsp:nvSpPr>
      <dsp:spPr>
        <a:xfrm>
          <a:off x="961875" y="961875"/>
          <a:ext cx="2396249" cy="2396249"/>
        </a:xfrm>
        <a:prstGeom prst="ellipse">
          <a:avLst/>
        </a:prstGeom>
        <a:solidFill>
          <a:srgbClr val="00B05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External </a:t>
          </a:r>
        </a:p>
      </dsp:txBody>
      <dsp:txXfrm>
        <a:off x="1312798" y="1312798"/>
        <a:ext cx="1694403" cy="1694403"/>
      </dsp:txXfrm>
    </dsp:sp>
    <dsp:sp modelId="{9B7A55C3-2C1C-4C08-BAE5-796A0223F5BE}">
      <dsp:nvSpPr>
        <dsp:cNvPr id="0" name=""/>
        <dsp:cNvSpPr/>
      </dsp:nvSpPr>
      <dsp:spPr>
        <a:xfrm>
          <a:off x="1560937" y="427"/>
          <a:ext cx="1198124" cy="1198124"/>
        </a:xfrm>
        <a:prstGeom prst="ellipse">
          <a:avLst/>
        </a:prstGeom>
        <a:solidFill>
          <a:srgbClr val="FF99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Government </a:t>
          </a:r>
        </a:p>
      </dsp:txBody>
      <dsp:txXfrm>
        <a:off x="1736398" y="175888"/>
        <a:ext cx="847202" cy="847202"/>
      </dsp:txXfrm>
    </dsp:sp>
    <dsp:sp modelId="{2CE192EF-72BF-4D5E-9AB6-31E2A88D6694}">
      <dsp:nvSpPr>
        <dsp:cNvPr id="0" name=""/>
        <dsp:cNvSpPr/>
      </dsp:nvSpPr>
      <dsp:spPr>
        <a:xfrm>
          <a:off x="2912378" y="780682"/>
          <a:ext cx="1198124" cy="1198124"/>
        </a:xfrm>
        <a:prstGeom prst="ellipse">
          <a:avLst/>
        </a:prstGeom>
        <a:solidFill>
          <a:srgbClr val="FF99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Blood Service</a:t>
          </a:r>
        </a:p>
      </dsp:txBody>
      <dsp:txXfrm>
        <a:off x="3087839" y="956143"/>
        <a:ext cx="847202" cy="847202"/>
      </dsp:txXfrm>
    </dsp:sp>
    <dsp:sp modelId="{BCE1393F-5265-4AD7-87A1-E49C0E4109F2}">
      <dsp:nvSpPr>
        <dsp:cNvPr id="0" name=""/>
        <dsp:cNvSpPr/>
      </dsp:nvSpPr>
      <dsp:spPr>
        <a:xfrm>
          <a:off x="2912378" y="2341192"/>
          <a:ext cx="1198124" cy="1198124"/>
        </a:xfrm>
        <a:prstGeom prst="ellipse">
          <a:avLst/>
        </a:prstGeom>
        <a:solidFill>
          <a:srgbClr val="FF99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Local &amp; Regional programs  </a:t>
          </a:r>
        </a:p>
      </dsp:txBody>
      <dsp:txXfrm>
        <a:off x="3087839" y="2516653"/>
        <a:ext cx="847202" cy="847202"/>
      </dsp:txXfrm>
    </dsp:sp>
    <dsp:sp modelId="{915E5A9D-3576-4ECE-9C95-61C9917A5E10}">
      <dsp:nvSpPr>
        <dsp:cNvPr id="0" name=""/>
        <dsp:cNvSpPr/>
      </dsp:nvSpPr>
      <dsp:spPr>
        <a:xfrm>
          <a:off x="1560937" y="3121447"/>
          <a:ext cx="1198124" cy="1198124"/>
        </a:xfrm>
        <a:prstGeom prst="ellipse">
          <a:avLst/>
        </a:prstGeom>
        <a:solidFill>
          <a:srgbClr val="FF99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Professional societies </a:t>
          </a:r>
        </a:p>
      </dsp:txBody>
      <dsp:txXfrm>
        <a:off x="1736398" y="3296908"/>
        <a:ext cx="847202" cy="847202"/>
      </dsp:txXfrm>
    </dsp:sp>
    <dsp:sp modelId="{9C57FFAA-2FCA-45A6-A8BB-BFA6AAE845D8}">
      <dsp:nvSpPr>
        <dsp:cNvPr id="0" name=""/>
        <dsp:cNvSpPr/>
      </dsp:nvSpPr>
      <dsp:spPr>
        <a:xfrm>
          <a:off x="209496" y="2341192"/>
          <a:ext cx="1198124" cy="1198124"/>
        </a:xfrm>
        <a:prstGeom prst="ellipse">
          <a:avLst/>
        </a:prstGeom>
        <a:solidFill>
          <a:srgbClr val="FF99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Manufacturers </a:t>
          </a:r>
        </a:p>
      </dsp:txBody>
      <dsp:txXfrm>
        <a:off x="384957" y="2516653"/>
        <a:ext cx="847202" cy="847202"/>
      </dsp:txXfrm>
    </dsp:sp>
    <dsp:sp modelId="{05FFA20D-82A2-4721-B406-468FD323C068}">
      <dsp:nvSpPr>
        <dsp:cNvPr id="0" name=""/>
        <dsp:cNvSpPr/>
      </dsp:nvSpPr>
      <dsp:spPr>
        <a:xfrm>
          <a:off x="209496" y="780682"/>
          <a:ext cx="1198124" cy="1198124"/>
        </a:xfrm>
        <a:prstGeom prst="ellipse">
          <a:avLst/>
        </a:prstGeom>
        <a:solidFill>
          <a:srgbClr val="FF99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Haemovigilance/Clinical Practice </a:t>
          </a:r>
        </a:p>
      </dsp:txBody>
      <dsp:txXfrm>
        <a:off x="384957" y="956143"/>
        <a:ext cx="847202" cy="847202"/>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7607" y="1"/>
            <a:ext cx="2889938" cy="498056"/>
          </a:xfrm>
          <a:prstGeom prst="rect">
            <a:avLst/>
          </a:prstGeom>
        </p:spPr>
        <p:txBody>
          <a:bodyPr vert="horz" lIns="91440" tIns="45720" rIns="91440" bIns="45720" rtlCol="0"/>
          <a:lstStyle>
            <a:lvl1pPr algn="r">
              <a:defRPr sz="1200"/>
            </a:lvl1pPr>
          </a:lstStyle>
          <a:p>
            <a:fld id="{F8BF7143-CC44-475F-A8A1-F2F8B0EF61E9}" type="datetimeFigureOut">
              <a:rPr lang="en-GB" smtClean="0"/>
              <a:t>20/03/2025</a:t>
            </a:fld>
            <a:endParaRPr lang="en-GB" dirty="0"/>
          </a:p>
        </p:txBody>
      </p:sp>
      <p:sp>
        <p:nvSpPr>
          <p:cNvPr id="4" name="Footer Placeholder 3"/>
          <p:cNvSpPr>
            <a:spLocks noGrp="1"/>
          </p:cNvSpPr>
          <p:nvPr>
            <p:ph type="ftr" sz="quarter" idx="2"/>
          </p:nvPr>
        </p:nvSpPr>
        <p:spPr>
          <a:xfrm>
            <a:off x="0" y="9428585"/>
            <a:ext cx="2889938"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607" y="9428585"/>
            <a:ext cx="2889938" cy="498055"/>
          </a:xfrm>
          <a:prstGeom prst="rect">
            <a:avLst/>
          </a:prstGeom>
        </p:spPr>
        <p:txBody>
          <a:bodyPr vert="horz" lIns="91440" tIns="45720" rIns="91440" bIns="45720" rtlCol="0" anchor="b"/>
          <a:lstStyle>
            <a:lvl1pPr algn="r">
              <a:defRPr sz="1200"/>
            </a:lvl1pPr>
          </a:lstStyle>
          <a:p>
            <a:fld id="{8CD1FE4E-DA76-42FA-BFB9-538E11E49D8A}" type="slidenum">
              <a:rPr lang="en-GB" smtClean="0"/>
              <a:t>‹#›</a:t>
            </a:fld>
            <a:endParaRPr lang="en-GB" dirty="0"/>
          </a:p>
        </p:txBody>
      </p:sp>
    </p:spTree>
    <p:extLst>
      <p:ext uri="{BB962C8B-B14F-4D97-AF65-F5344CB8AC3E}">
        <p14:creationId xmlns:p14="http://schemas.microsoft.com/office/powerpoint/2010/main" val="2291632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1"/>
            <a:ext cx="2889938" cy="498056"/>
          </a:xfrm>
          <a:prstGeom prst="rect">
            <a:avLst/>
          </a:prstGeom>
        </p:spPr>
        <p:txBody>
          <a:bodyPr vert="horz" lIns="91440" tIns="45720" rIns="91440" bIns="45720" rtlCol="0"/>
          <a:lstStyle>
            <a:lvl1pPr algn="r">
              <a:defRPr sz="1200"/>
            </a:lvl1pPr>
          </a:lstStyle>
          <a:p>
            <a:fld id="{D2004705-89FA-437B-AAF0-CAB0135DBFD9}" type="datetimeFigureOut">
              <a:rPr lang="en-GB" smtClean="0"/>
              <a:t>20/03/2025</a:t>
            </a:fld>
            <a:endParaRPr lang="en-GB" dirty="0"/>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77193"/>
            <a:ext cx="5335270" cy="39086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CD0508CD-E025-4EDE-B7F0-5B48251114D7}" type="slidenum">
              <a:rPr lang="en-GB" smtClean="0"/>
              <a:t>‹#›</a:t>
            </a:fld>
            <a:endParaRPr lang="en-GB" dirty="0"/>
          </a:p>
        </p:txBody>
      </p:sp>
    </p:spTree>
    <p:extLst>
      <p:ext uri="{BB962C8B-B14F-4D97-AF65-F5344CB8AC3E}">
        <p14:creationId xmlns:p14="http://schemas.microsoft.com/office/powerpoint/2010/main" val="419089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Welcome, everyone. </a:t>
            </a:r>
          </a:p>
          <a:p>
            <a:r>
              <a:rPr lang="en-GB" sz="1200" kern="1200" dirty="0">
                <a:solidFill>
                  <a:schemeClr val="tx1"/>
                </a:solidFill>
                <a:effectLst/>
                <a:latin typeface="+mn-lt"/>
                <a:ea typeface="+mn-ea"/>
                <a:cs typeface="+mn-cs"/>
              </a:rPr>
              <a:t>In recent years, Northern Ireland’s education landscape has undergone significant changes. </a:t>
            </a:r>
          </a:p>
          <a:p>
            <a:r>
              <a:rPr lang="en-GB" sz="1200" kern="1200" dirty="0">
                <a:solidFill>
                  <a:schemeClr val="tx1"/>
                </a:solidFill>
                <a:effectLst/>
                <a:latin typeface="+mn-lt"/>
                <a:ea typeface="+mn-ea"/>
                <a:cs typeface="+mn-cs"/>
              </a:rPr>
              <a:t>Since the pandemic, face-to-face training has declined, with a strong move towards online learning. </a:t>
            </a:r>
          </a:p>
          <a:p>
            <a:r>
              <a:rPr lang="en-GB" sz="1200" kern="1200" dirty="0">
                <a:solidFill>
                  <a:schemeClr val="tx1"/>
                </a:solidFill>
                <a:effectLst/>
                <a:latin typeface="+mn-lt"/>
                <a:ea typeface="+mn-ea"/>
                <a:cs typeface="+mn-cs"/>
              </a:rPr>
              <a:t>This shift has created a need for standardised regional training, allowing staff to move between wards/sites without needing additional retraining—especially in our increasingly digital world. </a:t>
            </a:r>
          </a:p>
          <a:p>
            <a:r>
              <a:rPr lang="en-GB" sz="1200" kern="1200" dirty="0">
                <a:solidFill>
                  <a:schemeClr val="tx1"/>
                </a:solidFill>
                <a:effectLst/>
                <a:latin typeface="+mn-lt"/>
                <a:ea typeface="+mn-ea"/>
                <a:cs typeface="+mn-cs"/>
              </a:rPr>
              <a:t>In short, E+T is continually</a:t>
            </a:r>
            <a:r>
              <a:rPr lang="en-GB" sz="1200" kern="1200" baseline="0" dirty="0">
                <a:solidFill>
                  <a:schemeClr val="tx1"/>
                </a:solidFill>
                <a:effectLst/>
                <a:latin typeface="+mn-lt"/>
                <a:ea typeface="+mn-ea"/>
                <a:cs typeface="+mn-cs"/>
              </a:rPr>
              <a:t> being </a:t>
            </a:r>
            <a:r>
              <a:rPr lang="en-GB" sz="1200" kern="1200" dirty="0">
                <a:solidFill>
                  <a:schemeClr val="tx1"/>
                </a:solidFill>
                <a:effectLst/>
                <a:latin typeface="+mn-lt"/>
                <a:ea typeface="+mn-ea"/>
                <a:cs typeface="+mn-cs"/>
              </a:rPr>
              <a:t>updated to keep up with these changes.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0508CD-E025-4EDE-B7F0-5B48251114D7}" type="slidenum">
              <a:rPr lang="en-GB" smtClean="0"/>
              <a:t>1</a:t>
            </a:fld>
            <a:endParaRPr lang="en-GB" dirty="0"/>
          </a:p>
        </p:txBody>
      </p:sp>
    </p:spTree>
    <p:extLst>
      <p:ext uri="{BB962C8B-B14F-4D97-AF65-F5344CB8AC3E}">
        <p14:creationId xmlns:p14="http://schemas.microsoft.com/office/powerpoint/2010/main" val="2517144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We’ve established that </a:t>
            </a:r>
            <a:r>
              <a:rPr lang="en-GB" sz="1200" b="1" kern="1200" dirty="0">
                <a:solidFill>
                  <a:schemeClr val="tx1"/>
                </a:solidFill>
                <a:effectLst/>
                <a:latin typeface="+mn-lt"/>
                <a:ea typeface="+mn-ea"/>
                <a:cs typeface="+mn-cs"/>
              </a:rPr>
              <a:t>ongoing education and training are crucial</a:t>
            </a:r>
            <a:r>
              <a:rPr lang="en-GB" sz="1200" kern="1200" dirty="0">
                <a:solidFill>
                  <a:schemeClr val="tx1"/>
                </a:solidFill>
                <a:effectLst/>
                <a:latin typeface="+mn-lt"/>
                <a:ea typeface="+mn-ea"/>
                <a:cs typeface="+mn-cs"/>
              </a:rPr>
              <a:t>—but the way we educate staff has been influenced by </a:t>
            </a:r>
            <a:r>
              <a:rPr lang="en-GB" sz="1200" b="1" kern="1200" dirty="0">
                <a:solidFill>
                  <a:schemeClr val="tx1"/>
                </a:solidFill>
                <a:effectLst/>
                <a:latin typeface="+mn-lt"/>
                <a:ea typeface="+mn-ea"/>
                <a:cs typeface="+mn-cs"/>
              </a:rPr>
              <a:t>real-world changes.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New </a:t>
            </a:r>
            <a:r>
              <a:rPr lang="en-GB" sz="1200" b="1" kern="1200" dirty="0">
                <a:solidFill>
                  <a:schemeClr val="tx1"/>
                </a:solidFill>
                <a:effectLst/>
                <a:latin typeface="+mn-lt"/>
                <a:ea typeface="+mn-ea"/>
                <a:cs typeface="+mn-cs"/>
              </a:rPr>
              <a:t>IT systems, policy shifts, and training updates</a:t>
            </a:r>
            <a:r>
              <a:rPr lang="en-GB" sz="1200" kern="1200" dirty="0">
                <a:solidFill>
                  <a:schemeClr val="tx1"/>
                </a:solidFill>
                <a:effectLst/>
                <a:latin typeface="+mn-lt"/>
                <a:ea typeface="+mn-ea"/>
                <a:cs typeface="+mn-cs"/>
              </a:rPr>
              <a:t> have transformed how we deliver </a:t>
            </a:r>
            <a:r>
              <a:rPr lang="en-GB" sz="1200" kern="1200" dirty="0" err="1">
                <a:solidFill>
                  <a:schemeClr val="tx1"/>
                </a:solidFill>
                <a:effectLst/>
                <a:latin typeface="+mn-lt"/>
                <a:ea typeface="+mn-ea"/>
                <a:cs typeface="+mn-cs"/>
              </a:rPr>
              <a:t>haemovigilance</a:t>
            </a:r>
            <a:r>
              <a:rPr lang="en-GB" sz="1200" kern="1200" dirty="0">
                <a:solidFill>
                  <a:schemeClr val="tx1"/>
                </a:solidFill>
                <a:effectLst/>
                <a:latin typeface="+mn-lt"/>
                <a:ea typeface="+mn-ea"/>
                <a:cs typeface="+mn-cs"/>
              </a:rPr>
              <a:t> education.</a:t>
            </a:r>
          </a:p>
          <a:p>
            <a:r>
              <a:rPr lang="en-GB" sz="1200" kern="1200" dirty="0">
                <a:solidFill>
                  <a:schemeClr val="tx1"/>
                </a:solidFill>
                <a:effectLst/>
                <a:latin typeface="+mn-lt"/>
                <a:ea typeface="+mn-ea"/>
                <a:cs typeface="+mn-cs"/>
              </a:rPr>
              <a:t>• In Northern Ireland, we’ve seen </a:t>
            </a:r>
            <a:r>
              <a:rPr lang="en-GB" sz="1200" b="1" kern="1200" dirty="0">
                <a:solidFill>
                  <a:schemeClr val="tx1"/>
                </a:solidFill>
                <a:effectLst/>
                <a:latin typeface="+mn-lt"/>
                <a:ea typeface="+mn-ea"/>
                <a:cs typeface="+mn-cs"/>
              </a:rPr>
              <a:t>both opportunities and challenges</a:t>
            </a:r>
            <a:r>
              <a:rPr lang="en-GB" sz="1200" kern="1200" dirty="0">
                <a:solidFill>
                  <a:schemeClr val="tx1"/>
                </a:solidFill>
                <a:effectLst/>
                <a:latin typeface="+mn-lt"/>
                <a:ea typeface="+mn-ea"/>
                <a:cs typeface="+mn-cs"/>
              </a:rPr>
              <a:t>—from the move to </a:t>
            </a:r>
            <a:r>
              <a:rPr lang="en-GB" sz="1200" b="1" kern="1200" dirty="0">
                <a:solidFill>
                  <a:schemeClr val="tx1"/>
                </a:solidFill>
                <a:effectLst/>
                <a:latin typeface="+mn-lt"/>
                <a:ea typeface="+mn-ea"/>
                <a:cs typeface="+mn-cs"/>
              </a:rPr>
              <a:t>BTT modules</a:t>
            </a:r>
            <a:r>
              <a:rPr lang="en-GB" sz="1200" kern="1200" dirty="0">
                <a:solidFill>
                  <a:schemeClr val="tx1"/>
                </a:solidFill>
                <a:effectLst/>
                <a:latin typeface="+mn-lt"/>
                <a:ea typeface="+mn-ea"/>
                <a:cs typeface="+mn-cs"/>
              </a:rPr>
              <a:t> to the </a:t>
            </a:r>
            <a:r>
              <a:rPr lang="en-GB" sz="1200" b="1" kern="1200" dirty="0">
                <a:solidFill>
                  <a:schemeClr val="tx1"/>
                </a:solidFill>
                <a:effectLst/>
                <a:latin typeface="+mn-lt"/>
                <a:ea typeface="+mn-ea"/>
                <a:cs typeface="+mn-cs"/>
              </a:rPr>
              <a:t>impact of EPIC on training and competency assessments.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Next, we’ll look at </a:t>
            </a:r>
            <a:r>
              <a:rPr lang="en-GB" sz="1200" b="1" kern="1200" dirty="0">
                <a:solidFill>
                  <a:schemeClr val="tx1"/>
                </a:solidFill>
                <a:effectLst/>
                <a:latin typeface="+mn-lt"/>
                <a:ea typeface="+mn-ea"/>
                <a:cs typeface="+mn-cs"/>
              </a:rPr>
              <a:t>specific examples</a:t>
            </a:r>
            <a:r>
              <a:rPr lang="en-GB" sz="1200" kern="1200" dirty="0">
                <a:solidFill>
                  <a:schemeClr val="tx1"/>
                </a:solidFill>
                <a:effectLst/>
                <a:latin typeface="+mn-lt"/>
                <a:ea typeface="+mn-ea"/>
                <a:cs typeface="+mn-cs"/>
              </a:rPr>
              <a:t> of these changes and their effect on transfusion education.</a:t>
            </a:r>
          </a:p>
          <a:p>
            <a:r>
              <a:rPr lang="en-GB" sz="1200" kern="1200" dirty="0">
                <a:solidFill>
                  <a:schemeClr val="tx1"/>
                </a:solidFill>
                <a:effectLst/>
                <a:latin typeface="+mn-lt"/>
                <a:ea typeface="+mn-ea"/>
                <a:cs typeface="+mn-cs"/>
              </a:rPr>
              <a:t> </a:t>
            </a:r>
          </a:p>
          <a:p>
            <a:endParaRPr lang="en-GB" dirty="0"/>
          </a:p>
          <a:p>
            <a:endParaRPr lang="en-GB" dirty="0"/>
          </a:p>
        </p:txBody>
      </p:sp>
      <p:sp>
        <p:nvSpPr>
          <p:cNvPr id="4" name="Slide Number Placeholder 3"/>
          <p:cNvSpPr>
            <a:spLocks noGrp="1"/>
          </p:cNvSpPr>
          <p:nvPr>
            <p:ph type="sldNum" sz="quarter" idx="10"/>
          </p:nvPr>
        </p:nvSpPr>
        <p:spPr/>
        <p:txBody>
          <a:bodyPr/>
          <a:lstStyle/>
          <a:p>
            <a:fld id="{CD0508CD-E025-4EDE-B7F0-5B48251114D7}" type="slidenum">
              <a:rPr lang="en-GB" smtClean="0"/>
              <a:t>10</a:t>
            </a:fld>
            <a:endParaRPr lang="en-GB" dirty="0"/>
          </a:p>
        </p:txBody>
      </p:sp>
    </p:spTree>
    <p:extLst>
      <p:ext uri="{BB962C8B-B14F-4D97-AF65-F5344CB8AC3E}">
        <p14:creationId xmlns:p14="http://schemas.microsoft.com/office/powerpoint/2010/main" val="3960422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0508CD-E025-4EDE-B7F0-5B48251114D7}" type="slidenum">
              <a:rPr lang="en-GB" smtClean="0"/>
              <a:t>11</a:t>
            </a:fld>
            <a:endParaRPr lang="en-GB" dirty="0"/>
          </a:p>
        </p:txBody>
      </p:sp>
    </p:spTree>
    <p:extLst>
      <p:ext uri="{BB962C8B-B14F-4D97-AF65-F5344CB8AC3E}">
        <p14:creationId xmlns:p14="http://schemas.microsoft.com/office/powerpoint/2010/main" val="746745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New LMS- why the need for change? </a:t>
            </a:r>
          </a:p>
          <a:p>
            <a:pPr marL="171450" indent="-171450">
              <a:buFontTx/>
              <a:buChar char="-"/>
            </a:pPr>
            <a:r>
              <a:rPr lang="en-GB" sz="1200" kern="1200" dirty="0">
                <a:solidFill>
                  <a:schemeClr val="tx1"/>
                </a:solidFill>
                <a:effectLst/>
                <a:latin typeface="+mn-lt"/>
                <a:ea typeface="+mn-ea"/>
                <a:cs typeface="+mn-cs"/>
              </a:rPr>
              <a:t>It’s a major upgrade from the previous HPRTS LSO, providing a wider range of functions and making things easier to use.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It offers better tools for </a:t>
            </a:r>
            <a:r>
              <a:rPr lang="en-GB" sz="1200" b="1" kern="1200" dirty="0">
                <a:solidFill>
                  <a:schemeClr val="tx1"/>
                </a:solidFill>
                <a:effectLst/>
                <a:latin typeface="+mn-lt"/>
                <a:ea typeface="+mn-ea"/>
                <a:cs typeface="+mn-cs"/>
              </a:rPr>
              <a:t>recording, tracking, and reporting on learning and development activities</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It supports access from outside HSC networks and is compatible with mobile devices (available on Google Play and the Apple App Store).</a:t>
            </a:r>
          </a:p>
          <a:p>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Initially, this system was also used to support the rollout of the Encompass project.</a:t>
            </a:r>
          </a:p>
          <a:p>
            <a:endParaRPr lang="en-GB" dirty="0"/>
          </a:p>
        </p:txBody>
      </p:sp>
      <p:sp>
        <p:nvSpPr>
          <p:cNvPr id="4" name="Slide Number Placeholder 3"/>
          <p:cNvSpPr>
            <a:spLocks noGrp="1"/>
          </p:cNvSpPr>
          <p:nvPr>
            <p:ph type="sldNum" sz="quarter" idx="10"/>
          </p:nvPr>
        </p:nvSpPr>
        <p:spPr/>
        <p:txBody>
          <a:bodyPr/>
          <a:lstStyle/>
          <a:p>
            <a:fld id="{CD0508CD-E025-4EDE-B7F0-5B48251114D7}" type="slidenum">
              <a:rPr lang="en-GB" smtClean="0"/>
              <a:t>12</a:t>
            </a:fld>
            <a:endParaRPr lang="en-GB" dirty="0"/>
          </a:p>
        </p:txBody>
      </p:sp>
    </p:spTree>
    <p:extLst>
      <p:ext uri="{BB962C8B-B14F-4D97-AF65-F5344CB8AC3E}">
        <p14:creationId xmlns:p14="http://schemas.microsoft.com/office/powerpoint/2010/main" val="3213517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new iLMS consolidates all HSC eLearning, effectively merging both the </a:t>
            </a:r>
            <a:r>
              <a:rPr lang="en-GB" dirty="0" err="1"/>
              <a:t>HSCLearning</a:t>
            </a:r>
            <a:r>
              <a:rPr lang="en-GB" dirty="0"/>
              <a:t> and Belfast e-Learning platforms into a single system. One stop shop for staff to access their training. </a:t>
            </a:r>
          </a:p>
        </p:txBody>
      </p:sp>
      <p:sp>
        <p:nvSpPr>
          <p:cNvPr id="4" name="Slide Number Placeholder 3"/>
          <p:cNvSpPr>
            <a:spLocks noGrp="1"/>
          </p:cNvSpPr>
          <p:nvPr>
            <p:ph type="sldNum" sz="quarter" idx="10"/>
          </p:nvPr>
        </p:nvSpPr>
        <p:spPr/>
        <p:txBody>
          <a:bodyPr/>
          <a:lstStyle/>
          <a:p>
            <a:fld id="{CD0508CD-E025-4EDE-B7F0-5B48251114D7}" type="slidenum">
              <a:rPr lang="en-GB" smtClean="0"/>
              <a:t>13</a:t>
            </a:fld>
            <a:endParaRPr lang="en-GB" dirty="0"/>
          </a:p>
        </p:txBody>
      </p:sp>
    </p:spTree>
    <p:extLst>
      <p:ext uri="{BB962C8B-B14F-4D97-AF65-F5344CB8AC3E}">
        <p14:creationId xmlns:p14="http://schemas.microsoft.com/office/powerpoint/2010/main" val="2698212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With fewer nations contributing, costs would be increased to use platform as well as workload on representatives from each nation in reviewing content.</a:t>
            </a:r>
          </a:p>
          <a:p>
            <a:r>
              <a:rPr lang="en-GB" dirty="0"/>
              <a:t>Modules</a:t>
            </a:r>
            <a:r>
              <a:rPr lang="en-GB" baseline="0" dirty="0"/>
              <a:t> hosted on LearnHSCNI – accessed by Trust staff; for non-Trust staff via eLFH. </a:t>
            </a:r>
          </a:p>
          <a:p>
            <a:r>
              <a:rPr lang="en-GB" baseline="0" dirty="0"/>
              <a:t>Independent - </a:t>
            </a:r>
            <a:r>
              <a:rPr lang="en-GB" baseline="0" dirty="0" err="1"/>
              <a:t>Sciensus</a:t>
            </a:r>
            <a:r>
              <a:rPr lang="en-GB" baseline="0" dirty="0"/>
              <a:t>- pay fees to host files on their own LMS</a:t>
            </a:r>
            <a:endParaRPr lang="en-GB" dirty="0"/>
          </a:p>
        </p:txBody>
      </p:sp>
      <p:sp>
        <p:nvSpPr>
          <p:cNvPr id="4" name="Slide Number Placeholder 3"/>
          <p:cNvSpPr>
            <a:spLocks noGrp="1"/>
          </p:cNvSpPr>
          <p:nvPr>
            <p:ph type="sldNum" sz="quarter" idx="10"/>
          </p:nvPr>
        </p:nvSpPr>
        <p:spPr/>
        <p:txBody>
          <a:bodyPr/>
          <a:lstStyle/>
          <a:p>
            <a:fld id="{CD0508CD-E025-4EDE-B7F0-5B48251114D7}" type="slidenum">
              <a:rPr lang="en-GB" smtClean="0"/>
              <a:t>14</a:t>
            </a:fld>
            <a:endParaRPr lang="en-GB" dirty="0"/>
          </a:p>
        </p:txBody>
      </p:sp>
    </p:spTree>
    <p:extLst>
      <p:ext uri="{BB962C8B-B14F-4D97-AF65-F5344CB8AC3E}">
        <p14:creationId xmlns:p14="http://schemas.microsoft.com/office/powerpoint/2010/main" val="2706299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move then prompted a review of the eLearning requirements with a focus on updating the BTT modules. </a:t>
            </a:r>
          </a:p>
          <a:p>
            <a:r>
              <a:rPr lang="en-GB" dirty="0"/>
              <a:t>The UK&amp;IBTN editorial board </a:t>
            </a:r>
            <a:r>
              <a:rPr lang="en-GB" b="1" dirty="0"/>
              <a:t>was formed to work collaboratively to streamline efforts (and thus minimising duplication of work) and promote, develop and maintain the already established elearning programme</a:t>
            </a:r>
            <a:r>
              <a:rPr lang="en-GB" dirty="0"/>
              <a:t>. The Editorial board includes representatives from across the UK and this collaboration means fewer regional differences and less outdated content</a:t>
            </a:r>
            <a:r>
              <a:rPr lang="en-GB" baseline="0" dirty="0"/>
              <a:t> </a:t>
            </a:r>
            <a:r>
              <a:rPr lang="en-GB" dirty="0"/>
              <a:t>, but adaptable enough to make sure it fits Northern Ireland’s specific needs. </a:t>
            </a:r>
          </a:p>
          <a:p>
            <a:r>
              <a:rPr lang="en-GB" dirty="0"/>
              <a:t>Currently w</a:t>
            </a:r>
            <a:r>
              <a:rPr lang="en-GB" baseline="0" dirty="0"/>
              <a:t>e are working together to r</a:t>
            </a:r>
            <a:r>
              <a:rPr lang="en-GB" dirty="0"/>
              <a:t>evamp the current BTT</a:t>
            </a:r>
            <a:r>
              <a:rPr lang="en-GB" baseline="0" dirty="0"/>
              <a:t> </a:t>
            </a:r>
            <a:r>
              <a:rPr lang="en-GB" dirty="0"/>
              <a:t>to ensure they meet the needs of everyone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D0508CD-E025-4EDE-B7F0-5B48251114D7}" type="slidenum">
              <a:rPr lang="en-GB" smtClean="0"/>
              <a:t>15</a:t>
            </a:fld>
            <a:endParaRPr lang="en-GB" dirty="0"/>
          </a:p>
        </p:txBody>
      </p:sp>
    </p:spTree>
    <p:extLst>
      <p:ext uri="{BB962C8B-B14F-4D97-AF65-F5344CB8AC3E}">
        <p14:creationId xmlns:p14="http://schemas.microsoft.com/office/powerpoint/2010/main" val="1430068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part of the redevelopment of the BTT modules, it was decided to seek stakeholder engagement to help better understand the needs and wants of both learners and trainers with regards to transfusion eLearning and training. A survey was conducted to gather feedback on the current eLearning modules used, and ideas for future improvements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survey received a good number of responses - 489</a:t>
            </a:r>
          </a:p>
          <a:p>
            <a:endParaRPr lang="en-GB" dirty="0"/>
          </a:p>
        </p:txBody>
      </p:sp>
      <p:sp>
        <p:nvSpPr>
          <p:cNvPr id="4" name="Slide Number Placeholder 3"/>
          <p:cNvSpPr>
            <a:spLocks noGrp="1"/>
          </p:cNvSpPr>
          <p:nvPr>
            <p:ph type="sldNum" sz="quarter" idx="10"/>
          </p:nvPr>
        </p:nvSpPr>
        <p:spPr/>
        <p:txBody>
          <a:bodyPr/>
          <a:lstStyle/>
          <a:p>
            <a:fld id="{CD0508CD-E025-4EDE-B7F0-5B48251114D7}" type="slidenum">
              <a:rPr lang="en-GB" smtClean="0"/>
              <a:t>16</a:t>
            </a:fld>
            <a:endParaRPr lang="en-GB" dirty="0"/>
          </a:p>
        </p:txBody>
      </p:sp>
    </p:spTree>
    <p:extLst>
      <p:ext uri="{BB962C8B-B14F-4D97-AF65-F5344CB8AC3E}">
        <p14:creationId xmlns:p14="http://schemas.microsoft.com/office/powerpoint/2010/main" val="454073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Another significant update is EPIC, a new digital system for managing patient health records that impacts the HVP Team:</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EPIC has changed our approach to competency training,</a:t>
            </a:r>
            <a:r>
              <a:rPr lang="en-GB" sz="1200" kern="1200" baseline="0" dirty="0">
                <a:solidFill>
                  <a:schemeClr val="tx1"/>
                </a:solidFill>
                <a:effectLst/>
                <a:latin typeface="+mn-lt"/>
                <a:ea typeface="+mn-ea"/>
                <a:cs typeface="+mn-cs"/>
              </a:rPr>
              <a:t> - </a:t>
            </a:r>
            <a:r>
              <a:rPr lang="en-GB" sz="1200" kern="1200" dirty="0">
                <a:solidFill>
                  <a:schemeClr val="tx1"/>
                </a:solidFill>
                <a:effectLst/>
                <a:latin typeface="+mn-lt"/>
                <a:ea typeface="+mn-ea"/>
                <a:cs typeface="+mn-cs"/>
              </a:rPr>
              <a:t>Assessors need new, updated training resources and materials to align with these changes.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Updating RPRB assessment tools across Northern Ireland is a collaborative effort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New interactive tools are being developed and tested, though some challenges like a lack of equipment and resources (e.g., devices, printers) remain.</a:t>
            </a:r>
          </a:p>
          <a:p>
            <a:pPr marL="0" indent="0">
              <a:buFont typeface="Arial" panose="020B0604020202020204" pitchFamily="34" charset="0"/>
              <a:buNone/>
            </a:pPr>
            <a:r>
              <a:rPr lang="en-GB" sz="1200" kern="1200" dirty="0">
                <a:solidFill>
                  <a:schemeClr val="tx1"/>
                </a:solidFill>
                <a:effectLst/>
                <a:latin typeface="+mn-lt"/>
                <a:ea typeface="+mn-ea"/>
                <a:cs typeface="+mn-cs"/>
              </a:rPr>
              <a:t> </a:t>
            </a:r>
          </a:p>
          <a:p>
            <a:endParaRPr lang="en-GB" baseline="0" dirty="0"/>
          </a:p>
        </p:txBody>
      </p:sp>
      <p:sp>
        <p:nvSpPr>
          <p:cNvPr id="4" name="Slide Number Placeholder 3"/>
          <p:cNvSpPr>
            <a:spLocks noGrp="1"/>
          </p:cNvSpPr>
          <p:nvPr>
            <p:ph type="sldNum" sz="quarter" idx="10"/>
          </p:nvPr>
        </p:nvSpPr>
        <p:spPr/>
        <p:txBody>
          <a:bodyPr/>
          <a:lstStyle/>
          <a:p>
            <a:fld id="{CD0508CD-E025-4EDE-B7F0-5B48251114D7}" type="slidenum">
              <a:rPr lang="en-GB" smtClean="0"/>
              <a:t>17</a:t>
            </a:fld>
            <a:endParaRPr lang="en-GB" dirty="0"/>
          </a:p>
        </p:txBody>
      </p:sp>
    </p:spTree>
    <p:extLst>
      <p:ext uri="{BB962C8B-B14F-4D97-AF65-F5344CB8AC3E}">
        <p14:creationId xmlns:p14="http://schemas.microsoft.com/office/powerpoint/2010/main" val="849283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EPIC is a game changer but it created gaps in training. tried to keep out of encompass training but we have ended up providing education on how to use encompass both at the elbow and via teaching sessions. </a:t>
            </a:r>
          </a:p>
        </p:txBody>
      </p:sp>
      <p:sp>
        <p:nvSpPr>
          <p:cNvPr id="4" name="Slide Number Placeholder 3"/>
          <p:cNvSpPr>
            <a:spLocks noGrp="1"/>
          </p:cNvSpPr>
          <p:nvPr>
            <p:ph type="sldNum" sz="quarter" idx="10"/>
          </p:nvPr>
        </p:nvSpPr>
        <p:spPr/>
        <p:txBody>
          <a:bodyPr/>
          <a:lstStyle/>
          <a:p>
            <a:fld id="{CD0508CD-E025-4EDE-B7F0-5B48251114D7}" type="slidenum">
              <a:rPr lang="en-GB" smtClean="0"/>
              <a:t>18</a:t>
            </a:fld>
            <a:endParaRPr lang="en-GB" dirty="0"/>
          </a:p>
        </p:txBody>
      </p:sp>
    </p:spTree>
    <p:extLst>
      <p:ext uri="{BB962C8B-B14F-4D97-AF65-F5344CB8AC3E}">
        <p14:creationId xmlns:p14="http://schemas.microsoft.com/office/powerpoint/2010/main" val="4198619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RPRB</a:t>
            </a:r>
            <a:r>
              <a:rPr lang="en-GB" baseline="0" dirty="0"/>
              <a:t> competency impacted by roll out of EPIC </a:t>
            </a:r>
          </a:p>
          <a:p>
            <a:r>
              <a:rPr lang="en-GB" baseline="0" dirty="0"/>
              <a:t>Many staff, especially agency are struggling to get their competencies signed off as assessors are limited</a:t>
            </a:r>
          </a:p>
          <a:p>
            <a:r>
              <a:rPr lang="en-GB" baseline="0" dirty="0"/>
              <a:t>Delay can impact patient safety – as staff are not being allocated shifts or are taking up shifts but unable to partake in Transfusion practice till they are signed off</a:t>
            </a:r>
          </a:p>
          <a:p>
            <a:r>
              <a:rPr lang="en-GB" dirty="0"/>
              <a:t>• Options</a:t>
            </a:r>
            <a:r>
              <a:rPr lang="en-GB" baseline="0" dirty="0"/>
              <a:t> appraisal submitted to Bank team who have taken it to </a:t>
            </a:r>
            <a:r>
              <a:rPr lang="en-GB" dirty="0"/>
              <a:t>Contracts Management Group for review and feedback. </a:t>
            </a:r>
          </a:p>
          <a:p>
            <a:pPr marL="171450" indent="-171450">
              <a:buFont typeface="Arial" panose="020B0604020202020204" pitchFamily="34" charset="0"/>
              <a:buChar char="•"/>
            </a:pPr>
            <a:r>
              <a:rPr lang="en-GB" dirty="0"/>
              <a:t>Our goal is to make sure agency staff can complete this training on time – every time.</a:t>
            </a:r>
          </a:p>
          <a:p>
            <a:endParaRPr lang="en-GB" dirty="0"/>
          </a:p>
          <a:p>
            <a:endParaRPr lang="en-GB" dirty="0"/>
          </a:p>
        </p:txBody>
      </p:sp>
      <p:sp>
        <p:nvSpPr>
          <p:cNvPr id="4" name="Slide Number Placeholder 3"/>
          <p:cNvSpPr>
            <a:spLocks noGrp="1"/>
          </p:cNvSpPr>
          <p:nvPr>
            <p:ph type="sldNum" sz="quarter" idx="10"/>
          </p:nvPr>
        </p:nvSpPr>
        <p:spPr/>
        <p:txBody>
          <a:bodyPr/>
          <a:lstStyle/>
          <a:p>
            <a:fld id="{CD0508CD-E025-4EDE-B7F0-5B48251114D7}" type="slidenum">
              <a:rPr lang="en-GB" smtClean="0"/>
              <a:t>19</a:t>
            </a:fld>
            <a:endParaRPr lang="en-GB" dirty="0"/>
          </a:p>
        </p:txBody>
      </p:sp>
    </p:spTree>
    <p:extLst>
      <p:ext uri="{BB962C8B-B14F-4D97-AF65-F5344CB8AC3E}">
        <p14:creationId xmlns:p14="http://schemas.microsoft.com/office/powerpoint/2010/main" val="44630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is Haemovigilance? WHO 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role</a:t>
            </a:r>
            <a:r>
              <a:rPr lang="en-GB" baseline="0" dirty="0"/>
              <a:t> in patient safety</a:t>
            </a:r>
            <a:endParaRPr lang="en-GB" dirty="0"/>
          </a:p>
          <a:p>
            <a:endParaRPr lang="en-GB" dirty="0"/>
          </a:p>
        </p:txBody>
      </p:sp>
      <p:sp>
        <p:nvSpPr>
          <p:cNvPr id="4" name="Slide Number Placeholder 3"/>
          <p:cNvSpPr>
            <a:spLocks noGrp="1"/>
          </p:cNvSpPr>
          <p:nvPr>
            <p:ph type="sldNum" sz="quarter" idx="10"/>
          </p:nvPr>
        </p:nvSpPr>
        <p:spPr/>
        <p:txBody>
          <a:bodyPr/>
          <a:lstStyle/>
          <a:p>
            <a:fld id="{CD0508CD-E025-4EDE-B7F0-5B48251114D7}" type="slidenum">
              <a:rPr lang="en-GB" smtClean="0"/>
              <a:t>2</a:t>
            </a:fld>
            <a:endParaRPr lang="en-GB" dirty="0"/>
          </a:p>
        </p:txBody>
      </p:sp>
    </p:spTree>
    <p:extLst>
      <p:ext uri="{BB962C8B-B14F-4D97-AF65-F5344CB8AC3E}">
        <p14:creationId xmlns:p14="http://schemas.microsoft.com/office/powerpoint/2010/main" val="1987260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WinPath</a:t>
            </a:r>
            <a:r>
              <a:rPr lang="en-GB" dirty="0"/>
              <a:t> and BloodTrack</a:t>
            </a:r>
          </a:p>
          <a:p>
            <a:endParaRPr lang="en-GB" dirty="0"/>
          </a:p>
        </p:txBody>
      </p:sp>
      <p:sp>
        <p:nvSpPr>
          <p:cNvPr id="4" name="Slide Number Placeholder 3"/>
          <p:cNvSpPr>
            <a:spLocks noGrp="1"/>
          </p:cNvSpPr>
          <p:nvPr>
            <p:ph type="sldNum" sz="quarter" idx="10"/>
          </p:nvPr>
        </p:nvSpPr>
        <p:spPr/>
        <p:txBody>
          <a:bodyPr/>
          <a:lstStyle/>
          <a:p>
            <a:fld id="{CD0508CD-E025-4EDE-B7F0-5B48251114D7}" type="slidenum">
              <a:rPr lang="en-GB" smtClean="0"/>
              <a:t>20</a:t>
            </a:fld>
            <a:endParaRPr lang="en-GB" dirty="0"/>
          </a:p>
        </p:txBody>
      </p:sp>
    </p:spTree>
    <p:extLst>
      <p:ext uri="{BB962C8B-B14F-4D97-AF65-F5344CB8AC3E}">
        <p14:creationId xmlns:p14="http://schemas.microsoft.com/office/powerpoint/2010/main" val="3323443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So, why does all this matter? These educational developments mean better training and safer practices, and they streamline our processes.</a:t>
            </a:r>
          </a:p>
          <a:p>
            <a:pPr marL="171450" indent="-171450">
              <a:buFont typeface="Arial" panose="020B0604020202020204" pitchFamily="34" charset="0"/>
              <a:buChar char="•"/>
            </a:pPr>
            <a:r>
              <a:rPr lang="en-GB" dirty="0"/>
              <a:t>With e-</a:t>
            </a:r>
            <a:r>
              <a:rPr lang="en-GB" dirty="0" err="1"/>
              <a:t>LfH</a:t>
            </a:r>
            <a:r>
              <a:rPr lang="en-GB" dirty="0"/>
              <a:t>, we get a modern, user-friendly training platform; </a:t>
            </a:r>
          </a:p>
          <a:p>
            <a:pPr marL="171450" indent="-171450">
              <a:buFont typeface="Arial" panose="020B0604020202020204" pitchFamily="34" charset="0"/>
              <a:buChar char="•"/>
            </a:pPr>
            <a:r>
              <a:rPr lang="en-GB" dirty="0"/>
              <a:t>The EPIC system means records are digital and easier to access</a:t>
            </a:r>
            <a:r>
              <a:rPr lang="en-GB" baseline="0" dirty="0"/>
              <a:t> and tailoring our </a:t>
            </a:r>
            <a:r>
              <a:rPr lang="en-GB" dirty="0"/>
              <a:t>Right Patient, Right Blood competency means will hopefully mean</a:t>
            </a:r>
            <a:r>
              <a:rPr lang="en-GB" baseline="0" dirty="0"/>
              <a:t> </a:t>
            </a:r>
            <a:r>
              <a:rPr lang="en-GB" dirty="0"/>
              <a:t>fewer mistakes.</a:t>
            </a:r>
          </a:p>
          <a:p>
            <a:pPr marL="171450" indent="-171450">
              <a:buFont typeface="Arial" panose="020B0604020202020204" pitchFamily="34" charset="0"/>
              <a:buChar char="•"/>
            </a:pPr>
            <a:r>
              <a:rPr lang="en-GB" dirty="0"/>
              <a:t>The SHOT/MHRA workshops will provide continuous</a:t>
            </a:r>
            <a:r>
              <a:rPr lang="en-GB" baseline="0" dirty="0"/>
              <a:t> education and training on Haemovigilance and </a:t>
            </a:r>
            <a:r>
              <a:rPr lang="en-GB" dirty="0"/>
              <a:t> safety. </a:t>
            </a:r>
          </a:p>
          <a:p>
            <a:pPr marL="171450" indent="-171450">
              <a:buFont typeface="Arial" panose="020B0604020202020204" pitchFamily="34" charset="0"/>
              <a:buChar char="•"/>
            </a:pPr>
            <a:r>
              <a:rPr lang="en-GB" dirty="0"/>
              <a:t>Altogether, these changes mean more efficient training and a safer environment for patients and staff alike.  </a:t>
            </a:r>
          </a:p>
          <a:p>
            <a:r>
              <a:rPr lang="en-GB" sz="1200" kern="1200" dirty="0">
                <a:solidFill>
                  <a:schemeClr val="tx1"/>
                </a:solidFill>
                <a:effectLst/>
                <a:latin typeface="+mn-lt"/>
                <a:ea typeface="+mn-ea"/>
                <a:cs typeface="+mn-cs"/>
              </a:rPr>
              <a:t>• Essentially, we’re making the system smarter and safer, both for patients and for all the healthcare professionals working tirelessly.</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D0508CD-E025-4EDE-B7F0-5B48251114D7}" type="slidenum">
              <a:rPr lang="en-GB" smtClean="0"/>
              <a:t>21</a:t>
            </a:fld>
            <a:endParaRPr lang="en-GB" dirty="0"/>
          </a:p>
        </p:txBody>
      </p:sp>
    </p:spTree>
    <p:extLst>
      <p:ext uri="{BB962C8B-B14F-4D97-AF65-F5344CB8AC3E}">
        <p14:creationId xmlns:p14="http://schemas.microsoft.com/office/powerpoint/2010/main" val="752057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all these changes—whether in IT systems, processes, documentation, or training—one key question remains: Who ensures it all comes together seamlessly? Who drives these standards, monitors compliance, troubleshoots challenges, and supports teams on the ground?</a:t>
            </a:r>
          </a:p>
          <a:p>
            <a:endParaRPr lang="en-GB" dirty="0"/>
          </a:p>
          <a:p>
            <a:r>
              <a:rPr lang="en-GB" dirty="0"/>
              <a:t>That’s where Haemovigilance Practitioners come in. We are the bridge between policy and practice, between data and patient safety, and between change and continuity. </a:t>
            </a:r>
          </a:p>
        </p:txBody>
      </p:sp>
      <p:sp>
        <p:nvSpPr>
          <p:cNvPr id="4" name="Slide Number Placeholder 3"/>
          <p:cNvSpPr>
            <a:spLocks noGrp="1"/>
          </p:cNvSpPr>
          <p:nvPr>
            <p:ph type="sldNum" sz="quarter" idx="10"/>
          </p:nvPr>
        </p:nvSpPr>
        <p:spPr/>
        <p:txBody>
          <a:bodyPr/>
          <a:lstStyle/>
          <a:p>
            <a:fld id="{CD0508CD-E025-4EDE-B7F0-5B48251114D7}" type="slidenum">
              <a:rPr lang="en-GB" smtClean="0"/>
              <a:t>22</a:t>
            </a:fld>
            <a:endParaRPr lang="en-GB" dirty="0"/>
          </a:p>
        </p:txBody>
      </p:sp>
    </p:spTree>
    <p:extLst>
      <p:ext uri="{BB962C8B-B14F-4D97-AF65-F5344CB8AC3E}">
        <p14:creationId xmlns:p14="http://schemas.microsoft.com/office/powerpoint/2010/main" val="1968136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role spans education, governance, quality improvement, and frontline support—all essential to making these changes truly effective</a:t>
            </a:r>
          </a:p>
          <a:p>
            <a:r>
              <a:rPr lang="en-GB" sz="1200" kern="1200" dirty="0">
                <a:solidFill>
                  <a:schemeClr val="tx1"/>
                </a:solidFill>
                <a:effectLst/>
                <a:latin typeface="+mn-lt"/>
                <a:ea typeface="+mn-ea"/>
                <a:cs typeface="+mn-cs"/>
              </a:rPr>
              <a:t>We are like Swiss army knives – we can handle</a:t>
            </a:r>
            <a:r>
              <a:rPr lang="en-GB" sz="1200" kern="1200" baseline="0" dirty="0">
                <a:solidFill>
                  <a:schemeClr val="tx1"/>
                </a:solidFill>
                <a:effectLst/>
                <a:latin typeface="+mn-lt"/>
                <a:ea typeface="+mn-ea"/>
                <a:cs typeface="+mn-cs"/>
              </a:rPr>
              <a:t> and are involved in just about everything and anything - from keeping an eye </a:t>
            </a:r>
            <a:r>
              <a:rPr lang="en-GB" sz="1200" kern="1200" dirty="0">
                <a:solidFill>
                  <a:schemeClr val="tx1"/>
                </a:solidFill>
                <a:effectLst/>
                <a:latin typeface="+mn-lt"/>
                <a:ea typeface="+mn-ea"/>
                <a:cs typeface="+mn-cs"/>
              </a:rPr>
              <a:t>on transfusion safety through Haemovigilance and Patient Blood Management (PBM) to educating both patients and staff,</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handling admin duties to managing change within</a:t>
            </a:r>
            <a:r>
              <a:rPr lang="en-GB" sz="1200" kern="1200" baseline="0" dirty="0">
                <a:solidFill>
                  <a:schemeClr val="tx1"/>
                </a:solidFill>
                <a:effectLst/>
                <a:latin typeface="+mn-lt"/>
                <a:ea typeface="+mn-ea"/>
                <a:cs typeface="+mn-cs"/>
              </a:rPr>
              <a:t> our Trusts or regionally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Our job </a:t>
            </a:r>
            <a:r>
              <a:rPr lang="en-GB" sz="1200" b="1" kern="1200" dirty="0">
                <a:solidFill>
                  <a:schemeClr val="tx1"/>
                </a:solidFill>
                <a:effectLst/>
                <a:latin typeface="+mn-lt"/>
                <a:ea typeface="+mn-ea"/>
                <a:cs typeface="+mn-cs"/>
              </a:rPr>
              <a:t>isn't just about making sure the blood's safe</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it's about guaranteeing the whole transfusion process is safe</a:t>
            </a:r>
            <a:r>
              <a:rPr lang="en-GB" sz="1200" kern="1200" dirty="0">
                <a:solidFill>
                  <a:schemeClr val="tx1"/>
                </a:solidFill>
                <a:effectLst/>
                <a:latin typeface="+mn-lt"/>
                <a:ea typeface="+mn-ea"/>
                <a:cs typeface="+mn-cs"/>
              </a:rPr>
              <a:t>, all while putting the patient at the heart of everything we do.</a:t>
            </a:r>
          </a:p>
          <a:p>
            <a:endParaRPr lang="en-GB" dirty="0"/>
          </a:p>
        </p:txBody>
      </p:sp>
      <p:sp>
        <p:nvSpPr>
          <p:cNvPr id="4" name="Slide Number Placeholder 3"/>
          <p:cNvSpPr>
            <a:spLocks noGrp="1"/>
          </p:cNvSpPr>
          <p:nvPr>
            <p:ph type="sldNum" sz="quarter" idx="10"/>
          </p:nvPr>
        </p:nvSpPr>
        <p:spPr/>
        <p:txBody>
          <a:bodyPr/>
          <a:lstStyle/>
          <a:p>
            <a:fld id="{CD0508CD-E025-4EDE-B7F0-5B48251114D7}" type="slidenum">
              <a:rPr lang="en-GB" smtClean="0"/>
              <a:t>23</a:t>
            </a:fld>
            <a:endParaRPr lang="en-GB" dirty="0"/>
          </a:p>
        </p:txBody>
      </p:sp>
    </p:spTree>
    <p:extLst>
      <p:ext uri="{BB962C8B-B14F-4D97-AF65-F5344CB8AC3E}">
        <p14:creationId xmlns:p14="http://schemas.microsoft.com/office/powerpoint/2010/main" val="2057282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work in close partnership with transfusion committees, laboratory staff, and educational bodies to ensure training is consistent, relevant, and effective. Collaboration allows them to gain insights into the challenges faced by staff on the frontlines and to tailor educational content accordingly.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D0508CD-E025-4EDE-B7F0-5B48251114D7}" type="slidenum">
              <a:rPr lang="en-GB" smtClean="0"/>
              <a:t>24</a:t>
            </a:fld>
            <a:endParaRPr lang="en-GB" dirty="0"/>
          </a:p>
        </p:txBody>
      </p:sp>
    </p:spTree>
    <p:extLst>
      <p:ext uri="{BB962C8B-B14F-4D97-AF65-F5344CB8AC3E}">
        <p14:creationId xmlns:p14="http://schemas.microsoft.com/office/powerpoint/2010/main" val="2661086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anything if not adaptable  - Its going to change their role and what they knew it to be New Regional LIMS</a:t>
            </a:r>
          </a:p>
          <a:p>
            <a:endParaRPr lang="en-GB" dirty="0"/>
          </a:p>
          <a:p>
            <a:endParaRPr lang="en-GB" dirty="0"/>
          </a:p>
        </p:txBody>
      </p:sp>
      <p:sp>
        <p:nvSpPr>
          <p:cNvPr id="4" name="Slide Number Placeholder 3"/>
          <p:cNvSpPr>
            <a:spLocks noGrp="1"/>
          </p:cNvSpPr>
          <p:nvPr>
            <p:ph type="sldNum" sz="quarter" idx="10"/>
          </p:nvPr>
        </p:nvSpPr>
        <p:spPr/>
        <p:txBody>
          <a:bodyPr/>
          <a:lstStyle/>
          <a:p>
            <a:fld id="{0573D137-9423-40C8-9AF6-C543386B93AA}" type="slidenum">
              <a:rPr lang="en-GB" smtClean="0"/>
              <a:t>25</a:t>
            </a:fld>
            <a:endParaRPr lang="en-GB"/>
          </a:p>
        </p:txBody>
      </p:sp>
    </p:spTree>
    <p:extLst>
      <p:ext uri="{BB962C8B-B14F-4D97-AF65-F5344CB8AC3E}">
        <p14:creationId xmlns:p14="http://schemas.microsoft.com/office/powerpoint/2010/main" val="161730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0508CD-E025-4EDE-B7F0-5B48251114D7}" type="slidenum">
              <a:rPr lang="en-GB" smtClean="0"/>
              <a:t>26</a:t>
            </a:fld>
            <a:endParaRPr lang="en-GB" dirty="0"/>
          </a:p>
        </p:txBody>
      </p:sp>
    </p:spTree>
    <p:extLst>
      <p:ext uri="{BB962C8B-B14F-4D97-AF65-F5344CB8AC3E}">
        <p14:creationId xmlns:p14="http://schemas.microsoft.com/office/powerpoint/2010/main" val="3125027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Well, our editorial boards aren’t done yet – BTT modules will keep getting updates as needed.</a:t>
            </a:r>
          </a:p>
          <a:p>
            <a:pPr marL="171450" indent="-171450">
              <a:buFont typeface="Arial" panose="020B0604020202020204" pitchFamily="34" charset="0"/>
              <a:buChar char="•"/>
            </a:pPr>
            <a:r>
              <a:rPr lang="en-GB" dirty="0"/>
              <a:t>We’re also hoping for more regional standardisation in E&amp;T tools, so all staff are held to the same standards.</a:t>
            </a:r>
          </a:p>
          <a:p>
            <a:pPr marL="171450" indent="-171450">
              <a:buFont typeface="Arial" panose="020B0604020202020204" pitchFamily="34" charset="0"/>
              <a:buChar char="•"/>
            </a:pPr>
            <a:r>
              <a:rPr lang="en-GB" dirty="0"/>
              <a:t>Point 3, 4, together</a:t>
            </a:r>
            <a:r>
              <a:rPr lang="en-GB" baseline="0" dirty="0"/>
              <a:t> will mean </a:t>
            </a:r>
            <a:r>
              <a:rPr lang="en-GB" dirty="0"/>
              <a:t>Better training for healthcare staff – they will be more prepared, more engaged, and more skilled, which directly benefits patients. </a:t>
            </a:r>
          </a:p>
          <a:p>
            <a:pPr marL="171450" indent="-171450">
              <a:buFont typeface="Arial" panose="020B0604020202020204" pitchFamily="34" charset="0"/>
              <a:buChar char="•"/>
            </a:pPr>
            <a:r>
              <a:rPr lang="en-GB" dirty="0"/>
              <a:t>Look at the feasibility of Interactive learning - makes training feel less like a chore and more like an experience—and as training becomes more specific and tailored, it can directly impact patient safety in a positive way.</a:t>
            </a:r>
          </a:p>
        </p:txBody>
      </p:sp>
      <p:sp>
        <p:nvSpPr>
          <p:cNvPr id="4" name="Slide Number Placeholder 3"/>
          <p:cNvSpPr>
            <a:spLocks noGrp="1"/>
          </p:cNvSpPr>
          <p:nvPr>
            <p:ph type="sldNum" sz="quarter" idx="10"/>
          </p:nvPr>
        </p:nvSpPr>
        <p:spPr/>
        <p:txBody>
          <a:bodyPr/>
          <a:lstStyle/>
          <a:p>
            <a:fld id="{CD0508CD-E025-4EDE-B7F0-5B48251114D7}" type="slidenum">
              <a:rPr lang="en-GB" smtClean="0"/>
              <a:t>27</a:t>
            </a:fld>
            <a:endParaRPr lang="en-GB" dirty="0"/>
          </a:p>
        </p:txBody>
      </p:sp>
    </p:spTree>
    <p:extLst>
      <p:ext uri="{BB962C8B-B14F-4D97-AF65-F5344CB8AC3E}">
        <p14:creationId xmlns:p14="http://schemas.microsoft.com/office/powerpoint/2010/main" val="394823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We’ve covered a lot today—from structured training to IT challenges and the evolving role of HVPs.</a:t>
            </a:r>
          </a:p>
          <a:p>
            <a:r>
              <a:rPr lang="en-GB" sz="1200" kern="1200" dirty="0">
                <a:solidFill>
                  <a:schemeClr val="tx1"/>
                </a:solidFill>
                <a:effectLst/>
                <a:latin typeface="+mn-lt"/>
                <a:ea typeface="+mn-ea"/>
                <a:cs typeface="+mn-cs"/>
              </a:rPr>
              <a:t>• The core message is that education is not just about learning once—it’s about ongoing improvement, collaboration, and adapting to change.</a:t>
            </a:r>
          </a:p>
          <a:p>
            <a:r>
              <a:rPr lang="en-GB" sz="1200" kern="1200" dirty="0">
                <a:solidFill>
                  <a:schemeClr val="tx1"/>
                </a:solidFill>
                <a:effectLst/>
                <a:latin typeface="+mn-lt"/>
                <a:ea typeface="+mn-ea"/>
                <a:cs typeface="+mn-cs"/>
              </a:rPr>
              <a:t>• By strengthening competency assessments, embracing new learning methods, and ensuring HVPs get the support they need, we can build a safer, more effective system.</a:t>
            </a:r>
          </a:p>
          <a:p>
            <a:r>
              <a:rPr lang="en-GB" sz="1200" kern="1200" dirty="0">
                <a:solidFill>
                  <a:schemeClr val="tx1"/>
                </a:solidFill>
                <a:effectLst/>
                <a:latin typeface="+mn-lt"/>
                <a:ea typeface="+mn-ea"/>
                <a:cs typeface="+mn-cs"/>
              </a:rPr>
              <a:t>• We will continue to work together to improve Haemovigilance education and patient safety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D0508CD-E025-4EDE-B7F0-5B48251114D7}" type="slidenum">
              <a:rPr lang="en-GB" smtClean="0"/>
              <a:t>28</a:t>
            </a:fld>
            <a:endParaRPr lang="en-GB" dirty="0"/>
          </a:p>
        </p:txBody>
      </p:sp>
    </p:spTree>
    <p:extLst>
      <p:ext uri="{BB962C8B-B14F-4D97-AF65-F5344CB8AC3E}">
        <p14:creationId xmlns:p14="http://schemas.microsoft.com/office/powerpoint/2010/main" val="831736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all for your attention! </a:t>
            </a:r>
          </a:p>
        </p:txBody>
      </p:sp>
      <p:sp>
        <p:nvSpPr>
          <p:cNvPr id="4" name="Slide Number Placeholder 3"/>
          <p:cNvSpPr>
            <a:spLocks noGrp="1"/>
          </p:cNvSpPr>
          <p:nvPr>
            <p:ph type="sldNum" sz="quarter" idx="10"/>
          </p:nvPr>
        </p:nvSpPr>
        <p:spPr/>
        <p:txBody>
          <a:bodyPr/>
          <a:lstStyle/>
          <a:p>
            <a:fld id="{CD0508CD-E025-4EDE-B7F0-5B48251114D7}" type="slidenum">
              <a:rPr lang="en-GB" smtClean="0"/>
              <a:t>29</a:t>
            </a:fld>
            <a:endParaRPr lang="en-GB" dirty="0"/>
          </a:p>
        </p:txBody>
      </p:sp>
    </p:spTree>
    <p:extLst>
      <p:ext uri="{BB962C8B-B14F-4D97-AF65-F5344CB8AC3E}">
        <p14:creationId xmlns:p14="http://schemas.microsoft.com/office/powerpoint/2010/main" val="3450048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454025" y="1092200"/>
            <a:ext cx="6650038" cy="3741738"/>
          </a:xfrm>
          <a:prstGeom prst="rect">
            <a:avLst/>
          </a:prstGeom>
        </p:spPr>
      </p:sp>
      <p:sp>
        <p:nvSpPr>
          <p:cNvPr id="48" name="PlaceHolder 2"/>
          <p:cNvSpPr>
            <a:spLocks noGrp="1"/>
          </p:cNvSpPr>
          <p:nvPr>
            <p:ph type="body"/>
          </p:nvPr>
        </p:nvSpPr>
        <p:spPr>
          <a:xfrm>
            <a:off x="1152474" y="5197416"/>
            <a:ext cx="5258602" cy="7689627"/>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-Haemovigilance emerged internationally as a response to increasing awareness of transfusion-related risks and the need for standardized safety measures, initially led by France in </a:t>
            </a:r>
            <a:r>
              <a:rPr lang="en-GB" sz="1200" b="1" kern="1200" dirty="0">
                <a:solidFill>
                  <a:schemeClr val="tx1"/>
                </a:solidFill>
                <a:effectLst/>
                <a:latin typeface="+mn-lt"/>
                <a:ea typeface="+mn-ea"/>
                <a:cs typeface="+mn-cs"/>
              </a:rPr>
              <a:t>1994</a:t>
            </a:r>
            <a:r>
              <a:rPr lang="en-GB" sz="1200" b="1" kern="1200" baseline="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he system was adopted globally to improve patient safety by systematically monitoring, analysing, and preventing adverse transfusion events through national and international collaboration and data sharing.</a:t>
            </a:r>
          </a:p>
          <a:p>
            <a:endParaRPr lang="en-US" sz="2000" b="0" strike="noStrike" spc="-1" dirty="0">
              <a:latin typeface="Arial"/>
            </a:endParaRPr>
          </a:p>
        </p:txBody>
      </p:sp>
    </p:spTree>
    <p:extLst>
      <p:ext uri="{BB962C8B-B14F-4D97-AF65-F5344CB8AC3E}">
        <p14:creationId xmlns:p14="http://schemas.microsoft.com/office/powerpoint/2010/main" val="3283626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Global Haemovigilance </a:t>
            </a:r>
          </a:p>
          <a:p>
            <a:r>
              <a:rPr lang="en-GB" dirty="0"/>
              <a:t>UK HV Programme – SHOT </a:t>
            </a:r>
          </a:p>
        </p:txBody>
      </p:sp>
      <p:sp>
        <p:nvSpPr>
          <p:cNvPr id="4" name="Slide Number Placeholder 3"/>
          <p:cNvSpPr>
            <a:spLocks noGrp="1"/>
          </p:cNvSpPr>
          <p:nvPr>
            <p:ph type="sldNum" sz="quarter" idx="10"/>
          </p:nvPr>
        </p:nvSpPr>
        <p:spPr/>
        <p:txBody>
          <a:bodyPr/>
          <a:lstStyle/>
          <a:p>
            <a:fld id="{CD0508CD-E025-4EDE-B7F0-5B48251114D7}" type="slidenum">
              <a:rPr lang="en-GB" smtClean="0"/>
              <a:t>4</a:t>
            </a:fld>
            <a:endParaRPr lang="en-GB" dirty="0"/>
          </a:p>
        </p:txBody>
      </p:sp>
    </p:spTree>
    <p:extLst>
      <p:ext uri="{BB962C8B-B14F-4D97-AF65-F5344CB8AC3E}">
        <p14:creationId xmlns:p14="http://schemas.microsoft.com/office/powerpoint/2010/main" val="48087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It has to be said that as soon as we talk about blood, everything gets complicated.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took a long time for blood transfusion practice to become the safe and controlled process we know today</a:t>
            </a:r>
          </a:p>
          <a:p>
            <a:endParaRPr lang="en-GB" dirty="0"/>
          </a:p>
        </p:txBody>
      </p:sp>
      <p:sp>
        <p:nvSpPr>
          <p:cNvPr id="4" name="Slide Number Placeholder 3"/>
          <p:cNvSpPr>
            <a:spLocks noGrp="1"/>
          </p:cNvSpPr>
          <p:nvPr>
            <p:ph type="sldNum" sz="quarter" idx="10"/>
          </p:nvPr>
        </p:nvSpPr>
        <p:spPr/>
        <p:txBody>
          <a:bodyPr/>
          <a:lstStyle/>
          <a:p>
            <a:fld id="{CD0508CD-E025-4EDE-B7F0-5B48251114D7}" type="slidenum">
              <a:rPr lang="en-GB" smtClean="0"/>
              <a:t>5</a:t>
            </a:fld>
            <a:endParaRPr lang="en-GB" dirty="0"/>
          </a:p>
        </p:txBody>
      </p:sp>
    </p:spTree>
    <p:extLst>
      <p:ext uri="{BB962C8B-B14F-4D97-AF65-F5344CB8AC3E}">
        <p14:creationId xmlns:p14="http://schemas.microsoft.com/office/powerpoint/2010/main" val="4003066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Haemovigilance is everyone’s responsibility—not just the transfusion team.</a:t>
            </a:r>
          </a:p>
          <a:p>
            <a:r>
              <a:rPr lang="en-GB" dirty="0"/>
              <a:t>Secret service </a:t>
            </a:r>
          </a:p>
          <a:p>
            <a:endParaRPr lang="en-GB" dirty="0"/>
          </a:p>
        </p:txBody>
      </p:sp>
      <p:sp>
        <p:nvSpPr>
          <p:cNvPr id="4" name="Slide Number Placeholder 3"/>
          <p:cNvSpPr>
            <a:spLocks noGrp="1"/>
          </p:cNvSpPr>
          <p:nvPr>
            <p:ph type="sldNum" sz="quarter" idx="10"/>
          </p:nvPr>
        </p:nvSpPr>
        <p:spPr/>
        <p:txBody>
          <a:bodyPr/>
          <a:lstStyle/>
          <a:p>
            <a:fld id="{CD0508CD-E025-4EDE-B7F0-5B48251114D7}" type="slidenum">
              <a:rPr lang="en-GB" smtClean="0"/>
              <a:t>6</a:t>
            </a:fld>
            <a:endParaRPr lang="en-GB" dirty="0"/>
          </a:p>
        </p:txBody>
      </p:sp>
    </p:spTree>
    <p:extLst>
      <p:ext uri="{BB962C8B-B14F-4D97-AF65-F5344CB8AC3E}">
        <p14:creationId xmlns:p14="http://schemas.microsoft.com/office/powerpoint/2010/main" val="2911881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mn-lt"/>
                <a:ea typeface="+mn-ea"/>
                <a:cs typeface="+mn-cs"/>
              </a:rPr>
              <a:t>Transfusion teams work closely with Trusts and Universities to ensure Healthcare Professionals are appropriately trained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mn-lt"/>
                <a:ea typeface="+mn-ea"/>
                <a:cs typeface="+mn-cs"/>
              </a:rPr>
              <a:t>Training programmes tailored to meet needs of the learners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mn-lt"/>
                <a:ea typeface="+mn-ea"/>
                <a:cs typeface="+mn-cs"/>
              </a:rPr>
              <a:t>Training ensures staff are competent, reduces risks and improves patient care and ongoing collaboration fosters continuous development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latin typeface="+mn-lt"/>
              <a:ea typeface="+mn-ea"/>
              <a:cs typeface="+mn-cs"/>
            </a:endParaRPr>
          </a:p>
          <a:p>
            <a:pPr>
              <a:buFont typeface="Arial" panose="020B0604020202020204" pitchFamily="34" charset="0"/>
              <a:buNone/>
            </a:pPr>
            <a:endParaRPr lang="en-GB" sz="1200" dirty="0"/>
          </a:p>
        </p:txBody>
      </p:sp>
      <p:sp>
        <p:nvSpPr>
          <p:cNvPr id="4" name="Slide Number Placeholder 3"/>
          <p:cNvSpPr>
            <a:spLocks noGrp="1"/>
          </p:cNvSpPr>
          <p:nvPr>
            <p:ph type="sldNum" sz="quarter" idx="10"/>
          </p:nvPr>
        </p:nvSpPr>
        <p:spPr/>
        <p:txBody>
          <a:bodyPr/>
          <a:lstStyle/>
          <a:p>
            <a:fld id="{CD0508CD-E025-4EDE-B7F0-5B48251114D7}" type="slidenum">
              <a:rPr lang="en-GB" smtClean="0"/>
              <a:t>7</a:t>
            </a:fld>
            <a:endParaRPr lang="en-GB" dirty="0"/>
          </a:p>
        </p:txBody>
      </p:sp>
    </p:spTree>
    <p:extLst>
      <p:ext uri="{BB962C8B-B14F-4D97-AF65-F5344CB8AC3E}">
        <p14:creationId xmlns:p14="http://schemas.microsoft.com/office/powerpoint/2010/main" val="114641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competent workforce is not just about initial training—it’s about ongoing development.</a:t>
            </a:r>
          </a:p>
          <a:p>
            <a:r>
              <a:rPr lang="en-GB" dirty="0"/>
              <a:t>• Staff need refresher courses and competency reassessments to stay current with best practices.</a:t>
            </a:r>
          </a:p>
          <a:p>
            <a:r>
              <a:rPr lang="en-GB" dirty="0"/>
              <a:t>• Simulation training, audits, and real-world case discussions help reinforce learning and prevent errors.</a:t>
            </a:r>
          </a:p>
          <a:p>
            <a:r>
              <a:rPr lang="en-GB" dirty="0"/>
              <a:t>• A strong culture of continuous learning leads to safer transfusion practices and better patient outcomes.</a:t>
            </a:r>
          </a:p>
          <a:p>
            <a:endParaRPr lang="en-GB" dirty="0"/>
          </a:p>
          <a:p>
            <a:endParaRPr lang="en-GB" dirty="0"/>
          </a:p>
        </p:txBody>
      </p:sp>
      <p:sp>
        <p:nvSpPr>
          <p:cNvPr id="4" name="Slide Number Placeholder 3"/>
          <p:cNvSpPr>
            <a:spLocks noGrp="1"/>
          </p:cNvSpPr>
          <p:nvPr>
            <p:ph type="sldNum" sz="quarter" idx="10"/>
          </p:nvPr>
        </p:nvSpPr>
        <p:spPr/>
        <p:txBody>
          <a:bodyPr/>
          <a:lstStyle/>
          <a:p>
            <a:fld id="{CD0508CD-E025-4EDE-B7F0-5B48251114D7}" type="slidenum">
              <a:rPr lang="en-GB" smtClean="0"/>
              <a:t>8</a:t>
            </a:fld>
            <a:endParaRPr lang="en-GB" dirty="0"/>
          </a:p>
        </p:txBody>
      </p:sp>
    </p:spTree>
    <p:extLst>
      <p:ext uri="{BB962C8B-B14F-4D97-AF65-F5344CB8AC3E}">
        <p14:creationId xmlns:p14="http://schemas.microsoft.com/office/powerpoint/2010/main" val="2356353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Data driven approach to patient safety.</a:t>
            </a:r>
          </a:p>
          <a:p>
            <a:r>
              <a:rPr lang="en-GB" sz="1200" kern="1200" dirty="0">
                <a:solidFill>
                  <a:schemeClr val="tx1"/>
                </a:solidFill>
                <a:effectLst/>
                <a:latin typeface="+mn-lt"/>
                <a:ea typeface="+mn-ea"/>
                <a:cs typeface="+mn-cs"/>
              </a:rPr>
              <a:t>Key reports on preventable</a:t>
            </a:r>
            <a:r>
              <a:rPr lang="en-GB" sz="1200" kern="1200" baseline="0" dirty="0">
                <a:solidFill>
                  <a:schemeClr val="tx1"/>
                </a:solidFill>
                <a:effectLst/>
                <a:latin typeface="+mn-lt"/>
                <a:ea typeface="+mn-ea"/>
                <a:cs typeface="+mn-cs"/>
              </a:rPr>
              <a:t> errors</a:t>
            </a:r>
          </a:p>
          <a:p>
            <a:r>
              <a:rPr lang="en-GB" sz="1200" kern="1200" dirty="0">
                <a:solidFill>
                  <a:schemeClr val="tx1"/>
                </a:solidFill>
                <a:effectLst/>
                <a:latin typeface="+mn-lt"/>
                <a:ea typeface="+mn-ea"/>
                <a:cs typeface="+mn-cs"/>
              </a:rPr>
              <a:t>Transfusion </a:t>
            </a:r>
            <a:r>
              <a:rPr lang="en-GB" sz="1200" b="1" kern="1200" dirty="0">
                <a:solidFill>
                  <a:schemeClr val="tx1"/>
                </a:solidFill>
                <a:effectLst/>
                <a:latin typeface="+mn-lt"/>
                <a:ea typeface="+mn-ea"/>
                <a:cs typeface="+mn-cs"/>
              </a:rPr>
              <a:t>education has recently intensified its focus on patient safety, driven by recommendations from recent reports and alerts. </a:t>
            </a:r>
            <a:r>
              <a:rPr lang="en-GB" sz="1200" kern="1200" dirty="0">
                <a:solidFill>
                  <a:schemeClr val="tx1"/>
                </a:solidFill>
                <a:effectLst/>
                <a:latin typeface="+mn-lt"/>
                <a:ea typeface="+mn-ea"/>
                <a:cs typeface="+mn-cs"/>
              </a:rPr>
              <a:t>The recent Infected  Blood Inquiry (IBI) report has </a:t>
            </a:r>
            <a:r>
              <a:rPr lang="en-GB" sz="1200" b="1" kern="1200" dirty="0">
                <a:solidFill>
                  <a:schemeClr val="tx1"/>
                </a:solidFill>
                <a:effectLst/>
                <a:latin typeface="+mn-lt"/>
                <a:ea typeface="+mn-ea"/>
                <a:cs typeface="+mn-cs"/>
              </a:rPr>
              <a:t>emphasised the importance of structured, safety-centric education, recommending a proactive approach to mitigate transfusion risks</a:t>
            </a:r>
            <a:r>
              <a:rPr lang="en-GB" sz="1200" kern="1200" dirty="0">
                <a:solidFill>
                  <a:schemeClr val="tx1"/>
                </a:solidFill>
                <a:effectLst/>
                <a:latin typeface="+mn-lt"/>
                <a:ea typeface="+mn-ea"/>
                <a:cs typeface="+mn-cs"/>
              </a:rPr>
              <a:t>. This report underscores the role of specialised training in preparing healthcare professionals to manage complex cases effectively, thereby ensuring patient welfare.</a:t>
            </a:r>
          </a:p>
          <a:p>
            <a:r>
              <a:rPr lang="en-GB" sz="1200" kern="1200" dirty="0">
                <a:solidFill>
                  <a:schemeClr val="tx1"/>
                </a:solidFill>
                <a:effectLst/>
                <a:latin typeface="+mn-lt"/>
                <a:ea typeface="+mn-ea"/>
                <a:cs typeface="+mn-cs"/>
              </a:rPr>
              <a:t> The TACO (Transfusion-Associated Circulatory Overload) patient safety alert has </a:t>
            </a:r>
            <a:r>
              <a:rPr lang="en-GB" sz="1200" b="1" kern="1200" dirty="0">
                <a:solidFill>
                  <a:schemeClr val="tx1"/>
                </a:solidFill>
                <a:effectLst/>
                <a:latin typeface="+mn-lt"/>
                <a:ea typeface="+mn-ea"/>
                <a:cs typeface="+mn-cs"/>
              </a:rPr>
              <a:t>further underscored the critical need for focused education</a:t>
            </a:r>
            <a:r>
              <a:rPr lang="en-GB" sz="1200" kern="1200" dirty="0">
                <a:solidFill>
                  <a:schemeClr val="tx1"/>
                </a:solidFill>
                <a:effectLst/>
                <a:latin typeface="+mn-lt"/>
                <a:ea typeface="+mn-ea"/>
                <a:cs typeface="+mn-cs"/>
              </a:rPr>
              <a:t>. TACO is a serious, yet preventable, transfusion complication. The </a:t>
            </a:r>
            <a:r>
              <a:rPr lang="en-GB" sz="1200" b="1" kern="1200" dirty="0">
                <a:solidFill>
                  <a:schemeClr val="tx1"/>
                </a:solidFill>
                <a:effectLst/>
                <a:latin typeface="+mn-lt"/>
                <a:ea typeface="+mn-ea"/>
                <a:cs typeface="+mn-cs"/>
              </a:rPr>
              <a:t>alert has recommended specific educational modules and updates aimed at reducing TACO risks by equipping staff with the skills to identify at-risk patients and respond rapidly in case of circulatory overload.</a:t>
            </a:r>
          </a:p>
          <a:p>
            <a:r>
              <a:rPr lang="en-GB" sz="1200" kern="1200" dirty="0">
                <a:solidFill>
                  <a:schemeClr val="tx1"/>
                </a:solidFill>
                <a:effectLst/>
                <a:latin typeface="+mn-lt"/>
                <a:ea typeface="+mn-ea"/>
                <a:cs typeface="+mn-cs"/>
              </a:rPr>
              <a:t>Where as the focus was on the blood component,</a:t>
            </a:r>
            <a:r>
              <a:rPr lang="en-GB" sz="1200" kern="1200" baseline="0" dirty="0">
                <a:solidFill>
                  <a:schemeClr val="tx1"/>
                </a:solidFill>
                <a:effectLst/>
                <a:latin typeface="+mn-lt"/>
                <a:ea typeface="+mn-ea"/>
                <a:cs typeface="+mn-cs"/>
              </a:rPr>
              <a:t> e</a:t>
            </a:r>
            <a:r>
              <a:rPr lang="en-GB" sz="1200" kern="1200" dirty="0">
                <a:solidFill>
                  <a:schemeClr val="tx1"/>
                </a:solidFill>
                <a:effectLst/>
                <a:latin typeface="+mn-lt"/>
                <a:ea typeface="+mn-ea"/>
                <a:cs typeface="+mn-cs"/>
              </a:rPr>
              <a:t>ducation initiatives now focus on a patient safety-driven curriculum that incorporates these recommendations. Training not only enhances competency in transfusion processes but also embeds best practices for recognising and responding to potential complications, ensuring that healthcare staff are prepared to deliver safe, high-quality transfusion care.</a:t>
            </a: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endParaRPr lang="en-GB" sz="1200" kern="1200" dirty="0">
              <a:solidFill>
                <a:schemeClr val="tx1">
                  <a:lumMod val="75000"/>
                  <a:lumOff val="25000"/>
                </a:schemeClr>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21FDB04-E388-447F-9029-8118CDEFE2E2}" type="slidenum">
              <a:rPr lang="en-GB" smtClean="0"/>
              <a:t>9</a:t>
            </a:fld>
            <a:endParaRPr lang="en-GB"/>
          </a:p>
        </p:txBody>
      </p:sp>
    </p:spTree>
    <p:extLst>
      <p:ext uri="{BB962C8B-B14F-4D97-AF65-F5344CB8AC3E}">
        <p14:creationId xmlns:p14="http://schemas.microsoft.com/office/powerpoint/2010/main" val="31735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C0F792-F6D5-45AC-A4A9-F0F4F62CC988}" type="datetimeFigureOut">
              <a:rPr lang="en-GB" smtClean="0"/>
              <a:t>20/03/2025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36F1B8-7288-41E3-B825-4A41BA48C64C}" type="slidenum">
              <a:rPr lang="en-GB" smtClean="0"/>
              <a:t>‹#›</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191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C0F792-F6D5-45AC-A4A9-F0F4F62CC988}" type="datetimeFigureOut">
              <a:rPr lang="en-GB" smtClean="0"/>
              <a:t>20/03/2025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36F1B8-7288-41E3-B825-4A41BA48C64C}" type="slidenum">
              <a:rPr lang="en-GB" smtClean="0"/>
              <a:t>‹#›</a:t>
            </a:fld>
            <a:endParaRPr lang="en-GB" dirty="0"/>
          </a:p>
        </p:txBody>
      </p:sp>
    </p:spTree>
    <p:extLst>
      <p:ext uri="{BB962C8B-B14F-4D97-AF65-F5344CB8AC3E}">
        <p14:creationId xmlns:p14="http://schemas.microsoft.com/office/powerpoint/2010/main" val="370733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C0F792-F6D5-45AC-A4A9-F0F4F62CC988}" type="datetimeFigureOut">
              <a:rPr lang="en-GB" smtClean="0"/>
              <a:t>20/03/2025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36F1B8-7288-41E3-B825-4A41BA48C64C}" type="slidenum">
              <a:rPr lang="en-GB" smtClean="0"/>
              <a:t>‹#›</a:t>
            </a:fld>
            <a:endParaRPr lang="en-GB" dirty="0"/>
          </a:p>
        </p:txBody>
      </p:sp>
    </p:spTree>
    <p:extLst>
      <p:ext uri="{BB962C8B-B14F-4D97-AF65-F5344CB8AC3E}">
        <p14:creationId xmlns:p14="http://schemas.microsoft.com/office/powerpoint/2010/main" val="2395029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178955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C0F792-F6D5-45AC-A4A9-F0F4F62CC988}" type="datetimeFigureOut">
              <a:rPr lang="en-GB" smtClean="0"/>
              <a:t>20/03/2025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36F1B8-7288-41E3-B825-4A41BA48C64C}" type="slidenum">
              <a:rPr lang="en-GB" smtClean="0"/>
              <a:t>‹#›</a:t>
            </a:fld>
            <a:endParaRPr lang="en-GB" dirty="0"/>
          </a:p>
        </p:txBody>
      </p:sp>
    </p:spTree>
    <p:extLst>
      <p:ext uri="{BB962C8B-B14F-4D97-AF65-F5344CB8AC3E}">
        <p14:creationId xmlns:p14="http://schemas.microsoft.com/office/powerpoint/2010/main" val="108386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0F792-F6D5-45AC-A4A9-F0F4F62CC988}" type="datetimeFigureOut">
              <a:rPr lang="en-GB" smtClean="0"/>
              <a:t>20/03/2025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36F1B8-7288-41E3-B825-4A41BA48C64C}" type="slidenum">
              <a:rPr lang="en-GB" smtClean="0"/>
              <a:t>‹#›</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35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b="1">
                <a:solidFill>
                  <a:srgbClr val="FF00FF"/>
                </a:solidFill>
              </a:defRPr>
            </a:lvl1p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C0F792-F6D5-45AC-A4A9-F0F4F62CC988}" type="datetimeFigureOut">
              <a:rPr lang="en-GB" smtClean="0"/>
              <a:t>20/03/2025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336F1B8-7288-41E3-B825-4A41BA48C64C}" type="slidenum">
              <a:rPr lang="en-GB" smtClean="0"/>
              <a:t>‹#›</a:t>
            </a:fld>
            <a:endParaRPr lang="en-GB" dirty="0"/>
          </a:p>
        </p:txBody>
      </p:sp>
    </p:spTree>
    <p:extLst>
      <p:ext uri="{BB962C8B-B14F-4D97-AF65-F5344CB8AC3E}">
        <p14:creationId xmlns:p14="http://schemas.microsoft.com/office/powerpoint/2010/main" val="69767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C0F792-F6D5-45AC-A4A9-F0F4F62CC988}" type="datetimeFigureOut">
              <a:rPr lang="en-GB" smtClean="0"/>
              <a:t>20/03/2025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336F1B8-7288-41E3-B825-4A41BA48C64C}" type="slidenum">
              <a:rPr lang="en-GB" smtClean="0"/>
              <a:t>‹#›</a:t>
            </a:fld>
            <a:endParaRPr lang="en-GB" dirty="0"/>
          </a:p>
        </p:txBody>
      </p:sp>
    </p:spTree>
    <p:extLst>
      <p:ext uri="{BB962C8B-B14F-4D97-AF65-F5344CB8AC3E}">
        <p14:creationId xmlns:p14="http://schemas.microsoft.com/office/powerpoint/2010/main" val="807008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C0F792-F6D5-45AC-A4A9-F0F4F62CC988}" type="datetimeFigureOut">
              <a:rPr lang="en-GB" smtClean="0"/>
              <a:t>20/03/2025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336F1B8-7288-41E3-B825-4A41BA48C64C}" type="slidenum">
              <a:rPr lang="en-GB" smtClean="0"/>
              <a:t>‹#›</a:t>
            </a:fld>
            <a:endParaRPr lang="en-GB" dirty="0"/>
          </a:p>
        </p:txBody>
      </p:sp>
    </p:spTree>
    <p:extLst>
      <p:ext uri="{BB962C8B-B14F-4D97-AF65-F5344CB8AC3E}">
        <p14:creationId xmlns:p14="http://schemas.microsoft.com/office/powerpoint/2010/main" val="164269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4C0F792-F6D5-45AC-A4A9-F0F4F62CC988}" type="datetimeFigureOut">
              <a:rPr lang="en-GB" smtClean="0"/>
              <a:t>20/03/2025</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C336F1B8-7288-41E3-B825-4A41BA48C64C}" type="slidenum">
              <a:rPr lang="en-GB" smtClean="0"/>
              <a:t>‹#›</a:t>
            </a:fld>
            <a:endParaRPr lang="en-GB" dirty="0"/>
          </a:p>
        </p:txBody>
      </p:sp>
    </p:spTree>
    <p:extLst>
      <p:ext uri="{BB962C8B-B14F-4D97-AF65-F5344CB8AC3E}">
        <p14:creationId xmlns:p14="http://schemas.microsoft.com/office/powerpoint/2010/main" val="366135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4C0F792-F6D5-45AC-A4A9-F0F4F62CC988}" type="datetimeFigureOut">
              <a:rPr lang="en-GB" smtClean="0"/>
              <a:t>20/03/2025</a:t>
            </a:fld>
            <a:endParaRPr lang="en-GB"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336F1B8-7288-41E3-B825-4A41BA48C64C}" type="slidenum">
              <a:rPr lang="en-GB" smtClean="0"/>
              <a:t>‹#›</a:t>
            </a:fld>
            <a:endParaRPr lang="en-GB" dirty="0"/>
          </a:p>
        </p:txBody>
      </p:sp>
    </p:spTree>
    <p:extLst>
      <p:ext uri="{BB962C8B-B14F-4D97-AF65-F5344CB8AC3E}">
        <p14:creationId xmlns:p14="http://schemas.microsoft.com/office/powerpoint/2010/main" val="239642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C0F792-F6D5-45AC-A4A9-F0F4F62CC988}" type="datetimeFigureOut">
              <a:rPr lang="en-GB" smtClean="0"/>
              <a:t>20/03/2025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336F1B8-7288-41E3-B825-4A41BA48C64C}" type="slidenum">
              <a:rPr lang="en-GB" smtClean="0"/>
              <a:t>‹#›</a:t>
            </a:fld>
            <a:endParaRPr lang="en-GB" dirty="0"/>
          </a:p>
        </p:txBody>
      </p:sp>
    </p:spTree>
    <p:extLst>
      <p:ext uri="{BB962C8B-B14F-4D97-AF65-F5344CB8AC3E}">
        <p14:creationId xmlns:p14="http://schemas.microsoft.com/office/powerpoint/2010/main" val="138374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4C0F792-F6D5-45AC-A4A9-F0F4F62CC988}" type="datetimeFigureOut">
              <a:rPr lang="en-GB" smtClean="0"/>
              <a:t>20/03/2025</a:t>
            </a:fld>
            <a:endParaRPr lang="en-GB"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336F1B8-7288-41E3-B825-4A41BA48C64C}" type="slidenum">
              <a:rPr lang="en-GB" smtClean="0"/>
              <a:t>‹#›</a:t>
            </a:fld>
            <a:endParaRPr lang="en-GB"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360493"/>
      </p:ext>
    </p:extLst>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 id="214748454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nfectedbloodinquiry.org.uk/reports/inquiry-repor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scene3d>
              <a:camera prst="orthographicFront"/>
              <a:lightRig rig="soft" dir="t">
                <a:rot lat="0" lon="0" rev="15600000"/>
              </a:lightRig>
            </a:scene3d>
            <a:sp3d extrusionH="57150" prstMaterial="softEdge">
              <a:bevelT w="25400" h="38100"/>
            </a:sp3d>
          </a:bodyPr>
          <a:lstStyle/>
          <a:p>
            <a:r>
              <a:rPr lang="en-GB" sz="6600" b="1" spc="0" dirty="0">
                <a:ln/>
                <a:solidFill>
                  <a:srgbClr val="FF0000"/>
                </a:solidFill>
              </a:rPr>
              <a:t>						</a:t>
            </a:r>
          </a:p>
        </p:txBody>
      </p:sp>
      <p:sp>
        <p:nvSpPr>
          <p:cNvPr id="3" name="Subtitle 2"/>
          <p:cNvSpPr>
            <a:spLocks noGrp="1"/>
          </p:cNvSpPr>
          <p:nvPr>
            <p:ph type="subTitle" idx="1"/>
          </p:nvPr>
        </p:nvSpPr>
        <p:spPr/>
        <p:txBody>
          <a:bodyPr>
            <a:noAutofit/>
          </a:bodyPr>
          <a:lstStyle/>
          <a:p>
            <a:r>
              <a:rPr lang="en-GB" sz="2000" dirty="0">
                <a:solidFill>
                  <a:schemeClr val="accent2">
                    <a:lumMod val="50000"/>
                  </a:schemeClr>
                </a:solidFill>
              </a:rPr>
              <a:t>Denise Mckeown</a:t>
            </a:r>
          </a:p>
          <a:p>
            <a:r>
              <a:rPr lang="en-GB" sz="2000" dirty="0">
                <a:solidFill>
                  <a:schemeClr val="accent2">
                    <a:lumMod val="50000"/>
                  </a:schemeClr>
                </a:solidFill>
              </a:rPr>
              <a:t>Regional Haemovigilance Co-ordinator/ Manager of BHSCT Haemovigilance Team</a:t>
            </a:r>
          </a:p>
        </p:txBody>
      </p:sp>
      <p:sp>
        <p:nvSpPr>
          <p:cNvPr id="4" name="Rectangle 3"/>
          <p:cNvSpPr/>
          <p:nvPr/>
        </p:nvSpPr>
        <p:spPr>
          <a:xfrm>
            <a:off x="1201511" y="1031828"/>
            <a:ext cx="9327486" cy="1754326"/>
          </a:xfrm>
          <a:prstGeom prst="rect">
            <a:avLst/>
          </a:prstGeom>
        </p:spPr>
        <p:txBody>
          <a:bodyPr wrap="square">
            <a:spAutoFit/>
          </a:bodyPr>
          <a:lstStyle/>
          <a:p>
            <a:r>
              <a:rPr lang="en-GB" sz="5400" b="1" dirty="0">
                <a:ln/>
                <a:solidFill>
                  <a:schemeClr val="accent2">
                    <a:lumMod val="75000"/>
                  </a:schemeClr>
                </a:solidFill>
              </a:rPr>
              <a:t>Education in Haemovigilance: A Northern Ireland Perspective</a:t>
            </a:r>
            <a:endParaRPr lang="en-GB" sz="5400" dirty="0">
              <a:solidFill>
                <a:schemeClr val="accent2">
                  <a:lumMod val="75000"/>
                </a:schemeClr>
              </a:solidFill>
            </a:endParaRPr>
          </a:p>
        </p:txBody>
      </p:sp>
    </p:spTree>
    <p:extLst>
      <p:ext uri="{BB962C8B-B14F-4D97-AF65-F5344CB8AC3E}">
        <p14:creationId xmlns:p14="http://schemas.microsoft.com/office/powerpoint/2010/main" val="2913513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lumMod val="75000"/>
                  </a:schemeClr>
                </a:solidFill>
              </a:rPr>
              <a:t>From Education to Real-World Change </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GB" sz="2800" dirty="0">
                <a:latin typeface="+mj-lt"/>
              </a:rPr>
              <a:t>Education and training are essential, but they must evolve to keep pace with changes in practice</a:t>
            </a:r>
          </a:p>
          <a:p>
            <a:pPr marL="0" indent="0">
              <a:buNone/>
            </a:pPr>
            <a:endParaRPr lang="en-GB" sz="2800" dirty="0">
              <a:latin typeface="+mj-lt"/>
            </a:endParaRPr>
          </a:p>
          <a:p>
            <a:pPr>
              <a:buFont typeface="Arial" panose="020B0604020202020204" pitchFamily="34" charset="0"/>
              <a:buChar char="•"/>
            </a:pPr>
            <a:r>
              <a:rPr lang="en-GB" sz="2800" dirty="0">
                <a:latin typeface="+mj-lt"/>
              </a:rPr>
              <a:t>New systems, policies, and technology have transformed how we train staff</a:t>
            </a:r>
          </a:p>
          <a:p>
            <a:pPr marL="0" indent="0">
              <a:buNone/>
            </a:pPr>
            <a:endParaRPr lang="en-GB" sz="2800" dirty="0">
              <a:latin typeface="+mj-lt"/>
            </a:endParaRPr>
          </a:p>
          <a:p>
            <a:pPr>
              <a:buFont typeface="Arial" panose="020B0604020202020204" pitchFamily="34" charset="0"/>
              <a:buChar char="•"/>
            </a:pPr>
            <a:r>
              <a:rPr lang="en-GB" sz="2800" dirty="0">
                <a:latin typeface="+mj-lt"/>
              </a:rPr>
              <a:t>In Northern Ireland, several key changes have impacted how we educate, assess, record and maintain transfusion education and training</a:t>
            </a:r>
          </a:p>
        </p:txBody>
      </p:sp>
    </p:spTree>
    <p:extLst>
      <p:ext uri="{BB962C8B-B14F-4D97-AF65-F5344CB8AC3E}">
        <p14:creationId xmlns:p14="http://schemas.microsoft.com/office/powerpoint/2010/main" val="51220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87265" y="603276"/>
            <a:ext cx="8791575" cy="5257800"/>
          </a:xfrm>
          <a:prstGeom prst="rect">
            <a:avLst/>
          </a:prstGeom>
        </p:spPr>
      </p:pic>
    </p:spTree>
    <p:extLst>
      <p:ext uri="{BB962C8B-B14F-4D97-AF65-F5344CB8AC3E}">
        <p14:creationId xmlns:p14="http://schemas.microsoft.com/office/powerpoint/2010/main" val="2675890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394" y="372488"/>
            <a:ext cx="10045841" cy="1293028"/>
          </a:xfrm>
        </p:spPr>
        <p:txBody>
          <a:bodyPr>
            <a:noAutofit/>
          </a:bodyPr>
          <a:lstStyle/>
          <a:p>
            <a:r>
              <a:rPr lang="en-GB" b="1" dirty="0">
                <a:solidFill>
                  <a:schemeClr val="accent2">
                    <a:lumMod val="75000"/>
                  </a:schemeClr>
                </a:solidFill>
              </a:rPr>
              <a:t>Learning Management Systems (LMS)</a:t>
            </a:r>
          </a:p>
        </p:txBody>
      </p:sp>
      <p:sp>
        <p:nvSpPr>
          <p:cNvPr id="3" name="Content Placeholder 2"/>
          <p:cNvSpPr>
            <a:spLocks noGrp="1"/>
          </p:cNvSpPr>
          <p:nvPr>
            <p:ph idx="1"/>
          </p:nvPr>
        </p:nvSpPr>
        <p:spPr/>
        <p:txBody>
          <a:bodyPr>
            <a:normAutofit/>
          </a:bodyPr>
          <a:lstStyle/>
          <a:p>
            <a:endParaRPr lang="en-GB" dirty="0"/>
          </a:p>
          <a:p>
            <a:pPr>
              <a:buFont typeface="Arial" panose="020B0604020202020204" pitchFamily="34" charset="0"/>
              <a:buChar char="•"/>
            </a:pPr>
            <a:r>
              <a:rPr lang="en-GB" sz="2800" dirty="0">
                <a:latin typeface="+mj-lt"/>
              </a:rPr>
              <a:t>LMS -  HRPTS LSO until April 2023</a:t>
            </a:r>
          </a:p>
          <a:p>
            <a:pPr marL="0" indent="0">
              <a:buNone/>
            </a:pPr>
            <a:endParaRPr lang="en-GB" sz="2800" dirty="0">
              <a:latin typeface="+mj-lt"/>
            </a:endParaRPr>
          </a:p>
          <a:p>
            <a:pPr>
              <a:buFont typeface="Arial" panose="020B0604020202020204" pitchFamily="34" charset="0"/>
              <a:buChar char="•"/>
            </a:pPr>
            <a:r>
              <a:rPr lang="en-GB" sz="2800" dirty="0">
                <a:latin typeface="+mj-lt"/>
              </a:rPr>
              <a:t>NI iLMS – Modules hosted regionally on LearnHSCNI - an interim system licensed for 3 years initially</a:t>
            </a:r>
          </a:p>
          <a:p>
            <a:pPr marL="0" indent="0">
              <a:buNone/>
            </a:pPr>
            <a:endParaRPr lang="en-GB" sz="2800" dirty="0">
              <a:latin typeface="+mj-lt"/>
            </a:endParaRPr>
          </a:p>
          <a:p>
            <a:pPr>
              <a:buFont typeface="Arial" panose="020B0604020202020204" pitchFamily="34" charset="0"/>
              <a:buChar char="•"/>
            </a:pPr>
            <a:r>
              <a:rPr lang="en-GB" sz="2800" dirty="0">
                <a:solidFill>
                  <a:schemeClr val="tx1"/>
                </a:solidFill>
                <a:latin typeface="+mj-lt"/>
              </a:rPr>
              <a:t>EQUIP - 2026</a:t>
            </a:r>
          </a:p>
        </p:txBody>
      </p:sp>
    </p:spTree>
    <p:extLst>
      <p:ext uri="{BB962C8B-B14F-4D97-AF65-F5344CB8AC3E}">
        <p14:creationId xmlns:p14="http://schemas.microsoft.com/office/powerpoint/2010/main" val="1252414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449" y="257381"/>
            <a:ext cx="8610600" cy="1293028"/>
          </a:xfrm>
        </p:spPr>
        <p:txBody>
          <a:bodyPr>
            <a:normAutofit/>
          </a:bodyPr>
          <a:lstStyle/>
          <a:p>
            <a:r>
              <a:rPr lang="en-GB" b="1" dirty="0">
                <a:solidFill>
                  <a:schemeClr val="accent2">
                    <a:lumMod val="75000"/>
                  </a:schemeClr>
                </a:solidFill>
              </a:rPr>
              <a:t>Integration of all HSC eLearning</a:t>
            </a:r>
          </a:p>
        </p:txBody>
      </p:sp>
      <p:pic>
        <p:nvPicPr>
          <p:cNvPr id="4" name="Content Placeholder 3"/>
          <p:cNvPicPr>
            <a:picLocks noGrp="1" noChangeAspect="1"/>
          </p:cNvPicPr>
          <p:nvPr>
            <p:ph idx="1"/>
          </p:nvPr>
        </p:nvPicPr>
        <p:blipFill>
          <a:blip r:embed="rId3"/>
          <a:stretch>
            <a:fillRect/>
          </a:stretch>
        </p:blipFill>
        <p:spPr>
          <a:xfrm>
            <a:off x="5944253" y="3482977"/>
            <a:ext cx="6247747" cy="2667985"/>
          </a:xfrm>
          <a:prstGeom prst="rect">
            <a:avLst/>
          </a:prstGeom>
        </p:spPr>
      </p:pic>
      <p:sp>
        <p:nvSpPr>
          <p:cNvPr id="7" name="Content Placeholder 2"/>
          <p:cNvSpPr txBox="1">
            <a:spLocks/>
          </p:cNvSpPr>
          <p:nvPr/>
        </p:nvSpPr>
        <p:spPr>
          <a:xfrm>
            <a:off x="825975" y="1879385"/>
            <a:ext cx="5235786"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GB" dirty="0"/>
          </a:p>
          <a:p>
            <a:pPr>
              <a:buFont typeface="Arial" panose="020B0604020202020204" pitchFamily="34" charset="0"/>
              <a:buChar char="•"/>
            </a:pPr>
            <a:r>
              <a:rPr lang="en-GB" sz="2800" dirty="0">
                <a:latin typeface="+mj-lt"/>
              </a:rPr>
              <a:t>HSC Clinical Education Centre</a:t>
            </a:r>
          </a:p>
          <a:p>
            <a:pPr>
              <a:buFont typeface="Arial" panose="020B0604020202020204" pitchFamily="34" charset="0"/>
              <a:buChar char="•"/>
            </a:pPr>
            <a:endParaRPr lang="en-GB" sz="2800" dirty="0">
              <a:latin typeface="+mj-lt"/>
            </a:endParaRPr>
          </a:p>
          <a:p>
            <a:pPr>
              <a:buFont typeface="Arial" panose="020B0604020202020204" pitchFamily="34" charset="0"/>
              <a:buChar char="•"/>
            </a:pPr>
            <a:r>
              <a:rPr lang="en-GB" sz="2800" dirty="0">
                <a:latin typeface="+mj-lt"/>
              </a:rPr>
              <a:t>HSC Leadership Centre</a:t>
            </a:r>
          </a:p>
          <a:p>
            <a:pPr>
              <a:buFont typeface="Arial" panose="020B0604020202020204" pitchFamily="34" charset="0"/>
              <a:buChar char="•"/>
            </a:pPr>
            <a:endParaRPr lang="en-GB" sz="2800" dirty="0">
              <a:latin typeface="+mj-lt"/>
            </a:endParaRPr>
          </a:p>
          <a:p>
            <a:pPr>
              <a:buFont typeface="Arial" panose="020B0604020202020204" pitchFamily="34" charset="0"/>
              <a:buChar char="•"/>
            </a:pPr>
            <a:r>
              <a:rPr lang="en-GB" sz="2800" dirty="0">
                <a:latin typeface="+mj-lt"/>
              </a:rPr>
              <a:t>NIMDTA – Training records move with staff member</a:t>
            </a:r>
          </a:p>
        </p:txBody>
      </p:sp>
    </p:spTree>
    <p:extLst>
      <p:ext uri="{BB962C8B-B14F-4D97-AF65-F5344CB8AC3E}">
        <p14:creationId xmlns:p14="http://schemas.microsoft.com/office/powerpoint/2010/main" val="483184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1" y="389050"/>
            <a:ext cx="8610600" cy="1293028"/>
          </a:xfrm>
        </p:spPr>
        <p:txBody>
          <a:bodyPr/>
          <a:lstStyle/>
          <a:p>
            <a:pPr algn="l"/>
            <a:r>
              <a:rPr lang="en-GB" b="1" dirty="0">
                <a:solidFill>
                  <a:schemeClr val="accent2">
                    <a:lumMod val="75000"/>
                  </a:schemeClr>
                </a:solidFill>
              </a:rPr>
              <a:t>From LBT to BTT</a:t>
            </a:r>
          </a:p>
        </p:txBody>
      </p:sp>
      <p:sp>
        <p:nvSpPr>
          <p:cNvPr id="3" name="Content Placeholder 2"/>
          <p:cNvSpPr>
            <a:spLocks noGrp="1"/>
          </p:cNvSpPr>
          <p:nvPr>
            <p:ph idx="1"/>
          </p:nvPr>
        </p:nvSpPr>
        <p:spPr>
          <a:xfrm>
            <a:off x="1027529" y="1999620"/>
            <a:ext cx="7915504" cy="4231657"/>
          </a:xfrm>
        </p:spPr>
        <p:txBody>
          <a:bodyPr>
            <a:normAutofit fontScale="92500" lnSpcReduction="10000"/>
          </a:bodyPr>
          <a:lstStyle/>
          <a:p>
            <a:pPr>
              <a:buFont typeface="Arial" panose="020B0604020202020204" pitchFamily="34" charset="0"/>
              <a:buChar char="•"/>
            </a:pPr>
            <a:r>
              <a:rPr lang="en-GB" sz="2800" dirty="0">
                <a:latin typeface="+mj-lt"/>
              </a:rPr>
              <a:t>2025 LearnBloodTransfusion (LBT) - widely used by all four UK nations and the ROI as part of the training of healthcare staff and students.</a:t>
            </a:r>
          </a:p>
          <a:p>
            <a:pPr marL="0" indent="0">
              <a:buNone/>
            </a:pPr>
            <a:endParaRPr lang="en-GB" sz="2800" dirty="0">
              <a:latin typeface="+mj-lt"/>
            </a:endParaRPr>
          </a:p>
          <a:p>
            <a:pPr>
              <a:buFont typeface="Arial" panose="020B0604020202020204" pitchFamily="34" charset="0"/>
              <a:buChar char="•"/>
            </a:pPr>
            <a:r>
              <a:rPr lang="en-GB" sz="2800" dirty="0">
                <a:latin typeface="+mj-lt"/>
              </a:rPr>
              <a:t>In 2021/2022 - 2 UK countries started using an alternate elearning package for Transfusion Training – Blood Transfusion Training (BTT). </a:t>
            </a:r>
          </a:p>
          <a:p>
            <a:pPr marL="0" indent="0">
              <a:buNone/>
            </a:pPr>
            <a:endParaRPr lang="en-GB" sz="2800" dirty="0">
              <a:latin typeface="+mj-lt"/>
            </a:endParaRPr>
          </a:p>
          <a:p>
            <a:pPr>
              <a:buFont typeface="Arial" panose="020B0604020202020204" pitchFamily="34" charset="0"/>
              <a:buChar char="•"/>
            </a:pPr>
            <a:r>
              <a:rPr lang="en-GB" sz="2800" dirty="0">
                <a:latin typeface="+mj-lt"/>
              </a:rPr>
              <a:t>NI terminated their contract with LearnPro on 31</a:t>
            </a:r>
            <a:r>
              <a:rPr lang="en-GB" sz="2800" baseline="30000" dirty="0">
                <a:latin typeface="+mj-lt"/>
              </a:rPr>
              <a:t>st</a:t>
            </a:r>
            <a:r>
              <a:rPr lang="en-GB" sz="2800" dirty="0">
                <a:latin typeface="+mj-lt"/>
              </a:rPr>
              <a:t> March 2024</a:t>
            </a:r>
          </a:p>
          <a:p>
            <a:endParaRPr lang="en-GB" dirty="0">
              <a:latin typeface="+mj-lt"/>
            </a:endParaRPr>
          </a:p>
          <a:p>
            <a:pPr>
              <a:buFont typeface="Arial" panose="020B0604020202020204" pitchFamily="34" charset="0"/>
              <a:buChar char="•"/>
            </a:pPr>
            <a:endParaRPr lang="en-GB" dirty="0">
              <a:latin typeface="+mj-lt"/>
            </a:endParaRPr>
          </a:p>
        </p:txBody>
      </p:sp>
      <p:pic>
        <p:nvPicPr>
          <p:cNvPr id="5" name="Picture 4"/>
          <p:cNvPicPr>
            <a:picLocks noChangeAspect="1"/>
          </p:cNvPicPr>
          <p:nvPr/>
        </p:nvPicPr>
        <p:blipFill>
          <a:blip r:embed="rId3"/>
          <a:stretch>
            <a:fillRect/>
          </a:stretch>
        </p:blipFill>
        <p:spPr>
          <a:xfrm>
            <a:off x="9355972" y="2500008"/>
            <a:ext cx="2150005" cy="3230882"/>
          </a:xfrm>
          <a:prstGeom prst="rect">
            <a:avLst/>
          </a:prstGeom>
        </p:spPr>
      </p:pic>
    </p:spTree>
    <p:extLst>
      <p:ext uri="{BB962C8B-B14F-4D97-AF65-F5344CB8AC3E}">
        <p14:creationId xmlns:p14="http://schemas.microsoft.com/office/powerpoint/2010/main" val="1777063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714" y="362439"/>
            <a:ext cx="8610600" cy="1293028"/>
          </a:xfrm>
        </p:spPr>
        <p:txBody>
          <a:bodyPr>
            <a:normAutofit fontScale="90000"/>
          </a:bodyPr>
          <a:lstStyle/>
          <a:p>
            <a:pPr algn="l"/>
            <a:r>
              <a:rPr lang="en-GB" b="1" dirty="0">
                <a:solidFill>
                  <a:schemeClr val="accent2">
                    <a:lumMod val="75000"/>
                  </a:schemeClr>
                </a:solidFill>
              </a:rPr>
              <a:t>BTT Modules: UK Editorial Boards Unite!</a:t>
            </a:r>
          </a:p>
        </p:txBody>
      </p:sp>
      <p:sp>
        <p:nvSpPr>
          <p:cNvPr id="3" name="Content Placeholder 2"/>
          <p:cNvSpPr>
            <a:spLocks noGrp="1"/>
          </p:cNvSpPr>
          <p:nvPr>
            <p:ph idx="1"/>
          </p:nvPr>
        </p:nvSpPr>
        <p:spPr>
          <a:xfrm>
            <a:off x="877714" y="2082288"/>
            <a:ext cx="8500068" cy="3494548"/>
          </a:xfrm>
        </p:spPr>
        <p:txBody>
          <a:bodyPr>
            <a:noAutofit/>
          </a:bodyPr>
          <a:lstStyle/>
          <a:p>
            <a:pPr>
              <a:buFont typeface="Arial" panose="020B0604020202020204" pitchFamily="34" charset="0"/>
              <a:buChar char="•"/>
            </a:pPr>
            <a:r>
              <a:rPr lang="en-GB" sz="2800" b="1" dirty="0">
                <a:latin typeface="+mj-lt"/>
              </a:rPr>
              <a:t>Collaboration Overhaul</a:t>
            </a:r>
            <a:r>
              <a:rPr lang="en-GB" sz="2800" dirty="0">
                <a:latin typeface="+mj-lt"/>
              </a:rPr>
              <a:t>: Editorial boards across the UK are pooling their expertise to redevelop  current modules.</a:t>
            </a:r>
          </a:p>
          <a:p>
            <a:pPr>
              <a:buFont typeface="Arial" panose="020B0604020202020204" pitchFamily="34" charset="0"/>
              <a:buChar char="•"/>
            </a:pPr>
            <a:endParaRPr lang="en-GB" sz="2800" dirty="0">
              <a:latin typeface="+mj-lt"/>
            </a:endParaRPr>
          </a:p>
          <a:p>
            <a:pPr>
              <a:buFont typeface="Arial" panose="020B0604020202020204" pitchFamily="34" charset="0"/>
              <a:buChar char="•"/>
            </a:pPr>
            <a:r>
              <a:rPr lang="en-GB" sz="2800" b="1" dirty="0">
                <a:latin typeface="+mj-lt"/>
              </a:rPr>
              <a:t>Standardised Yet Adaptable Content</a:t>
            </a:r>
            <a:r>
              <a:rPr lang="en-GB" sz="2800" dirty="0">
                <a:latin typeface="+mj-lt"/>
              </a:rPr>
              <a:t>: New content suits regional needs and best practices across all of the UK&amp;ROI</a:t>
            </a:r>
          </a:p>
          <a:p>
            <a:pPr>
              <a:buFont typeface="Arial" panose="020B0604020202020204" pitchFamily="34" charset="0"/>
              <a:buChar char="•"/>
            </a:pPr>
            <a:endParaRPr lang="en-GB" sz="2800" dirty="0">
              <a:latin typeface="+mj-lt"/>
            </a:endParaRPr>
          </a:p>
          <a:p>
            <a:pPr>
              <a:buFont typeface="Arial" panose="020B0604020202020204" pitchFamily="34" charset="0"/>
              <a:buChar char="•"/>
            </a:pPr>
            <a:r>
              <a:rPr lang="en-GB" sz="2800" b="1" dirty="0">
                <a:latin typeface="+mj-lt"/>
              </a:rPr>
              <a:t>Better Quality Training</a:t>
            </a:r>
            <a:r>
              <a:rPr lang="en-GB" sz="2800" dirty="0">
                <a:latin typeface="+mj-lt"/>
              </a:rPr>
              <a:t>: Ensures that all training content is accurate, up-to-date, and relevant to local practice.</a:t>
            </a:r>
          </a:p>
          <a:p>
            <a:endParaRPr lang="en-GB" sz="2800" dirty="0">
              <a:latin typeface="+mj-lt"/>
            </a:endParaRPr>
          </a:p>
        </p:txBody>
      </p:sp>
      <p:pic>
        <p:nvPicPr>
          <p:cNvPr id="4" name="Picture 3"/>
          <p:cNvPicPr>
            <a:picLocks noChangeAspect="1"/>
          </p:cNvPicPr>
          <p:nvPr/>
        </p:nvPicPr>
        <p:blipFill rotWithShape="1">
          <a:blip r:embed="rId3"/>
          <a:srcRect l="14394" r="14290"/>
          <a:stretch/>
        </p:blipFill>
        <p:spPr>
          <a:xfrm>
            <a:off x="9529186" y="1771744"/>
            <a:ext cx="2662814" cy="3733800"/>
          </a:xfrm>
          <a:prstGeom prst="rect">
            <a:avLst/>
          </a:prstGeom>
        </p:spPr>
      </p:pic>
    </p:spTree>
    <p:extLst>
      <p:ext uri="{BB962C8B-B14F-4D97-AF65-F5344CB8AC3E}">
        <p14:creationId xmlns:p14="http://schemas.microsoft.com/office/powerpoint/2010/main" val="3044864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125" y="371835"/>
            <a:ext cx="9455499" cy="1293028"/>
          </a:xfrm>
        </p:spPr>
        <p:txBody>
          <a:bodyPr>
            <a:noAutofit/>
          </a:bodyPr>
          <a:lstStyle/>
          <a:p>
            <a:pPr algn="l"/>
            <a:r>
              <a:rPr lang="en-GB" b="1" dirty="0">
                <a:solidFill>
                  <a:schemeClr val="accent2">
                    <a:lumMod val="75000"/>
                  </a:schemeClr>
                </a:solidFill>
              </a:rPr>
              <a:t>Have Your Say: eLearning Survey</a:t>
            </a:r>
          </a:p>
        </p:txBody>
      </p:sp>
      <p:sp>
        <p:nvSpPr>
          <p:cNvPr id="3" name="Content Placeholder 2"/>
          <p:cNvSpPr>
            <a:spLocks noGrp="1"/>
          </p:cNvSpPr>
          <p:nvPr>
            <p:ph idx="1"/>
          </p:nvPr>
        </p:nvSpPr>
        <p:spPr>
          <a:xfrm>
            <a:off x="1338440" y="1976363"/>
            <a:ext cx="7011740" cy="4023360"/>
          </a:xfrm>
        </p:spPr>
        <p:txBody>
          <a:bodyPr>
            <a:normAutofit/>
          </a:bodyPr>
          <a:lstStyle/>
          <a:p>
            <a:pPr marL="0" indent="0">
              <a:buNone/>
            </a:pPr>
            <a:r>
              <a:rPr lang="en-GB" b="1" i="1" u="sng" dirty="0">
                <a:solidFill>
                  <a:srgbClr val="FF0000"/>
                </a:solidFill>
              </a:rPr>
              <a:t>Key messages </a:t>
            </a:r>
          </a:p>
          <a:p>
            <a:pPr>
              <a:buFont typeface="Arial" panose="020B0604020202020204" pitchFamily="34" charset="0"/>
              <a:buChar char="•"/>
            </a:pPr>
            <a:r>
              <a:rPr lang="en-GB" dirty="0"/>
              <a:t>E-Learning is a good strategy for delivery of standardised training to large groups.</a:t>
            </a:r>
          </a:p>
          <a:p>
            <a:pPr>
              <a:buFont typeface="Arial" panose="020B0604020202020204" pitchFamily="34" charset="0"/>
              <a:buChar char="•"/>
            </a:pPr>
            <a:r>
              <a:rPr lang="en-GB" dirty="0"/>
              <a:t>The modules should be as short as they practically can be; time to complete long compared to other elearning.</a:t>
            </a:r>
          </a:p>
          <a:p>
            <a:pPr>
              <a:buFont typeface="Arial" panose="020B0604020202020204" pitchFamily="34" charset="0"/>
              <a:buChar char="•"/>
            </a:pPr>
            <a:r>
              <a:rPr lang="en-GB" dirty="0"/>
              <a:t>There should be clarity re: which modules users need to complete</a:t>
            </a:r>
          </a:p>
          <a:p>
            <a:pPr>
              <a:buFont typeface="Arial" panose="020B0604020202020204" pitchFamily="34" charset="0"/>
              <a:buChar char="•"/>
            </a:pPr>
            <a:r>
              <a:rPr lang="en-GB" dirty="0"/>
              <a:t>Users like interactive elements and video/demonstration in the learning material</a:t>
            </a:r>
          </a:p>
          <a:p>
            <a:pPr>
              <a:buFont typeface="Arial" panose="020B0604020202020204" pitchFamily="34" charset="0"/>
              <a:buChar char="•"/>
            </a:pPr>
            <a:r>
              <a:rPr lang="en-GB" dirty="0"/>
              <a:t>Use of basic language, explain acronyms; layer complex concepts/language in ‘advanced’ modules</a:t>
            </a:r>
          </a:p>
        </p:txBody>
      </p:sp>
      <p:pic>
        <p:nvPicPr>
          <p:cNvPr id="5" name="Picture 4"/>
          <p:cNvPicPr>
            <a:picLocks noChangeAspect="1"/>
          </p:cNvPicPr>
          <p:nvPr/>
        </p:nvPicPr>
        <p:blipFill>
          <a:blip r:embed="rId3"/>
          <a:stretch>
            <a:fillRect/>
          </a:stretch>
        </p:blipFill>
        <p:spPr>
          <a:xfrm>
            <a:off x="8477888" y="2713125"/>
            <a:ext cx="3080636" cy="2087610"/>
          </a:xfrm>
          <a:prstGeom prst="rect">
            <a:avLst/>
          </a:prstGeom>
        </p:spPr>
      </p:pic>
    </p:spTree>
    <p:extLst>
      <p:ext uri="{BB962C8B-B14F-4D97-AF65-F5344CB8AC3E}">
        <p14:creationId xmlns:p14="http://schemas.microsoft.com/office/powerpoint/2010/main" val="1386279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0435" y="1944611"/>
            <a:ext cx="10492416" cy="2695371"/>
          </a:xfrm>
          <a:prstGeom prst="rect">
            <a:avLst/>
          </a:prstGeom>
        </p:spPr>
      </p:pic>
      <p:pic>
        <p:nvPicPr>
          <p:cNvPr id="7" name="Picture 6"/>
          <p:cNvPicPr>
            <a:picLocks noChangeAspect="1"/>
          </p:cNvPicPr>
          <p:nvPr/>
        </p:nvPicPr>
        <p:blipFill>
          <a:blip r:embed="rId4"/>
          <a:stretch>
            <a:fillRect/>
          </a:stretch>
        </p:blipFill>
        <p:spPr>
          <a:xfrm>
            <a:off x="7620053" y="3849513"/>
            <a:ext cx="4571947" cy="2536595"/>
          </a:xfrm>
          <a:prstGeom prst="rect">
            <a:avLst/>
          </a:prstGeom>
        </p:spPr>
      </p:pic>
      <p:sp>
        <p:nvSpPr>
          <p:cNvPr id="2" name="Title 1"/>
          <p:cNvSpPr>
            <a:spLocks noGrp="1"/>
          </p:cNvSpPr>
          <p:nvPr>
            <p:ph type="title"/>
          </p:nvPr>
        </p:nvSpPr>
        <p:spPr/>
        <p:txBody>
          <a:bodyPr/>
          <a:lstStyle/>
          <a:p>
            <a:r>
              <a:rPr lang="en-GB" b="1" dirty="0">
                <a:solidFill>
                  <a:schemeClr val="accent2">
                    <a:lumMod val="75000"/>
                  </a:schemeClr>
                </a:solidFill>
              </a:rPr>
              <a:t>EPIC</a:t>
            </a:r>
          </a:p>
        </p:txBody>
      </p:sp>
    </p:spTree>
    <p:extLst>
      <p:ext uri="{BB962C8B-B14F-4D97-AF65-F5344CB8AC3E}">
        <p14:creationId xmlns:p14="http://schemas.microsoft.com/office/powerpoint/2010/main" val="1091084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20509" y="212725"/>
            <a:ext cx="5178425" cy="5920725"/>
          </a:xfrm>
          <a:prstGeom prst="rect">
            <a:avLst/>
          </a:prstGeom>
        </p:spPr>
      </p:pic>
    </p:spTree>
    <p:extLst>
      <p:ext uri="{BB962C8B-B14F-4D97-AF65-F5344CB8AC3E}">
        <p14:creationId xmlns:p14="http://schemas.microsoft.com/office/powerpoint/2010/main" val="1089016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844" y="372488"/>
            <a:ext cx="9564021" cy="1293028"/>
          </a:xfrm>
        </p:spPr>
        <p:txBody>
          <a:bodyPr>
            <a:noAutofit/>
          </a:bodyPr>
          <a:lstStyle/>
          <a:p>
            <a:pPr algn="l"/>
            <a:r>
              <a:rPr lang="en-GB" b="1" dirty="0">
                <a:solidFill>
                  <a:schemeClr val="accent2">
                    <a:lumMod val="75000"/>
                  </a:schemeClr>
                </a:solidFill>
              </a:rPr>
              <a:t>Right Patient, Right Blood Competency</a:t>
            </a:r>
          </a:p>
        </p:txBody>
      </p:sp>
      <p:sp>
        <p:nvSpPr>
          <p:cNvPr id="3" name="Content Placeholder 2"/>
          <p:cNvSpPr>
            <a:spLocks noGrp="1"/>
          </p:cNvSpPr>
          <p:nvPr>
            <p:ph idx="1"/>
          </p:nvPr>
        </p:nvSpPr>
        <p:spPr>
          <a:xfrm>
            <a:off x="1006845" y="1911978"/>
            <a:ext cx="10058400" cy="4023360"/>
          </a:xfrm>
        </p:spPr>
        <p:txBody>
          <a:bodyPr>
            <a:normAutofit/>
          </a:bodyPr>
          <a:lstStyle/>
          <a:p>
            <a:pPr>
              <a:buFont typeface="Arial" panose="020B0604020202020204" pitchFamily="34" charset="0"/>
              <a:buChar char="•"/>
            </a:pPr>
            <a:r>
              <a:rPr lang="en-GB" sz="2800" dirty="0">
                <a:latin typeface="+mj-lt"/>
              </a:rPr>
              <a:t>Ensuring timely access to “Right Patient, Right Blood” training for agency staff</a:t>
            </a:r>
          </a:p>
          <a:p>
            <a:pPr marL="0" lvl="0" indent="0">
              <a:spcAft>
                <a:spcPts val="0"/>
              </a:spcAft>
              <a:buNone/>
            </a:pPr>
            <a:r>
              <a:rPr lang="en-GB" dirty="0">
                <a:latin typeface="+mj-lt"/>
                <a:ea typeface="Calibri" panose="020F0502020204030204" pitchFamily="34" charset="0"/>
              </a:rPr>
              <a:t>  Grace period discussed</a:t>
            </a:r>
            <a:endParaRPr lang="en-GB" sz="1800" dirty="0">
              <a:latin typeface="+mj-lt"/>
              <a:ea typeface="Calibri" panose="020F0502020204030204" pitchFamily="34" charset="0"/>
            </a:endParaRPr>
          </a:p>
          <a:p>
            <a:pPr marL="742950" lvl="1" indent="-285750">
              <a:spcAft>
                <a:spcPts val="1000"/>
              </a:spcAft>
              <a:buFont typeface="Courier New" panose="02070309020205020404" pitchFamily="49" charset="0"/>
              <a:buChar char="o"/>
            </a:pPr>
            <a:r>
              <a:rPr lang="en-GB" dirty="0">
                <a:latin typeface="+mj-lt"/>
              </a:rPr>
              <a:t>NHSCT 4-6 weeks</a:t>
            </a:r>
          </a:p>
          <a:p>
            <a:pPr marL="742950" lvl="1" indent="-285750">
              <a:spcAft>
                <a:spcPts val="1000"/>
              </a:spcAft>
              <a:buFont typeface="Courier New" panose="02070309020205020404" pitchFamily="49" charset="0"/>
              <a:buChar char="o"/>
            </a:pPr>
            <a:r>
              <a:rPr lang="en-GB" dirty="0">
                <a:latin typeface="+mj-lt"/>
              </a:rPr>
              <a:t>BHSCT 8 weeks but struggled</a:t>
            </a:r>
          </a:p>
          <a:p>
            <a:pPr marL="742950" lvl="1" indent="-285750">
              <a:spcAft>
                <a:spcPts val="1000"/>
              </a:spcAft>
              <a:buFont typeface="Courier New" panose="02070309020205020404" pitchFamily="49" charset="0"/>
              <a:buChar char="o"/>
            </a:pPr>
            <a:r>
              <a:rPr lang="en-GB" dirty="0">
                <a:latin typeface="+mj-lt"/>
              </a:rPr>
              <a:t>SEHSCT – 12 weeks</a:t>
            </a:r>
          </a:p>
          <a:p>
            <a:pPr marL="742950" lvl="1" indent="-285750">
              <a:spcAft>
                <a:spcPts val="1000"/>
              </a:spcAft>
              <a:buFont typeface="Courier New" panose="02070309020205020404" pitchFamily="49" charset="0"/>
              <a:buChar char="o"/>
            </a:pPr>
            <a:r>
              <a:rPr lang="en-GB" dirty="0">
                <a:latin typeface="+mj-lt"/>
              </a:rPr>
              <a:t>WHSCT – no grace period - need it completed before book shift</a:t>
            </a:r>
          </a:p>
          <a:p>
            <a:pPr marL="742950" lvl="1" indent="-285750">
              <a:spcAft>
                <a:spcPts val="1000"/>
              </a:spcAft>
              <a:buFont typeface="Courier New" panose="02070309020205020404" pitchFamily="49" charset="0"/>
              <a:buChar char="o"/>
            </a:pPr>
            <a:r>
              <a:rPr lang="en-GB" dirty="0">
                <a:latin typeface="+mj-lt"/>
                <a:ea typeface="Calibri" panose="020F0502020204030204" pitchFamily="34" charset="0"/>
              </a:rPr>
              <a:t>SHSCT Haemovigilance team helps with any outstanding</a:t>
            </a:r>
            <a:endParaRPr lang="en-GB" sz="4400" dirty="0">
              <a:latin typeface="+mj-lt"/>
            </a:endParaRPr>
          </a:p>
          <a:p>
            <a:pPr>
              <a:buFont typeface="Arial" panose="020B0604020202020204" pitchFamily="34" charset="0"/>
              <a:buChar char="•"/>
            </a:pPr>
            <a:r>
              <a:rPr lang="en-GB" sz="2800" dirty="0">
                <a:latin typeface="+mj-lt"/>
              </a:rPr>
              <a:t>Contracts Management Group is working on it!</a:t>
            </a:r>
          </a:p>
          <a:p>
            <a:endParaRPr lang="en-GB" dirty="0"/>
          </a:p>
        </p:txBody>
      </p:sp>
    </p:spTree>
    <p:extLst>
      <p:ext uri="{BB962C8B-B14F-4D97-AF65-F5344CB8AC3E}">
        <p14:creationId xmlns:p14="http://schemas.microsoft.com/office/powerpoint/2010/main" val="3993390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52658" y="100485"/>
            <a:ext cx="11254156" cy="6126670"/>
          </a:xfrm>
          <a:prstGeom prst="rect">
            <a:avLst/>
          </a:prstGeom>
        </p:spPr>
      </p:pic>
      <p:pic>
        <p:nvPicPr>
          <p:cNvPr id="6" name="Picture 5"/>
          <p:cNvPicPr>
            <a:picLocks noChangeAspect="1"/>
          </p:cNvPicPr>
          <p:nvPr/>
        </p:nvPicPr>
        <p:blipFill>
          <a:blip r:embed="rId4"/>
          <a:stretch>
            <a:fillRect/>
          </a:stretch>
        </p:blipFill>
        <p:spPr>
          <a:xfrm>
            <a:off x="9019653" y="6354013"/>
            <a:ext cx="2857500" cy="400050"/>
          </a:xfrm>
          <a:prstGeom prst="rect">
            <a:avLst/>
          </a:prstGeom>
        </p:spPr>
      </p:pic>
    </p:spTree>
    <p:extLst>
      <p:ext uri="{BB962C8B-B14F-4D97-AF65-F5344CB8AC3E}">
        <p14:creationId xmlns:p14="http://schemas.microsoft.com/office/powerpoint/2010/main" val="3938562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accent2">
                    <a:lumMod val="75000"/>
                  </a:schemeClr>
                </a:solidFill>
              </a:rPr>
              <a:t>IT Transformation Beyond EPIC</a:t>
            </a:r>
          </a:p>
        </p:txBody>
      </p:sp>
      <p:sp>
        <p:nvSpPr>
          <p:cNvPr id="3" name="Content Placeholder 2"/>
          <p:cNvSpPr>
            <a:spLocks noGrp="1"/>
          </p:cNvSpPr>
          <p:nvPr>
            <p:ph idx="1"/>
          </p:nvPr>
        </p:nvSpPr>
        <p:spPr>
          <a:xfrm>
            <a:off x="1097280" y="2225141"/>
            <a:ext cx="4776746" cy="4023360"/>
          </a:xfrm>
        </p:spPr>
        <p:txBody>
          <a:bodyPr/>
          <a:lstStyle/>
          <a:p>
            <a:endParaRPr lang="en-GB" dirty="0"/>
          </a:p>
          <a:p>
            <a:r>
              <a:rPr lang="en-GB" sz="3200" dirty="0">
                <a:latin typeface="+mj-lt"/>
              </a:rPr>
              <a:t>The future of Haemovigilance isn’t just about training—it’s about technology</a:t>
            </a:r>
          </a:p>
          <a:p>
            <a:endParaRPr lang="en-GB" dirty="0"/>
          </a:p>
        </p:txBody>
      </p:sp>
      <p:pic>
        <p:nvPicPr>
          <p:cNvPr id="4" name="Picture 3"/>
          <p:cNvPicPr>
            <a:picLocks noChangeAspect="1"/>
          </p:cNvPicPr>
          <p:nvPr/>
        </p:nvPicPr>
        <p:blipFill>
          <a:blip r:embed="rId3"/>
          <a:stretch>
            <a:fillRect/>
          </a:stretch>
        </p:blipFill>
        <p:spPr>
          <a:xfrm>
            <a:off x="6488113" y="2225141"/>
            <a:ext cx="4816719" cy="2659979"/>
          </a:xfrm>
          <a:prstGeom prst="rect">
            <a:avLst/>
          </a:prstGeom>
        </p:spPr>
      </p:pic>
    </p:spTree>
    <p:extLst>
      <p:ext uri="{BB962C8B-B14F-4D97-AF65-F5344CB8AC3E}">
        <p14:creationId xmlns:p14="http://schemas.microsoft.com/office/powerpoint/2010/main" val="3183598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053" y="372488"/>
            <a:ext cx="8610600" cy="1293028"/>
          </a:xfrm>
        </p:spPr>
        <p:txBody>
          <a:bodyPr>
            <a:normAutofit/>
          </a:bodyPr>
          <a:lstStyle/>
          <a:p>
            <a:pPr algn="l"/>
            <a:r>
              <a:rPr lang="en-GB" b="1" dirty="0">
                <a:solidFill>
                  <a:schemeClr val="accent2">
                    <a:lumMod val="75000"/>
                  </a:schemeClr>
                </a:solidFill>
              </a:rPr>
              <a:t>Impact of Implementing Change</a:t>
            </a:r>
          </a:p>
        </p:txBody>
      </p:sp>
      <p:sp>
        <p:nvSpPr>
          <p:cNvPr id="3" name="Content Placeholder 2"/>
          <p:cNvSpPr>
            <a:spLocks noGrp="1"/>
          </p:cNvSpPr>
          <p:nvPr>
            <p:ph idx="1"/>
          </p:nvPr>
        </p:nvSpPr>
        <p:spPr>
          <a:xfrm>
            <a:off x="3773022" y="2237774"/>
            <a:ext cx="7726552" cy="3945467"/>
          </a:xfrm>
        </p:spPr>
        <p:txBody>
          <a:bodyPr>
            <a:normAutofit lnSpcReduction="10000"/>
          </a:bodyPr>
          <a:lstStyle/>
          <a:p>
            <a:pPr>
              <a:spcAft>
                <a:spcPts val="2400"/>
              </a:spcAft>
              <a:buFont typeface="Arial" panose="020B0604020202020204" pitchFamily="34" charset="0"/>
              <a:buChar char="•"/>
            </a:pPr>
            <a:r>
              <a:rPr lang="en-GB" sz="2800" dirty="0">
                <a:latin typeface="+mj-lt"/>
              </a:rPr>
              <a:t>Modernised, digital records for better efficiency</a:t>
            </a:r>
          </a:p>
          <a:p>
            <a:pPr>
              <a:spcAft>
                <a:spcPts val="2400"/>
              </a:spcAft>
              <a:buFont typeface="Arial" panose="020B0604020202020204" pitchFamily="34" charset="0"/>
              <a:buChar char="•"/>
            </a:pPr>
            <a:r>
              <a:rPr lang="en-GB" sz="2800" dirty="0">
                <a:latin typeface="+mj-lt"/>
              </a:rPr>
              <a:t>Streamlined learning processes</a:t>
            </a:r>
          </a:p>
          <a:p>
            <a:pPr>
              <a:spcAft>
                <a:spcPts val="2400"/>
              </a:spcAft>
              <a:buFont typeface="Arial" panose="020B0604020202020204" pitchFamily="34" charset="0"/>
              <a:buChar char="•"/>
            </a:pPr>
            <a:r>
              <a:rPr lang="en-GB" sz="2800" dirty="0">
                <a:latin typeface="+mj-lt"/>
              </a:rPr>
              <a:t>Enhanced competency and training</a:t>
            </a:r>
          </a:p>
          <a:p>
            <a:pPr>
              <a:spcAft>
                <a:spcPts val="2400"/>
              </a:spcAft>
              <a:buFont typeface="Arial" panose="020B0604020202020204" pitchFamily="34" charset="0"/>
              <a:buChar char="•"/>
            </a:pPr>
            <a:r>
              <a:rPr lang="en-GB" sz="2800" dirty="0">
                <a:latin typeface="+mj-lt"/>
              </a:rPr>
              <a:t>Safer transfusions and patient safety improvements</a:t>
            </a:r>
          </a:p>
          <a:p>
            <a:pPr>
              <a:spcAft>
                <a:spcPts val="2400"/>
              </a:spcAft>
              <a:buFont typeface="Arial" panose="020B0604020202020204" pitchFamily="34" charset="0"/>
              <a:buChar char="•"/>
            </a:pPr>
            <a:r>
              <a:rPr lang="en-GB" sz="2800" dirty="0" err="1">
                <a:latin typeface="+mj-lt"/>
              </a:rPr>
              <a:t>Standarised</a:t>
            </a:r>
            <a:r>
              <a:rPr lang="en-GB" sz="2800" dirty="0">
                <a:latin typeface="+mj-lt"/>
              </a:rPr>
              <a:t> </a:t>
            </a:r>
          </a:p>
          <a:p>
            <a:endParaRPr lang="en-GB" dirty="0"/>
          </a:p>
          <a:p>
            <a:endParaRPr lang="en-GB" dirty="0"/>
          </a:p>
          <a:p>
            <a:endParaRPr lang="en-GB" dirty="0"/>
          </a:p>
        </p:txBody>
      </p:sp>
      <p:pic>
        <p:nvPicPr>
          <p:cNvPr id="6" name="Picture 5"/>
          <p:cNvPicPr>
            <a:picLocks noChangeAspect="1"/>
          </p:cNvPicPr>
          <p:nvPr/>
        </p:nvPicPr>
        <p:blipFill>
          <a:blip r:embed="rId3"/>
          <a:stretch>
            <a:fillRect/>
          </a:stretch>
        </p:blipFill>
        <p:spPr>
          <a:xfrm>
            <a:off x="355163" y="2165629"/>
            <a:ext cx="2914141" cy="4017612"/>
          </a:xfrm>
          <a:prstGeom prst="rect">
            <a:avLst/>
          </a:prstGeom>
        </p:spPr>
      </p:pic>
    </p:spTree>
    <p:extLst>
      <p:ext uri="{BB962C8B-B14F-4D97-AF65-F5344CB8AC3E}">
        <p14:creationId xmlns:p14="http://schemas.microsoft.com/office/powerpoint/2010/main" val="3578538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12357" y="535231"/>
            <a:ext cx="9774172" cy="5222474"/>
          </a:xfrm>
          <a:prstGeom prst="rect">
            <a:avLst/>
          </a:prstGeom>
        </p:spPr>
      </p:pic>
    </p:spTree>
    <p:extLst>
      <p:ext uri="{BB962C8B-B14F-4D97-AF65-F5344CB8AC3E}">
        <p14:creationId xmlns:p14="http://schemas.microsoft.com/office/powerpoint/2010/main" val="1044198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Haemovigilance Practitioners do?</a:t>
            </a:r>
          </a:p>
        </p:txBody>
      </p:sp>
      <p:sp>
        <p:nvSpPr>
          <p:cNvPr id="7" name="Rectangle 6"/>
          <p:cNvSpPr/>
          <p:nvPr/>
        </p:nvSpPr>
        <p:spPr>
          <a:xfrm>
            <a:off x="6538699" y="6163238"/>
            <a:ext cx="5242366" cy="430887"/>
          </a:xfrm>
          <a:prstGeom prst="rect">
            <a:avLst/>
          </a:prstGeom>
        </p:spPr>
        <p:txBody>
          <a:bodyPr wrap="square">
            <a:spAutoFit/>
          </a:bodyPr>
          <a:lstStyle/>
          <a:p>
            <a:r>
              <a:rPr lang="en-GB" sz="1100" dirty="0"/>
              <a:t>Miller K, et al, The Evolving Role of the Transfusion Practitioner, Transfusion Med Rev (2015), http://dx.doi.org/10.1016/j.tmrv.2014.08.00</a:t>
            </a:r>
          </a:p>
        </p:txBody>
      </p:sp>
      <p:graphicFrame>
        <p:nvGraphicFramePr>
          <p:cNvPr id="10" name="Diagram 9"/>
          <p:cNvGraphicFramePr/>
          <p:nvPr/>
        </p:nvGraphicFramePr>
        <p:xfrm>
          <a:off x="3941614" y="31569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535517" y="3551765"/>
            <a:ext cx="2939034" cy="2332567"/>
          </a:xfrm>
          <a:prstGeom prst="rect">
            <a:avLst/>
          </a:prstGeom>
        </p:spPr>
      </p:pic>
    </p:spTree>
    <p:extLst>
      <p:ext uri="{BB962C8B-B14F-4D97-AF65-F5344CB8AC3E}">
        <p14:creationId xmlns:p14="http://schemas.microsoft.com/office/powerpoint/2010/main" val="32577440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66888" y="407519"/>
            <a:ext cx="5304251" cy="1293028"/>
          </a:xfrm>
        </p:spPr>
        <p:txBody>
          <a:bodyPr>
            <a:noAutofit/>
          </a:bodyPr>
          <a:lstStyle/>
          <a:p>
            <a:pPr algn="l"/>
            <a:r>
              <a:rPr lang="en-GB" b="1" dirty="0">
                <a:solidFill>
                  <a:schemeClr val="accent2">
                    <a:lumMod val="75000"/>
                  </a:schemeClr>
                </a:solidFill>
              </a:rPr>
              <a:t>Collaboration is Key</a:t>
            </a:r>
            <a:endParaRPr lang="en-GB"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4526575"/>
              </p:ext>
            </p:extLst>
          </p:nvPr>
        </p:nvGraphicFramePr>
        <p:xfrm>
          <a:off x="280280" y="1998134"/>
          <a:ext cx="4320000" cy="43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632276090"/>
              </p:ext>
            </p:extLst>
          </p:nvPr>
        </p:nvGraphicFramePr>
        <p:xfrm>
          <a:off x="7384930" y="1981201"/>
          <a:ext cx="4320000" cy="432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6" name="Group 5"/>
          <p:cNvGrpSpPr/>
          <p:nvPr/>
        </p:nvGrpSpPr>
        <p:grpSpPr>
          <a:xfrm>
            <a:off x="5049574" y="2811888"/>
            <a:ext cx="2153812" cy="2032047"/>
            <a:chOff x="949218" y="996808"/>
            <a:chExt cx="2421562" cy="2421562"/>
          </a:xfrm>
          <a:solidFill>
            <a:schemeClr val="accent1">
              <a:lumMod val="60000"/>
              <a:lumOff val="40000"/>
            </a:schemeClr>
          </a:solidFill>
          <a:scene3d>
            <a:camera prst="orthographicFront"/>
            <a:lightRig rig="chilly" dir="t"/>
          </a:scene3d>
        </p:grpSpPr>
        <p:sp>
          <p:nvSpPr>
            <p:cNvPr id="7" name="Oval 6"/>
            <p:cNvSpPr/>
            <p:nvPr/>
          </p:nvSpPr>
          <p:spPr>
            <a:xfrm>
              <a:off x="949218" y="996808"/>
              <a:ext cx="2421562" cy="2421562"/>
            </a:xfrm>
            <a:prstGeom prst="ellipse">
              <a:avLst/>
            </a:prstGeom>
            <a:grpFill/>
            <a:sp3d prstMaterial="translucentPowder">
              <a:bevelT w="127000" h="25400" prst="softRound"/>
            </a:sp3d>
          </p:spPr>
          <p:style>
            <a:lnRef idx="0">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9" name="Oval 4"/>
            <p:cNvSpPr txBox="1"/>
            <p:nvPr/>
          </p:nvSpPr>
          <p:spPr>
            <a:xfrm>
              <a:off x="1303848" y="1351438"/>
              <a:ext cx="1712302" cy="1712302"/>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Transfusion Practitioner </a:t>
              </a:r>
            </a:p>
          </p:txBody>
        </p:sp>
      </p:grpSp>
      <p:sp>
        <p:nvSpPr>
          <p:cNvPr id="10" name="Left Arrow 9"/>
          <p:cNvSpPr/>
          <p:nvPr/>
        </p:nvSpPr>
        <p:spPr>
          <a:xfrm>
            <a:off x="4580045" y="3586110"/>
            <a:ext cx="454320" cy="483601"/>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1" name="Right Arrow 10"/>
          <p:cNvSpPr/>
          <p:nvPr/>
        </p:nvSpPr>
        <p:spPr>
          <a:xfrm>
            <a:off x="7203386" y="3611510"/>
            <a:ext cx="449294" cy="45820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70060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330" y="350715"/>
            <a:ext cx="8610600" cy="1293028"/>
          </a:xfrm>
        </p:spPr>
        <p:txBody>
          <a:bodyPr>
            <a:normAutofit/>
          </a:bodyPr>
          <a:lstStyle/>
          <a:p>
            <a:r>
              <a:rPr lang="en-GB" b="1" dirty="0">
                <a:solidFill>
                  <a:schemeClr val="accent2">
                    <a:lumMod val="75000"/>
                  </a:schemeClr>
                </a:solidFill>
              </a:rPr>
              <a:t>Haemovigilance Practitioners</a:t>
            </a:r>
          </a:p>
        </p:txBody>
      </p:sp>
      <p:pic>
        <p:nvPicPr>
          <p:cNvPr id="5" name="Picture 4"/>
          <p:cNvPicPr>
            <a:picLocks noChangeAspect="1"/>
          </p:cNvPicPr>
          <p:nvPr/>
        </p:nvPicPr>
        <p:blipFill>
          <a:blip r:embed="rId3"/>
          <a:stretch>
            <a:fillRect/>
          </a:stretch>
        </p:blipFill>
        <p:spPr>
          <a:xfrm>
            <a:off x="4889203" y="1926876"/>
            <a:ext cx="2727448" cy="4034686"/>
          </a:xfrm>
          <a:prstGeom prst="rect">
            <a:avLst/>
          </a:prstGeom>
        </p:spPr>
      </p:pic>
      <p:pic>
        <p:nvPicPr>
          <p:cNvPr id="6" name="Picture 5"/>
          <p:cNvPicPr>
            <a:picLocks noChangeAspect="1"/>
          </p:cNvPicPr>
          <p:nvPr/>
        </p:nvPicPr>
        <p:blipFill>
          <a:blip r:embed="rId4"/>
          <a:stretch>
            <a:fillRect/>
          </a:stretch>
        </p:blipFill>
        <p:spPr>
          <a:xfrm>
            <a:off x="386966" y="2143994"/>
            <a:ext cx="3600450" cy="3600450"/>
          </a:xfrm>
          <a:prstGeom prst="rect">
            <a:avLst/>
          </a:prstGeom>
        </p:spPr>
      </p:pic>
      <p:pic>
        <p:nvPicPr>
          <p:cNvPr id="7" name="Picture 6"/>
          <p:cNvPicPr>
            <a:picLocks noChangeAspect="1"/>
          </p:cNvPicPr>
          <p:nvPr/>
        </p:nvPicPr>
        <p:blipFill>
          <a:blip r:embed="rId5"/>
          <a:stretch>
            <a:fillRect/>
          </a:stretch>
        </p:blipFill>
        <p:spPr>
          <a:xfrm>
            <a:off x="8599659" y="2027360"/>
            <a:ext cx="2827381" cy="3499234"/>
          </a:xfrm>
          <a:prstGeom prst="rect">
            <a:avLst/>
          </a:prstGeom>
        </p:spPr>
      </p:pic>
    </p:spTree>
    <p:extLst>
      <p:ext uri="{BB962C8B-B14F-4D97-AF65-F5344CB8AC3E}">
        <p14:creationId xmlns:p14="http://schemas.microsoft.com/office/powerpoint/2010/main" val="400449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50" y="2080259"/>
            <a:ext cx="3200400" cy="2286000"/>
          </a:xfrm>
        </p:spPr>
        <p:txBody>
          <a:bodyPr>
            <a:normAutofit fontScale="90000"/>
          </a:bodyPr>
          <a:lstStyle/>
          <a:p>
            <a:r>
              <a:rPr lang="en-GB" dirty="0"/>
              <a:t>Bridge between clinical teams, laboratory staff, and patients</a:t>
            </a:r>
            <a:br>
              <a:rPr lang="en-GB" dirty="0"/>
            </a:br>
            <a:endParaRPr lang="en-GB" dirty="0"/>
          </a:p>
        </p:txBody>
      </p:sp>
      <p:pic>
        <p:nvPicPr>
          <p:cNvPr id="7" name="Picture 6"/>
          <p:cNvPicPr>
            <a:picLocks noChangeAspect="1"/>
          </p:cNvPicPr>
          <p:nvPr/>
        </p:nvPicPr>
        <p:blipFill>
          <a:blip r:embed="rId3"/>
          <a:stretch>
            <a:fillRect/>
          </a:stretch>
        </p:blipFill>
        <p:spPr>
          <a:xfrm>
            <a:off x="5053909" y="700361"/>
            <a:ext cx="5730255" cy="5730255"/>
          </a:xfrm>
          <a:prstGeom prst="rect">
            <a:avLst/>
          </a:prstGeom>
        </p:spPr>
      </p:pic>
    </p:spTree>
    <p:extLst>
      <p:ext uri="{BB962C8B-B14F-4D97-AF65-F5344CB8AC3E}">
        <p14:creationId xmlns:p14="http://schemas.microsoft.com/office/powerpoint/2010/main" val="1148958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28775"/>
            <a:ext cx="11957538" cy="1293028"/>
          </a:xfrm>
        </p:spPr>
        <p:txBody>
          <a:bodyPr>
            <a:normAutofit/>
          </a:bodyPr>
          <a:lstStyle/>
          <a:p>
            <a:pPr algn="l"/>
            <a:r>
              <a:rPr lang="en-GB" b="1" dirty="0">
                <a:solidFill>
                  <a:schemeClr val="accent2">
                    <a:lumMod val="75000"/>
                  </a:schemeClr>
                </a:solidFill>
              </a:rPr>
              <a:t>Looking to the Future</a:t>
            </a:r>
          </a:p>
        </p:txBody>
      </p:sp>
      <p:sp>
        <p:nvSpPr>
          <p:cNvPr id="3" name="Content Placeholder 2"/>
          <p:cNvSpPr>
            <a:spLocks noGrp="1"/>
          </p:cNvSpPr>
          <p:nvPr>
            <p:ph idx="1"/>
          </p:nvPr>
        </p:nvSpPr>
        <p:spPr/>
        <p:txBody>
          <a:bodyPr>
            <a:normAutofit fontScale="92500" lnSpcReduction="10000"/>
          </a:bodyPr>
          <a:lstStyle/>
          <a:p>
            <a:pPr marL="0" indent="0">
              <a:buNone/>
            </a:pPr>
            <a:r>
              <a:rPr lang="en-GB" sz="2800" dirty="0">
                <a:latin typeface="+mj-lt"/>
              </a:rPr>
              <a:t>Future priorities for transfusion education in NI:</a:t>
            </a:r>
          </a:p>
          <a:p>
            <a:pPr>
              <a:buFont typeface="Arial" panose="020B0604020202020204" pitchFamily="34" charset="0"/>
              <a:buChar char="•"/>
            </a:pPr>
            <a:r>
              <a:rPr lang="en-GB" sz="2800" dirty="0">
                <a:latin typeface="+mj-lt"/>
              </a:rPr>
              <a:t>Enhancing digital learning and simulation-based training.</a:t>
            </a:r>
          </a:p>
          <a:p>
            <a:pPr>
              <a:buFont typeface="Arial" panose="020B0604020202020204" pitchFamily="34" charset="0"/>
              <a:buChar char="•"/>
            </a:pPr>
            <a:r>
              <a:rPr lang="en-GB" sz="2800" dirty="0">
                <a:latin typeface="+mj-lt"/>
              </a:rPr>
              <a:t>Addressing competency assessment challenges (especially for agency staff).</a:t>
            </a:r>
          </a:p>
          <a:p>
            <a:pPr>
              <a:buFont typeface="Arial" panose="020B0604020202020204" pitchFamily="34" charset="0"/>
              <a:buChar char="•"/>
            </a:pPr>
            <a:r>
              <a:rPr lang="en-GB" sz="2800" dirty="0">
                <a:latin typeface="+mj-lt"/>
              </a:rPr>
              <a:t>Ensuring Haemovigilance practitioners receive structured support, not just “learning on the job.”</a:t>
            </a:r>
          </a:p>
          <a:p>
            <a:pPr>
              <a:buFont typeface="Arial" panose="020B0604020202020204" pitchFamily="34" charset="0"/>
              <a:buChar char="•"/>
            </a:pPr>
            <a:r>
              <a:rPr lang="en-GB" sz="2800" dirty="0">
                <a:latin typeface="+mj-lt"/>
              </a:rPr>
              <a:t>Strengthening collaboration between IT, training teams, and clinical staff.</a:t>
            </a:r>
          </a:p>
          <a:p>
            <a:pPr>
              <a:buFont typeface="Arial" panose="020B0604020202020204" pitchFamily="34" charset="0"/>
              <a:buChar char="•"/>
            </a:pPr>
            <a:r>
              <a:rPr lang="en-GB" sz="2800" dirty="0">
                <a:latin typeface="+mj-lt"/>
              </a:rPr>
              <a:t>We must continue to adapt, innovate, and advocate for better education resources.</a:t>
            </a:r>
          </a:p>
          <a:p>
            <a:pPr>
              <a:buFont typeface="Arial" panose="020B0604020202020204" pitchFamily="34" charset="0"/>
              <a:buChar char="•"/>
            </a:pPr>
            <a:endParaRPr lang="en-GB" sz="2800" dirty="0">
              <a:latin typeface="+mj-lt"/>
            </a:endParaRPr>
          </a:p>
          <a:p>
            <a:pPr marL="0" indent="0">
              <a:buNone/>
            </a:pPr>
            <a:endParaRPr lang="en-GB" sz="2800" dirty="0"/>
          </a:p>
          <a:p>
            <a:endParaRPr lang="en-GB" dirty="0"/>
          </a:p>
          <a:p>
            <a:endParaRPr lang="en-GB" dirty="0"/>
          </a:p>
        </p:txBody>
      </p:sp>
    </p:spTree>
    <p:extLst>
      <p:ext uri="{BB962C8B-B14F-4D97-AF65-F5344CB8AC3E}">
        <p14:creationId xmlns:p14="http://schemas.microsoft.com/office/powerpoint/2010/main" val="3528497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630894" cy="1450757"/>
          </a:xfrm>
        </p:spPr>
        <p:txBody>
          <a:bodyPr/>
          <a:lstStyle/>
          <a:p>
            <a:r>
              <a:rPr lang="en-GB" b="1" dirty="0">
                <a:solidFill>
                  <a:schemeClr val="accent2">
                    <a:lumMod val="75000"/>
                  </a:schemeClr>
                </a:solidFill>
              </a:rPr>
              <a:t>Key Takeaways – Moving Forward Together</a:t>
            </a:r>
          </a:p>
        </p:txBody>
      </p:sp>
      <p:sp>
        <p:nvSpPr>
          <p:cNvPr id="3" name="Content Placeholder 2"/>
          <p:cNvSpPr>
            <a:spLocks noGrp="1"/>
          </p:cNvSpPr>
          <p:nvPr>
            <p:ph idx="1"/>
          </p:nvPr>
        </p:nvSpPr>
        <p:spPr>
          <a:xfrm>
            <a:off x="1097280" y="1845734"/>
            <a:ext cx="10630894" cy="4465614"/>
          </a:xfrm>
        </p:spPr>
        <p:txBody>
          <a:bodyPr>
            <a:normAutofit fontScale="62500" lnSpcReduction="20000"/>
          </a:bodyPr>
          <a:lstStyle/>
          <a:p>
            <a:endParaRPr lang="en-GB" dirty="0"/>
          </a:p>
          <a:p>
            <a:pPr>
              <a:spcAft>
                <a:spcPts val="1800"/>
              </a:spcAft>
              <a:buFont typeface="Arial" panose="020B0604020202020204" pitchFamily="34" charset="0"/>
              <a:buChar char="•"/>
            </a:pPr>
            <a:r>
              <a:rPr lang="en-GB" sz="3400" dirty="0">
                <a:latin typeface="+mj-lt"/>
              </a:rPr>
              <a:t>Education is the foundation of safe transfusion practice</a:t>
            </a:r>
          </a:p>
          <a:p>
            <a:pPr>
              <a:spcAft>
                <a:spcPts val="1800"/>
              </a:spcAft>
              <a:buFont typeface="Arial" panose="020B0604020202020204" pitchFamily="34" charset="0"/>
              <a:buChar char="•"/>
            </a:pPr>
            <a:r>
              <a:rPr lang="en-GB" sz="3400" dirty="0">
                <a:latin typeface="+mj-lt"/>
              </a:rPr>
              <a:t> We have a strong training framework in NI, but maintaining and adapting it is crucial</a:t>
            </a:r>
          </a:p>
          <a:p>
            <a:pPr>
              <a:spcAft>
                <a:spcPts val="1800"/>
              </a:spcAft>
              <a:buFont typeface="Arial" panose="020B0604020202020204" pitchFamily="34" charset="0"/>
              <a:buChar char="•"/>
            </a:pPr>
            <a:r>
              <a:rPr lang="en-GB" sz="3400" dirty="0">
                <a:latin typeface="+mj-lt"/>
              </a:rPr>
              <a:t> IT transformations like EPIC and blood tracking bring challenges but also opportunities for  improved standardisation</a:t>
            </a:r>
          </a:p>
          <a:p>
            <a:pPr>
              <a:spcAft>
                <a:spcPts val="1800"/>
              </a:spcAft>
              <a:buFont typeface="Arial" panose="020B0604020202020204" pitchFamily="34" charset="0"/>
              <a:buChar char="•"/>
            </a:pPr>
            <a:r>
              <a:rPr lang="en-GB" sz="3400" dirty="0">
                <a:latin typeface="+mj-lt"/>
              </a:rPr>
              <a:t> Haemovigilance practitioners are key players, but their role must be supported and recognised</a:t>
            </a:r>
          </a:p>
          <a:p>
            <a:pPr>
              <a:spcAft>
                <a:spcPts val="1800"/>
              </a:spcAft>
              <a:buFont typeface="Arial" panose="020B0604020202020204" pitchFamily="34" charset="0"/>
              <a:buChar char="•"/>
            </a:pPr>
            <a:r>
              <a:rPr lang="en-GB" sz="3400" dirty="0">
                <a:latin typeface="+mj-lt"/>
              </a:rPr>
              <a:t> Collaboration is essential—between training teams, clinical staff, IT departments, and leadership</a:t>
            </a:r>
          </a:p>
          <a:p>
            <a:pPr>
              <a:spcAft>
                <a:spcPts val="1800"/>
              </a:spcAft>
              <a:buFont typeface="Arial" panose="020B0604020202020204" pitchFamily="34" charset="0"/>
              <a:buChar char="•"/>
            </a:pPr>
            <a:r>
              <a:rPr lang="en-GB" sz="3400" dirty="0">
                <a:latin typeface="+mj-lt"/>
              </a:rPr>
              <a:t> The focus must remain on continuous learning, competency, and patient safety</a:t>
            </a:r>
          </a:p>
          <a:p>
            <a:pPr>
              <a:spcAft>
                <a:spcPts val="1800"/>
              </a:spcAft>
            </a:pPr>
            <a:endParaRPr lang="en-GB" sz="2800" dirty="0">
              <a:latin typeface="+mj-lt"/>
            </a:endParaRPr>
          </a:p>
          <a:p>
            <a:pPr>
              <a:spcAft>
                <a:spcPts val="1800"/>
              </a:spcAft>
            </a:pPr>
            <a:endParaRPr lang="en-GB" dirty="0">
              <a:latin typeface="+mj-lt"/>
            </a:endParaRPr>
          </a:p>
        </p:txBody>
      </p:sp>
    </p:spTree>
    <p:extLst>
      <p:ext uri="{BB962C8B-B14F-4D97-AF65-F5344CB8AC3E}">
        <p14:creationId xmlns:p14="http://schemas.microsoft.com/office/powerpoint/2010/main" val="2490581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834368" y="1159328"/>
            <a:ext cx="6000750" cy="3429000"/>
          </a:xfrm>
          <a:prstGeom prst="rect">
            <a:avLst/>
          </a:prstGeom>
        </p:spPr>
      </p:pic>
    </p:spTree>
    <p:extLst>
      <p:ext uri="{BB962C8B-B14F-4D97-AF65-F5344CB8AC3E}">
        <p14:creationId xmlns:p14="http://schemas.microsoft.com/office/powerpoint/2010/main" val="27567607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986932" y="5257370"/>
            <a:ext cx="7200000" cy="451800"/>
          </a:xfrm>
          <a:prstGeom prst="rect">
            <a:avLst/>
          </a:prstGeom>
          <a:noFill/>
          <a:ln>
            <a:noFill/>
          </a:ln>
        </p:spPr>
        <p:txBody>
          <a:bodyPr lIns="90000" tIns="46800" rIns="90000" bIns="46800"/>
          <a:lstStyle/>
          <a:p>
            <a:r>
              <a:rPr lang="en-US" sz="1100" spc="-1" dirty="0">
                <a:solidFill>
                  <a:srgbClr val="000000"/>
                </a:solidFill>
                <a:latin typeface="Arial"/>
              </a:rPr>
              <a:t>Serious Hazards of Transfusion (SHOT) Haemovigilance and progress is improving transfusion safety</a:t>
            </a:r>
          </a:p>
        </p:txBody>
      </p:sp>
      <p:sp>
        <p:nvSpPr>
          <p:cNvPr id="45" name="TextShape 2"/>
          <p:cNvSpPr txBox="1"/>
          <p:nvPr/>
        </p:nvSpPr>
        <p:spPr>
          <a:xfrm>
            <a:off x="986932" y="5714100"/>
            <a:ext cx="8640000" cy="451800"/>
          </a:xfrm>
          <a:prstGeom prst="rect">
            <a:avLst/>
          </a:prstGeom>
          <a:noFill/>
          <a:ln>
            <a:noFill/>
          </a:ln>
        </p:spPr>
        <p:txBody>
          <a:bodyPr lIns="90000" tIns="45000" rIns="90000" bIns="45000"/>
          <a:lstStyle/>
          <a:p>
            <a:r>
              <a:rPr lang="en-US" sz="800" b="1" spc="-1" dirty="0">
                <a:solidFill>
                  <a:srgbClr val="0054A6"/>
                </a:solidFill>
                <a:latin typeface="Arial"/>
              </a:rPr>
              <a:t>Br J Haematol, Volume: 163, Issue: 3, Pages: 303-314, First published: 14 September 2013, DOI: (10.1111/bjh.12547) </a:t>
            </a:r>
            <a:endParaRPr lang="en-US" sz="800" spc="-1" dirty="0">
              <a:solidFill>
                <a:srgbClr val="000000"/>
              </a:solidFill>
              <a:latin typeface="Arial"/>
            </a:endParaRPr>
          </a:p>
        </p:txBody>
      </p:sp>
      <p:pic>
        <p:nvPicPr>
          <p:cNvPr id="46" name="Main graphic"/>
          <p:cNvPicPr/>
          <p:nvPr/>
        </p:nvPicPr>
        <p:blipFill>
          <a:blip r:embed="rId3"/>
          <a:stretch/>
        </p:blipFill>
        <p:spPr>
          <a:xfrm>
            <a:off x="986932" y="1995700"/>
            <a:ext cx="6350040" cy="3030840"/>
          </a:xfrm>
          <a:prstGeom prst="rect">
            <a:avLst/>
          </a:prstGeom>
          <a:ln>
            <a:noFill/>
          </a:ln>
        </p:spPr>
      </p:pic>
      <p:pic>
        <p:nvPicPr>
          <p:cNvPr id="2" name="Picture 1"/>
          <p:cNvPicPr>
            <a:picLocks noChangeAspect="1"/>
          </p:cNvPicPr>
          <p:nvPr/>
        </p:nvPicPr>
        <p:blipFill>
          <a:blip r:embed="rId4"/>
          <a:stretch>
            <a:fillRect/>
          </a:stretch>
        </p:blipFill>
        <p:spPr>
          <a:xfrm>
            <a:off x="8299050" y="2106231"/>
            <a:ext cx="3399248" cy="2546155"/>
          </a:xfrm>
          <a:prstGeom prst="rect">
            <a:avLst/>
          </a:prstGeom>
        </p:spPr>
      </p:pic>
      <p:sp>
        <p:nvSpPr>
          <p:cNvPr id="6" name="Title 1"/>
          <p:cNvSpPr>
            <a:spLocks noGrp="1"/>
          </p:cNvSpPr>
          <p:nvPr>
            <p:ph type="title"/>
          </p:nvPr>
        </p:nvSpPr>
        <p:spPr>
          <a:xfrm>
            <a:off x="464234" y="210283"/>
            <a:ext cx="10058400" cy="1450757"/>
          </a:xfrm>
        </p:spPr>
        <p:txBody>
          <a:bodyPr/>
          <a:lstStyle/>
          <a:p>
            <a:r>
              <a:rPr lang="en-GB" dirty="0"/>
              <a:t>How did Haemovigilance come about?</a:t>
            </a:r>
          </a:p>
        </p:txBody>
      </p:sp>
    </p:spTree>
    <p:extLst>
      <p:ext uri="{BB962C8B-B14F-4D97-AF65-F5344CB8AC3E}">
        <p14:creationId xmlns:p14="http://schemas.microsoft.com/office/powerpoint/2010/main" val="32785026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61895" y="708304"/>
            <a:ext cx="8763942" cy="29527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4"/>
          <a:stretch>
            <a:fillRect/>
          </a:stretch>
        </p:blipFill>
        <p:spPr>
          <a:xfrm>
            <a:off x="1642696" y="4304147"/>
            <a:ext cx="8301107" cy="1162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5901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lumMod val="75000"/>
                  </a:schemeClr>
                </a:solidFill>
              </a:rPr>
              <a:t>Oh my sweet Rhesus</a:t>
            </a:r>
            <a:endParaRPr lang="en-GB" dirty="0">
              <a:solidFill>
                <a:schemeClr val="accent2">
                  <a:lumMod val="75000"/>
                </a:schemeClr>
              </a:solidFill>
            </a:endParaRPr>
          </a:p>
        </p:txBody>
      </p:sp>
      <p:pic>
        <p:nvPicPr>
          <p:cNvPr id="4" name="Content Placeholder 3"/>
          <p:cNvPicPr>
            <a:picLocks noGrp="1" noChangeAspect="1"/>
          </p:cNvPicPr>
          <p:nvPr>
            <p:ph idx="1"/>
          </p:nvPr>
        </p:nvPicPr>
        <p:blipFill>
          <a:blip r:embed="rId3"/>
          <a:stretch>
            <a:fillRect/>
          </a:stretch>
        </p:blipFill>
        <p:spPr>
          <a:xfrm>
            <a:off x="2147214" y="1915951"/>
            <a:ext cx="7146973" cy="4022725"/>
          </a:xfrm>
          <a:prstGeom prst="rect">
            <a:avLst/>
          </a:prstGeom>
        </p:spPr>
      </p:pic>
      <p:sp>
        <p:nvSpPr>
          <p:cNvPr id="5" name="Rectangle 4"/>
          <p:cNvSpPr/>
          <p:nvPr/>
        </p:nvSpPr>
        <p:spPr>
          <a:xfrm>
            <a:off x="9632853" y="5938676"/>
            <a:ext cx="2121093" cy="369332"/>
          </a:xfrm>
          <a:prstGeom prst="rect">
            <a:avLst/>
          </a:prstGeom>
        </p:spPr>
        <p:txBody>
          <a:bodyPr wrap="none">
            <a:spAutoFit/>
          </a:bodyPr>
          <a:lstStyle/>
          <a:p>
            <a:r>
              <a:rPr lang="en-GB" dirty="0"/>
              <a:t>Jean-Christophe Piot</a:t>
            </a:r>
          </a:p>
        </p:txBody>
      </p:sp>
    </p:spTree>
    <p:extLst>
      <p:ext uri="{BB962C8B-B14F-4D97-AF65-F5344CB8AC3E}">
        <p14:creationId xmlns:p14="http://schemas.microsoft.com/office/powerpoint/2010/main" val="1545730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accent2">
                    <a:lumMod val="75000"/>
                  </a:schemeClr>
                </a:solidFill>
              </a:rPr>
              <a:t>The Continued Need for Education in Haemovigilance </a:t>
            </a:r>
          </a:p>
        </p:txBody>
      </p:sp>
      <p:sp>
        <p:nvSpPr>
          <p:cNvPr id="3" name="Content Placeholder 2"/>
          <p:cNvSpPr>
            <a:spLocks noGrp="1"/>
          </p:cNvSpPr>
          <p:nvPr>
            <p:ph idx="1"/>
          </p:nvPr>
        </p:nvSpPr>
        <p:spPr/>
        <p:txBody>
          <a:bodyPr/>
          <a:lstStyle/>
          <a:p>
            <a:endParaRPr lang="en-GB" sz="2800" dirty="0">
              <a:latin typeface="+mj-lt"/>
            </a:endParaRPr>
          </a:p>
          <a:p>
            <a:pPr>
              <a:buFont typeface="Arial" panose="020B0604020202020204" pitchFamily="34" charset="0"/>
              <a:buChar char="•"/>
            </a:pPr>
            <a:r>
              <a:rPr lang="en-GB" sz="2800" dirty="0">
                <a:latin typeface="+mj-lt"/>
              </a:rPr>
              <a:t>Transfusion safety doesn’t stand still—neither should our education</a:t>
            </a:r>
          </a:p>
          <a:p>
            <a:pPr marL="0" indent="0">
              <a:buNone/>
            </a:pPr>
            <a:endParaRPr lang="en-GB" sz="2800" dirty="0">
              <a:latin typeface="+mj-lt"/>
            </a:endParaRPr>
          </a:p>
          <a:p>
            <a:pPr>
              <a:buFont typeface="Arial" panose="020B0604020202020204" pitchFamily="34" charset="0"/>
              <a:buChar char="•"/>
            </a:pPr>
            <a:r>
              <a:rPr lang="en-GB" sz="2800" dirty="0">
                <a:latin typeface="+mj-lt"/>
              </a:rPr>
              <a:t>The reality is that mistakes happen—Haemovigilance is here to catch them, learn from them, and prevent them from happening again</a:t>
            </a:r>
          </a:p>
          <a:p>
            <a:endParaRPr lang="en-GB" dirty="0"/>
          </a:p>
        </p:txBody>
      </p:sp>
    </p:spTree>
    <p:extLst>
      <p:ext uri="{BB962C8B-B14F-4D97-AF65-F5344CB8AC3E}">
        <p14:creationId xmlns:p14="http://schemas.microsoft.com/office/powerpoint/2010/main" val="299266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304" y="432777"/>
            <a:ext cx="11203912" cy="1293028"/>
          </a:xfrm>
        </p:spPr>
        <p:txBody>
          <a:bodyPr>
            <a:noAutofit/>
          </a:bodyPr>
          <a:lstStyle/>
          <a:p>
            <a:r>
              <a:rPr lang="en-GB" b="1" dirty="0">
                <a:solidFill>
                  <a:schemeClr val="accent2">
                    <a:lumMod val="75000"/>
                  </a:schemeClr>
                </a:solidFill>
              </a:rPr>
              <a:t>Building the Foundation leads to Competent Workforce</a:t>
            </a:r>
          </a:p>
        </p:txBody>
      </p:sp>
      <p:sp>
        <p:nvSpPr>
          <p:cNvPr id="3" name="Content Placeholder 2"/>
          <p:cNvSpPr>
            <a:spLocks noGrp="1"/>
          </p:cNvSpPr>
          <p:nvPr>
            <p:ph idx="1"/>
          </p:nvPr>
        </p:nvSpPr>
        <p:spPr>
          <a:xfrm>
            <a:off x="1205802" y="1825625"/>
            <a:ext cx="8782260" cy="3379421"/>
          </a:xfrm>
        </p:spPr>
        <p:txBody>
          <a:bodyPr>
            <a:normAutofit lnSpcReduction="10000"/>
          </a:bodyPr>
          <a:lstStyle/>
          <a:p>
            <a:pPr>
              <a:buFont typeface="Arial" panose="020B0604020202020204" pitchFamily="34" charset="0"/>
              <a:buChar char="•"/>
            </a:pPr>
            <a:endParaRPr lang="en-GB" sz="2800" dirty="0"/>
          </a:p>
          <a:p>
            <a:pPr>
              <a:buFont typeface="Arial" panose="020B0604020202020204" pitchFamily="34" charset="0"/>
              <a:buChar char="•"/>
            </a:pPr>
            <a:r>
              <a:rPr lang="en-GB" sz="3000" dirty="0">
                <a:latin typeface="+mj-lt"/>
              </a:rPr>
              <a:t>Comprehensive Transfusion Training</a:t>
            </a:r>
          </a:p>
          <a:p>
            <a:pPr>
              <a:buFont typeface="Arial" panose="020B0604020202020204" pitchFamily="34" charset="0"/>
              <a:buChar char="•"/>
            </a:pPr>
            <a:endParaRPr lang="en-GB" sz="3000" dirty="0">
              <a:latin typeface="+mj-lt"/>
            </a:endParaRPr>
          </a:p>
          <a:p>
            <a:pPr>
              <a:buFont typeface="Arial" panose="020B0604020202020204" pitchFamily="34" charset="0"/>
              <a:buChar char="•"/>
            </a:pPr>
            <a:r>
              <a:rPr lang="en-GB" sz="3000" dirty="0">
                <a:latin typeface="+mj-lt"/>
              </a:rPr>
              <a:t>Structured pathways</a:t>
            </a:r>
          </a:p>
          <a:p>
            <a:pPr>
              <a:buFont typeface="Arial" panose="020B0604020202020204" pitchFamily="34" charset="0"/>
              <a:buChar char="•"/>
            </a:pPr>
            <a:endParaRPr lang="en-GB" sz="3000" dirty="0">
              <a:latin typeface="+mj-lt"/>
            </a:endParaRPr>
          </a:p>
          <a:p>
            <a:pPr>
              <a:buFont typeface="Arial" panose="020B0604020202020204" pitchFamily="34" charset="0"/>
              <a:buChar char="•"/>
            </a:pPr>
            <a:r>
              <a:rPr lang="en-GB" sz="3000" dirty="0">
                <a:latin typeface="+mj-lt"/>
              </a:rPr>
              <a:t>Prepared and Competent workforce</a:t>
            </a:r>
          </a:p>
        </p:txBody>
      </p:sp>
    </p:spTree>
    <p:extLst>
      <p:ext uri="{BB962C8B-B14F-4D97-AF65-F5344CB8AC3E}">
        <p14:creationId xmlns:p14="http://schemas.microsoft.com/office/powerpoint/2010/main" val="4179871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lumMod val="75000"/>
                  </a:schemeClr>
                </a:solidFill>
              </a:rPr>
              <a:t>Maintaining Education and Training</a:t>
            </a:r>
          </a:p>
        </p:txBody>
      </p:sp>
      <p:sp>
        <p:nvSpPr>
          <p:cNvPr id="3" name="Content Placeholder 2"/>
          <p:cNvSpPr>
            <a:spLocks noGrp="1"/>
          </p:cNvSpPr>
          <p:nvPr>
            <p:ph idx="1"/>
          </p:nvPr>
        </p:nvSpPr>
        <p:spPr/>
        <p:txBody>
          <a:bodyPr/>
          <a:lstStyle/>
          <a:p>
            <a:endParaRPr lang="en-GB" dirty="0"/>
          </a:p>
          <a:p>
            <a:pPr>
              <a:buFont typeface="Arial" panose="020B0604020202020204" pitchFamily="34" charset="0"/>
              <a:buChar char="•"/>
            </a:pPr>
            <a:r>
              <a:rPr lang="en-GB" sz="2800" dirty="0">
                <a:latin typeface="+mj-lt"/>
              </a:rPr>
              <a:t>A competent workforce is not just about initial training—it’s about ongoing development.</a:t>
            </a:r>
          </a:p>
          <a:p>
            <a:pPr marL="0" indent="0">
              <a:buNone/>
            </a:pPr>
            <a:endParaRPr lang="en-GB" sz="2800" dirty="0">
              <a:latin typeface="+mj-lt"/>
            </a:endParaRPr>
          </a:p>
          <a:p>
            <a:pPr>
              <a:buFont typeface="Arial" panose="020B0604020202020204" pitchFamily="34" charset="0"/>
              <a:buChar char="•"/>
            </a:pPr>
            <a:r>
              <a:rPr lang="en-GB" sz="2800" dirty="0">
                <a:latin typeface="+mj-lt"/>
              </a:rPr>
              <a:t>Ongoing education is essential to keep skills up to date  </a:t>
            </a:r>
          </a:p>
        </p:txBody>
      </p:sp>
    </p:spTree>
    <p:extLst>
      <p:ext uri="{BB962C8B-B14F-4D97-AF65-F5344CB8AC3E}">
        <p14:creationId xmlns:p14="http://schemas.microsoft.com/office/powerpoint/2010/main" val="1782879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25952" y="5491695"/>
            <a:ext cx="3832743" cy="923330"/>
          </a:xfrm>
          <a:prstGeom prst="rect">
            <a:avLst/>
          </a:prstGeom>
        </p:spPr>
        <p:txBody>
          <a:bodyPr wrap="square">
            <a:spAutoFit/>
          </a:bodyPr>
          <a:lstStyle/>
          <a:p>
            <a:r>
              <a:rPr lang="en-GB" dirty="0">
                <a:hlinkClick r:id="rId3"/>
              </a:rPr>
              <a:t>https://www.infectedbloodinquiry.org.uk/reports/inquiry-report</a:t>
            </a:r>
            <a:endParaRPr lang="en-GB" dirty="0"/>
          </a:p>
          <a:p>
            <a:endParaRPr lang="en-GB" dirty="0"/>
          </a:p>
        </p:txBody>
      </p:sp>
      <p:pic>
        <p:nvPicPr>
          <p:cNvPr id="5" name="Picture 4"/>
          <p:cNvPicPr>
            <a:picLocks noChangeAspect="1"/>
          </p:cNvPicPr>
          <p:nvPr/>
        </p:nvPicPr>
        <p:blipFill>
          <a:blip r:embed="rId4"/>
          <a:stretch>
            <a:fillRect/>
          </a:stretch>
        </p:blipFill>
        <p:spPr>
          <a:xfrm>
            <a:off x="3650238" y="269741"/>
            <a:ext cx="3832743" cy="5190468"/>
          </a:xfrm>
          <a:prstGeom prst="rect">
            <a:avLst/>
          </a:prstGeom>
        </p:spPr>
      </p:pic>
      <p:pic>
        <p:nvPicPr>
          <p:cNvPr id="2" name="Picture 1"/>
          <p:cNvPicPr>
            <a:picLocks noChangeAspect="1"/>
          </p:cNvPicPr>
          <p:nvPr/>
        </p:nvPicPr>
        <p:blipFill>
          <a:blip r:embed="rId5"/>
          <a:stretch>
            <a:fillRect/>
          </a:stretch>
        </p:blipFill>
        <p:spPr>
          <a:xfrm>
            <a:off x="7805231" y="347546"/>
            <a:ext cx="3257574" cy="4539200"/>
          </a:xfrm>
          <a:prstGeom prst="rect">
            <a:avLst/>
          </a:prstGeom>
        </p:spPr>
      </p:pic>
      <p:sp>
        <p:nvSpPr>
          <p:cNvPr id="4" name="Title 3"/>
          <p:cNvSpPr>
            <a:spLocks noGrp="1"/>
          </p:cNvSpPr>
          <p:nvPr>
            <p:ph type="title" idx="4294967295"/>
          </p:nvPr>
        </p:nvSpPr>
        <p:spPr>
          <a:xfrm>
            <a:off x="475312" y="1256044"/>
            <a:ext cx="3729922" cy="3217863"/>
          </a:xfrm>
        </p:spPr>
        <p:txBody>
          <a:bodyPr>
            <a:noAutofit/>
          </a:bodyPr>
          <a:lstStyle/>
          <a:p>
            <a:r>
              <a:rPr lang="en-GB" sz="4000" b="1" dirty="0">
                <a:solidFill>
                  <a:schemeClr val="accent2">
                    <a:lumMod val="75000"/>
                  </a:schemeClr>
                </a:solidFill>
              </a:rPr>
              <a:t>Constantly Changing Landscape with a patient safety focus </a:t>
            </a:r>
          </a:p>
        </p:txBody>
      </p:sp>
      <p:pic>
        <p:nvPicPr>
          <p:cNvPr id="6" name="Picture 5"/>
          <p:cNvPicPr>
            <a:picLocks noChangeAspect="1"/>
          </p:cNvPicPr>
          <p:nvPr/>
        </p:nvPicPr>
        <p:blipFill rotWithShape="1">
          <a:blip r:embed="rId6"/>
          <a:srcRect l="3275" r="3196" b="2962"/>
          <a:stretch/>
        </p:blipFill>
        <p:spPr>
          <a:xfrm>
            <a:off x="8538762" y="1611529"/>
            <a:ext cx="3235569" cy="4587998"/>
          </a:xfrm>
          <a:prstGeom prst="rect">
            <a:avLst/>
          </a:prstGeom>
        </p:spPr>
      </p:pic>
    </p:spTree>
    <p:extLst>
      <p:ext uri="{BB962C8B-B14F-4D97-AF65-F5344CB8AC3E}">
        <p14:creationId xmlns:p14="http://schemas.microsoft.com/office/powerpoint/2010/main" val="132077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14826</TotalTime>
  <Words>2751</Words>
  <Application>Microsoft Office PowerPoint</Application>
  <PresentationFormat>Widescreen</PresentationFormat>
  <Paragraphs>260</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Courier New</vt:lpstr>
      <vt:lpstr>Retrospect</vt:lpstr>
      <vt:lpstr>      </vt:lpstr>
      <vt:lpstr>PowerPoint Presentation</vt:lpstr>
      <vt:lpstr>How did Haemovigilance come about?</vt:lpstr>
      <vt:lpstr>PowerPoint Presentation</vt:lpstr>
      <vt:lpstr>Oh my sweet Rhesus</vt:lpstr>
      <vt:lpstr>The Continued Need for Education in Haemovigilance </vt:lpstr>
      <vt:lpstr>Building the Foundation leads to Competent Workforce</vt:lpstr>
      <vt:lpstr>Maintaining Education and Training</vt:lpstr>
      <vt:lpstr>Constantly Changing Landscape with a patient safety focus </vt:lpstr>
      <vt:lpstr>From Education to Real-World Change </vt:lpstr>
      <vt:lpstr>PowerPoint Presentation</vt:lpstr>
      <vt:lpstr>Learning Management Systems (LMS)</vt:lpstr>
      <vt:lpstr>Integration of all HSC eLearning</vt:lpstr>
      <vt:lpstr>From LBT to BTT</vt:lpstr>
      <vt:lpstr>BTT Modules: UK Editorial Boards Unite!</vt:lpstr>
      <vt:lpstr>Have Your Say: eLearning Survey</vt:lpstr>
      <vt:lpstr>EPIC</vt:lpstr>
      <vt:lpstr>PowerPoint Presentation</vt:lpstr>
      <vt:lpstr>Right Patient, Right Blood Competency</vt:lpstr>
      <vt:lpstr>IT Transformation Beyond EPIC</vt:lpstr>
      <vt:lpstr>Impact of Implementing Change</vt:lpstr>
      <vt:lpstr>PowerPoint Presentation</vt:lpstr>
      <vt:lpstr>What do Haemovigilance Practitioners do?</vt:lpstr>
      <vt:lpstr>Collaboration is Key</vt:lpstr>
      <vt:lpstr>Haemovigilance Practitioners</vt:lpstr>
      <vt:lpstr>Bridge between clinical teams, laboratory staff, and patients </vt:lpstr>
      <vt:lpstr>Looking to the Future</vt:lpstr>
      <vt:lpstr>Key Takeaways – Moving Forward Together</vt:lpstr>
      <vt:lpstr>PowerPoint Presentation</vt:lpstr>
    </vt:vector>
  </TitlesOfParts>
  <Company>Belfast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“Unveiling the Marvels of Haemovigilance: A Transfusion Practitioner’s Odyssey in Northern Ireland”</dc:title>
  <dc:creator>McKeown, Denise</dc:creator>
  <cp:lastModifiedBy>Conlon, Siobhan</cp:lastModifiedBy>
  <cp:revision>273</cp:revision>
  <cp:lastPrinted>2024-11-14T15:27:38Z</cp:lastPrinted>
  <dcterms:created xsi:type="dcterms:W3CDTF">2024-05-30T07:54:08Z</dcterms:created>
  <dcterms:modified xsi:type="dcterms:W3CDTF">2025-03-20T08:11:14Z</dcterms:modified>
</cp:coreProperties>
</file>