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2.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3.xml" ContentType="application/vnd.openxmlformats-officedocument.drawingml.chart+xml"/>
  <Override PartName="/ppt/notesSlides/notesSlide13.xml" ContentType="application/vnd.openxmlformats-officedocument.presentationml.notesSlide+xml"/>
  <Override PartName="/ppt/charts/chart4.xml" ContentType="application/vnd.openxmlformats-officedocument.drawingml.chart+xml"/>
  <Override PartName="/ppt/notesSlides/notesSlide14.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7.xml" ContentType="application/vnd.openxmlformats-officedocument.presentationml.notesSlide+xml"/>
  <Override PartName="/ppt/charts/chart7.xml" ContentType="application/vnd.openxmlformats-officedocument.drawingml.chart+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8.xml" ContentType="application/vnd.openxmlformats-officedocument.presentationml.notesSlide+xml"/>
  <Override PartName="/ppt/charts/chart8.xml" ContentType="application/vnd.openxmlformats-officedocument.drawingml.chart+xml"/>
  <Override PartName="/ppt/notesSlides/notesSlide1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9.xml" ContentType="application/vnd.openxmlformats-officedocument.drawingml.chart+xml"/>
  <Override PartName="/ppt/notesSlides/notesSlide2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10.xml" ContentType="application/vnd.openxmlformats-officedocument.drawingml.chart+xml"/>
  <Override PartName="/ppt/notesSlides/notesSlide31.xml" ContentType="application/vnd.openxmlformats-officedocument.presentationml.notesSlide+xml"/>
  <Override PartName="/ppt/charts/chart11.xml" ContentType="application/vnd.openxmlformats-officedocument.drawingml.chart+xml"/>
  <Override PartName="/ppt/notesSlides/notesSlide32.xml" ContentType="application/vnd.openxmlformats-officedocument.presentationml.notesSlide+xml"/>
  <Override PartName="/ppt/charts/chart12.xml" ContentType="application/vnd.openxmlformats-officedocument.drawingml.chart+xml"/>
  <Override PartName="/ppt/notesSlides/notesSlide33.xml" ContentType="application/vnd.openxmlformats-officedocument.presentationml.notesSlide+xml"/>
  <Override PartName="/ppt/charts/chart13.xml" ContentType="application/vnd.openxmlformats-officedocument.drawingml.chart+xml"/>
  <Override PartName="/ppt/notesSlides/notesSlide34.xml" ContentType="application/vnd.openxmlformats-officedocument.presentationml.notesSlide+xml"/>
  <Override PartName="/ppt/charts/chart14.xml" ContentType="application/vnd.openxmlformats-officedocument.drawingml.chart+xml"/>
  <Override PartName="/ppt/notesSlides/notesSlide35.xml" ContentType="application/vnd.openxmlformats-officedocument.presentationml.notesSlide+xml"/>
  <Override PartName="/ppt/charts/chart15.xml" ContentType="application/vnd.openxmlformats-officedocument.drawingml.chart+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style2.xml" ContentType="application/vnd.ms-office.chartstyle+xml"/>
  <Override PartName="/ppt/charts/colors3.xml" ContentType="application/vnd.ms-office.chartcolorstyle+xml"/>
  <Override PartName="/ppt/charts/style3.xml" ContentType="application/vnd.ms-office.chartstyle+xml"/>
  <Override PartName="/ppt/charts/colors4.xml" ContentType="application/vnd.ms-office.chartcolorstyle+xml"/>
  <Override PartName="/ppt/charts/style4.xml" ContentType="application/vnd.ms-office.chartstyle+xml"/>
  <Override PartName="/ppt/charts/colors5.xml" ContentType="application/vnd.ms-office.chartcolorstyle+xml"/>
  <Override PartName="/ppt/charts/style5.xml" ContentType="application/vnd.ms-office.chartstyle+xml"/>
  <Override PartName="/ppt/charts/colors6.xml" ContentType="application/vnd.ms-office.chartcolorstyle+xml"/>
  <Override PartName="/ppt/charts/style6.xml" ContentType="application/vnd.ms-office.chartstyle+xml"/>
  <Override PartName="/ppt/charts/colors7.xml" ContentType="application/vnd.ms-office.chartcolorstyle+xml"/>
  <Override PartName="/ppt/charts/style7.xml" ContentType="application/vnd.ms-office.chartstyle+xml"/>
  <Override PartName="/ppt/charts/colors8.xml" ContentType="application/vnd.ms-office.chartcolorstyle+xml"/>
  <Override PartName="/ppt/charts/style8.xml" ContentType="application/vnd.ms-office.chartstyle+xml"/>
  <Override PartName="/ppt/charts/colors9.xml" ContentType="application/vnd.ms-office.chartcolorstyle+xml"/>
  <Override PartName="/ppt/charts/style9.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95" r:id="rId1"/>
  </p:sldMasterIdLst>
  <p:notesMasterIdLst>
    <p:notesMasterId r:id="rId41"/>
  </p:notesMasterIdLst>
  <p:sldIdLst>
    <p:sldId id="256" r:id="rId2"/>
    <p:sldId id="289" r:id="rId3"/>
    <p:sldId id="288" r:id="rId4"/>
    <p:sldId id="322" r:id="rId5"/>
    <p:sldId id="311" r:id="rId6"/>
    <p:sldId id="317" r:id="rId7"/>
    <p:sldId id="319" r:id="rId8"/>
    <p:sldId id="301" r:id="rId9"/>
    <p:sldId id="309" r:id="rId10"/>
    <p:sldId id="321" r:id="rId11"/>
    <p:sldId id="282" r:id="rId12"/>
    <p:sldId id="271" r:id="rId13"/>
    <p:sldId id="324" r:id="rId14"/>
    <p:sldId id="325" r:id="rId15"/>
    <p:sldId id="327" r:id="rId16"/>
    <p:sldId id="315" r:id="rId17"/>
    <p:sldId id="328" r:id="rId18"/>
    <p:sldId id="294" r:id="rId19"/>
    <p:sldId id="335" r:id="rId20"/>
    <p:sldId id="293" r:id="rId21"/>
    <p:sldId id="336" r:id="rId22"/>
    <p:sldId id="337" r:id="rId23"/>
    <p:sldId id="262" r:id="rId24"/>
    <p:sldId id="299" r:id="rId25"/>
    <p:sldId id="284" r:id="rId26"/>
    <p:sldId id="331" r:id="rId27"/>
    <p:sldId id="341" r:id="rId28"/>
    <p:sldId id="332" r:id="rId29"/>
    <p:sldId id="285" r:id="rId30"/>
    <p:sldId id="280" r:id="rId31"/>
    <p:sldId id="279" r:id="rId32"/>
    <p:sldId id="312" r:id="rId33"/>
    <p:sldId id="334" r:id="rId34"/>
    <p:sldId id="314" r:id="rId35"/>
    <p:sldId id="313" r:id="rId36"/>
    <p:sldId id="297" r:id="rId37"/>
    <p:sldId id="339" r:id="rId38"/>
    <p:sldId id="263" r:id="rId39"/>
    <p:sldId id="333" r:id="rId40"/>
  </p:sldIdLst>
  <p:sldSz cx="12192000"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C8F00"/>
    <a:srgbClr val="CC0000"/>
    <a:srgbClr val="F19D0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368" autoAdjust="0"/>
    <p:restoredTop sz="94660"/>
  </p:normalViewPr>
  <p:slideViewPr>
    <p:cSldViewPr snapToGrid="0">
      <p:cViewPr varScale="1">
        <p:scale>
          <a:sx n="111" d="100"/>
          <a:sy n="111" d="100"/>
        </p:scale>
        <p:origin x="-588"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3" Type="http://schemas.microsoft.com/office/2011/relationships/chartStyle" Target="style7.xml"/><Relationship Id="rId2" Type="http://schemas.microsoft.com/office/2011/relationships/chartColorStyle" Target="colors7.xml"/><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3" Type="http://schemas.microsoft.com/office/2011/relationships/chartStyle" Target="style8.xml"/><Relationship Id="rId2" Type="http://schemas.microsoft.com/office/2011/relationships/chartColorStyle" Target="colors8.xml"/><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3" Type="http://schemas.microsoft.com/office/2011/relationships/chartStyle" Target="style9.xml"/><Relationship Id="rId2" Type="http://schemas.microsoft.com/office/2011/relationships/chartColorStyle" Target="colors9.xml"/><Relationship Id="rId1"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3" Type="http://schemas.microsoft.com/office/2011/relationships/chartStyle" Target="style5.xml"/><Relationship Id="rId2" Type="http://schemas.microsoft.com/office/2011/relationships/chartColorStyle" Target="colors5.xml"/><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3" Type="http://schemas.microsoft.com/office/2011/relationships/chartStyle" Target="style6.xml"/><Relationship Id="rId2" Type="http://schemas.microsoft.com/office/2011/relationships/chartColorStyle" Target="colors6.xml"/><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I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'Trends '!$A$3</c:f>
              <c:strCache>
                <c:ptCount val="1"/>
                <c:pt idx="0">
                  <c:v>SAEs</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'Trends '!$B$2:$K$2</c:f>
              <c:numCache>
                <c:formatCode>General</c:formatCode>
                <c:ptCount val="10"/>
                <c:pt idx="0">
                  <c:v>2014</c:v>
                </c:pt>
                <c:pt idx="1">
                  <c:v>2015</c:v>
                </c:pt>
                <c:pt idx="2">
                  <c:v>2016</c:v>
                </c:pt>
                <c:pt idx="3">
                  <c:v>2017</c:v>
                </c:pt>
                <c:pt idx="4">
                  <c:v>2018</c:v>
                </c:pt>
                <c:pt idx="5">
                  <c:v>2019</c:v>
                </c:pt>
                <c:pt idx="6">
                  <c:v>2020</c:v>
                </c:pt>
                <c:pt idx="7">
                  <c:v>2021</c:v>
                </c:pt>
                <c:pt idx="8">
                  <c:v>2022</c:v>
                </c:pt>
                <c:pt idx="9">
                  <c:v>2023</c:v>
                </c:pt>
              </c:numCache>
            </c:numRef>
          </c:cat>
          <c:val>
            <c:numRef>
              <c:f>'Trends '!$B$3:$K$3</c:f>
              <c:numCache>
                <c:formatCode>General</c:formatCode>
                <c:ptCount val="10"/>
                <c:pt idx="0">
                  <c:v>208</c:v>
                </c:pt>
                <c:pt idx="1">
                  <c:v>194</c:v>
                </c:pt>
                <c:pt idx="2">
                  <c:v>154</c:v>
                </c:pt>
                <c:pt idx="3">
                  <c:v>162</c:v>
                </c:pt>
                <c:pt idx="4">
                  <c:v>152</c:v>
                </c:pt>
                <c:pt idx="5">
                  <c:v>100</c:v>
                </c:pt>
                <c:pt idx="6">
                  <c:v>83</c:v>
                </c:pt>
                <c:pt idx="7">
                  <c:v>94</c:v>
                </c:pt>
                <c:pt idx="8">
                  <c:v>133</c:v>
                </c:pt>
                <c:pt idx="9">
                  <c:v>103</c:v>
                </c:pt>
              </c:numCache>
            </c:numRef>
          </c:val>
          <c:extLst xmlns:c16r2="http://schemas.microsoft.com/office/drawing/2015/06/chart">
            <c:ext xmlns:c16="http://schemas.microsoft.com/office/drawing/2014/chart" uri="{C3380CC4-5D6E-409C-BE32-E72D297353CC}">
              <c16:uniqueId val="{00000000-3AAD-4226-B451-BB59A13C33D2}"/>
            </c:ext>
          </c:extLst>
        </c:ser>
        <c:ser>
          <c:idx val="1"/>
          <c:order val="1"/>
          <c:tx>
            <c:strRef>
              <c:f>'Trends '!$A$4</c:f>
              <c:strCache>
                <c:ptCount val="1"/>
                <c:pt idx="0">
                  <c:v>WBITS</c:v>
                </c:pt>
              </c:strCache>
            </c:strRef>
          </c:tx>
          <c:spPr>
            <a:solidFill>
              <a:schemeClr val="accent2">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'Trends '!$B$2:$K$2</c:f>
              <c:numCache>
                <c:formatCode>General</c:formatCode>
                <c:ptCount val="10"/>
                <c:pt idx="0">
                  <c:v>2014</c:v>
                </c:pt>
                <c:pt idx="1">
                  <c:v>2015</c:v>
                </c:pt>
                <c:pt idx="2">
                  <c:v>2016</c:v>
                </c:pt>
                <c:pt idx="3">
                  <c:v>2017</c:v>
                </c:pt>
                <c:pt idx="4">
                  <c:v>2018</c:v>
                </c:pt>
                <c:pt idx="5">
                  <c:v>2019</c:v>
                </c:pt>
                <c:pt idx="6">
                  <c:v>2020</c:v>
                </c:pt>
                <c:pt idx="7">
                  <c:v>2021</c:v>
                </c:pt>
                <c:pt idx="8">
                  <c:v>2022</c:v>
                </c:pt>
                <c:pt idx="9">
                  <c:v>2023</c:v>
                </c:pt>
              </c:numCache>
            </c:numRef>
          </c:cat>
          <c:val>
            <c:numRef>
              <c:f>'Trends '!$B$4:$K$4</c:f>
              <c:numCache>
                <c:formatCode>General</c:formatCode>
                <c:ptCount val="10"/>
                <c:pt idx="5">
                  <c:v>54</c:v>
                </c:pt>
                <c:pt idx="6">
                  <c:v>77</c:v>
                </c:pt>
                <c:pt idx="7">
                  <c:v>56</c:v>
                </c:pt>
                <c:pt idx="8">
                  <c:v>57</c:v>
                </c:pt>
                <c:pt idx="9">
                  <c:v>78</c:v>
                </c:pt>
              </c:numCache>
            </c:numRef>
          </c:val>
          <c:extLst xmlns:c16r2="http://schemas.microsoft.com/office/drawing/2015/06/chart">
            <c:ext xmlns:c16="http://schemas.microsoft.com/office/drawing/2014/chart" uri="{C3380CC4-5D6E-409C-BE32-E72D297353CC}">
              <c16:uniqueId val="{00000001-3AAD-4226-B451-BB59A13C33D2}"/>
            </c:ext>
          </c:extLst>
        </c:ser>
        <c:ser>
          <c:idx val="2"/>
          <c:order val="2"/>
          <c:tx>
            <c:strRef>
              <c:f>'Trends '!$A$5</c:f>
              <c:strCache>
                <c:ptCount val="1"/>
                <c:pt idx="0">
                  <c:v>Near Miss </c:v>
                </c:pt>
              </c:strCache>
            </c:strRef>
          </c:tx>
          <c:spPr>
            <a:solidFill>
              <a:schemeClr val="accent1">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'Trends '!$B$2:$K$2</c:f>
              <c:numCache>
                <c:formatCode>General</c:formatCode>
                <c:ptCount val="10"/>
                <c:pt idx="0">
                  <c:v>2014</c:v>
                </c:pt>
                <c:pt idx="1">
                  <c:v>2015</c:v>
                </c:pt>
                <c:pt idx="2">
                  <c:v>2016</c:v>
                </c:pt>
                <c:pt idx="3">
                  <c:v>2017</c:v>
                </c:pt>
                <c:pt idx="4">
                  <c:v>2018</c:v>
                </c:pt>
                <c:pt idx="5">
                  <c:v>2019</c:v>
                </c:pt>
                <c:pt idx="6">
                  <c:v>2020</c:v>
                </c:pt>
                <c:pt idx="7">
                  <c:v>2021</c:v>
                </c:pt>
                <c:pt idx="8">
                  <c:v>2022</c:v>
                </c:pt>
                <c:pt idx="9">
                  <c:v>2023</c:v>
                </c:pt>
              </c:numCache>
            </c:numRef>
          </c:cat>
          <c:val>
            <c:numRef>
              <c:f>'Trends '!$B$5:$K$5</c:f>
              <c:numCache>
                <c:formatCode>General</c:formatCode>
                <c:ptCount val="10"/>
                <c:pt idx="0">
                  <c:v>45</c:v>
                </c:pt>
                <c:pt idx="1">
                  <c:v>46</c:v>
                </c:pt>
                <c:pt idx="2">
                  <c:v>32</c:v>
                </c:pt>
                <c:pt idx="3">
                  <c:v>30</c:v>
                </c:pt>
                <c:pt idx="4">
                  <c:v>30</c:v>
                </c:pt>
                <c:pt idx="5">
                  <c:v>43</c:v>
                </c:pt>
                <c:pt idx="6">
                  <c:v>35</c:v>
                </c:pt>
                <c:pt idx="7">
                  <c:v>31</c:v>
                </c:pt>
                <c:pt idx="8">
                  <c:v>57</c:v>
                </c:pt>
                <c:pt idx="9">
                  <c:v>41</c:v>
                </c:pt>
              </c:numCache>
            </c:numRef>
          </c:val>
          <c:extLst xmlns:c16r2="http://schemas.microsoft.com/office/drawing/2015/06/chart">
            <c:ext xmlns:c16="http://schemas.microsoft.com/office/drawing/2014/chart" uri="{C3380CC4-5D6E-409C-BE32-E72D297353CC}">
              <c16:uniqueId val="{00000002-3AAD-4226-B451-BB59A13C33D2}"/>
            </c:ext>
          </c:extLst>
        </c:ser>
        <c:dLbls>
          <c:showLegendKey val="0"/>
          <c:showVal val="0"/>
          <c:showCatName val="0"/>
          <c:showSerName val="0"/>
          <c:showPercent val="0"/>
          <c:showBubbleSize val="0"/>
        </c:dLbls>
        <c:gapWidth val="219"/>
        <c:axId val="124440960"/>
        <c:axId val="124442496"/>
      </c:barChart>
      <c:lineChart>
        <c:grouping val="standard"/>
        <c:varyColors val="0"/>
        <c:ser>
          <c:idx val="3"/>
          <c:order val="3"/>
          <c:tx>
            <c:strRef>
              <c:f>'Trends '!$A$6</c:f>
              <c:strCache>
                <c:ptCount val="1"/>
                <c:pt idx="0">
                  <c:v>Issued components &amp; products </c:v>
                </c:pt>
              </c:strCache>
            </c:strRef>
          </c:tx>
          <c:spPr>
            <a:ln w="28575" cap="rnd">
              <a:solidFill>
                <a:schemeClr val="accent4"/>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'Trends '!$B$2:$K$2</c:f>
              <c:numCache>
                <c:formatCode>General</c:formatCode>
                <c:ptCount val="10"/>
                <c:pt idx="0">
                  <c:v>2014</c:v>
                </c:pt>
                <c:pt idx="1">
                  <c:v>2015</c:v>
                </c:pt>
                <c:pt idx="2">
                  <c:v>2016</c:v>
                </c:pt>
                <c:pt idx="3">
                  <c:v>2017</c:v>
                </c:pt>
                <c:pt idx="4">
                  <c:v>2018</c:v>
                </c:pt>
                <c:pt idx="5">
                  <c:v>2019</c:v>
                </c:pt>
                <c:pt idx="6">
                  <c:v>2020</c:v>
                </c:pt>
                <c:pt idx="7">
                  <c:v>2021</c:v>
                </c:pt>
                <c:pt idx="8">
                  <c:v>2022</c:v>
                </c:pt>
                <c:pt idx="9">
                  <c:v>2023</c:v>
                </c:pt>
              </c:numCache>
            </c:numRef>
          </c:cat>
          <c:val>
            <c:numRef>
              <c:f>'Trends '!$B$6:$K$6</c:f>
              <c:numCache>
                <c:formatCode>#,##0</c:formatCode>
                <c:ptCount val="10"/>
                <c:pt idx="0">
                  <c:v>159394</c:v>
                </c:pt>
                <c:pt idx="1">
                  <c:v>158686</c:v>
                </c:pt>
                <c:pt idx="2">
                  <c:v>154617</c:v>
                </c:pt>
                <c:pt idx="3">
                  <c:v>154191</c:v>
                </c:pt>
                <c:pt idx="4">
                  <c:v>156218</c:v>
                </c:pt>
                <c:pt idx="5">
                  <c:v>146270</c:v>
                </c:pt>
                <c:pt idx="6">
                  <c:v>138803</c:v>
                </c:pt>
                <c:pt idx="7">
                  <c:v>146155</c:v>
                </c:pt>
                <c:pt idx="8">
                  <c:v>148925</c:v>
                </c:pt>
                <c:pt idx="9">
                  <c:v>147625</c:v>
                </c:pt>
              </c:numCache>
            </c:numRef>
          </c:val>
          <c:smooth val="0"/>
          <c:extLst xmlns:c16r2="http://schemas.microsoft.com/office/drawing/2015/06/chart">
            <c:ext xmlns:c16="http://schemas.microsoft.com/office/drawing/2014/chart" uri="{C3380CC4-5D6E-409C-BE32-E72D297353CC}">
              <c16:uniqueId val="{00000003-3AAD-4226-B451-BB59A13C33D2}"/>
            </c:ext>
          </c:extLst>
        </c:ser>
        <c:dLbls>
          <c:showLegendKey val="0"/>
          <c:showVal val="0"/>
          <c:showCatName val="0"/>
          <c:showSerName val="0"/>
          <c:showPercent val="0"/>
          <c:showBubbleSize val="0"/>
        </c:dLbls>
        <c:marker val="1"/>
        <c:smooth val="0"/>
        <c:axId val="125568128"/>
        <c:axId val="124444032"/>
      </c:lineChart>
      <c:catAx>
        <c:axId val="1244409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4442496"/>
        <c:crosses val="autoZero"/>
        <c:auto val="1"/>
        <c:lblAlgn val="ctr"/>
        <c:lblOffset val="100"/>
        <c:noMultiLvlLbl val="0"/>
      </c:catAx>
      <c:valAx>
        <c:axId val="1244424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4440960"/>
        <c:crosses val="autoZero"/>
        <c:crossBetween val="between"/>
      </c:valAx>
      <c:valAx>
        <c:axId val="124444032"/>
        <c:scaling>
          <c:orientation val="minMax"/>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5568128"/>
        <c:crosses val="max"/>
        <c:crossBetween val="between"/>
      </c:valAx>
      <c:catAx>
        <c:axId val="125568128"/>
        <c:scaling>
          <c:orientation val="minMax"/>
        </c:scaling>
        <c:delete val="1"/>
        <c:axPos val="b"/>
        <c:numFmt formatCode="General" sourceLinked="1"/>
        <c:majorTickMark val="out"/>
        <c:minorTickMark val="none"/>
        <c:tickLblPos val="nextTo"/>
        <c:crossAx val="124444032"/>
        <c:crosses val="autoZero"/>
        <c:auto val="1"/>
        <c:lblAlgn val="ctr"/>
        <c:lblOffset val="100"/>
        <c:noMultiLvlLbl val="0"/>
      </c:cat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IE"/>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barChart>
        <c:barDir val="bar"/>
        <c:grouping val="clustered"/>
        <c:varyColors val="0"/>
        <c:ser>
          <c:idx val="0"/>
          <c:order val="0"/>
          <c:tx>
            <c:strRef>
              <c:f>Sheet1!$B$1</c:f>
              <c:strCache>
                <c:ptCount val="1"/>
                <c:pt idx="0">
                  <c:v>Errors that contributed to WBIT</c:v>
                </c:pt>
              </c:strCache>
            </c:strRef>
          </c:tx>
          <c:spPr>
            <a:gradFill rotWithShape="1">
              <a:gsLst>
                <a:gs pos="0">
                  <a:schemeClr val="dk1">
                    <a:tint val="88000"/>
                    <a:lumMod val="110000"/>
                    <a:satMod val="105000"/>
                    <a:tint val="67000"/>
                  </a:schemeClr>
                </a:gs>
                <a:gs pos="50000">
                  <a:schemeClr val="dk1">
                    <a:tint val="88000"/>
                    <a:lumMod val="105000"/>
                    <a:satMod val="103000"/>
                    <a:tint val="73000"/>
                  </a:schemeClr>
                </a:gs>
                <a:gs pos="100000">
                  <a:schemeClr val="dk1">
                    <a:tint val="88000"/>
                    <a:lumMod val="105000"/>
                    <a:satMod val="109000"/>
                    <a:tint val="81000"/>
                  </a:schemeClr>
                </a:gs>
              </a:gsLst>
              <a:lin ang="5400000" scaled="0"/>
            </a:gradFill>
            <a:ln w="9525" cap="flat" cmpd="sng" algn="ctr">
              <a:solidFill>
                <a:schemeClr val="dk1">
                  <a:tint val="88000"/>
                  <a:shade val="95000"/>
                </a:schemeClr>
              </a:solidFill>
              <a:round/>
            </a:ln>
            <a:effectLst/>
          </c:spPr>
          <c:invertIfNegative val="0"/>
          <c:dPt>
            <c:idx val="0"/>
            <c:invertIfNegative val="0"/>
            <c:bubble3D val="0"/>
            <c:spPr>
              <a:solidFill>
                <a:srgbClr val="7030A0"/>
              </a:solidFill>
              <a:ln w="9525" cap="flat" cmpd="sng" algn="ctr">
                <a:solidFill>
                  <a:schemeClr val="dk1">
                    <a:tint val="88000"/>
                    <a:shade val="95000"/>
                  </a:schemeClr>
                </a:solidFill>
                <a:round/>
              </a:ln>
              <a:effectLst/>
            </c:spPr>
            <c:extLst xmlns:c16r2="http://schemas.microsoft.com/office/drawing/2015/06/chart">
              <c:ext xmlns:c16="http://schemas.microsoft.com/office/drawing/2014/chart" uri="{C3380CC4-5D6E-409C-BE32-E72D297353CC}">
                <c16:uniqueId val="{00000000-CAD6-47D3-A5A1-B55A6C6A9535}"/>
              </c:ext>
            </c:extLst>
          </c:dPt>
          <c:dPt>
            <c:idx val="1"/>
            <c:invertIfNegative val="0"/>
            <c:bubble3D val="0"/>
            <c:spPr>
              <a:solidFill>
                <a:srgbClr val="00B050"/>
              </a:solidFill>
              <a:ln w="9525" cap="flat" cmpd="sng" algn="ctr">
                <a:solidFill>
                  <a:srgbClr val="00B050"/>
                </a:solidFill>
                <a:round/>
              </a:ln>
              <a:effectLst/>
            </c:spPr>
            <c:extLst xmlns:c16r2="http://schemas.microsoft.com/office/drawing/2015/06/chart">
              <c:ext xmlns:c16="http://schemas.microsoft.com/office/drawing/2014/chart" uri="{C3380CC4-5D6E-409C-BE32-E72D297353CC}">
                <c16:uniqueId val="{00000001-CAD6-47D3-A5A1-B55A6C6A9535}"/>
              </c:ext>
            </c:extLst>
          </c:dPt>
          <c:dPt>
            <c:idx val="2"/>
            <c:invertIfNegative val="0"/>
            <c:bubble3D val="0"/>
            <c:spPr>
              <a:solidFill>
                <a:srgbClr val="FF0000"/>
              </a:solidFill>
              <a:ln w="9525" cap="flat" cmpd="sng" algn="ctr">
                <a:solidFill>
                  <a:schemeClr val="dk1">
                    <a:tint val="88000"/>
                    <a:shade val="95000"/>
                  </a:schemeClr>
                </a:solidFill>
                <a:round/>
              </a:ln>
              <a:effectLst/>
            </c:spPr>
            <c:extLst xmlns:c16r2="http://schemas.microsoft.com/office/drawing/2015/06/chart">
              <c:ext xmlns:c16="http://schemas.microsoft.com/office/drawing/2014/chart" uri="{C3380CC4-5D6E-409C-BE32-E72D297353CC}">
                <c16:uniqueId val="{00000002-CAD6-47D3-A5A1-B55A6C6A9535}"/>
              </c:ext>
            </c:extLst>
          </c:dPt>
          <c:dPt>
            <c:idx val="9"/>
            <c:invertIfNegative val="0"/>
            <c:bubble3D val="0"/>
            <c:spPr>
              <a:solidFill>
                <a:srgbClr val="FF0000"/>
              </a:solidFill>
              <a:ln w="9525" cap="flat" cmpd="sng" algn="ctr">
                <a:solidFill>
                  <a:schemeClr val="dk1">
                    <a:tint val="88000"/>
                    <a:shade val="95000"/>
                  </a:schemeClr>
                </a:solidFill>
                <a:round/>
              </a:ln>
              <a:effectLst/>
            </c:spPr>
            <c:extLst xmlns:c16r2="http://schemas.microsoft.com/office/drawing/2015/06/chart">
              <c:ext xmlns:c16="http://schemas.microsoft.com/office/drawing/2014/chart" uri="{C3380CC4-5D6E-409C-BE32-E72D297353CC}">
                <c16:uniqueId val="{00000003-CAD6-47D3-A5A1-B55A6C6A9535}"/>
              </c:ext>
            </c:extLst>
          </c:dPt>
          <c:dLbls>
            <c:spPr>
              <a:noFill/>
              <a:ln>
                <a:noFill/>
              </a:ln>
              <a:effectLst/>
            </c:spPr>
            <c:txPr>
              <a:bodyPr rot="0" vert="horz"/>
              <a:lstStyle/>
              <a:p>
                <a:pPr>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Sheet1!$A$2:$A$14</c:f>
              <c:strCache>
                <c:ptCount val="13"/>
                <c:pt idx="0">
                  <c:v>Patient not identified correctly at phlebotomy</c:v>
                </c:pt>
                <c:pt idx="1">
                  <c:v>Sample labelled remotely</c:v>
                </c:pt>
                <c:pt idx="2">
                  <c:v>Wrong/no wristband on patient</c:v>
                </c:pt>
                <c:pt idx="3">
                  <c:v>Details from sample not transcribed from ID band</c:v>
                </c:pt>
                <c:pt idx="4">
                  <c:v>Electronic sample system available but not used</c:v>
                </c:pt>
                <c:pt idx="5">
                  <c:v>Patient not identified correctly at admission</c:v>
                </c:pt>
                <c:pt idx="6">
                  <c:v>Sample not taken by person labelling sample</c:v>
                </c:pt>
                <c:pt idx="7">
                  <c:v>Incorrect patient labels used to write on tube</c:v>
                </c:pt>
                <c:pt idx="8">
                  <c:v>Knowledge deficits regarding collection procedure</c:v>
                </c:pt>
                <c:pt idx="9">
                  <c:v>Wristband scanned from chart</c:v>
                </c:pt>
                <c:pt idx="10">
                  <c:v>Labelling multiple samples at same time</c:v>
                </c:pt>
                <c:pt idx="11">
                  <c:v>Wrong patient chart used</c:v>
                </c:pt>
                <c:pt idx="12">
                  <c:v>Patient not identified correctly on registration</c:v>
                </c:pt>
              </c:strCache>
            </c:strRef>
          </c:cat>
          <c:val>
            <c:numRef>
              <c:f>Sheet1!$B$2:$B$14</c:f>
              <c:numCache>
                <c:formatCode>General</c:formatCode>
                <c:ptCount val="13"/>
                <c:pt idx="0">
                  <c:v>33</c:v>
                </c:pt>
                <c:pt idx="1">
                  <c:v>31</c:v>
                </c:pt>
                <c:pt idx="2">
                  <c:v>14</c:v>
                </c:pt>
                <c:pt idx="3">
                  <c:v>13</c:v>
                </c:pt>
                <c:pt idx="4">
                  <c:v>12</c:v>
                </c:pt>
                <c:pt idx="5">
                  <c:v>11</c:v>
                </c:pt>
                <c:pt idx="6">
                  <c:v>10</c:v>
                </c:pt>
                <c:pt idx="7">
                  <c:v>10</c:v>
                </c:pt>
                <c:pt idx="8">
                  <c:v>10</c:v>
                </c:pt>
                <c:pt idx="9">
                  <c:v>6</c:v>
                </c:pt>
                <c:pt idx="10">
                  <c:v>5</c:v>
                </c:pt>
                <c:pt idx="11">
                  <c:v>4</c:v>
                </c:pt>
                <c:pt idx="12">
                  <c:v>1</c:v>
                </c:pt>
              </c:numCache>
            </c:numRef>
          </c:val>
          <c:extLst xmlns:c16r2="http://schemas.microsoft.com/office/drawing/2015/06/chart">
            <c:ext xmlns:c16="http://schemas.microsoft.com/office/drawing/2014/chart" uri="{C3380CC4-5D6E-409C-BE32-E72D297353CC}">
              <c16:uniqueId val="{00000000-ADB7-4C24-9034-B4220E49B99E}"/>
            </c:ext>
          </c:extLst>
        </c:ser>
        <c:dLbls>
          <c:showLegendKey val="0"/>
          <c:showVal val="0"/>
          <c:showCatName val="0"/>
          <c:showSerName val="0"/>
          <c:showPercent val="0"/>
          <c:showBubbleSize val="0"/>
        </c:dLbls>
        <c:gapWidth val="100"/>
        <c:axId val="142721408"/>
        <c:axId val="142722944"/>
      </c:barChart>
      <c:catAx>
        <c:axId val="14272140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142722944"/>
        <c:crosses val="autoZero"/>
        <c:auto val="1"/>
        <c:lblAlgn val="ctr"/>
        <c:lblOffset val="100"/>
        <c:noMultiLvlLbl val="0"/>
      </c:catAx>
      <c:valAx>
        <c:axId val="14272294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vert="horz"/>
          <a:lstStyle/>
          <a:p>
            <a:pPr>
              <a:defRPr/>
            </a:pPr>
            <a:endParaRPr lang="en-US"/>
          </a:p>
        </c:txPr>
        <c:crossAx val="142721408"/>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Calibri" panose="020F0502020204030204" pitchFamily="34" charset="0"/>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I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Sheet1!$B$1</c:f>
              <c:strCache>
                <c:ptCount val="1"/>
                <c:pt idx="0">
                  <c:v>Ward</c:v>
                </c:pt>
              </c:strCache>
            </c:strRef>
          </c:tx>
          <c:spPr>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2700000" scaled="1"/>
              <a:tileRect/>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numRef>
              <c:f>Sheet1!$A$2:$A$6</c:f>
              <c:numCache>
                <c:formatCode>General</c:formatCode>
                <c:ptCount val="5"/>
                <c:pt idx="0">
                  <c:v>2019</c:v>
                </c:pt>
                <c:pt idx="1">
                  <c:v>2020</c:v>
                </c:pt>
                <c:pt idx="2">
                  <c:v>2021</c:v>
                </c:pt>
                <c:pt idx="3">
                  <c:v>2022</c:v>
                </c:pt>
                <c:pt idx="4">
                  <c:v>2023</c:v>
                </c:pt>
              </c:numCache>
            </c:numRef>
          </c:cat>
          <c:val>
            <c:numRef>
              <c:f>Sheet1!$B$2:$B$6</c:f>
              <c:numCache>
                <c:formatCode>General</c:formatCode>
                <c:ptCount val="5"/>
                <c:pt idx="0">
                  <c:v>13</c:v>
                </c:pt>
                <c:pt idx="1">
                  <c:v>20</c:v>
                </c:pt>
                <c:pt idx="2">
                  <c:v>23</c:v>
                </c:pt>
                <c:pt idx="3">
                  <c:v>18</c:v>
                </c:pt>
                <c:pt idx="4">
                  <c:v>20</c:v>
                </c:pt>
              </c:numCache>
            </c:numRef>
          </c:val>
          <c:extLst xmlns:c16r2="http://schemas.microsoft.com/office/drawing/2015/06/chart">
            <c:ext xmlns:c16="http://schemas.microsoft.com/office/drawing/2014/chart" uri="{C3380CC4-5D6E-409C-BE32-E72D297353CC}">
              <c16:uniqueId val="{00000000-5B0C-4E3B-A4A2-A5E08AE027EB}"/>
            </c:ext>
          </c:extLst>
        </c:ser>
        <c:ser>
          <c:idx val="1"/>
          <c:order val="1"/>
          <c:tx>
            <c:strRef>
              <c:f>Sheet1!$C$1</c:f>
              <c:strCache>
                <c:ptCount val="1"/>
                <c:pt idx="0">
                  <c:v>Other</c:v>
                </c:pt>
              </c:strCache>
            </c:strRef>
          </c:tx>
          <c:spPr>
            <a:gradFill flip="none" rotWithShape="1">
              <a:gsLst>
                <a:gs pos="0">
                  <a:srgbClr val="F19D05">
                    <a:shade val="30000"/>
                    <a:satMod val="115000"/>
                  </a:srgbClr>
                </a:gs>
                <a:gs pos="50000">
                  <a:srgbClr val="F19D05">
                    <a:shade val="67500"/>
                    <a:satMod val="115000"/>
                  </a:srgbClr>
                </a:gs>
                <a:gs pos="100000">
                  <a:srgbClr val="F19D05">
                    <a:shade val="100000"/>
                    <a:satMod val="115000"/>
                  </a:srgbClr>
                </a:gs>
              </a:gsLst>
              <a:lin ang="2700000" scaled="1"/>
              <a:tileRect/>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numRef>
              <c:f>Sheet1!$A$2:$A$6</c:f>
              <c:numCache>
                <c:formatCode>General</c:formatCode>
                <c:ptCount val="5"/>
                <c:pt idx="0">
                  <c:v>2019</c:v>
                </c:pt>
                <c:pt idx="1">
                  <c:v>2020</c:v>
                </c:pt>
                <c:pt idx="2">
                  <c:v>2021</c:v>
                </c:pt>
                <c:pt idx="3">
                  <c:v>2022</c:v>
                </c:pt>
                <c:pt idx="4">
                  <c:v>2023</c:v>
                </c:pt>
              </c:numCache>
            </c:numRef>
          </c:cat>
          <c:val>
            <c:numRef>
              <c:f>Sheet1!$C$2:$C$6</c:f>
              <c:numCache>
                <c:formatCode>General</c:formatCode>
                <c:ptCount val="5"/>
                <c:pt idx="0">
                  <c:v>13</c:v>
                </c:pt>
                <c:pt idx="1">
                  <c:v>10</c:v>
                </c:pt>
                <c:pt idx="2">
                  <c:v>9</c:v>
                </c:pt>
                <c:pt idx="3">
                  <c:v>2</c:v>
                </c:pt>
                <c:pt idx="4">
                  <c:v>16</c:v>
                </c:pt>
              </c:numCache>
            </c:numRef>
          </c:val>
          <c:extLst xmlns:c16r2="http://schemas.microsoft.com/office/drawing/2015/06/chart">
            <c:ext xmlns:c16="http://schemas.microsoft.com/office/drawing/2014/chart" uri="{C3380CC4-5D6E-409C-BE32-E72D297353CC}">
              <c16:uniqueId val="{00000001-5B0C-4E3B-A4A2-A5E08AE027EB}"/>
            </c:ext>
          </c:extLst>
        </c:ser>
        <c:ser>
          <c:idx val="2"/>
          <c:order val="2"/>
          <c:tx>
            <c:strRef>
              <c:f>Sheet1!$D$1</c:f>
              <c:strCache>
                <c:ptCount val="1"/>
                <c:pt idx="0">
                  <c:v>Maternity/Labour Ward</c:v>
                </c:pt>
              </c:strCache>
            </c:strRef>
          </c:tx>
          <c:spPr>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2700000" scaled="1"/>
              <a:tileRect/>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numRef>
              <c:f>Sheet1!$A$2:$A$6</c:f>
              <c:numCache>
                <c:formatCode>General</c:formatCode>
                <c:ptCount val="5"/>
                <c:pt idx="0">
                  <c:v>2019</c:v>
                </c:pt>
                <c:pt idx="1">
                  <c:v>2020</c:v>
                </c:pt>
                <c:pt idx="2">
                  <c:v>2021</c:v>
                </c:pt>
                <c:pt idx="3">
                  <c:v>2022</c:v>
                </c:pt>
                <c:pt idx="4">
                  <c:v>2023</c:v>
                </c:pt>
              </c:numCache>
            </c:numRef>
          </c:cat>
          <c:val>
            <c:numRef>
              <c:f>Sheet1!$D$2:$D$6</c:f>
              <c:numCache>
                <c:formatCode>General</c:formatCode>
                <c:ptCount val="5"/>
                <c:pt idx="0">
                  <c:v>9</c:v>
                </c:pt>
                <c:pt idx="1">
                  <c:v>15</c:v>
                </c:pt>
                <c:pt idx="2">
                  <c:v>11</c:v>
                </c:pt>
                <c:pt idx="3">
                  <c:v>4</c:v>
                </c:pt>
                <c:pt idx="4">
                  <c:v>19</c:v>
                </c:pt>
              </c:numCache>
            </c:numRef>
          </c:val>
          <c:extLst xmlns:c16r2="http://schemas.microsoft.com/office/drawing/2015/06/chart">
            <c:ext xmlns:c16="http://schemas.microsoft.com/office/drawing/2014/chart" uri="{C3380CC4-5D6E-409C-BE32-E72D297353CC}">
              <c16:uniqueId val="{00000002-5B0C-4E3B-A4A2-A5E08AE027EB}"/>
            </c:ext>
          </c:extLst>
        </c:ser>
        <c:ser>
          <c:idx val="3"/>
          <c:order val="3"/>
          <c:tx>
            <c:strRef>
              <c:f>Sheet1!$E$1</c:f>
              <c:strCache>
                <c:ptCount val="1"/>
                <c:pt idx="0">
                  <c:v>ED</c:v>
                </c:pt>
              </c:strCache>
            </c:strRef>
          </c:tx>
          <c:spPr>
            <a:gradFill flip="none" rotWithShape="1">
              <a:gsLst>
                <a:gs pos="0">
                  <a:schemeClr val="accent3">
                    <a:lumMod val="60000"/>
                    <a:lumOff val="40000"/>
                    <a:shade val="30000"/>
                    <a:satMod val="115000"/>
                  </a:schemeClr>
                </a:gs>
                <a:gs pos="50000">
                  <a:schemeClr val="accent3">
                    <a:lumMod val="60000"/>
                    <a:lumOff val="40000"/>
                    <a:shade val="67500"/>
                    <a:satMod val="115000"/>
                  </a:schemeClr>
                </a:gs>
                <a:gs pos="100000">
                  <a:schemeClr val="accent3">
                    <a:lumMod val="60000"/>
                    <a:lumOff val="40000"/>
                    <a:shade val="100000"/>
                    <a:satMod val="115000"/>
                  </a:schemeClr>
                </a:gs>
              </a:gsLst>
              <a:lin ang="2700000" scaled="1"/>
              <a:tileRect/>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numRef>
              <c:f>Sheet1!$A$2:$A$6</c:f>
              <c:numCache>
                <c:formatCode>General</c:formatCode>
                <c:ptCount val="5"/>
                <c:pt idx="0">
                  <c:v>2019</c:v>
                </c:pt>
                <c:pt idx="1">
                  <c:v>2020</c:v>
                </c:pt>
                <c:pt idx="2">
                  <c:v>2021</c:v>
                </c:pt>
                <c:pt idx="3">
                  <c:v>2022</c:v>
                </c:pt>
                <c:pt idx="4">
                  <c:v>2023</c:v>
                </c:pt>
              </c:numCache>
            </c:numRef>
          </c:cat>
          <c:val>
            <c:numRef>
              <c:f>Sheet1!$E$2:$E$6</c:f>
              <c:numCache>
                <c:formatCode>General</c:formatCode>
                <c:ptCount val="5"/>
                <c:pt idx="0">
                  <c:v>6</c:v>
                </c:pt>
                <c:pt idx="1">
                  <c:v>14</c:v>
                </c:pt>
                <c:pt idx="2">
                  <c:v>6</c:v>
                </c:pt>
                <c:pt idx="3">
                  <c:v>10</c:v>
                </c:pt>
                <c:pt idx="4">
                  <c:v>11</c:v>
                </c:pt>
              </c:numCache>
            </c:numRef>
          </c:val>
          <c:extLst xmlns:c16r2="http://schemas.microsoft.com/office/drawing/2015/06/chart">
            <c:ext xmlns:c16="http://schemas.microsoft.com/office/drawing/2014/chart" uri="{C3380CC4-5D6E-409C-BE32-E72D297353CC}">
              <c16:uniqueId val="{00000003-5B0C-4E3B-A4A2-A5E08AE027EB}"/>
            </c:ext>
          </c:extLst>
        </c:ser>
        <c:ser>
          <c:idx val="4"/>
          <c:order val="4"/>
          <c:tx>
            <c:strRef>
              <c:f>Sheet1!$F$1</c:f>
              <c:strCache>
                <c:ptCount val="1"/>
                <c:pt idx="0">
                  <c:v>Day Ward</c:v>
                </c:pt>
              </c:strCache>
            </c:strRef>
          </c:tx>
          <c:spPr>
            <a:gradFill flip="none" rotWithShape="1">
              <a:gsLst>
                <a:gs pos="0">
                  <a:schemeClr val="accent5">
                    <a:lumMod val="60000"/>
                    <a:lumOff val="40000"/>
                    <a:shade val="30000"/>
                    <a:satMod val="115000"/>
                  </a:schemeClr>
                </a:gs>
                <a:gs pos="50000">
                  <a:schemeClr val="accent5">
                    <a:lumMod val="60000"/>
                    <a:lumOff val="40000"/>
                    <a:shade val="67500"/>
                    <a:satMod val="115000"/>
                  </a:schemeClr>
                </a:gs>
                <a:gs pos="100000">
                  <a:schemeClr val="accent5">
                    <a:lumMod val="60000"/>
                    <a:lumOff val="40000"/>
                    <a:shade val="100000"/>
                    <a:satMod val="115000"/>
                  </a:schemeClr>
                </a:gs>
              </a:gsLst>
              <a:lin ang="2700000" scaled="1"/>
              <a:tileRect/>
            </a:gradFill>
            <a:ln>
              <a:solidFill>
                <a:schemeClr val="accent5">
                  <a:lumMod val="60000"/>
                  <a:lumOff val="40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numRef>
              <c:f>Sheet1!$A$2:$A$6</c:f>
              <c:numCache>
                <c:formatCode>General</c:formatCode>
                <c:ptCount val="5"/>
                <c:pt idx="0">
                  <c:v>2019</c:v>
                </c:pt>
                <c:pt idx="1">
                  <c:v>2020</c:v>
                </c:pt>
                <c:pt idx="2">
                  <c:v>2021</c:v>
                </c:pt>
                <c:pt idx="3">
                  <c:v>2022</c:v>
                </c:pt>
                <c:pt idx="4">
                  <c:v>2023</c:v>
                </c:pt>
              </c:numCache>
            </c:numRef>
          </c:cat>
          <c:val>
            <c:numRef>
              <c:f>Sheet1!$F$2:$F$6</c:f>
              <c:numCache>
                <c:formatCode>General</c:formatCode>
                <c:ptCount val="5"/>
                <c:pt idx="0">
                  <c:v>1</c:v>
                </c:pt>
                <c:pt idx="1">
                  <c:v>8</c:v>
                </c:pt>
                <c:pt idx="2">
                  <c:v>5</c:v>
                </c:pt>
                <c:pt idx="3">
                  <c:v>3</c:v>
                </c:pt>
                <c:pt idx="4">
                  <c:v>6</c:v>
                </c:pt>
              </c:numCache>
            </c:numRef>
          </c:val>
          <c:extLst xmlns:c16r2="http://schemas.microsoft.com/office/drawing/2015/06/chart">
            <c:ext xmlns:c16="http://schemas.microsoft.com/office/drawing/2014/chart" uri="{C3380CC4-5D6E-409C-BE32-E72D297353CC}">
              <c16:uniqueId val="{00000004-5B0C-4E3B-A4A2-A5E08AE027EB}"/>
            </c:ext>
          </c:extLst>
        </c:ser>
        <c:ser>
          <c:idx val="5"/>
          <c:order val="5"/>
          <c:tx>
            <c:strRef>
              <c:f>Sheet1!$G$1</c:f>
              <c:strCache>
                <c:ptCount val="1"/>
                <c:pt idx="0">
                  <c:v>ICU</c:v>
                </c:pt>
              </c:strCache>
            </c:strRef>
          </c:tx>
          <c:spPr>
            <a:solidFill>
              <a:srgbClr val="BC8F00"/>
            </a:solidFill>
            <a:ln>
              <a:noFill/>
            </a:ln>
            <a:effectLst/>
          </c:spPr>
          <c:invertIfNegative val="0"/>
          <c:dLbls>
            <c:spPr>
              <a:solidFill>
                <a:srgbClr val="BC8F00"/>
              </a:solid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numRef>
              <c:f>Sheet1!$A$2:$A$6</c:f>
              <c:numCache>
                <c:formatCode>General</c:formatCode>
                <c:ptCount val="5"/>
                <c:pt idx="0">
                  <c:v>2019</c:v>
                </c:pt>
                <c:pt idx="1">
                  <c:v>2020</c:v>
                </c:pt>
                <c:pt idx="2">
                  <c:v>2021</c:v>
                </c:pt>
                <c:pt idx="3">
                  <c:v>2022</c:v>
                </c:pt>
                <c:pt idx="4">
                  <c:v>2023</c:v>
                </c:pt>
              </c:numCache>
            </c:numRef>
          </c:cat>
          <c:val>
            <c:numRef>
              <c:f>Sheet1!$G$2:$G$6</c:f>
              <c:numCache>
                <c:formatCode>General</c:formatCode>
                <c:ptCount val="5"/>
                <c:pt idx="0">
                  <c:v>2</c:v>
                </c:pt>
                <c:pt idx="1">
                  <c:v>0</c:v>
                </c:pt>
                <c:pt idx="2">
                  <c:v>0</c:v>
                </c:pt>
                <c:pt idx="3">
                  <c:v>3</c:v>
                </c:pt>
                <c:pt idx="4">
                  <c:v>2</c:v>
                </c:pt>
              </c:numCache>
            </c:numRef>
          </c:val>
          <c:extLst xmlns:c16r2="http://schemas.microsoft.com/office/drawing/2015/06/chart">
            <c:ext xmlns:c16="http://schemas.microsoft.com/office/drawing/2014/chart" uri="{C3380CC4-5D6E-409C-BE32-E72D297353CC}">
              <c16:uniqueId val="{00000005-5B0C-4E3B-A4A2-A5E08AE027EB}"/>
            </c:ext>
          </c:extLst>
        </c:ser>
        <c:ser>
          <c:idx val="6"/>
          <c:order val="6"/>
          <c:tx>
            <c:strRef>
              <c:f>Sheet1!$H$1</c:f>
              <c:strCache>
                <c:ptCount val="1"/>
                <c:pt idx="0">
                  <c:v>Neonatal Unit</c:v>
                </c:pt>
              </c:strCache>
            </c:strRef>
          </c:tx>
          <c:spPr>
            <a:solidFill>
              <a:srgbClr val="FFFF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numRef>
              <c:f>Sheet1!$A$2:$A$6</c:f>
              <c:numCache>
                <c:formatCode>General</c:formatCode>
                <c:ptCount val="5"/>
                <c:pt idx="0">
                  <c:v>2019</c:v>
                </c:pt>
                <c:pt idx="1">
                  <c:v>2020</c:v>
                </c:pt>
                <c:pt idx="2">
                  <c:v>2021</c:v>
                </c:pt>
                <c:pt idx="3">
                  <c:v>2022</c:v>
                </c:pt>
                <c:pt idx="4">
                  <c:v>2023</c:v>
                </c:pt>
              </c:numCache>
            </c:numRef>
          </c:cat>
          <c:val>
            <c:numRef>
              <c:f>Sheet1!$H$2:$H$6</c:f>
              <c:numCache>
                <c:formatCode>General</c:formatCode>
                <c:ptCount val="5"/>
                <c:pt idx="0">
                  <c:v>1</c:v>
                </c:pt>
                <c:pt idx="1">
                  <c:v>1</c:v>
                </c:pt>
                <c:pt idx="2">
                  <c:v>1</c:v>
                </c:pt>
                <c:pt idx="3">
                  <c:v>2</c:v>
                </c:pt>
              </c:numCache>
            </c:numRef>
          </c:val>
          <c:extLst xmlns:c16r2="http://schemas.microsoft.com/office/drawing/2015/06/chart">
            <c:ext xmlns:c16="http://schemas.microsoft.com/office/drawing/2014/chart" uri="{C3380CC4-5D6E-409C-BE32-E72D297353CC}">
              <c16:uniqueId val="{00000006-5B0C-4E3B-A4A2-A5E08AE027EB}"/>
            </c:ext>
          </c:extLst>
        </c:ser>
        <c:dLbls>
          <c:showLegendKey val="0"/>
          <c:showVal val="0"/>
          <c:showCatName val="0"/>
          <c:showSerName val="0"/>
          <c:showPercent val="0"/>
          <c:showBubbleSize val="0"/>
        </c:dLbls>
        <c:gapWidth val="150"/>
        <c:overlap val="100"/>
        <c:axId val="148468480"/>
        <c:axId val="148470016"/>
      </c:barChart>
      <c:catAx>
        <c:axId val="148468480"/>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148470016"/>
        <c:crosses val="autoZero"/>
        <c:auto val="1"/>
        <c:lblAlgn val="ctr"/>
        <c:lblOffset val="100"/>
        <c:noMultiLvlLbl val="0"/>
      </c:catAx>
      <c:valAx>
        <c:axId val="148470016"/>
        <c:scaling>
          <c:orientation val="minMax"/>
        </c:scaling>
        <c:delete val="0"/>
        <c:axPos val="l"/>
        <c:majorGridlines>
          <c:spPr>
            <a:ln w="9525" cap="flat" cmpd="sng" algn="ctr">
              <a:solidFill>
                <a:schemeClr val="tx2">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1484684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IE"/>
  <c:roundedCorners val="0"/>
  <mc:AlternateContent xmlns:mc="http://schemas.openxmlformats.org/markup-compatibility/2006">
    <mc:Choice xmlns:c14="http://schemas.microsoft.com/office/drawing/2007/8/2/chart" Requires="c14">
      <c14:style val="101"/>
    </mc:Choice>
    <mc:Fallback>
      <c:style val="1"/>
    </mc:Fallback>
  </mc:AlternateContent>
  <c:chart>
    <c:title>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Calibri" panose="020F0502020204030204" pitchFamily="34" charset="0"/>
              <a:ea typeface="+mn-ea"/>
              <a:cs typeface="+mn-cs"/>
            </a:defRPr>
          </a:pPr>
          <a:endParaRPr lang="en-US"/>
        </a:p>
      </c:txPr>
    </c:title>
    <c:autoTitleDeleted val="0"/>
    <c:plotArea>
      <c:layout/>
      <c:barChart>
        <c:barDir val="bar"/>
        <c:grouping val="clustered"/>
        <c:varyColors val="0"/>
        <c:ser>
          <c:idx val="0"/>
          <c:order val="0"/>
          <c:tx>
            <c:strRef>
              <c:f>Sheet1!$B$1</c:f>
              <c:strCache>
                <c:ptCount val="1"/>
                <c:pt idx="0">
                  <c:v>Healthcare workers involved in WBIT</c:v>
                </c:pt>
              </c:strCache>
            </c:strRef>
          </c:tx>
          <c:spPr>
            <a:gradFill rotWithShape="1">
              <a:gsLst>
                <a:gs pos="0">
                  <a:schemeClr val="dk1">
                    <a:tint val="88500"/>
                    <a:satMod val="103000"/>
                    <a:lumMod val="102000"/>
                    <a:tint val="94000"/>
                  </a:schemeClr>
                </a:gs>
                <a:gs pos="50000">
                  <a:schemeClr val="dk1">
                    <a:tint val="88500"/>
                    <a:satMod val="110000"/>
                    <a:lumMod val="100000"/>
                    <a:shade val="100000"/>
                  </a:schemeClr>
                </a:gs>
                <a:gs pos="100000">
                  <a:schemeClr val="dk1">
                    <a:tint val="885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Pt>
            <c:idx val="0"/>
            <c:invertIfNegative val="0"/>
            <c:bubble3D val="0"/>
            <c:spPr>
              <a:solidFill>
                <a:srgbClr val="BC8F00"/>
              </a:solidFill>
              <a:ln>
                <a:noFill/>
              </a:ln>
              <a:effectLst>
                <a:outerShdw blurRad="57150" dist="19050" dir="5400000" algn="ctr" rotWithShape="0">
                  <a:srgbClr val="000000">
                    <a:alpha val="63000"/>
                  </a:srgbClr>
                </a:outerShdw>
              </a:effectLst>
            </c:spPr>
            <c:extLst xmlns:c16r2="http://schemas.microsoft.com/office/drawing/2015/06/chart">
              <c:ext xmlns:c16="http://schemas.microsoft.com/office/drawing/2014/chart" uri="{C3380CC4-5D6E-409C-BE32-E72D297353CC}">
                <c16:uniqueId val="{00000000-C625-47EA-B0A2-9D1C1274A594}"/>
              </c:ext>
            </c:extLst>
          </c:dPt>
          <c:dPt>
            <c:idx val="3"/>
            <c:invertIfNegative val="0"/>
            <c:bubble3D val="0"/>
            <c:spPr>
              <a:solidFill>
                <a:schemeClr val="accent2">
                  <a:lumMod val="75000"/>
                </a:schemeClr>
              </a:solidFill>
              <a:ln>
                <a:noFill/>
              </a:ln>
              <a:effectLst>
                <a:outerShdw blurRad="57150" dist="19050" dir="5400000" algn="ctr" rotWithShape="0">
                  <a:srgbClr val="000000">
                    <a:alpha val="63000"/>
                  </a:srgbClr>
                </a:outerShdw>
              </a:effectLst>
            </c:spPr>
            <c:extLst xmlns:c16r2="http://schemas.microsoft.com/office/drawing/2015/06/chart">
              <c:ext xmlns:c16="http://schemas.microsoft.com/office/drawing/2014/chart" uri="{C3380CC4-5D6E-409C-BE32-E72D297353CC}">
                <c16:uniqueId val="{00000002-C625-47EA-B0A2-9D1C1274A594}"/>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6"/>
                <c:pt idx="0">
                  <c:v>Midwife</c:v>
                </c:pt>
                <c:pt idx="1">
                  <c:v>Nurse</c:v>
                </c:pt>
                <c:pt idx="2">
                  <c:v>Doctor</c:v>
                </c:pt>
                <c:pt idx="3">
                  <c:v>Phlebotomist</c:v>
                </c:pt>
                <c:pt idx="4">
                  <c:v>Administration Staff</c:v>
                </c:pt>
                <c:pt idx="5">
                  <c:v>Other</c:v>
                </c:pt>
              </c:strCache>
            </c:strRef>
          </c:cat>
          <c:val>
            <c:numRef>
              <c:f>Sheet1!$B$2:$B$8</c:f>
              <c:numCache>
                <c:formatCode>General</c:formatCode>
                <c:ptCount val="7"/>
                <c:pt idx="0">
                  <c:v>26</c:v>
                </c:pt>
                <c:pt idx="1">
                  <c:v>22</c:v>
                </c:pt>
                <c:pt idx="2">
                  <c:v>17</c:v>
                </c:pt>
                <c:pt idx="3">
                  <c:v>8</c:v>
                </c:pt>
                <c:pt idx="4">
                  <c:v>2</c:v>
                </c:pt>
                <c:pt idx="5">
                  <c:v>3</c:v>
                </c:pt>
              </c:numCache>
            </c:numRef>
          </c:val>
          <c:extLst xmlns:c16r2="http://schemas.microsoft.com/office/drawing/2015/06/chart">
            <c:ext xmlns:c16="http://schemas.microsoft.com/office/drawing/2014/chart" uri="{C3380CC4-5D6E-409C-BE32-E72D297353CC}">
              <c16:uniqueId val="{00000000-194B-49CF-9B0E-F8ACD7CFF177}"/>
            </c:ext>
          </c:extLst>
        </c:ser>
        <c:dLbls>
          <c:showLegendKey val="0"/>
          <c:showVal val="0"/>
          <c:showCatName val="0"/>
          <c:showSerName val="0"/>
          <c:showPercent val="0"/>
          <c:showBubbleSize val="0"/>
        </c:dLbls>
        <c:gapWidth val="115"/>
        <c:overlap val="-20"/>
        <c:axId val="148100224"/>
        <c:axId val="148101760"/>
      </c:barChart>
      <c:catAx>
        <c:axId val="148100224"/>
        <c:scaling>
          <c:orientation val="minMax"/>
        </c:scaling>
        <c:delete val="0"/>
        <c:axPos val="l"/>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mn-cs"/>
              </a:defRPr>
            </a:pPr>
            <a:endParaRPr lang="en-US"/>
          </a:p>
        </c:txPr>
        <c:crossAx val="148101760"/>
        <c:crosses val="autoZero"/>
        <c:auto val="1"/>
        <c:lblAlgn val="ctr"/>
        <c:lblOffset val="100"/>
        <c:noMultiLvlLbl val="0"/>
      </c:catAx>
      <c:valAx>
        <c:axId val="14810176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8100224"/>
        <c:crosses val="autoZero"/>
        <c:crossBetween val="between"/>
      </c:valAx>
      <c:spPr>
        <a:noFill/>
        <a:ln>
          <a:noFill/>
        </a:ln>
        <a:effectLst/>
      </c:spPr>
    </c:plotArea>
    <c:legend>
      <c:legendPos val="b"/>
      <c:legendEntry>
        <c:idx val="6"/>
        <c:delete val="1"/>
      </c:legendEntry>
      <c:layout>
        <c:manualLayout>
          <c:xMode val="edge"/>
          <c:yMode val="edge"/>
          <c:x val="6.3200623144452531E-2"/>
          <c:y val="0.93837606712236332"/>
          <c:w val="0.88121841360058062"/>
          <c:h val="4.7652330800598469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IE"/>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36349195480999658"/>
          <c:y val="2.9186424957105148E-2"/>
          <c:w val="0.44526284757883527"/>
          <c:h val="0.86317403980109109"/>
        </c:manualLayout>
      </c:layout>
      <c:barChart>
        <c:barDir val="bar"/>
        <c:grouping val="clustered"/>
        <c:varyColors val="0"/>
        <c:ser>
          <c:idx val="0"/>
          <c:order val="0"/>
          <c:tx>
            <c:strRef>
              <c:f>Sheet1!$B$1</c:f>
              <c:strCache>
                <c:ptCount val="1"/>
                <c:pt idx="0">
                  <c:v>No. of reports</c:v>
                </c:pt>
              </c:strCache>
            </c:strRef>
          </c:tx>
          <c:spPr>
            <a:solidFill>
              <a:schemeClr val="dk1">
                <a:tint val="88000"/>
              </a:schemeClr>
            </a:solidFill>
            <a:ln>
              <a:noFill/>
            </a:ln>
            <a:effectLst/>
          </c:spPr>
          <c:invertIfNegative val="0"/>
          <c:dPt>
            <c:idx val="0"/>
            <c:invertIfNegative val="0"/>
            <c:bubble3D val="0"/>
            <c:spPr>
              <a:gradFill flip="none" rotWithShape="1">
                <a:gsLst>
                  <a:gs pos="0">
                    <a:srgbClr val="CC0000">
                      <a:shade val="30000"/>
                      <a:satMod val="115000"/>
                    </a:srgbClr>
                  </a:gs>
                  <a:gs pos="50000">
                    <a:srgbClr val="CC0000">
                      <a:shade val="67500"/>
                      <a:satMod val="115000"/>
                    </a:srgbClr>
                  </a:gs>
                  <a:gs pos="100000">
                    <a:srgbClr val="CC0000">
                      <a:shade val="100000"/>
                      <a:satMod val="115000"/>
                    </a:srgbClr>
                  </a:gs>
                </a:gsLst>
                <a:lin ang="5400000" scaled="1"/>
                <a:tileRect/>
              </a:gradFill>
              <a:ln>
                <a:noFill/>
              </a:ln>
              <a:effectLst/>
            </c:spPr>
            <c:extLst xmlns:c16r2="http://schemas.microsoft.com/office/drawing/2015/06/chart">
              <c:ext xmlns:c16="http://schemas.microsoft.com/office/drawing/2014/chart" uri="{C3380CC4-5D6E-409C-BE32-E72D297353CC}">
                <c16:uniqueId val="{00000000-1E04-4FAE-BB69-EC3B3868CB7A}"/>
              </c:ext>
            </c:extLst>
          </c:dPt>
          <c:cat>
            <c:strRef>
              <c:f>Sheet1!$A$2:$A$8</c:f>
              <c:strCache>
                <c:ptCount val="7"/>
                <c:pt idx="0">
                  <c:v>PPI not performed (n=13)</c:v>
                </c:pt>
                <c:pt idx="1">
                  <c:v>Sample not labelled by person taking sample (n=6)</c:v>
                </c:pt>
                <c:pt idx="2">
                  <c:v>Remote labelling (n=5)</c:v>
                </c:pt>
                <c:pt idx="3">
                  <c:v>Other (n=5)</c:v>
                </c:pt>
                <c:pt idx="4">
                  <c:v>Details on sample not transcribed from ID band (n=4)</c:v>
                </c:pt>
                <c:pt idx="5">
                  <c:v>Admission error (n=2)</c:v>
                </c:pt>
                <c:pt idx="6">
                  <c:v>Mother and baby mix up (n=2)</c:v>
                </c:pt>
              </c:strCache>
            </c:strRef>
          </c:cat>
          <c:val>
            <c:numRef>
              <c:f>Sheet1!$B$2:$B$8</c:f>
              <c:numCache>
                <c:formatCode>General</c:formatCode>
                <c:ptCount val="7"/>
                <c:pt idx="0">
                  <c:v>13</c:v>
                </c:pt>
                <c:pt idx="1">
                  <c:v>6</c:v>
                </c:pt>
                <c:pt idx="2">
                  <c:v>5</c:v>
                </c:pt>
                <c:pt idx="3">
                  <c:v>5</c:v>
                </c:pt>
                <c:pt idx="4">
                  <c:v>4</c:v>
                </c:pt>
                <c:pt idx="5">
                  <c:v>2</c:v>
                </c:pt>
                <c:pt idx="6">
                  <c:v>2</c:v>
                </c:pt>
              </c:numCache>
            </c:numRef>
          </c:val>
          <c:extLst xmlns:c16r2="http://schemas.microsoft.com/office/drawing/2015/06/chart">
            <c:ext xmlns:c16="http://schemas.microsoft.com/office/drawing/2014/chart" uri="{C3380CC4-5D6E-409C-BE32-E72D297353CC}">
              <c16:uniqueId val="{00000000-2FA8-462D-BDCD-4E5DEA44CFC0}"/>
            </c:ext>
          </c:extLst>
        </c:ser>
        <c:dLbls>
          <c:showLegendKey val="0"/>
          <c:showVal val="0"/>
          <c:showCatName val="0"/>
          <c:showSerName val="0"/>
          <c:showPercent val="0"/>
          <c:showBubbleSize val="0"/>
        </c:dLbls>
        <c:gapWidth val="150"/>
        <c:axId val="148236160"/>
        <c:axId val="148237696"/>
      </c:barChart>
      <c:catAx>
        <c:axId val="148236160"/>
        <c:scaling>
          <c:orientation val="minMax"/>
        </c:scaling>
        <c:delete val="0"/>
        <c:axPos val="l"/>
        <c:numFmt formatCode="General" sourceLinked="0"/>
        <c:majorTickMark val="out"/>
        <c:minorTickMark val="none"/>
        <c:tickLblPos val="nextTo"/>
        <c:spPr>
          <a:noFill/>
          <a:ln w="12700" cap="flat" cmpd="sng" algn="ctr">
            <a:solidFill>
              <a:schemeClr val="tx1">
                <a:tint val="75000"/>
              </a:schemeClr>
            </a:solidFill>
            <a:prstDash val="solid"/>
            <a:round/>
          </a:ln>
          <a:effectLst/>
        </c:spPr>
        <c:txPr>
          <a:bodyPr rot="-60000000" spcFirstLastPara="1" vertOverflow="ellipsis" vert="horz" wrap="square" anchor="ctr" anchorCtr="1"/>
          <a:lstStyle/>
          <a:p>
            <a:pPr>
              <a:defRPr sz="1400" b="0" i="0" u="none" strike="noStrike" kern="1200" baseline="0">
                <a:solidFill>
                  <a:schemeClr val="tx1"/>
                </a:solidFill>
                <a:latin typeface="Calibri" panose="020F0502020204030204" pitchFamily="34" charset="0"/>
                <a:ea typeface="+mn-ea"/>
                <a:cs typeface="+mn-cs"/>
              </a:defRPr>
            </a:pPr>
            <a:endParaRPr lang="en-US"/>
          </a:p>
        </c:txPr>
        <c:crossAx val="148237696"/>
        <c:crosses val="autoZero"/>
        <c:auto val="1"/>
        <c:lblAlgn val="ctr"/>
        <c:lblOffset val="100"/>
        <c:noMultiLvlLbl val="0"/>
      </c:catAx>
      <c:valAx>
        <c:axId val="148237696"/>
        <c:scaling>
          <c:orientation val="minMax"/>
        </c:scaling>
        <c:delete val="0"/>
        <c:axPos val="b"/>
        <c:majorGridlines>
          <c:spPr>
            <a:ln w="12700" cap="flat" cmpd="sng" algn="ctr">
              <a:solidFill>
                <a:schemeClr val="tx1">
                  <a:tint val="75000"/>
                </a:schemeClr>
              </a:solidFill>
              <a:prstDash val="solid"/>
              <a:round/>
            </a:ln>
            <a:effectLst/>
          </c:spPr>
        </c:majorGridlines>
        <c:numFmt formatCode="General" sourceLinked="1"/>
        <c:majorTickMark val="out"/>
        <c:minorTickMark val="none"/>
        <c:tickLblPos val="nextTo"/>
        <c:spPr>
          <a:noFill/>
          <a:ln w="12700" cap="flat" cmpd="sng" algn="ctr">
            <a:solidFill>
              <a:schemeClr val="tx1">
                <a:tint val="7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148236160"/>
        <c:crosses val="autoZero"/>
        <c:crossBetween val="between"/>
      </c:valAx>
      <c:spPr>
        <a:noFill/>
        <a:ln>
          <a:noFill/>
        </a:ln>
        <a:effectLst/>
      </c:spPr>
    </c:plotArea>
    <c:plotVisOnly val="1"/>
    <c:dispBlanksAs val="gap"/>
    <c:showDLblsOverMax val="0"/>
  </c:chart>
  <c:spPr>
    <a:noFill/>
    <a:ln w="12700" cap="flat" cmpd="sng" algn="ctr">
      <a:noFill/>
      <a:prstDash val="solid"/>
      <a:miter lim="800000"/>
    </a:ln>
    <a:effectLst/>
  </c:spPr>
  <c:txPr>
    <a:bodyPr/>
    <a:lstStyle/>
    <a:p>
      <a:pPr>
        <a:defRPr sz="18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IE"/>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rot="0" vert="horz"/>
          <a:lstStyle/>
          <a:p>
            <a:pPr>
              <a:defRPr/>
            </a:pPr>
            <a:r>
              <a:rPr lang="en-US"/>
              <a:t>Contributing factors occuring when using EIS</a:t>
            </a:r>
          </a:p>
        </c:rich>
      </c:tx>
      <c:overlay val="0"/>
      <c:spPr>
        <a:noFill/>
        <a:ln>
          <a:noFill/>
        </a:ln>
        <a:effectLst/>
      </c:spPr>
    </c:title>
    <c:autoTitleDeleted val="0"/>
    <c:plotArea>
      <c:layout/>
      <c:barChart>
        <c:barDir val="bar"/>
        <c:grouping val="clustered"/>
        <c:varyColors val="0"/>
        <c:ser>
          <c:idx val="0"/>
          <c:order val="0"/>
          <c:tx>
            <c:strRef>
              <c:f>Sheet1!$B$1</c:f>
              <c:strCache>
                <c:ptCount val="1"/>
                <c:pt idx="0">
                  <c:v>Column1</c:v>
                </c:pt>
              </c:strCache>
            </c:strRef>
          </c:tx>
          <c:spPr>
            <a:solidFill>
              <a:schemeClr val="accent1"/>
            </a:solidFill>
            <a:ln>
              <a:noFill/>
            </a:ln>
            <a:effectLst/>
          </c:spPr>
          <c:invertIfNegative val="0"/>
          <c:dPt>
            <c:idx val="0"/>
            <c:invertIfNegative val="0"/>
            <c:bubble3D val="0"/>
            <c:spPr>
              <a:gradFill flip="none" rotWithShape="1">
                <a:gsLst>
                  <a:gs pos="0">
                    <a:srgbClr val="BC8F00">
                      <a:shade val="30000"/>
                      <a:satMod val="115000"/>
                    </a:srgbClr>
                  </a:gs>
                  <a:gs pos="50000">
                    <a:srgbClr val="BC8F00">
                      <a:shade val="67500"/>
                      <a:satMod val="115000"/>
                    </a:srgbClr>
                  </a:gs>
                  <a:gs pos="100000">
                    <a:srgbClr val="BC8F00">
                      <a:shade val="100000"/>
                      <a:satMod val="115000"/>
                    </a:srgbClr>
                  </a:gs>
                </a:gsLst>
                <a:lin ang="2700000" scaled="1"/>
                <a:tileRect/>
              </a:gradFill>
              <a:ln>
                <a:noFill/>
              </a:ln>
              <a:effectLst/>
            </c:spPr>
            <c:extLst xmlns:c16r2="http://schemas.microsoft.com/office/drawing/2015/06/chart">
              <c:ext xmlns:c16="http://schemas.microsoft.com/office/drawing/2014/chart" uri="{C3380CC4-5D6E-409C-BE32-E72D297353CC}">
                <c16:uniqueId val="{00000001-7F0E-4311-BFD2-4470154F6BF2}"/>
              </c:ext>
            </c:extLst>
          </c:dPt>
          <c:dPt>
            <c:idx val="6"/>
            <c:invertIfNegative val="0"/>
            <c:bubble3D val="0"/>
            <c:spPr>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2700000" scaled="1"/>
                <a:tileRect/>
              </a:gradFill>
              <a:ln>
                <a:noFill/>
              </a:ln>
              <a:effectLst/>
            </c:spPr>
            <c:extLst xmlns:c16r2="http://schemas.microsoft.com/office/drawing/2015/06/chart">
              <c:ext xmlns:c16="http://schemas.microsoft.com/office/drawing/2014/chart" uri="{C3380CC4-5D6E-409C-BE32-E72D297353CC}">
                <c16:uniqueId val="{00000000-7F0E-4311-BFD2-4470154F6BF2}"/>
              </c:ext>
            </c:extLst>
          </c:dPt>
          <c:dLbls>
            <c:spPr>
              <a:noFill/>
              <a:ln>
                <a:noFill/>
              </a:ln>
              <a:effectLst/>
            </c:spPr>
            <c:txPr>
              <a:bodyPr rot="0" vert="horz"/>
              <a:lstStyle/>
              <a:p>
                <a:pPr>
                  <a:defRPr baseline="0">
                    <a:solidFill>
                      <a:schemeClr val="bg1"/>
                    </a:solidFill>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prstDash val="solid"/>
                      <a:round/>
                    </a:ln>
                    <a:effectLst/>
                  </c:spPr>
                </c15:leaderLines>
              </c:ext>
            </c:extLst>
          </c:dLbls>
          <c:cat>
            <c:strRef>
              <c:f>Sheet1!$A$2:$A$8</c:f>
              <c:strCache>
                <c:ptCount val="7"/>
                <c:pt idx="0">
                  <c:v>Samples labelled remotely</c:v>
                </c:pt>
                <c:pt idx="1">
                  <c:v>Technical issues when using EIS</c:v>
                </c:pt>
                <c:pt idx="2">
                  <c:v>Sample not labelled by sampler</c:v>
                </c:pt>
                <c:pt idx="3">
                  <c:v>Emergency at sample collection </c:v>
                </c:pt>
                <c:pt idx="4">
                  <c:v>Knowledge deficits</c:v>
                </c:pt>
                <c:pt idx="5">
                  <c:v>Busy environment/Distractions</c:v>
                </c:pt>
                <c:pt idx="6">
                  <c:v>Errors associated with wristbands</c:v>
                </c:pt>
              </c:strCache>
            </c:strRef>
          </c:cat>
          <c:val>
            <c:numRef>
              <c:f>Sheet1!$B$2:$B$8</c:f>
              <c:numCache>
                <c:formatCode>General</c:formatCode>
                <c:ptCount val="7"/>
                <c:pt idx="0">
                  <c:v>25</c:v>
                </c:pt>
                <c:pt idx="1">
                  <c:v>10</c:v>
                </c:pt>
                <c:pt idx="2">
                  <c:v>8</c:v>
                </c:pt>
                <c:pt idx="3">
                  <c:v>4</c:v>
                </c:pt>
                <c:pt idx="4">
                  <c:v>4</c:v>
                </c:pt>
                <c:pt idx="5">
                  <c:v>7</c:v>
                </c:pt>
                <c:pt idx="6">
                  <c:v>24</c:v>
                </c:pt>
              </c:numCache>
            </c:numRef>
          </c:val>
          <c:extLst xmlns:c16r2="http://schemas.microsoft.com/office/drawing/2015/06/chart">
            <c:ext xmlns:c16="http://schemas.microsoft.com/office/drawing/2014/chart" uri="{C3380CC4-5D6E-409C-BE32-E72D297353CC}">
              <c16:uniqueId val="{00000000-44B3-4BEC-965D-4D2A19E8F0C5}"/>
            </c:ext>
          </c:extLst>
        </c:ser>
        <c:dLbls>
          <c:dLblPos val="inEnd"/>
          <c:showLegendKey val="0"/>
          <c:showVal val="1"/>
          <c:showCatName val="0"/>
          <c:showSerName val="0"/>
          <c:showPercent val="0"/>
          <c:showBubbleSize val="0"/>
        </c:dLbls>
        <c:gapWidth val="182"/>
        <c:axId val="149056512"/>
        <c:axId val="149040512"/>
      </c:barChart>
      <c:valAx>
        <c:axId val="149040512"/>
        <c:scaling>
          <c:orientation val="minMax"/>
        </c:scaling>
        <c:delete val="0"/>
        <c:axPos val="b"/>
        <c:majorGridlines>
          <c:spPr>
            <a:ln w="9525" cap="flat" cmpd="sng" algn="ctr">
              <a:solidFill>
                <a:schemeClr val="tx1">
                  <a:lumMod val="15000"/>
                  <a:lumOff val="85000"/>
                </a:schemeClr>
              </a:solidFill>
              <a:prstDash val="solid"/>
              <a:round/>
            </a:ln>
            <a:effectLst/>
          </c:spPr>
        </c:majorGridlines>
        <c:numFmt formatCode="General" sourceLinked="1"/>
        <c:majorTickMark val="none"/>
        <c:minorTickMark val="none"/>
        <c:tickLblPos val="nextTo"/>
        <c:spPr>
          <a:noFill/>
          <a:ln w="12700" cap="flat" cmpd="sng" algn="ctr">
            <a:noFill/>
            <a:prstDash val="solid"/>
            <a:round/>
          </a:ln>
          <a:effectLst/>
        </c:spPr>
        <c:txPr>
          <a:bodyPr rot="-60000000" vert="horz"/>
          <a:lstStyle/>
          <a:p>
            <a:pPr>
              <a:defRPr/>
            </a:pPr>
            <a:endParaRPr lang="en-US"/>
          </a:p>
        </c:txPr>
        <c:crossAx val="149056512"/>
        <c:crosses val="autoZero"/>
        <c:crossBetween val="between"/>
      </c:valAx>
      <c:catAx>
        <c:axId val="149056512"/>
        <c:scaling>
          <c:orientation val="minMax"/>
        </c:scaling>
        <c:delete val="0"/>
        <c:axPos val="l"/>
        <c:numFmt formatCode="General" sourceLinked="0"/>
        <c:majorTickMark val="none"/>
        <c:minorTickMark val="none"/>
        <c:tickLblPos val="nextTo"/>
        <c:spPr>
          <a:noFill/>
          <a:ln w="9525" cap="flat" cmpd="sng" algn="ctr">
            <a:solidFill>
              <a:schemeClr val="tx1">
                <a:lumMod val="15000"/>
                <a:lumOff val="85000"/>
              </a:schemeClr>
            </a:solidFill>
            <a:prstDash val="solid"/>
            <a:round/>
          </a:ln>
          <a:effectLst/>
        </c:spPr>
        <c:txPr>
          <a:bodyPr rot="-60000000" vert="horz"/>
          <a:lstStyle/>
          <a:p>
            <a:pPr>
              <a:defRPr/>
            </a:pPr>
            <a:endParaRPr lang="en-US"/>
          </a:p>
        </c:txPr>
        <c:crossAx val="149040512"/>
        <c:crosses val="autoZero"/>
        <c:auto val="1"/>
        <c:lblAlgn val="ctr"/>
        <c:lblOffset val="100"/>
        <c:noMultiLvlLbl val="0"/>
      </c:cat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prstDash val="solid"/>
      <a:round/>
    </a:ln>
    <a:effectLst/>
  </c:spPr>
  <c:txPr>
    <a:bodyPr/>
    <a:lstStyle/>
    <a:p>
      <a:pPr>
        <a:defRPr>
          <a:latin typeface="Calibri" panose="020F0502020204030204" pitchFamily="34" charset="0"/>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IE"/>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rot="0" vert="horz"/>
          <a:lstStyle/>
          <a:p>
            <a:pPr>
              <a:defRPr/>
            </a:pPr>
            <a:r>
              <a:rPr lang="en-GB"/>
              <a:t>Human Factors that contributed to WBITs</a:t>
            </a:r>
          </a:p>
        </c:rich>
      </c:tx>
      <c:overlay val="0"/>
      <c:spPr>
        <a:noFill/>
        <a:ln>
          <a:noFill/>
        </a:ln>
        <a:effectLst/>
      </c:spPr>
    </c:title>
    <c:autoTitleDeleted val="0"/>
    <c:plotArea>
      <c:layout/>
      <c:barChart>
        <c:barDir val="bar"/>
        <c:grouping val="clustered"/>
        <c:varyColors val="0"/>
        <c:ser>
          <c:idx val="0"/>
          <c:order val="0"/>
          <c:tx>
            <c:strRef>
              <c:f>Sheet1!$B$1</c:f>
              <c:strCache>
                <c:ptCount val="1"/>
                <c:pt idx="0">
                  <c:v>Human Factors that contributed to WBITs</c:v>
                </c:pt>
              </c:strCache>
            </c:strRef>
          </c:tx>
          <c:spPr>
            <a:solidFill>
              <a:schemeClr val="accent1"/>
            </a:solidFill>
            <a:ln>
              <a:noFill/>
            </a:ln>
            <a:effectLst/>
          </c:spPr>
          <c:invertIfNegative val="0"/>
          <c:dPt>
            <c:idx val="0"/>
            <c:invertIfNegative val="0"/>
            <c:bubble3D val="0"/>
            <c:spP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ln>
                <a:noFill/>
              </a:ln>
              <a:effectLst/>
            </c:spPr>
            <c:extLst xmlns:c16r2="http://schemas.microsoft.com/office/drawing/2015/06/chart">
              <c:ext xmlns:c16="http://schemas.microsoft.com/office/drawing/2014/chart" uri="{C3380CC4-5D6E-409C-BE32-E72D297353CC}">
                <c16:uniqueId val="{00000000-B917-42F0-AD1F-21182D248427}"/>
              </c:ext>
            </c:extLst>
          </c:dPt>
          <c:dPt>
            <c:idx val="1"/>
            <c:invertIfNegative val="0"/>
            <c:bubble3D val="0"/>
            <c:spPr>
              <a:gradFill flip="none" rotWithShape="1">
                <a:gsLst>
                  <a:gs pos="0">
                    <a:schemeClr val="accent5">
                      <a:lumMod val="60000"/>
                      <a:lumOff val="40000"/>
                      <a:shade val="30000"/>
                      <a:satMod val="115000"/>
                    </a:schemeClr>
                  </a:gs>
                  <a:gs pos="50000">
                    <a:schemeClr val="accent5">
                      <a:lumMod val="60000"/>
                      <a:lumOff val="40000"/>
                      <a:shade val="67500"/>
                      <a:satMod val="115000"/>
                    </a:schemeClr>
                  </a:gs>
                  <a:gs pos="100000">
                    <a:schemeClr val="accent5">
                      <a:lumMod val="60000"/>
                      <a:lumOff val="40000"/>
                      <a:shade val="100000"/>
                      <a:satMod val="115000"/>
                    </a:schemeClr>
                  </a:gs>
                </a:gsLst>
                <a:lin ang="2700000" scaled="1"/>
                <a:tileRect/>
              </a:gradFill>
              <a:ln>
                <a:noFill/>
              </a:ln>
              <a:effectLst/>
            </c:spPr>
            <c:extLst xmlns:c16r2="http://schemas.microsoft.com/office/drawing/2015/06/chart">
              <c:ext xmlns:c16="http://schemas.microsoft.com/office/drawing/2014/chart" uri="{C3380CC4-5D6E-409C-BE32-E72D297353CC}">
                <c16:uniqueId val="{00000003-B917-42F0-AD1F-21182D248427}"/>
              </c:ext>
            </c:extLst>
          </c:dPt>
          <c:dPt>
            <c:idx val="3"/>
            <c:invertIfNegative val="0"/>
            <c:bubble3D val="0"/>
            <c:spPr>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a:ln>
                <a:noFill/>
              </a:ln>
              <a:effectLst/>
            </c:spPr>
            <c:extLst xmlns:c16r2="http://schemas.microsoft.com/office/drawing/2015/06/chart">
              <c:ext xmlns:c16="http://schemas.microsoft.com/office/drawing/2014/chart" uri="{C3380CC4-5D6E-409C-BE32-E72D297353CC}">
                <c16:uniqueId val="{00000001-B917-42F0-AD1F-21182D248427}"/>
              </c:ext>
            </c:extLst>
          </c:dPt>
          <c:dPt>
            <c:idx val="6"/>
            <c:invertIfNegative val="0"/>
            <c:bubble3D val="0"/>
            <c:spPr>
              <a:gradFill flip="none" rotWithShape="1">
                <a:gsLst>
                  <a:gs pos="0">
                    <a:schemeClr val="accent3">
                      <a:lumMod val="60000"/>
                      <a:lumOff val="40000"/>
                      <a:shade val="30000"/>
                      <a:satMod val="115000"/>
                    </a:schemeClr>
                  </a:gs>
                  <a:gs pos="50000">
                    <a:schemeClr val="accent3">
                      <a:lumMod val="60000"/>
                      <a:lumOff val="40000"/>
                      <a:shade val="67500"/>
                      <a:satMod val="115000"/>
                    </a:schemeClr>
                  </a:gs>
                  <a:gs pos="100000">
                    <a:schemeClr val="accent3">
                      <a:lumMod val="60000"/>
                      <a:lumOff val="40000"/>
                      <a:shade val="100000"/>
                      <a:satMod val="115000"/>
                    </a:schemeClr>
                  </a:gs>
                </a:gsLst>
                <a:lin ang="8100000" scaled="1"/>
                <a:tileRect/>
              </a:gradFill>
              <a:ln>
                <a:noFill/>
              </a:ln>
              <a:effectLst/>
            </c:spPr>
            <c:extLst xmlns:c16r2="http://schemas.microsoft.com/office/drawing/2015/06/chart">
              <c:ext xmlns:c16="http://schemas.microsoft.com/office/drawing/2014/chart" uri="{C3380CC4-5D6E-409C-BE32-E72D297353CC}">
                <c16:uniqueId val="{00000002-B917-42F0-AD1F-21182D248427}"/>
              </c:ext>
            </c:extLst>
          </c:dPt>
          <c:dLbls>
            <c:spPr>
              <a:noFill/>
              <a:ln>
                <a:noFill/>
              </a:ln>
              <a:effectLst/>
            </c:spPr>
            <c:txPr>
              <a:bodyPr rot="0" vert="horz"/>
              <a:lstStyle/>
              <a:p>
                <a:pPr>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12700" cap="flat" cmpd="sng" algn="ctr">
                      <a:solidFill>
                        <a:schemeClr val="tx1"/>
                      </a:solidFill>
                      <a:prstDash val="solid"/>
                      <a:round/>
                    </a:ln>
                    <a:effectLst/>
                  </c:spPr>
                </c15:leaderLines>
              </c:ext>
            </c:extLst>
          </c:dLbls>
          <c:cat>
            <c:strRef>
              <c:f>Sheet1!$A$2:$A$9</c:f>
              <c:strCache>
                <c:ptCount val="8"/>
                <c:pt idx="0">
                  <c:v>Busy environment</c:v>
                </c:pt>
                <c:pt idx="1">
                  <c:v>Collection staff distracted/interupted</c:v>
                </c:pt>
                <c:pt idx="2">
                  <c:v>Collection staff member unwell at time of collection</c:v>
                </c:pt>
                <c:pt idx="3">
                  <c:v>Issue with sample printer</c:v>
                </c:pt>
                <c:pt idx="4">
                  <c:v>Lack of space/too many charts</c:v>
                </c:pt>
                <c:pt idx="5">
                  <c:v>Medical emergency at time of sample collection</c:v>
                </c:pt>
                <c:pt idx="6">
                  <c:v>Patient with similar identifiers (name/surname/DOB)</c:v>
                </c:pt>
                <c:pt idx="7">
                  <c:v>Time of collection (night shift/nurse handover)</c:v>
                </c:pt>
              </c:strCache>
            </c:strRef>
          </c:cat>
          <c:val>
            <c:numRef>
              <c:f>Sheet1!$B$2:$B$9</c:f>
              <c:numCache>
                <c:formatCode>General</c:formatCode>
                <c:ptCount val="8"/>
                <c:pt idx="0">
                  <c:v>15</c:v>
                </c:pt>
                <c:pt idx="1">
                  <c:v>6</c:v>
                </c:pt>
                <c:pt idx="2">
                  <c:v>1</c:v>
                </c:pt>
                <c:pt idx="3">
                  <c:v>9</c:v>
                </c:pt>
                <c:pt idx="4">
                  <c:v>3</c:v>
                </c:pt>
                <c:pt idx="5">
                  <c:v>3</c:v>
                </c:pt>
                <c:pt idx="6">
                  <c:v>7</c:v>
                </c:pt>
                <c:pt idx="7">
                  <c:v>3</c:v>
                </c:pt>
              </c:numCache>
            </c:numRef>
          </c:val>
          <c:extLst xmlns:c16r2="http://schemas.microsoft.com/office/drawing/2015/06/chart">
            <c:ext xmlns:c16="http://schemas.microsoft.com/office/drawing/2014/chart" uri="{C3380CC4-5D6E-409C-BE32-E72D297353CC}">
              <c16:uniqueId val="{00000000-B1EF-409E-A976-993599EFA9BA}"/>
            </c:ext>
          </c:extLst>
        </c:ser>
        <c:dLbls>
          <c:showLegendKey val="0"/>
          <c:showVal val="0"/>
          <c:showCatName val="0"/>
          <c:showSerName val="0"/>
          <c:showPercent val="0"/>
          <c:showBubbleSize val="0"/>
        </c:dLbls>
        <c:gapWidth val="182"/>
        <c:axId val="148919424"/>
        <c:axId val="148920960"/>
      </c:barChart>
      <c:catAx>
        <c:axId val="14891942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prstDash val="solid"/>
            <a:round/>
          </a:ln>
          <a:effectLst/>
        </c:spPr>
        <c:txPr>
          <a:bodyPr rot="-60000000" vert="horz"/>
          <a:lstStyle/>
          <a:p>
            <a:pPr>
              <a:defRPr/>
            </a:pPr>
            <a:endParaRPr lang="en-US"/>
          </a:p>
        </c:txPr>
        <c:crossAx val="148920960"/>
        <c:crosses val="autoZero"/>
        <c:auto val="1"/>
        <c:lblAlgn val="ctr"/>
        <c:lblOffset val="100"/>
        <c:noMultiLvlLbl val="0"/>
      </c:catAx>
      <c:valAx>
        <c:axId val="148920960"/>
        <c:scaling>
          <c:orientation val="minMax"/>
        </c:scaling>
        <c:delete val="0"/>
        <c:axPos val="b"/>
        <c:majorGridlines>
          <c:spPr>
            <a:ln w="9525" cap="flat" cmpd="sng" algn="ctr">
              <a:solidFill>
                <a:schemeClr val="tx1">
                  <a:lumMod val="15000"/>
                  <a:lumOff val="85000"/>
                </a:schemeClr>
              </a:solidFill>
              <a:prstDash val="solid"/>
              <a:round/>
            </a:ln>
            <a:effectLst/>
          </c:spPr>
        </c:majorGridlines>
        <c:numFmt formatCode="General" sourceLinked="1"/>
        <c:majorTickMark val="none"/>
        <c:minorTickMark val="none"/>
        <c:tickLblPos val="nextTo"/>
        <c:spPr>
          <a:noFill/>
          <a:ln w="12700" cap="flat" cmpd="sng" algn="ctr">
            <a:noFill/>
            <a:prstDash val="solid"/>
            <a:round/>
          </a:ln>
          <a:effectLst/>
        </c:spPr>
        <c:txPr>
          <a:bodyPr rot="-60000000" vert="horz"/>
          <a:lstStyle/>
          <a:p>
            <a:pPr>
              <a:defRPr/>
            </a:pPr>
            <a:endParaRPr lang="en-US"/>
          </a:p>
        </c:txPr>
        <c:crossAx val="148919424"/>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w="9525" cap="flat" cmpd="sng" algn="ctr">
      <a:solidFill>
        <a:schemeClr val="tx1">
          <a:lumMod val="15000"/>
          <a:lumOff val="85000"/>
        </a:schemeClr>
      </a:solidFill>
      <a:prstDash val="solid"/>
      <a:round/>
    </a:ln>
    <a:effectLst/>
  </c:spPr>
  <c:txPr>
    <a:bodyPr/>
    <a:lstStyle/>
    <a:p>
      <a:pPr>
        <a:defRPr>
          <a:latin typeface="Calibri" panose="020F0502020204030204" pitchFamily="34"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I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210463126096054"/>
          <c:y val="2.4946980968864312E-2"/>
          <c:w val="0.61115593653580513"/>
          <c:h val="0.85016596796071908"/>
        </c:manualLayout>
      </c:layout>
      <c:barChart>
        <c:barDir val="bar"/>
        <c:grouping val="clustered"/>
        <c:varyColors val="0"/>
        <c:ser>
          <c:idx val="0"/>
          <c:order val="0"/>
          <c:tx>
            <c:strRef>
              <c:f>Sheet1!$B$1</c:f>
              <c:strCache>
                <c:ptCount val="1"/>
                <c:pt idx="0">
                  <c:v>Near Miss</c:v>
                </c:pt>
              </c:strCache>
            </c:strRef>
          </c:tx>
          <c:spPr>
            <a:solidFill>
              <a:srgbClr val="F19D0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Category A (&lt;1000 units)</c:v>
                </c:pt>
                <c:pt idx="1">
                  <c:v>Category B (1000-3000 units)</c:v>
                </c:pt>
                <c:pt idx="2">
                  <c:v>Category C (3000-6000 units)</c:v>
                </c:pt>
                <c:pt idx="3">
                  <c:v>Category D (&gt;6000 units)</c:v>
                </c:pt>
              </c:strCache>
            </c:strRef>
          </c:cat>
          <c:val>
            <c:numRef>
              <c:f>Sheet1!$B$2:$B$5</c:f>
              <c:numCache>
                <c:formatCode>General</c:formatCode>
                <c:ptCount val="4"/>
                <c:pt idx="0">
                  <c:v>3</c:v>
                </c:pt>
                <c:pt idx="1">
                  <c:v>5</c:v>
                </c:pt>
                <c:pt idx="2">
                  <c:v>1</c:v>
                </c:pt>
                <c:pt idx="3">
                  <c:v>22</c:v>
                </c:pt>
              </c:numCache>
            </c:numRef>
          </c:val>
          <c:extLst xmlns:c16r2="http://schemas.microsoft.com/office/drawing/2015/06/chart">
            <c:ext xmlns:c16="http://schemas.microsoft.com/office/drawing/2014/chart" uri="{C3380CC4-5D6E-409C-BE32-E72D297353CC}">
              <c16:uniqueId val="{00000000-D034-450E-A648-42F926D6055F}"/>
            </c:ext>
          </c:extLst>
        </c:ser>
        <c:ser>
          <c:idx val="1"/>
          <c:order val="1"/>
          <c:tx>
            <c:strRef>
              <c:f>Sheet1!$C$1</c:f>
              <c:strCache>
                <c:ptCount val="1"/>
                <c:pt idx="0">
                  <c:v>WBIT</c:v>
                </c:pt>
              </c:strCache>
            </c:strRef>
          </c:tx>
          <c:spPr>
            <a:solidFill>
              <a:schemeClr val="accent4">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Category A (&lt;1000 units)</c:v>
                </c:pt>
                <c:pt idx="1">
                  <c:v>Category B (1000-3000 units)</c:v>
                </c:pt>
                <c:pt idx="2">
                  <c:v>Category C (3000-6000 units)</c:v>
                </c:pt>
                <c:pt idx="3">
                  <c:v>Category D (&gt;6000 units)</c:v>
                </c:pt>
              </c:strCache>
            </c:strRef>
          </c:cat>
          <c:val>
            <c:numRef>
              <c:f>Sheet1!$C$2:$C$5</c:f>
              <c:numCache>
                <c:formatCode>General</c:formatCode>
                <c:ptCount val="4"/>
                <c:pt idx="0">
                  <c:v>29</c:v>
                </c:pt>
                <c:pt idx="1">
                  <c:v>20</c:v>
                </c:pt>
                <c:pt idx="2">
                  <c:v>5</c:v>
                </c:pt>
                <c:pt idx="3">
                  <c:v>24</c:v>
                </c:pt>
              </c:numCache>
            </c:numRef>
          </c:val>
          <c:extLst xmlns:c16r2="http://schemas.microsoft.com/office/drawing/2015/06/chart">
            <c:ext xmlns:c16="http://schemas.microsoft.com/office/drawing/2014/chart" uri="{C3380CC4-5D6E-409C-BE32-E72D297353CC}">
              <c16:uniqueId val="{00000001-D034-450E-A648-42F926D6055F}"/>
            </c:ext>
          </c:extLst>
        </c:ser>
        <c:ser>
          <c:idx val="2"/>
          <c:order val="2"/>
          <c:tx>
            <c:strRef>
              <c:f>Sheet1!$D$1</c:f>
              <c:strCache>
                <c:ptCount val="1"/>
                <c:pt idx="0">
                  <c:v>SAE</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Category A (&lt;1000 units)</c:v>
                </c:pt>
                <c:pt idx="1">
                  <c:v>Category B (1000-3000 units)</c:v>
                </c:pt>
                <c:pt idx="2">
                  <c:v>Category C (3000-6000 units)</c:v>
                </c:pt>
                <c:pt idx="3">
                  <c:v>Category D (&gt;6000 units)</c:v>
                </c:pt>
              </c:strCache>
            </c:strRef>
          </c:cat>
          <c:val>
            <c:numRef>
              <c:f>Sheet1!$D$2:$D$5</c:f>
              <c:numCache>
                <c:formatCode>General</c:formatCode>
                <c:ptCount val="4"/>
                <c:pt idx="0">
                  <c:v>17</c:v>
                </c:pt>
                <c:pt idx="1">
                  <c:v>28</c:v>
                </c:pt>
                <c:pt idx="2">
                  <c:v>16</c:v>
                </c:pt>
                <c:pt idx="3">
                  <c:v>42</c:v>
                </c:pt>
              </c:numCache>
            </c:numRef>
          </c:val>
          <c:extLst xmlns:c16r2="http://schemas.microsoft.com/office/drawing/2015/06/chart">
            <c:ext xmlns:c16="http://schemas.microsoft.com/office/drawing/2014/chart" uri="{C3380CC4-5D6E-409C-BE32-E72D297353CC}">
              <c16:uniqueId val="{00000002-D034-450E-A648-42F926D6055F}"/>
            </c:ext>
          </c:extLst>
        </c:ser>
        <c:dLbls>
          <c:showLegendKey val="0"/>
          <c:showVal val="0"/>
          <c:showCatName val="0"/>
          <c:showSerName val="0"/>
          <c:showPercent val="0"/>
          <c:showBubbleSize val="0"/>
        </c:dLbls>
        <c:gapWidth val="150"/>
        <c:axId val="129783296"/>
        <c:axId val="129784832"/>
      </c:barChart>
      <c:catAx>
        <c:axId val="12978329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9784832"/>
        <c:crosses val="autoZero"/>
        <c:auto val="1"/>
        <c:lblAlgn val="ctr"/>
        <c:lblOffset val="100"/>
        <c:noMultiLvlLbl val="0"/>
      </c:catAx>
      <c:valAx>
        <c:axId val="12978483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978329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IE"/>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0.35606616323397322"/>
          <c:y val="8.2271935452277539E-2"/>
          <c:w val="0.37653378463450876"/>
          <c:h val="0.86158994545092393"/>
        </c:manualLayout>
      </c:layout>
      <c:barChart>
        <c:barDir val="bar"/>
        <c:grouping val="stacked"/>
        <c:varyColors val="0"/>
        <c:ser>
          <c:idx val="0"/>
          <c:order val="0"/>
          <c:tx>
            <c:strRef>
              <c:f>Sheet1!$B$1</c:f>
              <c:strCache>
                <c:ptCount val="1"/>
                <c:pt idx="0">
                  <c:v>Serious adverse event reports accepted by the NHO in 2023 (n=102)</c:v>
                </c:pt>
              </c:strCache>
            </c:strRef>
          </c:tx>
          <c:invertIfNegative val="0"/>
          <c:dPt>
            <c:idx val="0"/>
            <c:invertIfNegative val="0"/>
            <c:bubble3D val="0"/>
            <c:spPr>
              <a:solidFill>
                <a:schemeClr val="tx2">
                  <a:lumMod val="75000"/>
                  <a:lumOff val="25000"/>
                </a:schemeClr>
              </a:solidFill>
            </c:spPr>
            <c:extLst xmlns:c16r2="http://schemas.microsoft.com/office/drawing/2015/06/chart">
              <c:ext xmlns:c16="http://schemas.microsoft.com/office/drawing/2014/chart" uri="{C3380CC4-5D6E-409C-BE32-E72D297353CC}">
                <c16:uniqueId val="{00000000-45FF-424D-9B4C-2D13113DED6E}"/>
              </c:ext>
            </c:extLst>
          </c:dPt>
          <c:dPt>
            <c:idx val="1"/>
            <c:invertIfNegative val="0"/>
            <c:bubble3D val="0"/>
            <c:spPr>
              <a:solidFill>
                <a:srgbClr val="CC0000"/>
              </a:solidFill>
            </c:spPr>
            <c:extLst xmlns:c16r2="http://schemas.microsoft.com/office/drawing/2015/06/chart">
              <c:ext xmlns:c16="http://schemas.microsoft.com/office/drawing/2014/chart" uri="{C3380CC4-5D6E-409C-BE32-E72D297353CC}">
                <c16:uniqueId val="{00000001-45FF-424D-9B4C-2D13113DED6E}"/>
              </c:ext>
            </c:extLst>
          </c:dPt>
          <c:dPt>
            <c:idx val="2"/>
            <c:invertIfNegative val="0"/>
            <c:bubble3D val="0"/>
            <c:spPr>
              <a:solidFill>
                <a:srgbClr val="CC0000"/>
              </a:solidFill>
            </c:spPr>
            <c:extLst xmlns:c16r2="http://schemas.microsoft.com/office/drawing/2015/06/chart">
              <c:ext xmlns:c16="http://schemas.microsoft.com/office/drawing/2014/chart" uri="{C3380CC4-5D6E-409C-BE32-E72D297353CC}">
                <c16:uniqueId val="{00000002-45FF-424D-9B4C-2D13113DED6E}"/>
              </c:ext>
            </c:extLst>
          </c:dPt>
          <c:dPt>
            <c:idx val="3"/>
            <c:invertIfNegative val="0"/>
            <c:bubble3D val="0"/>
            <c:spPr>
              <a:solidFill>
                <a:srgbClr val="CC0000"/>
              </a:solidFill>
            </c:spPr>
            <c:extLst xmlns:c16r2="http://schemas.microsoft.com/office/drawing/2015/06/chart">
              <c:ext xmlns:c16="http://schemas.microsoft.com/office/drawing/2014/chart" uri="{C3380CC4-5D6E-409C-BE32-E72D297353CC}">
                <c16:uniqueId val="{00000004-45FF-424D-9B4C-2D13113DED6E}"/>
              </c:ext>
            </c:extLst>
          </c:dPt>
          <c:dPt>
            <c:idx val="4"/>
            <c:invertIfNegative val="0"/>
            <c:bubble3D val="0"/>
            <c:spPr>
              <a:solidFill>
                <a:srgbClr val="CC0000"/>
              </a:solidFill>
            </c:spPr>
            <c:extLst xmlns:c16r2="http://schemas.microsoft.com/office/drawing/2015/06/chart">
              <c:ext xmlns:c16="http://schemas.microsoft.com/office/drawing/2014/chart" uri="{C3380CC4-5D6E-409C-BE32-E72D297353CC}">
                <c16:uniqueId val="{00000003-45FF-424D-9B4C-2D13113DED6E}"/>
              </c:ext>
            </c:extLst>
          </c:dPt>
          <c:dPt>
            <c:idx val="8"/>
            <c:invertIfNegative val="0"/>
            <c:bubble3D val="0"/>
            <c:spPr>
              <a:solidFill>
                <a:srgbClr val="CC0000"/>
              </a:solidFill>
            </c:spPr>
            <c:extLst xmlns:c16r2="http://schemas.microsoft.com/office/drawing/2015/06/chart">
              <c:ext xmlns:c16="http://schemas.microsoft.com/office/drawing/2014/chart" uri="{C3380CC4-5D6E-409C-BE32-E72D297353CC}">
                <c16:uniqueId val="{00000005-45FF-424D-9B4C-2D13113DED6E}"/>
              </c:ext>
            </c:extLst>
          </c:dPt>
          <c:cat>
            <c:strRef>
              <c:f>Sheet1!$A$2:$A$14</c:f>
              <c:strCache>
                <c:ptCount val="13"/>
                <c:pt idx="0">
                  <c:v>Other  (n=31)</c:v>
                </c:pt>
                <c:pt idx="1">
                  <c:v>Inappropriate Transfusion (n=16)</c:v>
                </c:pt>
                <c:pt idx="2">
                  <c:v>Failure to give irradiated components (n=11)</c:v>
                </c:pt>
                <c:pt idx="3">
                  <c:v>Delay in giving product (n=10)</c:v>
                </c:pt>
                <c:pt idx="4">
                  <c:v>Failure to administer product (n=9)</c:v>
                </c:pt>
                <c:pt idx="5">
                  <c:v>Transfusion of an incorrectly labelled unit (n=7)</c:v>
                </c:pt>
                <c:pt idx="6">
                  <c:v>Incorrect component/product transfused (n=4)</c:v>
                </c:pt>
                <c:pt idx="7">
                  <c:v>Transfusion of other ag incompatible RCC (if no reaction) (n=4)</c:v>
                </c:pt>
                <c:pt idx="8">
                  <c:v>Incorrect ABO group transfused if no reaction (n=3)</c:v>
                </c:pt>
                <c:pt idx="9">
                  <c:v>Transfusion of an incorrectly stored component (n=2)</c:v>
                </c:pt>
                <c:pt idx="10">
                  <c:v>Failure to give CMV negative components (n=2)</c:v>
                </c:pt>
                <c:pt idx="11">
                  <c:v>Transfusion of an expired component (n=1)</c:v>
                </c:pt>
                <c:pt idx="12">
                  <c:v>Incorrect RhD group transfused if no reaction (n=2)</c:v>
                </c:pt>
              </c:strCache>
            </c:strRef>
          </c:cat>
          <c:val>
            <c:numRef>
              <c:f>Sheet1!$B$2:$B$14</c:f>
              <c:numCache>
                <c:formatCode>General</c:formatCode>
                <c:ptCount val="13"/>
                <c:pt idx="0">
                  <c:v>31</c:v>
                </c:pt>
                <c:pt idx="1">
                  <c:v>16</c:v>
                </c:pt>
                <c:pt idx="2">
                  <c:v>11</c:v>
                </c:pt>
                <c:pt idx="3">
                  <c:v>10</c:v>
                </c:pt>
                <c:pt idx="4">
                  <c:v>9</c:v>
                </c:pt>
                <c:pt idx="5">
                  <c:v>7</c:v>
                </c:pt>
                <c:pt idx="6">
                  <c:v>4</c:v>
                </c:pt>
                <c:pt idx="7">
                  <c:v>4</c:v>
                </c:pt>
                <c:pt idx="8">
                  <c:v>3</c:v>
                </c:pt>
                <c:pt idx="9">
                  <c:v>2</c:v>
                </c:pt>
                <c:pt idx="10">
                  <c:v>2</c:v>
                </c:pt>
                <c:pt idx="11">
                  <c:v>1</c:v>
                </c:pt>
                <c:pt idx="12">
                  <c:v>2</c:v>
                </c:pt>
              </c:numCache>
            </c:numRef>
          </c:val>
          <c:extLst xmlns:c16r2="http://schemas.microsoft.com/office/drawing/2015/06/chart">
            <c:ext xmlns:c16="http://schemas.microsoft.com/office/drawing/2014/chart" uri="{C3380CC4-5D6E-409C-BE32-E72D297353CC}">
              <c16:uniqueId val="{00000000-A5EB-41DA-AB94-A9929A720158}"/>
            </c:ext>
          </c:extLst>
        </c:ser>
        <c:dLbls>
          <c:showLegendKey val="0"/>
          <c:showVal val="0"/>
          <c:showCatName val="0"/>
          <c:showSerName val="0"/>
          <c:showPercent val="0"/>
          <c:showBubbleSize val="0"/>
        </c:dLbls>
        <c:gapWidth val="100"/>
        <c:overlap val="100"/>
        <c:axId val="163348864"/>
        <c:axId val="157563520"/>
      </c:barChart>
      <c:valAx>
        <c:axId val="157563520"/>
        <c:scaling>
          <c:orientation val="minMax"/>
        </c:scaling>
        <c:delete val="0"/>
        <c:axPos val="b"/>
        <c:majorGridlines/>
        <c:numFmt formatCode="General" sourceLinked="1"/>
        <c:majorTickMark val="out"/>
        <c:minorTickMark val="none"/>
        <c:tickLblPos val="nextTo"/>
        <c:crossAx val="163348864"/>
        <c:crosses val="autoZero"/>
        <c:crossBetween val="between"/>
      </c:valAx>
      <c:catAx>
        <c:axId val="163348864"/>
        <c:scaling>
          <c:orientation val="minMax"/>
        </c:scaling>
        <c:delete val="0"/>
        <c:axPos val="l"/>
        <c:numFmt formatCode="General" sourceLinked="0"/>
        <c:majorTickMark val="out"/>
        <c:minorTickMark val="none"/>
        <c:tickLblPos val="nextTo"/>
        <c:txPr>
          <a:bodyPr/>
          <a:lstStyle/>
          <a:p>
            <a:pPr>
              <a:defRPr>
                <a:latin typeface="Calibri" panose="020F0502020204030204" pitchFamily="34" charset="0"/>
                <a:cs typeface="Calibri" panose="020F0502020204030204" pitchFamily="34" charset="0"/>
              </a:defRPr>
            </a:pPr>
            <a:endParaRPr lang="en-US"/>
          </a:p>
        </c:txPr>
        <c:crossAx val="157563520"/>
        <c:crosses val="autoZero"/>
        <c:auto val="1"/>
        <c:lblAlgn val="ctr"/>
        <c:lblOffset val="100"/>
        <c:noMultiLvlLbl val="0"/>
      </c:catAx>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IE"/>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a:t>Inappropriate transfusions 2023 what happened?</a:t>
            </a:r>
          </a:p>
        </c:rich>
      </c:tx>
      <c:layout/>
      <c:overlay val="0"/>
      <c:spPr>
        <a:noFill/>
        <a:ln>
          <a:noFill/>
        </a:ln>
        <a:effectLst/>
      </c:spPr>
    </c:title>
    <c:autoTitleDeleted val="0"/>
    <c:plotArea>
      <c:layout/>
      <c:pieChart>
        <c:varyColors val="1"/>
        <c:ser>
          <c:idx val="0"/>
          <c:order val="0"/>
          <c:tx>
            <c:strRef>
              <c:f>Sheet1!$B$1</c:f>
              <c:strCache>
                <c:ptCount val="1"/>
                <c:pt idx="0">
                  <c:v>Reasons given for inappropriate reactions 2023</c:v>
                </c:pt>
              </c:strCache>
            </c:strRef>
          </c:tx>
          <c:spPr>
            <a:solidFill>
              <a:srgbClr val="FF0000"/>
            </a:solidFill>
          </c:spPr>
          <c:dPt>
            <c:idx val="0"/>
            <c:bubble3D val="0"/>
            <c:explosion val="1"/>
            <c:spPr>
              <a:solidFill>
                <a:srgbClr val="FF0000"/>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1-8AEC-45F1-AFFD-6C44245648D4}"/>
              </c:ext>
            </c:extLst>
          </c:dPt>
          <c:dPt>
            <c:idx val="1"/>
            <c:bubble3D val="0"/>
            <c:spPr>
              <a:solidFill>
                <a:srgbClr val="92D050"/>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3-8AEC-45F1-AFFD-6C44245648D4}"/>
              </c:ext>
            </c:extLst>
          </c:dPt>
          <c:dPt>
            <c:idx val="2"/>
            <c:bubble3D val="0"/>
            <c:spPr>
              <a:solidFill>
                <a:srgbClr val="00B0F0"/>
              </a:solidFill>
              <a:ln>
                <a:solidFill>
                  <a:srgbClr val="00B0F0"/>
                </a:solid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5-8AEC-45F1-AFFD-6C44245648D4}"/>
              </c:ext>
            </c:extLst>
          </c:dPt>
          <c:dPt>
            <c:idx val="3"/>
            <c:bubble3D val="0"/>
            <c:spPr>
              <a:solidFill>
                <a:srgbClr val="FFC000"/>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7-8AEC-45F1-AFFD-6C44245648D4}"/>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Sheet1!$A$2:$A$5</c:f>
              <c:strCache>
                <c:ptCount val="4"/>
                <c:pt idx="0">
                  <c:v>Transfusion based on clinical decision not in conformity with clinical guidelines (n=9)</c:v>
                </c:pt>
                <c:pt idx="1">
                  <c:v>Other (n=2)</c:v>
                </c:pt>
                <c:pt idx="2">
                  <c:v>Transfusion based on incorrect or absent Hb result (n=3)</c:v>
                </c:pt>
                <c:pt idx="3">
                  <c:v>Incorrect paperwork (n=1)</c:v>
                </c:pt>
              </c:strCache>
            </c:strRef>
          </c:cat>
          <c:val>
            <c:numRef>
              <c:f>Sheet1!$B$2:$B$5</c:f>
              <c:numCache>
                <c:formatCode>General</c:formatCode>
                <c:ptCount val="4"/>
                <c:pt idx="0">
                  <c:v>9</c:v>
                </c:pt>
                <c:pt idx="1">
                  <c:v>2</c:v>
                </c:pt>
                <c:pt idx="2">
                  <c:v>3</c:v>
                </c:pt>
                <c:pt idx="3">
                  <c:v>1</c:v>
                </c:pt>
              </c:numCache>
            </c:numRef>
          </c:val>
          <c:extLst xmlns:c16r2="http://schemas.microsoft.com/office/drawing/2015/06/chart">
            <c:ext xmlns:c16="http://schemas.microsoft.com/office/drawing/2014/chart" uri="{C3380CC4-5D6E-409C-BE32-E72D297353CC}">
              <c16:uniqueId val="{00000000-6C56-4401-9029-4E737CCD033B}"/>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legendEntry>
        <c:idx val="1"/>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Entry>
      <c:legendEntry>
        <c:idx val="2"/>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Entry>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I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a:t>Human Failures</a:t>
            </a:r>
          </a:p>
        </c:rich>
      </c:tx>
      <c:layout/>
      <c:overlay val="0"/>
      <c:spPr>
        <a:noFill/>
        <a:ln>
          <a:noFill/>
        </a:ln>
        <a:effectLst/>
      </c:spPr>
    </c:title>
    <c:autoTitleDeleted val="0"/>
    <c:plotArea>
      <c:layout>
        <c:manualLayout>
          <c:layoutTarget val="inner"/>
          <c:xMode val="edge"/>
          <c:yMode val="edge"/>
          <c:x val="0.50735767890040273"/>
          <c:y val="0.11083556368179166"/>
          <c:w val="0.47161904639481711"/>
          <c:h val="0.80437304571605328"/>
        </c:manualLayout>
      </c:layout>
      <c:barChart>
        <c:barDir val="bar"/>
        <c:grouping val="clustered"/>
        <c:varyColors val="0"/>
        <c:ser>
          <c:idx val="0"/>
          <c:order val="0"/>
          <c:tx>
            <c:strRef>
              <c:f>Sheet1!$B$1</c:f>
              <c:strCache>
                <c:ptCount val="1"/>
                <c:pt idx="0">
                  <c:v>Series 1</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Pt>
            <c:idx val="0"/>
            <c:invertIfNegative val="0"/>
            <c:bubble3D val="0"/>
            <c:spPr>
              <a:solidFill>
                <a:srgbClr val="92D050"/>
              </a:solidFill>
              <a:ln>
                <a:noFill/>
              </a:ln>
              <a:effectLst>
                <a:outerShdw blurRad="57150" dist="19050" dir="5400000" algn="ctr" rotWithShape="0">
                  <a:srgbClr val="000000">
                    <a:alpha val="63000"/>
                  </a:srgbClr>
                </a:outerShdw>
              </a:effectLst>
            </c:spPr>
            <c:extLst xmlns:c16r2="http://schemas.microsoft.com/office/drawing/2015/06/chart">
              <c:ext xmlns:c16="http://schemas.microsoft.com/office/drawing/2014/chart" uri="{C3380CC4-5D6E-409C-BE32-E72D297353CC}">
                <c16:uniqueId val="{00000000-5306-4D30-A825-32699E0BDB7E}"/>
              </c:ext>
            </c:extLst>
          </c:dPt>
          <c:cat>
            <c:strRef>
              <c:f>Sheet1!$A$2:$A$6</c:f>
              <c:strCache>
                <c:ptCount val="5"/>
                <c:pt idx="0">
                  <c:v>Knowledge (n=7)</c:v>
                </c:pt>
                <c:pt idx="1">
                  <c:v>Failure to follow policies and procedures (n=3)</c:v>
                </c:pt>
                <c:pt idx="2">
                  <c:v>Co-ordination and communication (n=2)</c:v>
                </c:pt>
                <c:pt idx="3">
                  <c:v>Verification (n=1)</c:v>
                </c:pt>
                <c:pt idx="4">
                  <c:v>Other (n=1)</c:v>
                </c:pt>
              </c:strCache>
            </c:strRef>
          </c:cat>
          <c:val>
            <c:numRef>
              <c:f>Sheet1!$B$2:$B$6</c:f>
              <c:numCache>
                <c:formatCode>General</c:formatCode>
                <c:ptCount val="5"/>
                <c:pt idx="0">
                  <c:v>7</c:v>
                </c:pt>
                <c:pt idx="1">
                  <c:v>3</c:v>
                </c:pt>
                <c:pt idx="2">
                  <c:v>2</c:v>
                </c:pt>
                <c:pt idx="3">
                  <c:v>1</c:v>
                </c:pt>
                <c:pt idx="4">
                  <c:v>1</c:v>
                </c:pt>
              </c:numCache>
            </c:numRef>
          </c:val>
          <c:extLst xmlns:c16r2="http://schemas.microsoft.com/office/drawing/2015/06/chart">
            <c:ext xmlns:c16="http://schemas.microsoft.com/office/drawing/2014/chart" uri="{C3380CC4-5D6E-409C-BE32-E72D297353CC}">
              <c16:uniqueId val="{00000000-B30C-41FB-A878-2CD6EA01B7C9}"/>
            </c:ext>
          </c:extLst>
        </c:ser>
        <c:dLbls>
          <c:showLegendKey val="0"/>
          <c:showVal val="0"/>
          <c:showCatName val="0"/>
          <c:showSerName val="0"/>
          <c:showPercent val="0"/>
          <c:showBubbleSize val="0"/>
        </c:dLbls>
        <c:gapWidth val="115"/>
        <c:overlap val="-20"/>
        <c:axId val="163398400"/>
        <c:axId val="163399936"/>
      </c:barChart>
      <c:catAx>
        <c:axId val="163398400"/>
        <c:scaling>
          <c:orientation val="minMax"/>
        </c:scaling>
        <c:delete val="0"/>
        <c:axPos val="l"/>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3399936"/>
        <c:crosses val="autoZero"/>
        <c:auto val="1"/>
        <c:lblAlgn val="ctr"/>
        <c:lblOffset val="100"/>
        <c:noMultiLvlLbl val="0"/>
      </c:catAx>
      <c:valAx>
        <c:axId val="16339993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3398400"/>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I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GB"/>
              <a:t>System failures</a:t>
            </a:r>
          </a:p>
        </c:rich>
      </c:tx>
      <c:layout/>
      <c:overlay val="0"/>
      <c:spPr>
        <a:noFill/>
        <a:ln>
          <a:noFill/>
        </a:ln>
        <a:effectLst/>
      </c:spPr>
    </c:title>
    <c:autoTitleDeleted val="0"/>
    <c:plotArea>
      <c:layout>
        <c:manualLayout>
          <c:layoutTarget val="inner"/>
          <c:xMode val="edge"/>
          <c:yMode val="edge"/>
          <c:x val="0.19647965453522065"/>
          <c:y val="0.14728009317306676"/>
          <c:w val="0.76597982737620152"/>
          <c:h val="0.7704788493794964"/>
        </c:manualLayout>
      </c:layout>
      <c:barChart>
        <c:barDir val="bar"/>
        <c:grouping val="clustered"/>
        <c:varyColors val="0"/>
        <c:ser>
          <c:idx val="1"/>
          <c:order val="1"/>
          <c:tx>
            <c:strRef>
              <c:f>Sheet1!$C$1</c:f>
              <c:strCache>
                <c:ptCount val="1"/>
                <c:pt idx="0">
                  <c:v>Column1</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Sheet1!$A$2:$A$5</c:f>
              <c:strCache>
                <c:ptCount val="3"/>
                <c:pt idx="0">
                  <c:v>Culture (n=2)</c:v>
                </c:pt>
                <c:pt idx="1">
                  <c:v>Other (n=1)</c:v>
                </c:pt>
                <c:pt idx="2">
                  <c:v>Knowledge (n=1)</c:v>
                </c:pt>
              </c:strCache>
            </c:strRef>
          </c:cat>
          <c:val>
            <c:numRef>
              <c:f>Sheet1!$C$2:$C$5</c:f>
              <c:numCache>
                <c:formatCode>General</c:formatCode>
                <c:ptCount val="4"/>
              </c:numCache>
            </c:numRef>
          </c:val>
          <c:extLst xmlns:c16r2="http://schemas.microsoft.com/office/drawing/2015/06/chart">
            <c:ext xmlns:c16="http://schemas.microsoft.com/office/drawing/2014/chart" uri="{C3380CC4-5D6E-409C-BE32-E72D297353CC}">
              <c16:uniqueId val="{00000001-2FEC-4B4D-8A20-36BA15EA37E2}"/>
            </c:ext>
          </c:extLst>
        </c:ser>
        <c:ser>
          <c:idx val="2"/>
          <c:order val="2"/>
          <c:tx>
            <c:strRef>
              <c:f>Sheet1!$D$1</c:f>
              <c:strCache>
                <c:ptCount val="1"/>
                <c:pt idx="0">
                  <c:v>Column2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Sheet1!$A$2:$A$5</c:f>
              <c:strCache>
                <c:ptCount val="3"/>
                <c:pt idx="0">
                  <c:v>Culture (n=2)</c:v>
                </c:pt>
                <c:pt idx="1">
                  <c:v>Other (n=1)</c:v>
                </c:pt>
                <c:pt idx="2">
                  <c:v>Knowledge (n=1)</c:v>
                </c:pt>
              </c:strCache>
            </c:strRef>
          </c:cat>
          <c:val>
            <c:numRef>
              <c:f>Sheet1!$D$2:$D$5</c:f>
              <c:numCache>
                <c:formatCode>General</c:formatCode>
                <c:ptCount val="4"/>
              </c:numCache>
            </c:numRef>
          </c:val>
          <c:extLst xmlns:c16r2="http://schemas.microsoft.com/office/drawing/2015/06/chart">
            <c:ext xmlns:c16="http://schemas.microsoft.com/office/drawing/2014/chart" uri="{C3380CC4-5D6E-409C-BE32-E72D297353CC}">
              <c16:uniqueId val="{00000002-2FEC-4B4D-8A20-36BA15EA37E2}"/>
            </c:ext>
          </c:extLst>
        </c:ser>
        <c:dLbls>
          <c:showLegendKey val="0"/>
          <c:showVal val="0"/>
          <c:showCatName val="0"/>
          <c:showSerName val="0"/>
          <c:showPercent val="0"/>
          <c:showBubbleSize val="0"/>
        </c:dLbls>
        <c:gapWidth val="269"/>
        <c:axId val="163711232"/>
        <c:axId val="163721216"/>
      </c:barChart>
      <c:barChart>
        <c:barDir val="bar"/>
        <c:grouping val="clustered"/>
        <c:varyColors val="0"/>
        <c:ser>
          <c:idx val="0"/>
          <c:order val="0"/>
          <c:tx>
            <c:strRef>
              <c:f>Sheet1!$B$1</c:f>
              <c:strCache>
                <c:ptCount val="1"/>
                <c:pt idx="0">
                  <c:v>Series 1</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Sheet1!$A$2:$A$5</c:f>
              <c:strCache>
                <c:ptCount val="3"/>
                <c:pt idx="0">
                  <c:v>Culture (n=2)</c:v>
                </c:pt>
                <c:pt idx="1">
                  <c:v>Other (n=1)</c:v>
                </c:pt>
                <c:pt idx="2">
                  <c:v>Knowledge (n=1)</c:v>
                </c:pt>
              </c:strCache>
            </c:strRef>
          </c:cat>
          <c:val>
            <c:numRef>
              <c:f>Sheet1!$B$2:$B$5</c:f>
              <c:numCache>
                <c:formatCode>General</c:formatCode>
                <c:ptCount val="4"/>
                <c:pt idx="0">
                  <c:v>2</c:v>
                </c:pt>
                <c:pt idx="1">
                  <c:v>1</c:v>
                </c:pt>
                <c:pt idx="2">
                  <c:v>1</c:v>
                </c:pt>
              </c:numCache>
            </c:numRef>
          </c:val>
          <c:extLst xmlns:c16r2="http://schemas.microsoft.com/office/drawing/2015/06/chart">
            <c:ext xmlns:c16="http://schemas.microsoft.com/office/drawing/2014/chart" uri="{C3380CC4-5D6E-409C-BE32-E72D297353CC}">
              <c16:uniqueId val="{00000000-2FEC-4B4D-8A20-36BA15EA37E2}"/>
            </c:ext>
          </c:extLst>
        </c:ser>
        <c:dLbls>
          <c:showLegendKey val="0"/>
          <c:showVal val="0"/>
          <c:showCatName val="0"/>
          <c:showSerName val="0"/>
          <c:showPercent val="0"/>
          <c:showBubbleSize val="0"/>
        </c:dLbls>
        <c:gapWidth val="269"/>
        <c:axId val="163724288"/>
        <c:axId val="163722752"/>
      </c:barChart>
      <c:catAx>
        <c:axId val="163711232"/>
        <c:scaling>
          <c:orientation val="minMax"/>
        </c:scaling>
        <c:delete val="0"/>
        <c:axPos val="l"/>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3721216"/>
        <c:crosses val="autoZero"/>
        <c:auto val="1"/>
        <c:lblAlgn val="ctr"/>
        <c:lblOffset val="100"/>
        <c:noMultiLvlLbl val="0"/>
      </c:catAx>
      <c:valAx>
        <c:axId val="16372121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3711232"/>
        <c:crosses val="autoZero"/>
        <c:crossBetween val="between"/>
      </c:valAx>
      <c:valAx>
        <c:axId val="163722752"/>
        <c:scaling>
          <c:orientation val="minMax"/>
        </c:scaling>
        <c:delete val="1"/>
        <c:axPos val="t"/>
        <c:numFmt formatCode="General" sourceLinked="1"/>
        <c:majorTickMark val="none"/>
        <c:minorTickMark val="none"/>
        <c:tickLblPos val="nextTo"/>
        <c:crossAx val="163724288"/>
        <c:crosses val="max"/>
        <c:crossBetween val="between"/>
      </c:valAx>
      <c:catAx>
        <c:axId val="163724288"/>
        <c:scaling>
          <c:orientation val="minMax"/>
        </c:scaling>
        <c:delete val="1"/>
        <c:axPos val="l"/>
        <c:numFmt formatCode="General" sourceLinked="1"/>
        <c:majorTickMark val="none"/>
        <c:minorTickMark val="none"/>
        <c:tickLblPos val="nextTo"/>
        <c:crossAx val="163722752"/>
        <c:crosses val="autoZero"/>
        <c:auto val="1"/>
        <c:lblAlgn val="ctr"/>
        <c:lblOffset val="100"/>
        <c:noMultiLvlLbl val="0"/>
      </c:cat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IE"/>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vert="horz"/>
        <a:lstStyle/>
        <a:p>
          <a:pPr>
            <a:defRPr/>
          </a:pPr>
          <a:endParaRPr lang="en-US"/>
        </a:p>
      </c:txPr>
    </c:title>
    <c:autoTitleDeleted val="0"/>
    <c:plotArea>
      <c:layout/>
      <c:pieChart>
        <c:varyColors val="1"/>
        <c:ser>
          <c:idx val="0"/>
          <c:order val="0"/>
          <c:tx>
            <c:strRef>
              <c:f>Sheet1!$B$1</c:f>
              <c:strCache>
                <c:ptCount val="1"/>
                <c:pt idx="0">
                  <c:v>What happened?</c:v>
                </c:pt>
              </c:strCache>
            </c:strRef>
          </c:tx>
          <c:dPt>
            <c:idx val="0"/>
            <c:bubble3D val="0"/>
            <c:spPr>
              <a:solidFill>
                <a:srgbClr val="0070C0"/>
              </a:solidFill>
              <a:ln>
                <a:noFill/>
              </a:ln>
              <a:effectLst>
                <a:outerShdw blurRad="317500" algn="ctr" rotWithShape="0">
                  <a:prstClr val="black">
                    <a:alpha val="25000"/>
                  </a:prstClr>
                </a:outerShdw>
              </a:effectLst>
            </c:spPr>
            <c:extLst xmlns:c16r2="http://schemas.microsoft.com/office/drawing/2015/06/chart">
              <c:ext xmlns:c16="http://schemas.microsoft.com/office/drawing/2014/chart" uri="{C3380CC4-5D6E-409C-BE32-E72D297353CC}">
                <c16:uniqueId val="{00000001-60F9-479D-B51A-1F605DD06926}"/>
              </c:ext>
            </c:extLst>
          </c:dPt>
          <c:dPt>
            <c:idx val="1"/>
            <c:bubble3D val="0"/>
            <c:spPr>
              <a:solidFill>
                <a:srgbClr val="FF0000"/>
              </a:solidFill>
              <a:ln>
                <a:noFill/>
              </a:ln>
              <a:effectLst>
                <a:outerShdw blurRad="317500" algn="ctr" rotWithShape="0">
                  <a:prstClr val="black">
                    <a:alpha val="25000"/>
                  </a:prstClr>
                </a:outerShdw>
              </a:effectLst>
            </c:spPr>
            <c:extLst xmlns:c16r2="http://schemas.microsoft.com/office/drawing/2015/06/chart">
              <c:ext xmlns:c16="http://schemas.microsoft.com/office/drawing/2014/chart" uri="{C3380CC4-5D6E-409C-BE32-E72D297353CC}">
                <c16:uniqueId val="{00000003-60F9-479D-B51A-1F605DD06926}"/>
              </c:ext>
            </c:extLst>
          </c:dPt>
          <c:dPt>
            <c:idx val="2"/>
            <c:bubble3D val="0"/>
            <c:spPr>
              <a:solidFill>
                <a:srgbClr val="92D050"/>
              </a:solidFill>
              <a:ln>
                <a:noFill/>
              </a:ln>
              <a:effectLst>
                <a:outerShdw blurRad="317500" algn="ctr" rotWithShape="0">
                  <a:prstClr val="black">
                    <a:alpha val="25000"/>
                  </a:prstClr>
                </a:outerShdw>
              </a:effectLst>
            </c:spPr>
            <c:extLst xmlns:c16r2="http://schemas.microsoft.com/office/drawing/2015/06/chart">
              <c:ext xmlns:c16="http://schemas.microsoft.com/office/drawing/2014/chart" uri="{C3380CC4-5D6E-409C-BE32-E72D297353CC}">
                <c16:uniqueId val="{00000005-60F9-479D-B51A-1F605DD06926}"/>
              </c:ext>
            </c:extLst>
          </c:dPt>
          <c:dLbls>
            <c:spPr>
              <a:noFill/>
              <a:ln>
                <a:noFill/>
              </a:ln>
              <a:effectLst/>
            </c:spPr>
            <c:txPr>
              <a:bodyPr rot="0" vert="horz"/>
              <a:lstStyle/>
              <a:p>
                <a:pPr>
                  <a:defRPr/>
                </a:pPr>
                <a:endParaRPr lang="en-US"/>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Sheet1!$A$2:$A$4</c:f>
              <c:strCache>
                <c:ptCount val="3"/>
                <c:pt idx="0">
                  <c:v>Failure to prescribe? (n=5)</c:v>
                </c:pt>
                <c:pt idx="1">
                  <c:v>Failure to request? (n=4)</c:v>
                </c:pt>
                <c:pt idx="2">
                  <c:v>Historical record not checked (n=1)</c:v>
                </c:pt>
              </c:strCache>
            </c:strRef>
          </c:cat>
          <c:val>
            <c:numRef>
              <c:f>Sheet1!$B$2:$B$4</c:f>
              <c:numCache>
                <c:formatCode>General</c:formatCode>
                <c:ptCount val="3"/>
                <c:pt idx="0">
                  <c:v>5</c:v>
                </c:pt>
                <c:pt idx="1">
                  <c:v>4</c:v>
                </c:pt>
                <c:pt idx="2">
                  <c:v>1</c:v>
                </c:pt>
              </c:numCache>
            </c:numRef>
          </c:val>
          <c:extLst xmlns:c16r2="http://schemas.microsoft.com/office/drawing/2015/06/chart">
            <c:ext xmlns:c16="http://schemas.microsoft.com/office/drawing/2014/chart" uri="{C3380CC4-5D6E-409C-BE32-E72D297353CC}">
              <c16:uniqueId val="{00000000-7EB8-4963-898A-D0F1A8C0081C}"/>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b"/>
      <c:layout>
        <c:manualLayout>
          <c:xMode val="edge"/>
          <c:yMode val="edge"/>
          <c:x val="0.18017535851496824"/>
          <c:y val="0.85595373193256874"/>
          <c:w val="0.62991643507796824"/>
          <c:h val="0.12653487272190761"/>
        </c:manualLayout>
      </c:layout>
      <c:overlay val="0"/>
      <c:spPr>
        <a:solidFill>
          <a:schemeClr val="lt1">
            <a:alpha val="78000"/>
          </a:schemeClr>
        </a:solidFill>
        <a:ln>
          <a:noFill/>
        </a:ln>
        <a:effectLst/>
      </c:spPr>
      <c:txPr>
        <a:bodyPr rot="0" vert="horz"/>
        <a:lstStyle/>
        <a:p>
          <a:pPr>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latin typeface="Calibri" panose="020F0502020204030204" pitchFamily="34" charset="0"/>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IE"/>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barChart>
        <c:barDir val="col"/>
        <c:grouping val="clustered"/>
        <c:varyColors val="0"/>
        <c:ser>
          <c:idx val="0"/>
          <c:order val="0"/>
          <c:tx>
            <c:strRef>
              <c:f>Sheet1!$B$1</c:f>
              <c:strCache>
                <c:ptCount val="1"/>
                <c:pt idx="0">
                  <c:v>No. of ABO reports received by the NHO (2015-2023)</c:v>
                </c:pt>
              </c:strCache>
            </c:strRef>
          </c:tx>
          <c:spPr>
            <a:gradFill>
              <a:gsLst>
                <a:gs pos="57350">
                  <a:schemeClr val="accent5">
                    <a:lumMod val="60000"/>
                    <a:lumOff val="40000"/>
                  </a:schemeClr>
                </a:gs>
                <a:gs pos="0">
                  <a:srgbClr val="92D05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c:spPr>
          <c:invertIfNegative val="0"/>
          <c:cat>
            <c:numRef>
              <c:f>Sheet1!$A$2:$A$10</c:f>
              <c:numCache>
                <c:formatCode>General</c:formatCode>
                <c:ptCount val="9"/>
                <c:pt idx="0">
                  <c:v>2015</c:v>
                </c:pt>
                <c:pt idx="1">
                  <c:v>2016</c:v>
                </c:pt>
                <c:pt idx="2">
                  <c:v>2017</c:v>
                </c:pt>
                <c:pt idx="3">
                  <c:v>2018</c:v>
                </c:pt>
                <c:pt idx="4">
                  <c:v>2019</c:v>
                </c:pt>
                <c:pt idx="5">
                  <c:v>2020</c:v>
                </c:pt>
                <c:pt idx="6">
                  <c:v>2021</c:v>
                </c:pt>
                <c:pt idx="7">
                  <c:v>2022</c:v>
                </c:pt>
                <c:pt idx="8">
                  <c:v>2023</c:v>
                </c:pt>
              </c:numCache>
            </c:numRef>
          </c:cat>
          <c:val>
            <c:numRef>
              <c:f>Sheet1!$B$2:$B$10</c:f>
              <c:numCache>
                <c:formatCode>General</c:formatCode>
                <c:ptCount val="9"/>
                <c:pt idx="0">
                  <c:v>1</c:v>
                </c:pt>
                <c:pt idx="1">
                  <c:v>1</c:v>
                </c:pt>
                <c:pt idx="2">
                  <c:v>1</c:v>
                </c:pt>
                <c:pt idx="3">
                  <c:v>1</c:v>
                </c:pt>
                <c:pt idx="4">
                  <c:v>3</c:v>
                </c:pt>
                <c:pt idx="5">
                  <c:v>0</c:v>
                </c:pt>
                <c:pt idx="6">
                  <c:v>5</c:v>
                </c:pt>
                <c:pt idx="7">
                  <c:v>5</c:v>
                </c:pt>
                <c:pt idx="8">
                  <c:v>3</c:v>
                </c:pt>
              </c:numCache>
            </c:numRef>
          </c:val>
          <c:extLst xmlns:c16r2="http://schemas.microsoft.com/office/drawing/2015/06/chart">
            <c:ext xmlns:c16="http://schemas.microsoft.com/office/drawing/2014/chart" uri="{C3380CC4-5D6E-409C-BE32-E72D297353CC}">
              <c16:uniqueId val="{00000000-8D3F-47EA-95E2-5449B3E36C24}"/>
            </c:ext>
          </c:extLst>
        </c:ser>
        <c:dLbls>
          <c:showLegendKey val="0"/>
          <c:showVal val="0"/>
          <c:showCatName val="0"/>
          <c:showSerName val="0"/>
          <c:showPercent val="0"/>
          <c:showBubbleSize val="0"/>
        </c:dLbls>
        <c:gapWidth val="150"/>
        <c:axId val="182785920"/>
        <c:axId val="182787456"/>
      </c:barChart>
      <c:catAx>
        <c:axId val="182785920"/>
        <c:scaling>
          <c:orientation val="minMax"/>
        </c:scaling>
        <c:delete val="0"/>
        <c:axPos val="b"/>
        <c:numFmt formatCode="General" sourceLinked="1"/>
        <c:majorTickMark val="none"/>
        <c:minorTickMark val="none"/>
        <c:tickLblPos val="nextTo"/>
        <c:crossAx val="182787456"/>
        <c:crosses val="autoZero"/>
        <c:auto val="1"/>
        <c:lblAlgn val="ctr"/>
        <c:lblOffset val="100"/>
        <c:noMultiLvlLbl val="0"/>
      </c:catAx>
      <c:valAx>
        <c:axId val="182787456"/>
        <c:scaling>
          <c:orientation val="minMax"/>
        </c:scaling>
        <c:delete val="0"/>
        <c:axPos val="l"/>
        <c:majorGridlines/>
        <c:numFmt formatCode="General" sourceLinked="1"/>
        <c:majorTickMark val="none"/>
        <c:minorTickMark val="none"/>
        <c:tickLblPos val="nextTo"/>
        <c:crossAx val="182785920"/>
        <c:crosses val="autoZero"/>
        <c:crossBetween val="between"/>
      </c:valAx>
    </c:plotArea>
    <c:plotVisOnly val="1"/>
    <c:dispBlanksAs val="gap"/>
    <c:showDLblsOverMax val="0"/>
  </c:chart>
  <c:txPr>
    <a:bodyPr/>
    <a:lstStyle/>
    <a:p>
      <a:pPr>
        <a:defRPr sz="1800">
          <a:latin typeface="Calibri" panose="020F0502020204030204" pitchFamily="34" charset="0"/>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IE"/>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barChart>
        <c:barDir val="bar"/>
        <c:grouping val="clustered"/>
        <c:varyColors val="0"/>
        <c:ser>
          <c:idx val="0"/>
          <c:order val="0"/>
          <c:tx>
            <c:strRef>
              <c:f>Sheet1!$B$1</c:f>
              <c:strCache>
                <c:ptCount val="1"/>
                <c:pt idx="0">
                  <c:v>Deviation</c:v>
                </c:pt>
              </c:strCache>
            </c:strRef>
          </c:tx>
          <c:spPr>
            <a:gradFill flip="none" rotWithShape="1">
              <a:gsLst>
                <a:gs pos="0">
                  <a:srgbClr val="CC0000">
                    <a:shade val="30000"/>
                    <a:satMod val="115000"/>
                  </a:srgbClr>
                </a:gs>
                <a:gs pos="50000">
                  <a:srgbClr val="CC0000">
                    <a:shade val="67500"/>
                    <a:satMod val="115000"/>
                  </a:srgbClr>
                </a:gs>
                <a:gs pos="100000">
                  <a:srgbClr val="CC0000">
                    <a:shade val="100000"/>
                    <a:satMod val="115000"/>
                  </a:srgbClr>
                </a:gs>
              </a:gsLst>
              <a:lin ang="13500000" scaled="1"/>
              <a:tileRect/>
            </a:gradFill>
            <a:ln>
              <a:noFill/>
            </a:ln>
            <a:effectLst/>
          </c:spPr>
          <c:invertIfNegative val="0"/>
          <c:dPt>
            <c:idx val="2"/>
            <c:invertIfNegative val="0"/>
            <c:bubble3D val="0"/>
            <c:spPr>
              <a:solidFill>
                <a:srgbClr val="0070C0"/>
              </a:solidFill>
              <a:ln>
                <a:noFill/>
              </a:ln>
              <a:effectLst/>
            </c:spPr>
            <c:extLst xmlns:c16r2="http://schemas.microsoft.com/office/drawing/2015/06/chart">
              <c:ext xmlns:c16="http://schemas.microsoft.com/office/drawing/2014/chart" uri="{C3380CC4-5D6E-409C-BE32-E72D297353CC}">
                <c16:uniqueId val="{00000000-5192-4F70-AC55-EFB3107A4848}"/>
              </c:ext>
            </c:extLst>
          </c:dPt>
          <c:dPt>
            <c:idx val="3"/>
            <c:invertIfNegative val="0"/>
            <c:bubble3D val="0"/>
            <c:spPr>
              <a:solidFill>
                <a:srgbClr val="0070C0"/>
              </a:solidFill>
              <a:ln>
                <a:noFill/>
              </a:ln>
              <a:effectLst/>
            </c:spPr>
            <c:extLst xmlns:c16r2="http://schemas.microsoft.com/office/drawing/2015/06/chart">
              <c:ext xmlns:c16="http://schemas.microsoft.com/office/drawing/2014/chart" uri="{C3380CC4-5D6E-409C-BE32-E72D297353CC}">
                <c16:uniqueId val="{00000001-5192-4F70-AC55-EFB3107A4848}"/>
              </c:ext>
            </c:extLst>
          </c:dPt>
          <c:dPt>
            <c:idx val="4"/>
            <c:invertIfNegative val="0"/>
            <c:bubble3D val="0"/>
            <c:spPr>
              <a:solidFill>
                <a:srgbClr val="0070C0"/>
              </a:solidFill>
              <a:ln>
                <a:noFill/>
              </a:ln>
              <a:effectLst/>
            </c:spPr>
            <c:extLst xmlns:c16r2="http://schemas.microsoft.com/office/drawing/2015/06/chart">
              <c:ext xmlns:c16="http://schemas.microsoft.com/office/drawing/2014/chart" uri="{C3380CC4-5D6E-409C-BE32-E72D297353CC}">
                <c16:uniqueId val="{00000002-5192-4F70-AC55-EFB3107A4848}"/>
              </c:ext>
            </c:extLst>
          </c:dPt>
          <c:dPt>
            <c:idx val="5"/>
            <c:invertIfNegative val="0"/>
            <c:bubble3D val="0"/>
            <c:spPr>
              <a:solidFill>
                <a:srgbClr val="0070C0"/>
              </a:solidFill>
              <a:ln>
                <a:noFill/>
              </a:ln>
              <a:effectLst/>
            </c:spPr>
            <c:extLst xmlns:c16r2="http://schemas.microsoft.com/office/drawing/2015/06/chart">
              <c:ext xmlns:c16="http://schemas.microsoft.com/office/drawing/2014/chart" uri="{C3380CC4-5D6E-409C-BE32-E72D297353CC}">
                <c16:uniqueId val="{00000003-5192-4F70-AC55-EFB3107A4848}"/>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Sheet1!$A$2:$A$7</c:f>
              <c:strCache>
                <c:ptCount val="6"/>
                <c:pt idx="0">
                  <c:v>Other (n=12)</c:v>
                </c:pt>
                <c:pt idx="1">
                  <c:v>Issue (n=10)</c:v>
                </c:pt>
                <c:pt idx="2">
                  <c:v>Component selection (n=4)</c:v>
                </c:pt>
                <c:pt idx="3">
                  <c:v>Storage (n=3)</c:v>
                </c:pt>
                <c:pt idx="4">
                  <c:v>Compatibility testing (n=2)</c:v>
                </c:pt>
                <c:pt idx="5">
                  <c:v>Distribution (n=1)</c:v>
                </c:pt>
              </c:strCache>
            </c:strRef>
          </c:cat>
          <c:val>
            <c:numRef>
              <c:f>Sheet1!$B$2:$B$7</c:f>
              <c:numCache>
                <c:formatCode>General</c:formatCode>
                <c:ptCount val="6"/>
                <c:pt idx="0">
                  <c:v>12</c:v>
                </c:pt>
                <c:pt idx="1">
                  <c:v>10</c:v>
                </c:pt>
                <c:pt idx="2">
                  <c:v>4</c:v>
                </c:pt>
                <c:pt idx="3">
                  <c:v>3</c:v>
                </c:pt>
                <c:pt idx="4">
                  <c:v>2</c:v>
                </c:pt>
                <c:pt idx="5">
                  <c:v>1</c:v>
                </c:pt>
              </c:numCache>
            </c:numRef>
          </c:val>
          <c:extLst xmlns:c16r2="http://schemas.microsoft.com/office/drawing/2015/06/chart">
            <c:ext xmlns:c16="http://schemas.microsoft.com/office/drawing/2014/chart" uri="{C3380CC4-5D6E-409C-BE32-E72D297353CC}">
              <c16:uniqueId val="{00000000-28EA-4198-8496-670C1F2CC29A}"/>
            </c:ext>
          </c:extLst>
        </c:ser>
        <c:dLbls>
          <c:showLegendKey val="0"/>
          <c:showVal val="0"/>
          <c:showCatName val="0"/>
          <c:showSerName val="0"/>
          <c:showPercent val="0"/>
          <c:showBubbleSize val="0"/>
        </c:dLbls>
        <c:gapWidth val="326"/>
        <c:overlap val="-58"/>
        <c:axId val="142444800"/>
        <c:axId val="142443264"/>
      </c:barChart>
      <c:valAx>
        <c:axId val="142443264"/>
        <c:scaling>
          <c:orientation val="minMax"/>
        </c:scaling>
        <c:delete val="0"/>
        <c:axPos val="b"/>
        <c:majorGridlines>
          <c:spPr>
            <a:ln w="9525" cap="flat" cmpd="sng" algn="ctr">
              <a:gradFill>
                <a:gsLst>
                  <a:gs pos="99000">
                    <a:schemeClr val="tx1">
                      <a:lumMod val="25000"/>
                      <a:lumOff val="75000"/>
                    </a:schemeClr>
                  </a:gs>
                  <a:gs pos="0">
                    <a:schemeClr val="tx1">
                      <a:lumMod val="15000"/>
                      <a:lumOff val="85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2444800"/>
        <c:crosses val="autoZero"/>
        <c:crossBetween val="between"/>
      </c:valAx>
      <c:catAx>
        <c:axId val="142444800"/>
        <c:scaling>
          <c:orientation val="minMax"/>
        </c:scaling>
        <c:delete val="0"/>
        <c:axPos val="l"/>
        <c:numFmt formatCode="General" sourceLinked="0"/>
        <c:majorTickMark val="none"/>
        <c:minorTickMark val="none"/>
        <c:tickLblPos val="nextTo"/>
        <c:spPr>
          <a:noFill/>
          <a:ln w="19050" cap="flat" cmpd="sng" algn="ctr">
            <a:solidFill>
              <a:schemeClr val="tx1">
                <a:lumMod val="15000"/>
                <a:lumOff val="85000"/>
              </a:schemeClr>
            </a:solidFill>
            <a:round/>
            <a:headEnd type="none" w="sm" len="sm"/>
            <a:tailEnd type="none" w="sm" len="sm"/>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2443264"/>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9.xml><?xml version="1.0" encoding="utf-8"?>
<cs:colorStyle xmlns:cs="http://schemas.microsoft.com/office/drawing/2012/chartStyle" xmlns:a="http://schemas.openxmlformats.org/drawingml/2006/main" meth="acrossLinear" id="1">
  <a:schemeClr val="dk1">
    <a:tint val="88000"/>
  </a:schemeClr>
  <a:schemeClr val="dk1">
    <a:tint val="55000"/>
  </a:schemeClr>
  <a:schemeClr val="dk1">
    <a:tint val="78000"/>
  </a:schemeClr>
  <a:schemeClr val="dk1">
    <a:tint val="92000"/>
  </a:schemeClr>
  <a:schemeClr val="dk1">
    <a:tint val="70000"/>
  </a:schemeClr>
  <a:schemeClr val="dk1">
    <a:tint val="30000"/>
  </a:schemeClr>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41">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xml><?xml version="1.0" encoding="utf-8"?>
<cs:chartStyle xmlns:cs="http://schemas.microsoft.com/office/drawing/2012/chartStyle" xmlns:a="http://schemas.openxmlformats.org/drawingml/2006/main" id="352">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6.xml><?xml version="1.0" encoding="utf-8"?>
<cs:chartStyle xmlns:cs="http://schemas.microsoft.com/office/drawing/2012/chartStyle" xmlns:a="http://schemas.openxmlformats.org/drawingml/2006/main" id="223">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9050" cap="flat" cmpd="sng" algn="ctr">
        <a:solidFill>
          <a:schemeClr val="tx1">
            <a:lumMod val="15000"/>
            <a:lumOff val="85000"/>
          </a:schemeClr>
        </a:solidFill>
        <a:round/>
        <a:headEnd type="none" w="sm" len="sm"/>
        <a:tailEnd type="none" w="sm" len="sm"/>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10800000" scaled="1"/>
        <a:tileRect/>
      </a:gradFill>
    </cs:spPr>
  </cs:dataPoint>
  <cs:dataPoint3D>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10800000" scaled="1"/>
        <a:tileRect/>
      </a:gra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a:gsLst>
          <a:gs pos="0">
            <a:schemeClr val="phClr"/>
          </a:gs>
          <a:gs pos="46000">
            <a:schemeClr val="phClr"/>
          </a:gs>
          <a:gs pos="100000">
            <a:schemeClr val="phClr">
              <a:lumMod val="20000"/>
              <a:lumOff val="80000"/>
              <a:alpha val="0"/>
            </a:schemeClr>
          </a:gs>
        </a:gsLst>
        <a:path path="circle">
          <a:fillToRect l="50000" t="-80000" r="50000" b="180000"/>
        </a:path>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99000">
              <a:schemeClr val="tx1">
                <a:lumMod val="25000"/>
                <a:lumOff val="75000"/>
              </a:schemeClr>
            </a:gs>
            <a:gs pos="0">
              <a:schemeClr val="tx1">
                <a:lumMod val="15000"/>
                <a:lumOff val="8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tx1">
                <a:lumMod val="15000"/>
                <a:lumOff val="85000"/>
              </a:schemeClr>
            </a:gs>
            <a:gs pos="0">
              <a:schemeClr val="tx1">
                <a:lumMod val="5000"/>
                <a:lumOff val="9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302">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8.xml><?xml version="1.0" encoding="utf-8"?>
<cs:chartStyle xmlns:cs="http://schemas.microsoft.com/office/drawing/2012/chartStyle" xmlns:a="http://schemas.openxmlformats.org/drawingml/2006/main" id="341">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9.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diagrams/_rels/data1.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8.png"/><Relationship Id="rId6" Type="http://schemas.openxmlformats.org/officeDocument/2006/relationships/image" Target="../media/image14.svg"/><Relationship Id="rId5" Type="http://schemas.openxmlformats.org/officeDocument/2006/relationships/image" Target="../media/image10.png"/><Relationship Id="rId4" Type="http://schemas.openxmlformats.org/officeDocument/2006/relationships/image" Target="../media/image12.svg"/></Relationships>
</file>

<file path=ppt/diagrams/_rels/data6.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15.png"/><Relationship Id="rId7" Type="http://schemas.openxmlformats.org/officeDocument/2006/relationships/image" Target="../media/image17.png"/><Relationship Id="rId2" Type="http://schemas.openxmlformats.org/officeDocument/2006/relationships/image" Target="../media/image20.svg"/><Relationship Id="rId1" Type="http://schemas.openxmlformats.org/officeDocument/2006/relationships/image" Target="../media/image14.png"/><Relationship Id="rId6" Type="http://schemas.openxmlformats.org/officeDocument/2006/relationships/image" Target="../media/image24.svg"/><Relationship Id="rId5" Type="http://schemas.openxmlformats.org/officeDocument/2006/relationships/image" Target="../media/image16.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18.png"/></Relationships>
</file>

<file path=ppt/diagrams/_rels/data9.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image" Target="../media/image23.png"/><Relationship Id="rId7" Type="http://schemas.openxmlformats.org/officeDocument/2006/relationships/image" Target="../media/image25.png"/><Relationship Id="rId2" Type="http://schemas.openxmlformats.org/officeDocument/2006/relationships/image" Target="../media/image33.svg"/><Relationship Id="rId1" Type="http://schemas.openxmlformats.org/officeDocument/2006/relationships/image" Target="../media/image22.png"/><Relationship Id="rId6" Type="http://schemas.openxmlformats.org/officeDocument/2006/relationships/image" Target="../media/image37.svg"/><Relationship Id="rId5" Type="http://schemas.openxmlformats.org/officeDocument/2006/relationships/image" Target="../media/image24.png"/><Relationship Id="rId4" Type="http://schemas.openxmlformats.org/officeDocument/2006/relationships/image" Target="../media/image35.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8.png"/><Relationship Id="rId6" Type="http://schemas.openxmlformats.org/officeDocument/2006/relationships/image" Target="../media/image14.svg"/><Relationship Id="rId5" Type="http://schemas.openxmlformats.org/officeDocument/2006/relationships/image" Target="../media/image10.png"/><Relationship Id="rId4" Type="http://schemas.openxmlformats.org/officeDocument/2006/relationships/image" Target="../media/image12.svg"/></Relationships>
</file>

<file path=ppt/diagrams/_rels/drawing6.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15.png"/><Relationship Id="rId7" Type="http://schemas.openxmlformats.org/officeDocument/2006/relationships/image" Target="../media/image17.png"/><Relationship Id="rId2" Type="http://schemas.openxmlformats.org/officeDocument/2006/relationships/image" Target="../media/image20.svg"/><Relationship Id="rId1" Type="http://schemas.openxmlformats.org/officeDocument/2006/relationships/image" Target="../media/image14.png"/><Relationship Id="rId6" Type="http://schemas.openxmlformats.org/officeDocument/2006/relationships/image" Target="../media/image24.svg"/><Relationship Id="rId5" Type="http://schemas.openxmlformats.org/officeDocument/2006/relationships/image" Target="../media/image16.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18.pn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EF166E3-A35F-4C77-8F5F-43178880D53B}"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5E128404-8C88-41EF-BD8A-BC08ECB65259}">
      <dgm:prSet/>
      <dgm:spPr/>
      <dgm:t>
        <a:bodyPr/>
        <a:lstStyle/>
        <a:p>
          <a:r>
            <a:rPr lang="en-IE" dirty="0">
              <a:latin typeface="Calibri" panose="020F0502020204030204" pitchFamily="34" charset="0"/>
            </a:rPr>
            <a:t>Mandatory reporting comparable with our EC counterparts</a:t>
          </a:r>
          <a:endParaRPr lang="en-US" dirty="0">
            <a:latin typeface="Calibri" panose="020F0502020204030204" pitchFamily="34" charset="0"/>
          </a:endParaRPr>
        </a:p>
      </dgm:t>
    </dgm:pt>
    <dgm:pt modelId="{1DA16AE6-5CD4-4086-AAAA-783C9A06121A}" type="parTrans" cxnId="{D1DDE358-8529-4B9D-A1CE-B3C82D9C252B}">
      <dgm:prSet/>
      <dgm:spPr/>
      <dgm:t>
        <a:bodyPr/>
        <a:lstStyle/>
        <a:p>
          <a:endParaRPr lang="en-US"/>
        </a:p>
      </dgm:t>
    </dgm:pt>
    <dgm:pt modelId="{ACC13C9C-2DF7-4587-AF8D-BF6D68CB95AE}" type="sibTrans" cxnId="{D1DDE358-8529-4B9D-A1CE-B3C82D9C252B}">
      <dgm:prSet/>
      <dgm:spPr/>
      <dgm:t>
        <a:bodyPr/>
        <a:lstStyle/>
        <a:p>
          <a:endParaRPr lang="en-US"/>
        </a:p>
      </dgm:t>
    </dgm:pt>
    <dgm:pt modelId="{A6EFE962-C14A-4E9A-8AD5-6CEF1E807023}">
      <dgm:prSet/>
      <dgm:spPr/>
      <dgm:t>
        <a:bodyPr/>
        <a:lstStyle/>
        <a:p>
          <a:r>
            <a:rPr lang="en-IE" dirty="0">
              <a:latin typeface="Calibri" panose="020F0502020204030204" pitchFamily="34" charset="0"/>
            </a:rPr>
            <a:t>Possible under-reporting of Near Miss and non-mandatory reports</a:t>
          </a:r>
          <a:endParaRPr lang="en-US" dirty="0">
            <a:latin typeface="Calibri" panose="020F0502020204030204" pitchFamily="34" charset="0"/>
          </a:endParaRPr>
        </a:p>
      </dgm:t>
    </dgm:pt>
    <dgm:pt modelId="{755C23ED-E210-4A85-8BAE-D4714D3BA9BD}" type="parTrans" cxnId="{CC60DB5A-7F38-499B-8211-F4E6F3EDD453}">
      <dgm:prSet/>
      <dgm:spPr/>
      <dgm:t>
        <a:bodyPr/>
        <a:lstStyle/>
        <a:p>
          <a:endParaRPr lang="en-US"/>
        </a:p>
      </dgm:t>
    </dgm:pt>
    <dgm:pt modelId="{46C187F9-BFB3-4D97-902D-CC90A960F2F0}" type="sibTrans" cxnId="{CC60DB5A-7F38-499B-8211-F4E6F3EDD453}">
      <dgm:prSet/>
      <dgm:spPr/>
      <dgm:t>
        <a:bodyPr/>
        <a:lstStyle/>
        <a:p>
          <a:endParaRPr lang="en-US"/>
        </a:p>
      </dgm:t>
    </dgm:pt>
    <dgm:pt modelId="{0345DB0C-7E88-4821-967C-80B286F73FEB}">
      <dgm:prSet/>
      <dgm:spPr/>
      <dgm:t>
        <a:bodyPr/>
        <a:lstStyle/>
        <a:p>
          <a:r>
            <a:rPr lang="en-IE" dirty="0">
              <a:latin typeface="Calibri" panose="020F0502020204030204" pitchFamily="34" charset="0"/>
            </a:rPr>
            <a:t>Variance in reporting between hospitals in categories A and D</a:t>
          </a:r>
          <a:endParaRPr lang="en-US" dirty="0">
            <a:latin typeface="Calibri" panose="020F0502020204030204" pitchFamily="34" charset="0"/>
          </a:endParaRPr>
        </a:p>
      </dgm:t>
    </dgm:pt>
    <dgm:pt modelId="{D043FAD0-E3F5-4FC8-8ED6-4A07900EF3FC}" type="parTrans" cxnId="{B9629BA6-4E0B-46B4-8684-4A55E0729C41}">
      <dgm:prSet/>
      <dgm:spPr/>
      <dgm:t>
        <a:bodyPr/>
        <a:lstStyle/>
        <a:p>
          <a:endParaRPr lang="en-US"/>
        </a:p>
      </dgm:t>
    </dgm:pt>
    <dgm:pt modelId="{2CAC6FE8-F44F-4A40-80A1-341284421112}" type="sibTrans" cxnId="{B9629BA6-4E0B-46B4-8684-4A55E0729C41}">
      <dgm:prSet/>
      <dgm:spPr/>
      <dgm:t>
        <a:bodyPr/>
        <a:lstStyle/>
        <a:p>
          <a:endParaRPr lang="en-US"/>
        </a:p>
      </dgm:t>
    </dgm:pt>
    <dgm:pt modelId="{74C92D6A-A021-4196-9D38-36D3C09F8876}">
      <dgm:prSet/>
      <dgm:spPr/>
      <dgm:t>
        <a:bodyPr/>
        <a:lstStyle/>
        <a:p>
          <a:r>
            <a:rPr lang="en-IE" dirty="0">
              <a:latin typeface="Calibri" panose="020F0502020204030204" pitchFamily="34" charset="0"/>
            </a:rPr>
            <a:t>Delays in reporting </a:t>
          </a:r>
          <a:endParaRPr lang="en-US" dirty="0">
            <a:latin typeface="Calibri" panose="020F0502020204030204" pitchFamily="34" charset="0"/>
          </a:endParaRPr>
        </a:p>
      </dgm:t>
    </dgm:pt>
    <dgm:pt modelId="{E5ED2E9D-EE4A-485B-B0F8-CBAAFD47F2CE}" type="parTrans" cxnId="{EDA3CB4E-E453-442E-A3E8-524CCD40EEB9}">
      <dgm:prSet/>
      <dgm:spPr/>
      <dgm:t>
        <a:bodyPr/>
        <a:lstStyle/>
        <a:p>
          <a:endParaRPr lang="en-US"/>
        </a:p>
      </dgm:t>
    </dgm:pt>
    <dgm:pt modelId="{04EC5862-5E3C-4121-B984-09D639D68620}" type="sibTrans" cxnId="{EDA3CB4E-E453-442E-A3E8-524CCD40EEB9}">
      <dgm:prSet/>
      <dgm:spPr/>
      <dgm:t>
        <a:bodyPr/>
        <a:lstStyle/>
        <a:p>
          <a:endParaRPr lang="en-US"/>
        </a:p>
      </dgm:t>
    </dgm:pt>
    <dgm:pt modelId="{89E7B8ED-04CC-4825-AB26-41FBFB6A17F7}" type="pres">
      <dgm:prSet presAssocID="{CEF166E3-A35F-4C77-8F5F-43178880D53B}" presName="root" presStyleCnt="0">
        <dgm:presLayoutVars>
          <dgm:dir/>
          <dgm:resizeHandles val="exact"/>
        </dgm:presLayoutVars>
      </dgm:prSet>
      <dgm:spPr/>
      <dgm:t>
        <a:bodyPr/>
        <a:lstStyle/>
        <a:p>
          <a:endParaRPr lang="en-IE"/>
        </a:p>
      </dgm:t>
    </dgm:pt>
    <dgm:pt modelId="{FC358983-4981-4868-9532-B6F35D3B00DF}" type="pres">
      <dgm:prSet presAssocID="{5E128404-8C88-41EF-BD8A-BC08ECB65259}" presName="compNode" presStyleCnt="0"/>
      <dgm:spPr/>
    </dgm:pt>
    <dgm:pt modelId="{DAD1DE95-6F63-4CF9-B4C3-FF4C78B167F9}" type="pres">
      <dgm:prSet presAssocID="{5E128404-8C88-41EF-BD8A-BC08ECB65259}" presName="bgRect" presStyleLbl="bgShp" presStyleIdx="0" presStyleCnt="4"/>
      <dgm:spPr/>
    </dgm:pt>
    <dgm:pt modelId="{F4136EF6-EC4E-4904-AEE6-4F22B5AE3F87}" type="pres">
      <dgm:prSet presAssocID="{5E128404-8C88-41EF-BD8A-BC08ECB65259}" presName="iconRect" presStyleLbl="node1" presStyleIdx="0" presStyleCnt="4"/>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t>
        <a:bodyPr/>
        <a:lstStyle/>
        <a:p>
          <a:endParaRPr lang="en-IE"/>
        </a:p>
      </dgm:t>
      <dgm:extLst>
        <a:ext uri="{E40237B7-FDA0-4F09-8148-C483321AD2D9}">
          <dgm14:cNvPr xmlns:dgm14="http://schemas.microsoft.com/office/drawing/2010/diagram" id="0" name="" descr="Checkmark"/>
        </a:ext>
      </dgm:extLst>
    </dgm:pt>
    <dgm:pt modelId="{D223B8B9-3697-43E3-8BA2-ED6889957F44}" type="pres">
      <dgm:prSet presAssocID="{5E128404-8C88-41EF-BD8A-BC08ECB65259}" presName="spaceRect" presStyleCnt="0"/>
      <dgm:spPr/>
    </dgm:pt>
    <dgm:pt modelId="{77F4B073-52FC-4CD6-A2BC-BDE8F4611673}" type="pres">
      <dgm:prSet presAssocID="{5E128404-8C88-41EF-BD8A-BC08ECB65259}" presName="parTx" presStyleLbl="revTx" presStyleIdx="0" presStyleCnt="4">
        <dgm:presLayoutVars>
          <dgm:chMax val="0"/>
          <dgm:chPref val="0"/>
        </dgm:presLayoutVars>
      </dgm:prSet>
      <dgm:spPr/>
      <dgm:t>
        <a:bodyPr/>
        <a:lstStyle/>
        <a:p>
          <a:endParaRPr lang="en-IE"/>
        </a:p>
      </dgm:t>
    </dgm:pt>
    <dgm:pt modelId="{CCEEE6EA-4014-4AC3-BB24-2B5BD393DEE4}" type="pres">
      <dgm:prSet presAssocID="{ACC13C9C-2DF7-4587-AF8D-BF6D68CB95AE}" presName="sibTrans" presStyleCnt="0"/>
      <dgm:spPr/>
    </dgm:pt>
    <dgm:pt modelId="{7E304BCC-2CD6-48E2-86D4-26B046DD65FD}" type="pres">
      <dgm:prSet presAssocID="{A6EFE962-C14A-4E9A-8AD5-6CEF1E807023}" presName="compNode" presStyleCnt="0"/>
      <dgm:spPr/>
    </dgm:pt>
    <dgm:pt modelId="{0E1C8FC6-867A-4BAC-AF67-10940ED88BCA}" type="pres">
      <dgm:prSet presAssocID="{A6EFE962-C14A-4E9A-8AD5-6CEF1E807023}" presName="bgRect" presStyleLbl="bgShp" presStyleIdx="1" presStyleCnt="4"/>
      <dgm:spPr/>
    </dgm:pt>
    <dgm:pt modelId="{244BC71F-E3E2-442C-9582-9564D0F6B2F5}" type="pres">
      <dgm:prSet presAssocID="{A6EFE962-C14A-4E9A-8AD5-6CEF1E807023}" presName="iconRect" presStyleLbl="node1" presStyleIdx="1" presStyleCnt="4"/>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t>
        <a:bodyPr/>
        <a:lstStyle/>
        <a:p>
          <a:endParaRPr lang="en-IE"/>
        </a:p>
      </dgm:t>
      <dgm:extLst>
        <a:ext uri="{E40237B7-FDA0-4F09-8148-C483321AD2D9}">
          <dgm14:cNvPr xmlns:dgm14="http://schemas.microsoft.com/office/drawing/2010/diagram" id="0" name="" descr="Stopwatch"/>
        </a:ext>
      </dgm:extLst>
    </dgm:pt>
    <dgm:pt modelId="{40549F30-8556-4089-90AB-E65581200306}" type="pres">
      <dgm:prSet presAssocID="{A6EFE962-C14A-4E9A-8AD5-6CEF1E807023}" presName="spaceRect" presStyleCnt="0"/>
      <dgm:spPr/>
    </dgm:pt>
    <dgm:pt modelId="{531D921A-6E81-4C14-867D-8AE7E705BF04}" type="pres">
      <dgm:prSet presAssocID="{A6EFE962-C14A-4E9A-8AD5-6CEF1E807023}" presName="parTx" presStyleLbl="revTx" presStyleIdx="1" presStyleCnt="4">
        <dgm:presLayoutVars>
          <dgm:chMax val="0"/>
          <dgm:chPref val="0"/>
        </dgm:presLayoutVars>
      </dgm:prSet>
      <dgm:spPr/>
      <dgm:t>
        <a:bodyPr/>
        <a:lstStyle/>
        <a:p>
          <a:endParaRPr lang="en-IE"/>
        </a:p>
      </dgm:t>
    </dgm:pt>
    <dgm:pt modelId="{15E188A4-A9CF-4601-B9FB-92BBB0171DFB}" type="pres">
      <dgm:prSet presAssocID="{46C187F9-BFB3-4D97-902D-CC90A960F2F0}" presName="sibTrans" presStyleCnt="0"/>
      <dgm:spPr/>
    </dgm:pt>
    <dgm:pt modelId="{5BE4ADFF-F11C-43E4-995A-A5CC2C35DC89}" type="pres">
      <dgm:prSet presAssocID="{0345DB0C-7E88-4821-967C-80B286F73FEB}" presName="compNode" presStyleCnt="0"/>
      <dgm:spPr/>
    </dgm:pt>
    <dgm:pt modelId="{0CAE2A6F-DAE9-493D-AA62-4C27670C21EF}" type="pres">
      <dgm:prSet presAssocID="{0345DB0C-7E88-4821-967C-80B286F73FEB}" presName="bgRect" presStyleLbl="bgShp" presStyleIdx="2" presStyleCnt="4" custLinFactNeighborX="575" custLinFactNeighborY="-2516"/>
      <dgm:spPr/>
    </dgm:pt>
    <dgm:pt modelId="{665E29DD-6476-4A71-A8D1-0A5F9B1E3807}" type="pres">
      <dgm:prSet presAssocID="{0345DB0C-7E88-4821-967C-80B286F73FEB}" presName="iconRect" presStyleLbl="node1" presStyleIdx="2" presStyleCnt="4"/>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t>
        <a:bodyPr/>
        <a:lstStyle/>
        <a:p>
          <a:endParaRPr lang="en-IE"/>
        </a:p>
      </dgm:t>
      <dgm:extLst>
        <a:ext uri="{E40237B7-FDA0-4F09-8148-C483321AD2D9}">
          <dgm14:cNvPr xmlns:dgm14="http://schemas.microsoft.com/office/drawing/2010/diagram" id="0" name="" descr="Bar chart"/>
        </a:ext>
      </dgm:extLst>
    </dgm:pt>
    <dgm:pt modelId="{F96B4E03-1F27-47C3-A347-AF314D303552}" type="pres">
      <dgm:prSet presAssocID="{0345DB0C-7E88-4821-967C-80B286F73FEB}" presName="spaceRect" presStyleCnt="0"/>
      <dgm:spPr/>
    </dgm:pt>
    <dgm:pt modelId="{A62B7E39-61A7-44C7-9C86-DF698D0E2185}" type="pres">
      <dgm:prSet presAssocID="{0345DB0C-7E88-4821-967C-80B286F73FEB}" presName="parTx" presStyleLbl="revTx" presStyleIdx="2" presStyleCnt="4">
        <dgm:presLayoutVars>
          <dgm:chMax val="0"/>
          <dgm:chPref val="0"/>
        </dgm:presLayoutVars>
      </dgm:prSet>
      <dgm:spPr/>
      <dgm:t>
        <a:bodyPr/>
        <a:lstStyle/>
        <a:p>
          <a:endParaRPr lang="en-IE"/>
        </a:p>
      </dgm:t>
    </dgm:pt>
    <dgm:pt modelId="{C1F1394F-30CB-4132-A9AA-BF196EDAC9B0}" type="pres">
      <dgm:prSet presAssocID="{2CAC6FE8-F44F-4A40-80A1-341284421112}" presName="sibTrans" presStyleCnt="0"/>
      <dgm:spPr/>
    </dgm:pt>
    <dgm:pt modelId="{46DB789F-86CB-4DE0-86C2-F1CE90AE9942}" type="pres">
      <dgm:prSet presAssocID="{74C92D6A-A021-4196-9D38-36D3C09F8876}" presName="compNode" presStyleCnt="0"/>
      <dgm:spPr/>
    </dgm:pt>
    <dgm:pt modelId="{E6FB786E-BEBB-4AC7-9A1F-0E209C37ADD3}" type="pres">
      <dgm:prSet presAssocID="{74C92D6A-A021-4196-9D38-36D3C09F8876}" presName="bgRect" presStyleLbl="bgShp" presStyleIdx="3" presStyleCnt="4"/>
      <dgm:spPr/>
    </dgm:pt>
    <dgm:pt modelId="{040E9431-25C3-4E76-B48C-027896A32CB7}" type="pres">
      <dgm:prSet presAssocID="{74C92D6A-A021-4196-9D38-36D3C09F8876}" presName="iconRect" presStyleLbl="node1" presStyleIdx="3" presStyleCnt="4"/>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dgm:spPr>
      <dgm:t>
        <a:bodyPr/>
        <a:lstStyle/>
        <a:p>
          <a:endParaRPr lang="en-IE"/>
        </a:p>
      </dgm:t>
      <dgm:extLst>
        <a:ext uri="{E40237B7-FDA0-4F09-8148-C483321AD2D9}">
          <dgm14:cNvPr xmlns:dgm14="http://schemas.microsoft.com/office/drawing/2010/diagram" id="0" name="" descr="Hourglass"/>
        </a:ext>
      </dgm:extLst>
    </dgm:pt>
    <dgm:pt modelId="{0F3B8F12-3F57-4549-86F1-CAD8A67DC1F9}" type="pres">
      <dgm:prSet presAssocID="{74C92D6A-A021-4196-9D38-36D3C09F8876}" presName="spaceRect" presStyleCnt="0"/>
      <dgm:spPr/>
    </dgm:pt>
    <dgm:pt modelId="{AA6EA2B5-9CA5-41D2-B973-C47C4128BB41}" type="pres">
      <dgm:prSet presAssocID="{74C92D6A-A021-4196-9D38-36D3C09F8876}" presName="parTx" presStyleLbl="revTx" presStyleIdx="3" presStyleCnt="4">
        <dgm:presLayoutVars>
          <dgm:chMax val="0"/>
          <dgm:chPref val="0"/>
        </dgm:presLayoutVars>
      </dgm:prSet>
      <dgm:spPr/>
      <dgm:t>
        <a:bodyPr/>
        <a:lstStyle/>
        <a:p>
          <a:endParaRPr lang="en-IE"/>
        </a:p>
      </dgm:t>
    </dgm:pt>
  </dgm:ptLst>
  <dgm:cxnLst>
    <dgm:cxn modelId="{ABFEE423-1562-4CA7-A83E-E36089BB98C6}" type="presOf" srcId="{5E128404-8C88-41EF-BD8A-BC08ECB65259}" destId="{77F4B073-52FC-4CD6-A2BC-BDE8F4611673}" srcOrd="0" destOrd="0" presId="urn:microsoft.com/office/officeart/2018/2/layout/IconVerticalSolidList"/>
    <dgm:cxn modelId="{D1DDE358-8529-4B9D-A1CE-B3C82D9C252B}" srcId="{CEF166E3-A35F-4C77-8F5F-43178880D53B}" destId="{5E128404-8C88-41EF-BD8A-BC08ECB65259}" srcOrd="0" destOrd="0" parTransId="{1DA16AE6-5CD4-4086-AAAA-783C9A06121A}" sibTransId="{ACC13C9C-2DF7-4587-AF8D-BF6D68CB95AE}"/>
    <dgm:cxn modelId="{5527C8C9-72F6-4EBD-9CEE-B40972F286C7}" type="presOf" srcId="{0345DB0C-7E88-4821-967C-80B286F73FEB}" destId="{A62B7E39-61A7-44C7-9C86-DF698D0E2185}" srcOrd="0" destOrd="0" presId="urn:microsoft.com/office/officeart/2018/2/layout/IconVerticalSolidList"/>
    <dgm:cxn modelId="{B9629BA6-4E0B-46B4-8684-4A55E0729C41}" srcId="{CEF166E3-A35F-4C77-8F5F-43178880D53B}" destId="{0345DB0C-7E88-4821-967C-80B286F73FEB}" srcOrd="2" destOrd="0" parTransId="{D043FAD0-E3F5-4FC8-8ED6-4A07900EF3FC}" sibTransId="{2CAC6FE8-F44F-4A40-80A1-341284421112}"/>
    <dgm:cxn modelId="{EDA3CB4E-E453-442E-A3E8-524CCD40EEB9}" srcId="{CEF166E3-A35F-4C77-8F5F-43178880D53B}" destId="{74C92D6A-A021-4196-9D38-36D3C09F8876}" srcOrd="3" destOrd="0" parTransId="{E5ED2E9D-EE4A-485B-B0F8-CBAAFD47F2CE}" sibTransId="{04EC5862-5E3C-4121-B984-09D639D68620}"/>
    <dgm:cxn modelId="{725EDAB0-3A04-4020-BE1A-C07D6B9CFCF6}" type="presOf" srcId="{A6EFE962-C14A-4E9A-8AD5-6CEF1E807023}" destId="{531D921A-6E81-4C14-867D-8AE7E705BF04}" srcOrd="0" destOrd="0" presId="urn:microsoft.com/office/officeart/2018/2/layout/IconVerticalSolidList"/>
    <dgm:cxn modelId="{EBDE8044-8EB8-4FC0-A83F-873625AA20FE}" type="presOf" srcId="{74C92D6A-A021-4196-9D38-36D3C09F8876}" destId="{AA6EA2B5-9CA5-41D2-B973-C47C4128BB41}" srcOrd="0" destOrd="0" presId="urn:microsoft.com/office/officeart/2018/2/layout/IconVerticalSolidList"/>
    <dgm:cxn modelId="{4592ED5D-A724-4E21-BC37-93596F3DDD22}" type="presOf" srcId="{CEF166E3-A35F-4C77-8F5F-43178880D53B}" destId="{89E7B8ED-04CC-4825-AB26-41FBFB6A17F7}" srcOrd="0" destOrd="0" presId="urn:microsoft.com/office/officeart/2018/2/layout/IconVerticalSolidList"/>
    <dgm:cxn modelId="{CC60DB5A-7F38-499B-8211-F4E6F3EDD453}" srcId="{CEF166E3-A35F-4C77-8F5F-43178880D53B}" destId="{A6EFE962-C14A-4E9A-8AD5-6CEF1E807023}" srcOrd="1" destOrd="0" parTransId="{755C23ED-E210-4A85-8BAE-D4714D3BA9BD}" sibTransId="{46C187F9-BFB3-4D97-902D-CC90A960F2F0}"/>
    <dgm:cxn modelId="{FC7CBE2F-74B4-46EA-82EC-36E1430EB78A}" type="presParOf" srcId="{89E7B8ED-04CC-4825-AB26-41FBFB6A17F7}" destId="{FC358983-4981-4868-9532-B6F35D3B00DF}" srcOrd="0" destOrd="0" presId="urn:microsoft.com/office/officeart/2018/2/layout/IconVerticalSolidList"/>
    <dgm:cxn modelId="{C3101AFD-4208-40A7-BB3D-C3AB70C591EC}" type="presParOf" srcId="{FC358983-4981-4868-9532-B6F35D3B00DF}" destId="{DAD1DE95-6F63-4CF9-B4C3-FF4C78B167F9}" srcOrd="0" destOrd="0" presId="urn:microsoft.com/office/officeart/2018/2/layout/IconVerticalSolidList"/>
    <dgm:cxn modelId="{A285136A-F1C9-4438-AE36-4D169F2AE10D}" type="presParOf" srcId="{FC358983-4981-4868-9532-B6F35D3B00DF}" destId="{F4136EF6-EC4E-4904-AEE6-4F22B5AE3F87}" srcOrd="1" destOrd="0" presId="urn:microsoft.com/office/officeart/2018/2/layout/IconVerticalSolidList"/>
    <dgm:cxn modelId="{6A1755FD-3133-4B22-85E5-13141329BFA1}" type="presParOf" srcId="{FC358983-4981-4868-9532-B6F35D3B00DF}" destId="{D223B8B9-3697-43E3-8BA2-ED6889957F44}" srcOrd="2" destOrd="0" presId="urn:microsoft.com/office/officeart/2018/2/layout/IconVerticalSolidList"/>
    <dgm:cxn modelId="{75DFEAF6-25F8-4CFE-9C57-40C47FE39696}" type="presParOf" srcId="{FC358983-4981-4868-9532-B6F35D3B00DF}" destId="{77F4B073-52FC-4CD6-A2BC-BDE8F4611673}" srcOrd="3" destOrd="0" presId="urn:microsoft.com/office/officeart/2018/2/layout/IconVerticalSolidList"/>
    <dgm:cxn modelId="{FCE4841F-7605-4A89-A08A-D04CA1C715F8}" type="presParOf" srcId="{89E7B8ED-04CC-4825-AB26-41FBFB6A17F7}" destId="{CCEEE6EA-4014-4AC3-BB24-2B5BD393DEE4}" srcOrd="1" destOrd="0" presId="urn:microsoft.com/office/officeart/2018/2/layout/IconVerticalSolidList"/>
    <dgm:cxn modelId="{CDE9D589-15F5-45B9-A390-A1A521E6DEA2}" type="presParOf" srcId="{89E7B8ED-04CC-4825-AB26-41FBFB6A17F7}" destId="{7E304BCC-2CD6-48E2-86D4-26B046DD65FD}" srcOrd="2" destOrd="0" presId="urn:microsoft.com/office/officeart/2018/2/layout/IconVerticalSolidList"/>
    <dgm:cxn modelId="{93390698-42C6-4578-900A-5A2488907850}" type="presParOf" srcId="{7E304BCC-2CD6-48E2-86D4-26B046DD65FD}" destId="{0E1C8FC6-867A-4BAC-AF67-10940ED88BCA}" srcOrd="0" destOrd="0" presId="urn:microsoft.com/office/officeart/2018/2/layout/IconVerticalSolidList"/>
    <dgm:cxn modelId="{92E35F78-5F7A-48C2-B551-07CC657E4689}" type="presParOf" srcId="{7E304BCC-2CD6-48E2-86D4-26B046DD65FD}" destId="{244BC71F-E3E2-442C-9582-9564D0F6B2F5}" srcOrd="1" destOrd="0" presId="urn:microsoft.com/office/officeart/2018/2/layout/IconVerticalSolidList"/>
    <dgm:cxn modelId="{4311B55B-3BF1-4673-9CEE-F2091A58B8BE}" type="presParOf" srcId="{7E304BCC-2CD6-48E2-86D4-26B046DD65FD}" destId="{40549F30-8556-4089-90AB-E65581200306}" srcOrd="2" destOrd="0" presId="urn:microsoft.com/office/officeart/2018/2/layout/IconVerticalSolidList"/>
    <dgm:cxn modelId="{9B91B7A2-79F7-4B6B-95BD-E9645F6DE6B4}" type="presParOf" srcId="{7E304BCC-2CD6-48E2-86D4-26B046DD65FD}" destId="{531D921A-6E81-4C14-867D-8AE7E705BF04}" srcOrd="3" destOrd="0" presId="urn:microsoft.com/office/officeart/2018/2/layout/IconVerticalSolidList"/>
    <dgm:cxn modelId="{BCB4A236-886C-4505-A590-6667376AA2C6}" type="presParOf" srcId="{89E7B8ED-04CC-4825-AB26-41FBFB6A17F7}" destId="{15E188A4-A9CF-4601-B9FB-92BBB0171DFB}" srcOrd="3" destOrd="0" presId="urn:microsoft.com/office/officeart/2018/2/layout/IconVerticalSolidList"/>
    <dgm:cxn modelId="{839D5643-785E-4D73-89CB-5175AC323DB4}" type="presParOf" srcId="{89E7B8ED-04CC-4825-AB26-41FBFB6A17F7}" destId="{5BE4ADFF-F11C-43E4-995A-A5CC2C35DC89}" srcOrd="4" destOrd="0" presId="urn:microsoft.com/office/officeart/2018/2/layout/IconVerticalSolidList"/>
    <dgm:cxn modelId="{80F058D6-2494-4764-8E16-3915D39E32FE}" type="presParOf" srcId="{5BE4ADFF-F11C-43E4-995A-A5CC2C35DC89}" destId="{0CAE2A6F-DAE9-493D-AA62-4C27670C21EF}" srcOrd="0" destOrd="0" presId="urn:microsoft.com/office/officeart/2018/2/layout/IconVerticalSolidList"/>
    <dgm:cxn modelId="{2E954284-75D2-4B8D-A379-06A0EEE274DF}" type="presParOf" srcId="{5BE4ADFF-F11C-43E4-995A-A5CC2C35DC89}" destId="{665E29DD-6476-4A71-A8D1-0A5F9B1E3807}" srcOrd="1" destOrd="0" presId="urn:microsoft.com/office/officeart/2018/2/layout/IconVerticalSolidList"/>
    <dgm:cxn modelId="{4F41343D-E314-465A-805F-9788A868DDA3}" type="presParOf" srcId="{5BE4ADFF-F11C-43E4-995A-A5CC2C35DC89}" destId="{F96B4E03-1F27-47C3-A347-AF314D303552}" srcOrd="2" destOrd="0" presId="urn:microsoft.com/office/officeart/2018/2/layout/IconVerticalSolidList"/>
    <dgm:cxn modelId="{C69BEEA7-79F4-4D37-A20A-AE11A5F7C2C5}" type="presParOf" srcId="{5BE4ADFF-F11C-43E4-995A-A5CC2C35DC89}" destId="{A62B7E39-61A7-44C7-9C86-DF698D0E2185}" srcOrd="3" destOrd="0" presId="urn:microsoft.com/office/officeart/2018/2/layout/IconVerticalSolidList"/>
    <dgm:cxn modelId="{393986AA-5015-42B4-BAC7-AE22E62DED2E}" type="presParOf" srcId="{89E7B8ED-04CC-4825-AB26-41FBFB6A17F7}" destId="{C1F1394F-30CB-4132-A9AA-BF196EDAC9B0}" srcOrd="5" destOrd="0" presId="urn:microsoft.com/office/officeart/2018/2/layout/IconVerticalSolidList"/>
    <dgm:cxn modelId="{15A05A58-06FA-44DE-B82D-19A681CCE77C}" type="presParOf" srcId="{89E7B8ED-04CC-4825-AB26-41FBFB6A17F7}" destId="{46DB789F-86CB-4DE0-86C2-F1CE90AE9942}" srcOrd="6" destOrd="0" presId="urn:microsoft.com/office/officeart/2018/2/layout/IconVerticalSolidList"/>
    <dgm:cxn modelId="{333ADA1A-6841-41EE-9F23-BBEAF6B5AE03}" type="presParOf" srcId="{46DB789F-86CB-4DE0-86C2-F1CE90AE9942}" destId="{E6FB786E-BEBB-4AC7-9A1F-0E209C37ADD3}" srcOrd="0" destOrd="0" presId="urn:microsoft.com/office/officeart/2018/2/layout/IconVerticalSolidList"/>
    <dgm:cxn modelId="{B5B2F44D-4847-4A99-9D4D-883780815D50}" type="presParOf" srcId="{46DB789F-86CB-4DE0-86C2-F1CE90AE9942}" destId="{040E9431-25C3-4E76-B48C-027896A32CB7}" srcOrd="1" destOrd="0" presId="urn:microsoft.com/office/officeart/2018/2/layout/IconVerticalSolidList"/>
    <dgm:cxn modelId="{0DA47A96-6551-4345-A02B-857702A297D1}" type="presParOf" srcId="{46DB789F-86CB-4DE0-86C2-F1CE90AE9942}" destId="{0F3B8F12-3F57-4549-86F1-CAD8A67DC1F9}" srcOrd="2" destOrd="0" presId="urn:microsoft.com/office/officeart/2018/2/layout/IconVerticalSolidList"/>
    <dgm:cxn modelId="{18AB9912-6223-496D-9521-AADC59B74BCE}" type="presParOf" srcId="{46DB789F-86CB-4DE0-86C2-F1CE90AE9942}" destId="{AA6EA2B5-9CA5-41D2-B973-C47C4128BB41}"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F8E4190-EBC9-4772-8F29-FED1DF080027}" type="doc">
      <dgm:prSet loTypeId="urn:microsoft.com/office/officeart/2005/8/layout/vList2" loCatId="list" qsTypeId="urn:microsoft.com/office/officeart/2005/8/quickstyle/simple4" qsCatId="simple" csTypeId="urn:microsoft.com/office/officeart/2005/8/colors/colorful5" csCatId="colorful"/>
      <dgm:spPr/>
      <dgm:t>
        <a:bodyPr/>
        <a:lstStyle/>
        <a:p>
          <a:endParaRPr lang="en-US"/>
        </a:p>
      </dgm:t>
    </dgm:pt>
    <dgm:pt modelId="{92021DF2-DD27-47DD-BDCE-18F8E6073CC2}">
      <dgm:prSet/>
      <dgm:spPr/>
      <dgm:t>
        <a:bodyPr/>
        <a:lstStyle/>
        <a:p>
          <a:r>
            <a:rPr lang="en-IE" dirty="0">
              <a:latin typeface="Calibri" panose="020F0502020204030204" pitchFamily="34" charset="0"/>
            </a:rPr>
            <a:t>Specimen reception – 26 cases</a:t>
          </a:r>
          <a:endParaRPr lang="en-US" dirty="0">
            <a:latin typeface="Calibri" panose="020F0502020204030204" pitchFamily="34" charset="0"/>
          </a:endParaRPr>
        </a:p>
      </dgm:t>
    </dgm:pt>
    <dgm:pt modelId="{A704DD72-F77E-44B9-B674-F80DB8DB9973}" type="parTrans" cxnId="{613CB137-0169-42FD-9CD3-456C2757038D}">
      <dgm:prSet/>
      <dgm:spPr/>
      <dgm:t>
        <a:bodyPr/>
        <a:lstStyle/>
        <a:p>
          <a:endParaRPr lang="en-US"/>
        </a:p>
      </dgm:t>
    </dgm:pt>
    <dgm:pt modelId="{D687FB82-9EFF-49F8-A8B4-362BC87F7B7A}" type="sibTrans" cxnId="{613CB137-0169-42FD-9CD3-456C2757038D}">
      <dgm:prSet/>
      <dgm:spPr/>
      <dgm:t>
        <a:bodyPr/>
        <a:lstStyle/>
        <a:p>
          <a:endParaRPr lang="en-US"/>
        </a:p>
      </dgm:t>
    </dgm:pt>
    <dgm:pt modelId="{C5F39F54-95F3-43B7-A5F5-068DA1F33E51}">
      <dgm:prSet/>
      <dgm:spPr/>
      <dgm:t>
        <a:bodyPr/>
        <a:lstStyle/>
        <a:p>
          <a:r>
            <a:rPr lang="en-IE" dirty="0">
              <a:latin typeface="Calibri" panose="020F0502020204030204" pitchFamily="34" charset="0"/>
            </a:rPr>
            <a:t>Historical checks - 19 cases</a:t>
          </a:r>
          <a:endParaRPr lang="en-US" dirty="0">
            <a:latin typeface="Calibri" panose="020F0502020204030204" pitchFamily="34" charset="0"/>
          </a:endParaRPr>
        </a:p>
      </dgm:t>
    </dgm:pt>
    <dgm:pt modelId="{9E2ACAF6-A8EE-4DE9-BF48-8551655ACB26}" type="parTrans" cxnId="{DDEE1EAD-7FA0-447B-8C3F-086FBBBC3020}">
      <dgm:prSet/>
      <dgm:spPr/>
      <dgm:t>
        <a:bodyPr/>
        <a:lstStyle/>
        <a:p>
          <a:endParaRPr lang="en-US"/>
        </a:p>
      </dgm:t>
    </dgm:pt>
    <dgm:pt modelId="{C2ABA025-A9C7-477C-95A7-AF5453D4DB73}" type="sibTrans" cxnId="{DDEE1EAD-7FA0-447B-8C3F-086FBBBC3020}">
      <dgm:prSet/>
      <dgm:spPr/>
      <dgm:t>
        <a:bodyPr/>
        <a:lstStyle/>
        <a:p>
          <a:endParaRPr lang="en-US"/>
        </a:p>
      </dgm:t>
    </dgm:pt>
    <dgm:pt modelId="{ABFCFE91-EB53-4267-98E9-EB722387D347}">
      <dgm:prSet/>
      <dgm:spPr/>
      <dgm:t>
        <a:bodyPr/>
        <a:lstStyle/>
        <a:p>
          <a:r>
            <a:rPr lang="en-IE" dirty="0">
              <a:latin typeface="Calibri" panose="020F0502020204030204" pitchFamily="34" charset="0"/>
            </a:rPr>
            <a:t>2 sample rule – 18 cases</a:t>
          </a:r>
          <a:endParaRPr lang="en-US" dirty="0">
            <a:latin typeface="Calibri" panose="020F0502020204030204" pitchFamily="34" charset="0"/>
          </a:endParaRPr>
        </a:p>
      </dgm:t>
    </dgm:pt>
    <dgm:pt modelId="{909B70AA-D00B-4983-BA24-AF4D7ED95E75}" type="parTrans" cxnId="{F76A531B-471E-4B59-AFE9-DC8846EC2058}">
      <dgm:prSet/>
      <dgm:spPr/>
      <dgm:t>
        <a:bodyPr/>
        <a:lstStyle/>
        <a:p>
          <a:endParaRPr lang="en-US"/>
        </a:p>
      </dgm:t>
    </dgm:pt>
    <dgm:pt modelId="{54CE5C47-6D8D-407E-ABA0-D89D4E8DD32A}" type="sibTrans" cxnId="{F76A531B-471E-4B59-AFE9-DC8846EC2058}">
      <dgm:prSet/>
      <dgm:spPr/>
      <dgm:t>
        <a:bodyPr/>
        <a:lstStyle/>
        <a:p>
          <a:endParaRPr lang="en-US"/>
        </a:p>
      </dgm:t>
    </dgm:pt>
    <dgm:pt modelId="{2B0B6B3B-EA30-4BD9-84C2-029BC81D46AA}">
      <dgm:prSet/>
      <dgm:spPr/>
      <dgm:t>
        <a:bodyPr/>
        <a:lstStyle/>
        <a:p>
          <a:r>
            <a:rPr lang="en-IE" dirty="0">
              <a:latin typeface="Calibri" panose="020F0502020204030204" pitchFamily="34" charset="0"/>
            </a:rPr>
            <a:t>Clinical area – 10 cases</a:t>
          </a:r>
          <a:endParaRPr lang="en-US" dirty="0">
            <a:latin typeface="Calibri" panose="020F0502020204030204" pitchFamily="34" charset="0"/>
          </a:endParaRPr>
        </a:p>
      </dgm:t>
    </dgm:pt>
    <dgm:pt modelId="{05DA6DDF-6C7D-4356-AC7B-494FD3200E7E}" type="parTrans" cxnId="{1D9EDCB6-B721-4E43-AF6E-75AEAAD78BDE}">
      <dgm:prSet/>
      <dgm:spPr/>
      <dgm:t>
        <a:bodyPr/>
        <a:lstStyle/>
        <a:p>
          <a:endParaRPr lang="en-US"/>
        </a:p>
      </dgm:t>
    </dgm:pt>
    <dgm:pt modelId="{C6F5CA83-A524-4A1E-B176-7C41CCB7A876}" type="sibTrans" cxnId="{1D9EDCB6-B721-4E43-AF6E-75AEAAD78BDE}">
      <dgm:prSet/>
      <dgm:spPr/>
      <dgm:t>
        <a:bodyPr/>
        <a:lstStyle/>
        <a:p>
          <a:endParaRPr lang="en-US"/>
        </a:p>
      </dgm:t>
    </dgm:pt>
    <dgm:pt modelId="{B7ACA5D8-B5A9-4D09-B7A4-83B7AF39F462}">
      <dgm:prSet/>
      <dgm:spPr/>
      <dgm:t>
        <a:bodyPr/>
        <a:lstStyle/>
        <a:p>
          <a:r>
            <a:rPr lang="en-IE" dirty="0">
              <a:latin typeface="Calibri" panose="020F0502020204030204" pitchFamily="34" charset="0"/>
            </a:rPr>
            <a:t>FBC</a:t>
          </a:r>
          <a:r>
            <a:rPr lang="en-IE" dirty="0"/>
            <a:t> </a:t>
          </a:r>
          <a:r>
            <a:rPr lang="en-IE" dirty="0">
              <a:latin typeface="Calibri" panose="020F0502020204030204" pitchFamily="34" charset="0"/>
            </a:rPr>
            <a:t>sample error – 2 cases</a:t>
          </a:r>
          <a:endParaRPr lang="en-US" dirty="0">
            <a:latin typeface="Calibri" panose="020F0502020204030204" pitchFamily="34" charset="0"/>
          </a:endParaRPr>
        </a:p>
      </dgm:t>
    </dgm:pt>
    <dgm:pt modelId="{418E34D6-0919-4EE5-A10C-D6DA810E3978}" type="parTrans" cxnId="{C79CD848-62D0-4524-8169-CA402A7F874E}">
      <dgm:prSet/>
      <dgm:spPr/>
      <dgm:t>
        <a:bodyPr/>
        <a:lstStyle/>
        <a:p>
          <a:endParaRPr lang="en-US"/>
        </a:p>
      </dgm:t>
    </dgm:pt>
    <dgm:pt modelId="{D047055E-EF7C-49C3-8609-7E87440A62FA}" type="sibTrans" cxnId="{C79CD848-62D0-4524-8169-CA402A7F874E}">
      <dgm:prSet/>
      <dgm:spPr/>
      <dgm:t>
        <a:bodyPr/>
        <a:lstStyle/>
        <a:p>
          <a:endParaRPr lang="en-US"/>
        </a:p>
      </dgm:t>
    </dgm:pt>
    <dgm:pt modelId="{737AC807-CC81-4AB9-B865-E7E2BD6AF0E4}">
      <dgm:prSet/>
      <dgm:spPr/>
      <dgm:t>
        <a:bodyPr/>
        <a:lstStyle/>
        <a:p>
          <a:r>
            <a:rPr lang="en-IE">
              <a:latin typeface="Calibri" panose="020F0502020204030204" pitchFamily="34" charset="0"/>
            </a:rPr>
            <a:t>PPI of patient – 2 cases</a:t>
          </a:r>
          <a:endParaRPr lang="en-US">
            <a:latin typeface="Calibri" panose="020F0502020204030204" pitchFamily="34" charset="0"/>
          </a:endParaRPr>
        </a:p>
      </dgm:t>
    </dgm:pt>
    <dgm:pt modelId="{3880A9DD-A755-4719-B9F3-3F5C0722CEFD}" type="parTrans" cxnId="{7F441FCD-4E29-479C-B2F4-945A8EDB762C}">
      <dgm:prSet/>
      <dgm:spPr/>
      <dgm:t>
        <a:bodyPr/>
        <a:lstStyle/>
        <a:p>
          <a:endParaRPr lang="en-US"/>
        </a:p>
      </dgm:t>
    </dgm:pt>
    <dgm:pt modelId="{C444A347-7353-4166-9DE1-5EA49C2F1C7B}" type="sibTrans" cxnId="{7F441FCD-4E29-479C-B2F4-945A8EDB762C}">
      <dgm:prSet/>
      <dgm:spPr/>
      <dgm:t>
        <a:bodyPr/>
        <a:lstStyle/>
        <a:p>
          <a:endParaRPr lang="en-US"/>
        </a:p>
      </dgm:t>
    </dgm:pt>
    <dgm:pt modelId="{AF395641-E72F-444B-B88D-31EFB9C9AB0A}">
      <dgm:prSet/>
      <dgm:spPr/>
      <dgm:t>
        <a:bodyPr/>
        <a:lstStyle/>
        <a:p>
          <a:r>
            <a:rPr lang="en-IE">
              <a:latin typeface="Calibri" panose="020F0502020204030204" pitchFamily="34" charset="0"/>
            </a:rPr>
            <a:t>No details – 1 case</a:t>
          </a:r>
          <a:endParaRPr lang="en-US">
            <a:latin typeface="Calibri" panose="020F0502020204030204" pitchFamily="34" charset="0"/>
          </a:endParaRPr>
        </a:p>
      </dgm:t>
    </dgm:pt>
    <dgm:pt modelId="{650DDF7A-E331-4E7F-8B59-9611CA06CC4B}" type="parTrans" cxnId="{65FB98AD-327F-4F12-805A-6020C0849075}">
      <dgm:prSet/>
      <dgm:spPr/>
      <dgm:t>
        <a:bodyPr/>
        <a:lstStyle/>
        <a:p>
          <a:endParaRPr lang="en-US"/>
        </a:p>
      </dgm:t>
    </dgm:pt>
    <dgm:pt modelId="{A719BD84-A54A-4C06-B9B8-7642E212AAD9}" type="sibTrans" cxnId="{65FB98AD-327F-4F12-805A-6020C0849075}">
      <dgm:prSet/>
      <dgm:spPr/>
      <dgm:t>
        <a:bodyPr/>
        <a:lstStyle/>
        <a:p>
          <a:endParaRPr lang="en-US"/>
        </a:p>
      </dgm:t>
    </dgm:pt>
    <dgm:pt modelId="{C0E095F2-537D-475F-90E9-E032BC0A4D6A}" type="pres">
      <dgm:prSet presAssocID="{6F8E4190-EBC9-4772-8F29-FED1DF080027}" presName="linear" presStyleCnt="0">
        <dgm:presLayoutVars>
          <dgm:animLvl val="lvl"/>
          <dgm:resizeHandles val="exact"/>
        </dgm:presLayoutVars>
      </dgm:prSet>
      <dgm:spPr/>
      <dgm:t>
        <a:bodyPr/>
        <a:lstStyle/>
        <a:p>
          <a:endParaRPr lang="en-IE"/>
        </a:p>
      </dgm:t>
    </dgm:pt>
    <dgm:pt modelId="{BBDD84A2-693A-48E1-B471-F7C52D9AA5BC}" type="pres">
      <dgm:prSet presAssocID="{92021DF2-DD27-47DD-BDCE-18F8E6073CC2}" presName="parentText" presStyleLbl="node1" presStyleIdx="0" presStyleCnt="7" custLinFactNeighborX="-385" custLinFactNeighborY="-21195">
        <dgm:presLayoutVars>
          <dgm:chMax val="0"/>
          <dgm:bulletEnabled val="1"/>
        </dgm:presLayoutVars>
      </dgm:prSet>
      <dgm:spPr/>
      <dgm:t>
        <a:bodyPr/>
        <a:lstStyle/>
        <a:p>
          <a:endParaRPr lang="en-IE"/>
        </a:p>
      </dgm:t>
    </dgm:pt>
    <dgm:pt modelId="{5B838483-2FC7-49DE-B31E-A441C8508F1B}" type="pres">
      <dgm:prSet presAssocID="{D687FB82-9EFF-49F8-A8B4-362BC87F7B7A}" presName="spacer" presStyleCnt="0"/>
      <dgm:spPr/>
    </dgm:pt>
    <dgm:pt modelId="{A78BAA1E-416F-492A-AC39-3386F86CB6B4}" type="pres">
      <dgm:prSet presAssocID="{C5F39F54-95F3-43B7-A5F5-068DA1F33E51}" presName="parentText" presStyleLbl="node1" presStyleIdx="1" presStyleCnt="7">
        <dgm:presLayoutVars>
          <dgm:chMax val="0"/>
          <dgm:bulletEnabled val="1"/>
        </dgm:presLayoutVars>
      </dgm:prSet>
      <dgm:spPr/>
      <dgm:t>
        <a:bodyPr/>
        <a:lstStyle/>
        <a:p>
          <a:endParaRPr lang="en-IE"/>
        </a:p>
      </dgm:t>
    </dgm:pt>
    <dgm:pt modelId="{D353728F-799C-40EF-BC1A-7E74817B7A56}" type="pres">
      <dgm:prSet presAssocID="{C2ABA025-A9C7-477C-95A7-AF5453D4DB73}" presName="spacer" presStyleCnt="0"/>
      <dgm:spPr/>
    </dgm:pt>
    <dgm:pt modelId="{95D1F36E-8863-4190-AF18-7AFEA40C19BE}" type="pres">
      <dgm:prSet presAssocID="{ABFCFE91-EB53-4267-98E9-EB722387D347}" presName="parentText" presStyleLbl="node1" presStyleIdx="2" presStyleCnt="7">
        <dgm:presLayoutVars>
          <dgm:chMax val="0"/>
          <dgm:bulletEnabled val="1"/>
        </dgm:presLayoutVars>
      </dgm:prSet>
      <dgm:spPr/>
      <dgm:t>
        <a:bodyPr/>
        <a:lstStyle/>
        <a:p>
          <a:endParaRPr lang="en-IE"/>
        </a:p>
      </dgm:t>
    </dgm:pt>
    <dgm:pt modelId="{0D69F968-7A75-4C45-842C-31C048D8BF5A}" type="pres">
      <dgm:prSet presAssocID="{54CE5C47-6D8D-407E-ABA0-D89D4E8DD32A}" presName="spacer" presStyleCnt="0"/>
      <dgm:spPr/>
    </dgm:pt>
    <dgm:pt modelId="{7CE76D07-26FA-4C80-B810-079E9C1B96CE}" type="pres">
      <dgm:prSet presAssocID="{2B0B6B3B-EA30-4BD9-84C2-029BC81D46AA}" presName="parentText" presStyleLbl="node1" presStyleIdx="3" presStyleCnt="7">
        <dgm:presLayoutVars>
          <dgm:chMax val="0"/>
          <dgm:bulletEnabled val="1"/>
        </dgm:presLayoutVars>
      </dgm:prSet>
      <dgm:spPr/>
      <dgm:t>
        <a:bodyPr/>
        <a:lstStyle/>
        <a:p>
          <a:endParaRPr lang="en-IE"/>
        </a:p>
      </dgm:t>
    </dgm:pt>
    <dgm:pt modelId="{F02CE5E2-B437-4FBC-9CC3-06E19E1297C4}" type="pres">
      <dgm:prSet presAssocID="{C6F5CA83-A524-4A1E-B176-7C41CCB7A876}" presName="spacer" presStyleCnt="0"/>
      <dgm:spPr/>
    </dgm:pt>
    <dgm:pt modelId="{2F11EB1D-C406-4BE9-86D3-99830FC9DB10}" type="pres">
      <dgm:prSet presAssocID="{B7ACA5D8-B5A9-4D09-B7A4-83B7AF39F462}" presName="parentText" presStyleLbl="node1" presStyleIdx="4" presStyleCnt="7">
        <dgm:presLayoutVars>
          <dgm:chMax val="0"/>
          <dgm:bulletEnabled val="1"/>
        </dgm:presLayoutVars>
      </dgm:prSet>
      <dgm:spPr/>
      <dgm:t>
        <a:bodyPr/>
        <a:lstStyle/>
        <a:p>
          <a:endParaRPr lang="en-IE"/>
        </a:p>
      </dgm:t>
    </dgm:pt>
    <dgm:pt modelId="{BEAFE26B-BC1A-4533-BCB1-63629F203319}" type="pres">
      <dgm:prSet presAssocID="{D047055E-EF7C-49C3-8609-7E87440A62FA}" presName="spacer" presStyleCnt="0"/>
      <dgm:spPr/>
    </dgm:pt>
    <dgm:pt modelId="{1CF8F6CE-0414-4804-BE7C-B19788715001}" type="pres">
      <dgm:prSet presAssocID="{737AC807-CC81-4AB9-B865-E7E2BD6AF0E4}" presName="parentText" presStyleLbl="node1" presStyleIdx="5" presStyleCnt="7">
        <dgm:presLayoutVars>
          <dgm:chMax val="0"/>
          <dgm:bulletEnabled val="1"/>
        </dgm:presLayoutVars>
      </dgm:prSet>
      <dgm:spPr/>
      <dgm:t>
        <a:bodyPr/>
        <a:lstStyle/>
        <a:p>
          <a:endParaRPr lang="en-IE"/>
        </a:p>
      </dgm:t>
    </dgm:pt>
    <dgm:pt modelId="{81F63505-A949-4398-9094-78AE5518B9AF}" type="pres">
      <dgm:prSet presAssocID="{C444A347-7353-4166-9DE1-5EA49C2F1C7B}" presName="spacer" presStyleCnt="0"/>
      <dgm:spPr/>
    </dgm:pt>
    <dgm:pt modelId="{471415BA-6D7F-4CDD-94EC-62023B38F3AF}" type="pres">
      <dgm:prSet presAssocID="{AF395641-E72F-444B-B88D-31EFB9C9AB0A}" presName="parentText" presStyleLbl="node1" presStyleIdx="6" presStyleCnt="7">
        <dgm:presLayoutVars>
          <dgm:chMax val="0"/>
          <dgm:bulletEnabled val="1"/>
        </dgm:presLayoutVars>
      </dgm:prSet>
      <dgm:spPr/>
      <dgm:t>
        <a:bodyPr/>
        <a:lstStyle/>
        <a:p>
          <a:endParaRPr lang="en-IE"/>
        </a:p>
      </dgm:t>
    </dgm:pt>
  </dgm:ptLst>
  <dgm:cxnLst>
    <dgm:cxn modelId="{7F441FCD-4E29-479C-B2F4-945A8EDB762C}" srcId="{6F8E4190-EBC9-4772-8F29-FED1DF080027}" destId="{737AC807-CC81-4AB9-B865-E7E2BD6AF0E4}" srcOrd="5" destOrd="0" parTransId="{3880A9DD-A755-4719-B9F3-3F5C0722CEFD}" sibTransId="{C444A347-7353-4166-9DE1-5EA49C2F1C7B}"/>
    <dgm:cxn modelId="{7608DD70-793E-4758-8A92-07690CB7722A}" type="presOf" srcId="{2B0B6B3B-EA30-4BD9-84C2-029BC81D46AA}" destId="{7CE76D07-26FA-4C80-B810-079E9C1B96CE}" srcOrd="0" destOrd="0" presId="urn:microsoft.com/office/officeart/2005/8/layout/vList2"/>
    <dgm:cxn modelId="{C79CD848-62D0-4524-8169-CA402A7F874E}" srcId="{6F8E4190-EBC9-4772-8F29-FED1DF080027}" destId="{B7ACA5D8-B5A9-4D09-B7A4-83B7AF39F462}" srcOrd="4" destOrd="0" parTransId="{418E34D6-0919-4EE5-A10C-D6DA810E3978}" sibTransId="{D047055E-EF7C-49C3-8609-7E87440A62FA}"/>
    <dgm:cxn modelId="{8226D377-6EAA-4481-B45F-96A09FA295F3}" type="presOf" srcId="{AF395641-E72F-444B-B88D-31EFB9C9AB0A}" destId="{471415BA-6D7F-4CDD-94EC-62023B38F3AF}" srcOrd="0" destOrd="0" presId="urn:microsoft.com/office/officeart/2005/8/layout/vList2"/>
    <dgm:cxn modelId="{1D9EDCB6-B721-4E43-AF6E-75AEAAD78BDE}" srcId="{6F8E4190-EBC9-4772-8F29-FED1DF080027}" destId="{2B0B6B3B-EA30-4BD9-84C2-029BC81D46AA}" srcOrd="3" destOrd="0" parTransId="{05DA6DDF-6C7D-4356-AC7B-494FD3200E7E}" sibTransId="{C6F5CA83-A524-4A1E-B176-7C41CCB7A876}"/>
    <dgm:cxn modelId="{6DA043A5-AFA6-41EC-A535-894B8491E9A0}" type="presOf" srcId="{C5F39F54-95F3-43B7-A5F5-068DA1F33E51}" destId="{A78BAA1E-416F-492A-AC39-3386F86CB6B4}" srcOrd="0" destOrd="0" presId="urn:microsoft.com/office/officeart/2005/8/layout/vList2"/>
    <dgm:cxn modelId="{0D528947-EC1B-4278-A274-2C5205CFEDB9}" type="presOf" srcId="{ABFCFE91-EB53-4267-98E9-EB722387D347}" destId="{95D1F36E-8863-4190-AF18-7AFEA40C19BE}" srcOrd="0" destOrd="0" presId="urn:microsoft.com/office/officeart/2005/8/layout/vList2"/>
    <dgm:cxn modelId="{CB79EA51-A29B-4373-A1BD-69D8EE7F2D7A}" type="presOf" srcId="{737AC807-CC81-4AB9-B865-E7E2BD6AF0E4}" destId="{1CF8F6CE-0414-4804-BE7C-B19788715001}" srcOrd="0" destOrd="0" presId="urn:microsoft.com/office/officeart/2005/8/layout/vList2"/>
    <dgm:cxn modelId="{B27235EC-3AA5-4A57-A849-1F9506BCEAEF}" type="presOf" srcId="{6F8E4190-EBC9-4772-8F29-FED1DF080027}" destId="{C0E095F2-537D-475F-90E9-E032BC0A4D6A}" srcOrd="0" destOrd="0" presId="urn:microsoft.com/office/officeart/2005/8/layout/vList2"/>
    <dgm:cxn modelId="{65FB98AD-327F-4F12-805A-6020C0849075}" srcId="{6F8E4190-EBC9-4772-8F29-FED1DF080027}" destId="{AF395641-E72F-444B-B88D-31EFB9C9AB0A}" srcOrd="6" destOrd="0" parTransId="{650DDF7A-E331-4E7F-8B59-9611CA06CC4B}" sibTransId="{A719BD84-A54A-4C06-B9B8-7642E212AAD9}"/>
    <dgm:cxn modelId="{8C73F562-297F-4283-8F14-A5A6FDD40E97}" type="presOf" srcId="{92021DF2-DD27-47DD-BDCE-18F8E6073CC2}" destId="{BBDD84A2-693A-48E1-B471-F7C52D9AA5BC}" srcOrd="0" destOrd="0" presId="urn:microsoft.com/office/officeart/2005/8/layout/vList2"/>
    <dgm:cxn modelId="{613CB137-0169-42FD-9CD3-456C2757038D}" srcId="{6F8E4190-EBC9-4772-8F29-FED1DF080027}" destId="{92021DF2-DD27-47DD-BDCE-18F8E6073CC2}" srcOrd="0" destOrd="0" parTransId="{A704DD72-F77E-44B9-B674-F80DB8DB9973}" sibTransId="{D687FB82-9EFF-49F8-A8B4-362BC87F7B7A}"/>
    <dgm:cxn modelId="{E884836F-BCAB-48BA-AD3B-48893339C553}" type="presOf" srcId="{B7ACA5D8-B5A9-4D09-B7A4-83B7AF39F462}" destId="{2F11EB1D-C406-4BE9-86D3-99830FC9DB10}" srcOrd="0" destOrd="0" presId="urn:microsoft.com/office/officeart/2005/8/layout/vList2"/>
    <dgm:cxn modelId="{DDEE1EAD-7FA0-447B-8C3F-086FBBBC3020}" srcId="{6F8E4190-EBC9-4772-8F29-FED1DF080027}" destId="{C5F39F54-95F3-43B7-A5F5-068DA1F33E51}" srcOrd="1" destOrd="0" parTransId="{9E2ACAF6-A8EE-4DE9-BF48-8551655ACB26}" sibTransId="{C2ABA025-A9C7-477C-95A7-AF5453D4DB73}"/>
    <dgm:cxn modelId="{F76A531B-471E-4B59-AFE9-DC8846EC2058}" srcId="{6F8E4190-EBC9-4772-8F29-FED1DF080027}" destId="{ABFCFE91-EB53-4267-98E9-EB722387D347}" srcOrd="2" destOrd="0" parTransId="{909B70AA-D00B-4983-BA24-AF4D7ED95E75}" sibTransId="{54CE5C47-6D8D-407E-ABA0-D89D4E8DD32A}"/>
    <dgm:cxn modelId="{1FB90B68-A5C9-44AF-8A56-9D7095C16021}" type="presParOf" srcId="{C0E095F2-537D-475F-90E9-E032BC0A4D6A}" destId="{BBDD84A2-693A-48E1-B471-F7C52D9AA5BC}" srcOrd="0" destOrd="0" presId="urn:microsoft.com/office/officeart/2005/8/layout/vList2"/>
    <dgm:cxn modelId="{08A104A9-9B9E-41CD-B921-81BF31CE63F5}" type="presParOf" srcId="{C0E095F2-537D-475F-90E9-E032BC0A4D6A}" destId="{5B838483-2FC7-49DE-B31E-A441C8508F1B}" srcOrd="1" destOrd="0" presId="urn:microsoft.com/office/officeart/2005/8/layout/vList2"/>
    <dgm:cxn modelId="{0332908B-66F0-44E4-AD1C-A2A57AC7A3D7}" type="presParOf" srcId="{C0E095F2-537D-475F-90E9-E032BC0A4D6A}" destId="{A78BAA1E-416F-492A-AC39-3386F86CB6B4}" srcOrd="2" destOrd="0" presId="urn:microsoft.com/office/officeart/2005/8/layout/vList2"/>
    <dgm:cxn modelId="{A8CD7D96-90CE-41BD-A32B-65ACCA326B31}" type="presParOf" srcId="{C0E095F2-537D-475F-90E9-E032BC0A4D6A}" destId="{D353728F-799C-40EF-BC1A-7E74817B7A56}" srcOrd="3" destOrd="0" presId="urn:microsoft.com/office/officeart/2005/8/layout/vList2"/>
    <dgm:cxn modelId="{FDC82F98-99D1-47EB-8071-C8EAB8426377}" type="presParOf" srcId="{C0E095F2-537D-475F-90E9-E032BC0A4D6A}" destId="{95D1F36E-8863-4190-AF18-7AFEA40C19BE}" srcOrd="4" destOrd="0" presId="urn:microsoft.com/office/officeart/2005/8/layout/vList2"/>
    <dgm:cxn modelId="{DFA1C302-D989-4381-B57C-3771CC6A565C}" type="presParOf" srcId="{C0E095F2-537D-475F-90E9-E032BC0A4D6A}" destId="{0D69F968-7A75-4C45-842C-31C048D8BF5A}" srcOrd="5" destOrd="0" presId="urn:microsoft.com/office/officeart/2005/8/layout/vList2"/>
    <dgm:cxn modelId="{A0F5DBAD-301A-49A9-ADA9-8E973CE55722}" type="presParOf" srcId="{C0E095F2-537D-475F-90E9-E032BC0A4D6A}" destId="{7CE76D07-26FA-4C80-B810-079E9C1B96CE}" srcOrd="6" destOrd="0" presId="urn:microsoft.com/office/officeart/2005/8/layout/vList2"/>
    <dgm:cxn modelId="{7C632B80-A981-45C0-A5BE-5ACE09D0744C}" type="presParOf" srcId="{C0E095F2-537D-475F-90E9-E032BC0A4D6A}" destId="{F02CE5E2-B437-4FBC-9CC3-06E19E1297C4}" srcOrd="7" destOrd="0" presId="urn:microsoft.com/office/officeart/2005/8/layout/vList2"/>
    <dgm:cxn modelId="{D61A9BEA-2A37-4C93-9D09-CEB92E0A30CF}" type="presParOf" srcId="{C0E095F2-537D-475F-90E9-E032BC0A4D6A}" destId="{2F11EB1D-C406-4BE9-86D3-99830FC9DB10}" srcOrd="8" destOrd="0" presId="urn:microsoft.com/office/officeart/2005/8/layout/vList2"/>
    <dgm:cxn modelId="{25AE260A-B514-4502-858D-77B9EC1D1595}" type="presParOf" srcId="{C0E095F2-537D-475F-90E9-E032BC0A4D6A}" destId="{BEAFE26B-BC1A-4533-BCB1-63629F203319}" srcOrd="9" destOrd="0" presId="urn:microsoft.com/office/officeart/2005/8/layout/vList2"/>
    <dgm:cxn modelId="{93FBFC8A-1029-451A-92FB-DA69645D4FD2}" type="presParOf" srcId="{C0E095F2-537D-475F-90E9-E032BC0A4D6A}" destId="{1CF8F6CE-0414-4804-BE7C-B19788715001}" srcOrd="10" destOrd="0" presId="urn:microsoft.com/office/officeart/2005/8/layout/vList2"/>
    <dgm:cxn modelId="{51BA7E64-2817-4717-B890-D49F91F90D2D}" type="presParOf" srcId="{C0E095F2-537D-475F-90E9-E032BC0A4D6A}" destId="{81F63505-A949-4398-9094-78AE5518B9AF}" srcOrd="11" destOrd="0" presId="urn:microsoft.com/office/officeart/2005/8/layout/vList2"/>
    <dgm:cxn modelId="{449C0A8D-67D4-4901-AA58-468A82CFBAA3}" type="presParOf" srcId="{C0E095F2-537D-475F-90E9-E032BC0A4D6A}" destId="{471415BA-6D7F-4CDD-94EC-62023B38F3AF}" srcOrd="1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88C5B1F-FD85-4915-A88B-F7D4AE8AE869}" type="doc">
      <dgm:prSet loTypeId="urn:microsoft.com/office/officeart/2016/7/layout/VerticalSolidActionList" loCatId="List" qsTypeId="urn:microsoft.com/office/officeart/2005/8/quickstyle/simple4" qsCatId="simple" csTypeId="urn:microsoft.com/office/officeart/2005/8/colors/colorful5" csCatId="colorful"/>
      <dgm:spPr/>
      <dgm:t>
        <a:bodyPr/>
        <a:lstStyle/>
        <a:p>
          <a:endParaRPr lang="en-US"/>
        </a:p>
      </dgm:t>
    </dgm:pt>
    <dgm:pt modelId="{50A6415A-264E-40A6-81A1-7BE84D676212}">
      <dgm:prSet/>
      <dgm:spPr/>
      <dgm:t>
        <a:bodyPr/>
        <a:lstStyle/>
        <a:p>
          <a:r>
            <a:rPr lang="en-US">
              <a:latin typeface="Calibri" panose="020F0502020204030204" pitchFamily="34" charset="0"/>
            </a:rPr>
            <a:t>Reduce</a:t>
          </a:r>
        </a:p>
      </dgm:t>
    </dgm:pt>
    <dgm:pt modelId="{1A8442D6-803B-4EB4-9183-B539759ACC5E}" type="parTrans" cxnId="{79D26D88-B96C-47A2-849B-D5DF5696B670}">
      <dgm:prSet/>
      <dgm:spPr/>
      <dgm:t>
        <a:bodyPr/>
        <a:lstStyle/>
        <a:p>
          <a:endParaRPr lang="en-US"/>
        </a:p>
      </dgm:t>
    </dgm:pt>
    <dgm:pt modelId="{D2D3E993-C60E-405B-A751-FFA7C6B8B01D}" type="sibTrans" cxnId="{79D26D88-B96C-47A2-849B-D5DF5696B670}">
      <dgm:prSet/>
      <dgm:spPr/>
      <dgm:t>
        <a:bodyPr/>
        <a:lstStyle/>
        <a:p>
          <a:endParaRPr lang="en-US"/>
        </a:p>
      </dgm:t>
    </dgm:pt>
    <dgm:pt modelId="{B5F5F20C-C9EB-4013-8D9E-D11404D7F6E0}">
      <dgm:prSet/>
      <dgm:spPr/>
      <dgm:t>
        <a:bodyPr/>
        <a:lstStyle/>
        <a:p>
          <a:r>
            <a:rPr lang="en-US" dirty="0">
              <a:latin typeface="Calibri" panose="020F0502020204030204" pitchFamily="34" charset="0"/>
            </a:rPr>
            <a:t>Reduce risk of TACO</a:t>
          </a:r>
        </a:p>
      </dgm:t>
    </dgm:pt>
    <dgm:pt modelId="{F5AD6A0C-7E54-4683-AD7D-786D39FD4190}" type="parTrans" cxnId="{E4955B49-5976-477B-B8CD-413390016217}">
      <dgm:prSet/>
      <dgm:spPr/>
      <dgm:t>
        <a:bodyPr/>
        <a:lstStyle/>
        <a:p>
          <a:endParaRPr lang="en-US"/>
        </a:p>
      </dgm:t>
    </dgm:pt>
    <dgm:pt modelId="{DAF299F5-AFE0-4A45-9A60-9BF2BCB4BBCD}" type="sibTrans" cxnId="{E4955B49-5976-477B-B8CD-413390016217}">
      <dgm:prSet/>
      <dgm:spPr/>
      <dgm:t>
        <a:bodyPr/>
        <a:lstStyle/>
        <a:p>
          <a:endParaRPr lang="en-US"/>
        </a:p>
      </dgm:t>
    </dgm:pt>
    <dgm:pt modelId="{51501990-9E75-46AE-972F-AAFFB7AC1BA9}">
      <dgm:prSet/>
      <dgm:spPr/>
      <dgm:t>
        <a:bodyPr/>
        <a:lstStyle/>
        <a:p>
          <a:r>
            <a:rPr lang="en-US">
              <a:latin typeface="Calibri" panose="020F0502020204030204" pitchFamily="34" charset="0"/>
            </a:rPr>
            <a:t>Reduce</a:t>
          </a:r>
        </a:p>
      </dgm:t>
    </dgm:pt>
    <dgm:pt modelId="{0401FABD-5DB5-436D-B101-82E0A71DD57C}" type="parTrans" cxnId="{19250B04-73F2-4637-8DF0-E802F0AF59DA}">
      <dgm:prSet/>
      <dgm:spPr/>
      <dgm:t>
        <a:bodyPr/>
        <a:lstStyle/>
        <a:p>
          <a:endParaRPr lang="en-US"/>
        </a:p>
      </dgm:t>
    </dgm:pt>
    <dgm:pt modelId="{8E6CB0A6-A2C1-4830-8FCF-664497AF2181}" type="sibTrans" cxnId="{19250B04-73F2-4637-8DF0-E802F0AF59DA}">
      <dgm:prSet/>
      <dgm:spPr/>
      <dgm:t>
        <a:bodyPr/>
        <a:lstStyle/>
        <a:p>
          <a:endParaRPr lang="en-US"/>
        </a:p>
      </dgm:t>
    </dgm:pt>
    <dgm:pt modelId="{C6B0979F-83D5-4B48-92A7-97C5F100231C}">
      <dgm:prSet/>
      <dgm:spPr/>
      <dgm:t>
        <a:bodyPr/>
        <a:lstStyle/>
        <a:p>
          <a:r>
            <a:rPr lang="en-US">
              <a:latin typeface="Calibri" panose="020F0502020204030204" pitchFamily="34" charset="0"/>
            </a:rPr>
            <a:t>Reduce patient exposure to other risks associated with transfusion</a:t>
          </a:r>
        </a:p>
      </dgm:t>
    </dgm:pt>
    <dgm:pt modelId="{F44692AE-0A87-421C-BA7C-EF2CE7880B78}" type="parTrans" cxnId="{55A93145-6765-400B-9829-3D1EC3007686}">
      <dgm:prSet/>
      <dgm:spPr/>
      <dgm:t>
        <a:bodyPr/>
        <a:lstStyle/>
        <a:p>
          <a:endParaRPr lang="en-US"/>
        </a:p>
      </dgm:t>
    </dgm:pt>
    <dgm:pt modelId="{227716D5-8CBC-4565-A2C9-0D8E7B1F2871}" type="sibTrans" cxnId="{55A93145-6765-400B-9829-3D1EC3007686}">
      <dgm:prSet/>
      <dgm:spPr/>
      <dgm:t>
        <a:bodyPr/>
        <a:lstStyle/>
        <a:p>
          <a:endParaRPr lang="en-US"/>
        </a:p>
      </dgm:t>
    </dgm:pt>
    <dgm:pt modelId="{F7639679-20C5-4072-99B0-F015C92CB935}">
      <dgm:prSet/>
      <dgm:spPr/>
      <dgm:t>
        <a:bodyPr/>
        <a:lstStyle/>
        <a:p>
          <a:r>
            <a:rPr lang="en-US">
              <a:latin typeface="Calibri" panose="020F0502020204030204" pitchFamily="34" charset="0"/>
            </a:rPr>
            <a:t>Reduce</a:t>
          </a:r>
        </a:p>
      </dgm:t>
    </dgm:pt>
    <dgm:pt modelId="{5A88F64B-9798-4400-AE8C-0A8983D42C8F}" type="parTrans" cxnId="{AFD1F66A-0073-4FFD-ADC3-8802E8CFBB5F}">
      <dgm:prSet/>
      <dgm:spPr/>
      <dgm:t>
        <a:bodyPr/>
        <a:lstStyle/>
        <a:p>
          <a:endParaRPr lang="en-US"/>
        </a:p>
      </dgm:t>
    </dgm:pt>
    <dgm:pt modelId="{F4C6D3F7-D0E0-49F5-B570-19D632D16D7B}" type="sibTrans" cxnId="{AFD1F66A-0073-4FFD-ADC3-8802E8CFBB5F}">
      <dgm:prSet/>
      <dgm:spPr/>
      <dgm:t>
        <a:bodyPr/>
        <a:lstStyle/>
        <a:p>
          <a:endParaRPr lang="en-US"/>
        </a:p>
      </dgm:t>
    </dgm:pt>
    <dgm:pt modelId="{6B171DFC-26FD-40AB-B15D-2C5B619885A1}">
      <dgm:prSet/>
      <dgm:spPr/>
      <dgm:t>
        <a:bodyPr/>
        <a:lstStyle/>
        <a:p>
          <a:r>
            <a:rPr lang="en-US">
              <a:latin typeface="Calibri" panose="020F0502020204030204" pitchFamily="34" charset="0"/>
            </a:rPr>
            <a:t>Reduce cost</a:t>
          </a:r>
        </a:p>
      </dgm:t>
    </dgm:pt>
    <dgm:pt modelId="{8AFBD64E-F765-4CFE-8396-FD62F6F9E3D1}" type="parTrans" cxnId="{B990406D-4726-4736-A7EE-2539BB33D3A7}">
      <dgm:prSet/>
      <dgm:spPr/>
      <dgm:t>
        <a:bodyPr/>
        <a:lstStyle/>
        <a:p>
          <a:endParaRPr lang="en-US"/>
        </a:p>
      </dgm:t>
    </dgm:pt>
    <dgm:pt modelId="{1DD0F3EF-067D-43A4-8A18-9462290F3D33}" type="sibTrans" cxnId="{B990406D-4726-4736-A7EE-2539BB33D3A7}">
      <dgm:prSet/>
      <dgm:spPr/>
      <dgm:t>
        <a:bodyPr/>
        <a:lstStyle/>
        <a:p>
          <a:endParaRPr lang="en-US"/>
        </a:p>
      </dgm:t>
    </dgm:pt>
    <dgm:pt modelId="{70DA996C-42B7-4879-8A8E-4914E2BF4C61}">
      <dgm:prSet/>
      <dgm:spPr/>
      <dgm:t>
        <a:bodyPr/>
        <a:lstStyle/>
        <a:p>
          <a:r>
            <a:rPr lang="en-US">
              <a:latin typeface="Calibri" panose="020F0502020204030204" pitchFamily="34" charset="0"/>
            </a:rPr>
            <a:t>Reduce</a:t>
          </a:r>
        </a:p>
      </dgm:t>
    </dgm:pt>
    <dgm:pt modelId="{A30B7E3F-3C75-4348-A087-FA61736D7283}" type="parTrans" cxnId="{07B8F5ED-6097-4FEC-9817-EC0F06BC4794}">
      <dgm:prSet/>
      <dgm:spPr/>
      <dgm:t>
        <a:bodyPr/>
        <a:lstStyle/>
        <a:p>
          <a:endParaRPr lang="en-US"/>
        </a:p>
      </dgm:t>
    </dgm:pt>
    <dgm:pt modelId="{A00DA561-4F35-484F-BC4E-E8E2BB1FB776}" type="sibTrans" cxnId="{07B8F5ED-6097-4FEC-9817-EC0F06BC4794}">
      <dgm:prSet/>
      <dgm:spPr/>
      <dgm:t>
        <a:bodyPr/>
        <a:lstStyle/>
        <a:p>
          <a:endParaRPr lang="en-US"/>
        </a:p>
      </dgm:t>
    </dgm:pt>
    <dgm:pt modelId="{DD16FE87-8479-44DB-82ED-E89D3C2D8F1D}">
      <dgm:prSet/>
      <dgm:spPr/>
      <dgm:t>
        <a:bodyPr/>
        <a:lstStyle/>
        <a:p>
          <a:r>
            <a:rPr lang="en-US">
              <a:latin typeface="Calibri" panose="020F0502020204030204" pitchFamily="34" charset="0"/>
            </a:rPr>
            <a:t>Reduce blood usage and pressure on blood supply</a:t>
          </a:r>
        </a:p>
      </dgm:t>
    </dgm:pt>
    <dgm:pt modelId="{040A91BA-5025-4845-8FC2-C7B844354B1C}" type="parTrans" cxnId="{EF9EFFCB-E612-47A8-8EFC-4A911ACCA98F}">
      <dgm:prSet/>
      <dgm:spPr/>
      <dgm:t>
        <a:bodyPr/>
        <a:lstStyle/>
        <a:p>
          <a:endParaRPr lang="en-US"/>
        </a:p>
      </dgm:t>
    </dgm:pt>
    <dgm:pt modelId="{C5499586-C92F-4B54-B742-3EB7845D4B14}" type="sibTrans" cxnId="{EF9EFFCB-E612-47A8-8EFC-4A911ACCA98F}">
      <dgm:prSet/>
      <dgm:spPr/>
      <dgm:t>
        <a:bodyPr/>
        <a:lstStyle/>
        <a:p>
          <a:endParaRPr lang="en-US"/>
        </a:p>
      </dgm:t>
    </dgm:pt>
    <dgm:pt modelId="{FD89B834-08DA-4BB6-8EE0-EB42249558CD}" type="pres">
      <dgm:prSet presAssocID="{688C5B1F-FD85-4915-A88B-F7D4AE8AE869}" presName="Name0" presStyleCnt="0">
        <dgm:presLayoutVars>
          <dgm:dir/>
          <dgm:animLvl val="lvl"/>
          <dgm:resizeHandles val="exact"/>
        </dgm:presLayoutVars>
      </dgm:prSet>
      <dgm:spPr/>
      <dgm:t>
        <a:bodyPr/>
        <a:lstStyle/>
        <a:p>
          <a:endParaRPr lang="en-IE"/>
        </a:p>
      </dgm:t>
    </dgm:pt>
    <dgm:pt modelId="{655A8ABF-942D-4DD4-9C7C-71326414445E}" type="pres">
      <dgm:prSet presAssocID="{50A6415A-264E-40A6-81A1-7BE84D676212}" presName="linNode" presStyleCnt="0"/>
      <dgm:spPr/>
    </dgm:pt>
    <dgm:pt modelId="{56E2E85F-7C57-433C-90C6-5A539E82FA31}" type="pres">
      <dgm:prSet presAssocID="{50A6415A-264E-40A6-81A1-7BE84D676212}" presName="parentText" presStyleLbl="alignNode1" presStyleIdx="0" presStyleCnt="4">
        <dgm:presLayoutVars>
          <dgm:chMax val="1"/>
          <dgm:bulletEnabled/>
        </dgm:presLayoutVars>
      </dgm:prSet>
      <dgm:spPr/>
      <dgm:t>
        <a:bodyPr/>
        <a:lstStyle/>
        <a:p>
          <a:endParaRPr lang="en-IE"/>
        </a:p>
      </dgm:t>
    </dgm:pt>
    <dgm:pt modelId="{916A30E9-447A-4BAA-AD83-AA3E98A571BC}" type="pres">
      <dgm:prSet presAssocID="{50A6415A-264E-40A6-81A1-7BE84D676212}" presName="descendantText" presStyleLbl="alignAccFollowNode1" presStyleIdx="0" presStyleCnt="4">
        <dgm:presLayoutVars>
          <dgm:bulletEnabled/>
        </dgm:presLayoutVars>
      </dgm:prSet>
      <dgm:spPr/>
      <dgm:t>
        <a:bodyPr/>
        <a:lstStyle/>
        <a:p>
          <a:endParaRPr lang="en-IE"/>
        </a:p>
      </dgm:t>
    </dgm:pt>
    <dgm:pt modelId="{E1431BB2-3FEA-4D04-B571-9E4EAFAB1E6D}" type="pres">
      <dgm:prSet presAssocID="{D2D3E993-C60E-405B-A751-FFA7C6B8B01D}" presName="sp" presStyleCnt="0"/>
      <dgm:spPr/>
    </dgm:pt>
    <dgm:pt modelId="{D080BC03-4553-4FCD-BCE4-EFBF5AAF674C}" type="pres">
      <dgm:prSet presAssocID="{51501990-9E75-46AE-972F-AAFFB7AC1BA9}" presName="linNode" presStyleCnt="0"/>
      <dgm:spPr/>
    </dgm:pt>
    <dgm:pt modelId="{A394B94C-C6A2-4352-BC80-7F61D21014AE}" type="pres">
      <dgm:prSet presAssocID="{51501990-9E75-46AE-972F-AAFFB7AC1BA9}" presName="parentText" presStyleLbl="alignNode1" presStyleIdx="1" presStyleCnt="4">
        <dgm:presLayoutVars>
          <dgm:chMax val="1"/>
          <dgm:bulletEnabled/>
        </dgm:presLayoutVars>
      </dgm:prSet>
      <dgm:spPr/>
      <dgm:t>
        <a:bodyPr/>
        <a:lstStyle/>
        <a:p>
          <a:endParaRPr lang="en-IE"/>
        </a:p>
      </dgm:t>
    </dgm:pt>
    <dgm:pt modelId="{E6880C44-3D63-456D-970F-70DAB14D6740}" type="pres">
      <dgm:prSet presAssocID="{51501990-9E75-46AE-972F-AAFFB7AC1BA9}" presName="descendantText" presStyleLbl="alignAccFollowNode1" presStyleIdx="1" presStyleCnt="4">
        <dgm:presLayoutVars>
          <dgm:bulletEnabled/>
        </dgm:presLayoutVars>
      </dgm:prSet>
      <dgm:spPr/>
      <dgm:t>
        <a:bodyPr/>
        <a:lstStyle/>
        <a:p>
          <a:endParaRPr lang="en-IE"/>
        </a:p>
      </dgm:t>
    </dgm:pt>
    <dgm:pt modelId="{DB9B3EF5-2023-4DF0-A412-1BD75B7D2B26}" type="pres">
      <dgm:prSet presAssocID="{8E6CB0A6-A2C1-4830-8FCF-664497AF2181}" presName="sp" presStyleCnt="0"/>
      <dgm:spPr/>
    </dgm:pt>
    <dgm:pt modelId="{8FDDE7D4-F7BA-4899-88ED-AF7794518498}" type="pres">
      <dgm:prSet presAssocID="{F7639679-20C5-4072-99B0-F015C92CB935}" presName="linNode" presStyleCnt="0"/>
      <dgm:spPr/>
    </dgm:pt>
    <dgm:pt modelId="{A693E052-C1B0-4F6B-A82E-E6C43FF59988}" type="pres">
      <dgm:prSet presAssocID="{F7639679-20C5-4072-99B0-F015C92CB935}" presName="parentText" presStyleLbl="alignNode1" presStyleIdx="2" presStyleCnt="4">
        <dgm:presLayoutVars>
          <dgm:chMax val="1"/>
          <dgm:bulletEnabled/>
        </dgm:presLayoutVars>
      </dgm:prSet>
      <dgm:spPr/>
      <dgm:t>
        <a:bodyPr/>
        <a:lstStyle/>
        <a:p>
          <a:endParaRPr lang="en-IE"/>
        </a:p>
      </dgm:t>
    </dgm:pt>
    <dgm:pt modelId="{064EF759-E177-429F-9417-54454A37ED04}" type="pres">
      <dgm:prSet presAssocID="{F7639679-20C5-4072-99B0-F015C92CB935}" presName="descendantText" presStyleLbl="alignAccFollowNode1" presStyleIdx="2" presStyleCnt="4">
        <dgm:presLayoutVars>
          <dgm:bulletEnabled/>
        </dgm:presLayoutVars>
      </dgm:prSet>
      <dgm:spPr/>
      <dgm:t>
        <a:bodyPr/>
        <a:lstStyle/>
        <a:p>
          <a:endParaRPr lang="en-IE"/>
        </a:p>
      </dgm:t>
    </dgm:pt>
    <dgm:pt modelId="{7FFEA99B-13EC-43C7-BC17-92EF1BAA8446}" type="pres">
      <dgm:prSet presAssocID="{F4C6D3F7-D0E0-49F5-B570-19D632D16D7B}" presName="sp" presStyleCnt="0"/>
      <dgm:spPr/>
    </dgm:pt>
    <dgm:pt modelId="{61493B63-70DA-49D6-9726-8AAAEAFB3BC1}" type="pres">
      <dgm:prSet presAssocID="{70DA996C-42B7-4879-8A8E-4914E2BF4C61}" presName="linNode" presStyleCnt="0"/>
      <dgm:spPr/>
    </dgm:pt>
    <dgm:pt modelId="{FF81CACD-47C3-4C8A-9830-4F1DD70B909E}" type="pres">
      <dgm:prSet presAssocID="{70DA996C-42B7-4879-8A8E-4914E2BF4C61}" presName="parentText" presStyleLbl="alignNode1" presStyleIdx="3" presStyleCnt="4">
        <dgm:presLayoutVars>
          <dgm:chMax val="1"/>
          <dgm:bulletEnabled/>
        </dgm:presLayoutVars>
      </dgm:prSet>
      <dgm:spPr/>
      <dgm:t>
        <a:bodyPr/>
        <a:lstStyle/>
        <a:p>
          <a:endParaRPr lang="en-IE"/>
        </a:p>
      </dgm:t>
    </dgm:pt>
    <dgm:pt modelId="{9DC8E514-0867-45D4-9452-AFCF487045DD}" type="pres">
      <dgm:prSet presAssocID="{70DA996C-42B7-4879-8A8E-4914E2BF4C61}" presName="descendantText" presStyleLbl="alignAccFollowNode1" presStyleIdx="3" presStyleCnt="4">
        <dgm:presLayoutVars>
          <dgm:bulletEnabled/>
        </dgm:presLayoutVars>
      </dgm:prSet>
      <dgm:spPr/>
      <dgm:t>
        <a:bodyPr/>
        <a:lstStyle/>
        <a:p>
          <a:endParaRPr lang="en-IE"/>
        </a:p>
      </dgm:t>
    </dgm:pt>
  </dgm:ptLst>
  <dgm:cxnLst>
    <dgm:cxn modelId="{F28C3593-001A-4B64-AA79-254B48254D23}" type="presOf" srcId="{F7639679-20C5-4072-99B0-F015C92CB935}" destId="{A693E052-C1B0-4F6B-A82E-E6C43FF59988}" srcOrd="0" destOrd="0" presId="urn:microsoft.com/office/officeart/2016/7/layout/VerticalSolidActionList"/>
    <dgm:cxn modelId="{55A93145-6765-400B-9829-3D1EC3007686}" srcId="{51501990-9E75-46AE-972F-AAFFB7AC1BA9}" destId="{C6B0979F-83D5-4B48-92A7-97C5F100231C}" srcOrd="0" destOrd="0" parTransId="{F44692AE-0A87-421C-BA7C-EF2CE7880B78}" sibTransId="{227716D5-8CBC-4565-A2C9-0D8E7B1F2871}"/>
    <dgm:cxn modelId="{239E930D-57C3-4E92-A570-761EBEACB9AD}" type="presOf" srcId="{DD16FE87-8479-44DB-82ED-E89D3C2D8F1D}" destId="{9DC8E514-0867-45D4-9452-AFCF487045DD}" srcOrd="0" destOrd="0" presId="urn:microsoft.com/office/officeart/2016/7/layout/VerticalSolidActionList"/>
    <dgm:cxn modelId="{723AA5FF-CFE7-4231-9016-AD51B1EAB8B0}" type="presOf" srcId="{688C5B1F-FD85-4915-A88B-F7D4AE8AE869}" destId="{FD89B834-08DA-4BB6-8EE0-EB42249558CD}" srcOrd="0" destOrd="0" presId="urn:microsoft.com/office/officeart/2016/7/layout/VerticalSolidActionList"/>
    <dgm:cxn modelId="{8F75AAE9-13FA-4146-BD91-73855BFB423F}" type="presOf" srcId="{6B171DFC-26FD-40AB-B15D-2C5B619885A1}" destId="{064EF759-E177-429F-9417-54454A37ED04}" srcOrd="0" destOrd="0" presId="urn:microsoft.com/office/officeart/2016/7/layout/VerticalSolidActionList"/>
    <dgm:cxn modelId="{4AFCBDAC-127C-467F-BA9C-4A07847F9715}" type="presOf" srcId="{C6B0979F-83D5-4B48-92A7-97C5F100231C}" destId="{E6880C44-3D63-456D-970F-70DAB14D6740}" srcOrd="0" destOrd="0" presId="urn:microsoft.com/office/officeart/2016/7/layout/VerticalSolidActionList"/>
    <dgm:cxn modelId="{AFD1F66A-0073-4FFD-ADC3-8802E8CFBB5F}" srcId="{688C5B1F-FD85-4915-A88B-F7D4AE8AE869}" destId="{F7639679-20C5-4072-99B0-F015C92CB935}" srcOrd="2" destOrd="0" parTransId="{5A88F64B-9798-4400-AE8C-0A8983D42C8F}" sibTransId="{F4C6D3F7-D0E0-49F5-B570-19D632D16D7B}"/>
    <dgm:cxn modelId="{E4955B49-5976-477B-B8CD-413390016217}" srcId="{50A6415A-264E-40A6-81A1-7BE84D676212}" destId="{B5F5F20C-C9EB-4013-8D9E-D11404D7F6E0}" srcOrd="0" destOrd="0" parTransId="{F5AD6A0C-7E54-4683-AD7D-786D39FD4190}" sibTransId="{DAF299F5-AFE0-4A45-9A60-9BF2BCB4BBCD}"/>
    <dgm:cxn modelId="{C4410BA2-9F9B-4CA1-A423-5DFD11EB8171}" type="presOf" srcId="{B5F5F20C-C9EB-4013-8D9E-D11404D7F6E0}" destId="{916A30E9-447A-4BAA-AD83-AA3E98A571BC}" srcOrd="0" destOrd="0" presId="urn:microsoft.com/office/officeart/2016/7/layout/VerticalSolidActionList"/>
    <dgm:cxn modelId="{EF9EFFCB-E612-47A8-8EFC-4A911ACCA98F}" srcId="{70DA996C-42B7-4879-8A8E-4914E2BF4C61}" destId="{DD16FE87-8479-44DB-82ED-E89D3C2D8F1D}" srcOrd="0" destOrd="0" parTransId="{040A91BA-5025-4845-8FC2-C7B844354B1C}" sibTransId="{C5499586-C92F-4B54-B742-3EB7845D4B14}"/>
    <dgm:cxn modelId="{B990406D-4726-4736-A7EE-2539BB33D3A7}" srcId="{F7639679-20C5-4072-99B0-F015C92CB935}" destId="{6B171DFC-26FD-40AB-B15D-2C5B619885A1}" srcOrd="0" destOrd="0" parTransId="{8AFBD64E-F765-4CFE-8396-FD62F6F9E3D1}" sibTransId="{1DD0F3EF-067D-43A4-8A18-9462290F3D33}"/>
    <dgm:cxn modelId="{79D26D88-B96C-47A2-849B-D5DF5696B670}" srcId="{688C5B1F-FD85-4915-A88B-F7D4AE8AE869}" destId="{50A6415A-264E-40A6-81A1-7BE84D676212}" srcOrd="0" destOrd="0" parTransId="{1A8442D6-803B-4EB4-9183-B539759ACC5E}" sibTransId="{D2D3E993-C60E-405B-A751-FFA7C6B8B01D}"/>
    <dgm:cxn modelId="{A0C10902-25E9-4C3B-A016-D1FB535ACE3B}" type="presOf" srcId="{70DA996C-42B7-4879-8A8E-4914E2BF4C61}" destId="{FF81CACD-47C3-4C8A-9830-4F1DD70B909E}" srcOrd="0" destOrd="0" presId="urn:microsoft.com/office/officeart/2016/7/layout/VerticalSolidActionList"/>
    <dgm:cxn modelId="{C1C16CCA-6B87-4C88-B77C-01A789B5C546}" type="presOf" srcId="{50A6415A-264E-40A6-81A1-7BE84D676212}" destId="{56E2E85F-7C57-433C-90C6-5A539E82FA31}" srcOrd="0" destOrd="0" presId="urn:microsoft.com/office/officeart/2016/7/layout/VerticalSolidActionList"/>
    <dgm:cxn modelId="{07B8F5ED-6097-4FEC-9817-EC0F06BC4794}" srcId="{688C5B1F-FD85-4915-A88B-F7D4AE8AE869}" destId="{70DA996C-42B7-4879-8A8E-4914E2BF4C61}" srcOrd="3" destOrd="0" parTransId="{A30B7E3F-3C75-4348-A087-FA61736D7283}" sibTransId="{A00DA561-4F35-484F-BC4E-E8E2BB1FB776}"/>
    <dgm:cxn modelId="{35D20879-60DB-4179-A7AF-A79752513B6D}" type="presOf" srcId="{51501990-9E75-46AE-972F-AAFFB7AC1BA9}" destId="{A394B94C-C6A2-4352-BC80-7F61D21014AE}" srcOrd="0" destOrd="0" presId="urn:microsoft.com/office/officeart/2016/7/layout/VerticalSolidActionList"/>
    <dgm:cxn modelId="{19250B04-73F2-4637-8DF0-E802F0AF59DA}" srcId="{688C5B1F-FD85-4915-A88B-F7D4AE8AE869}" destId="{51501990-9E75-46AE-972F-AAFFB7AC1BA9}" srcOrd="1" destOrd="0" parTransId="{0401FABD-5DB5-436D-B101-82E0A71DD57C}" sibTransId="{8E6CB0A6-A2C1-4830-8FCF-664497AF2181}"/>
    <dgm:cxn modelId="{F26DFA5B-A4C2-4A67-B2CE-F180800C5FCC}" type="presParOf" srcId="{FD89B834-08DA-4BB6-8EE0-EB42249558CD}" destId="{655A8ABF-942D-4DD4-9C7C-71326414445E}" srcOrd="0" destOrd="0" presId="urn:microsoft.com/office/officeart/2016/7/layout/VerticalSolidActionList"/>
    <dgm:cxn modelId="{482CBC83-B618-4E8F-84FD-0F5ACDE0EE63}" type="presParOf" srcId="{655A8ABF-942D-4DD4-9C7C-71326414445E}" destId="{56E2E85F-7C57-433C-90C6-5A539E82FA31}" srcOrd="0" destOrd="0" presId="urn:microsoft.com/office/officeart/2016/7/layout/VerticalSolidActionList"/>
    <dgm:cxn modelId="{A25E0ADD-2457-4FBA-B5D0-F4048B6BC9A6}" type="presParOf" srcId="{655A8ABF-942D-4DD4-9C7C-71326414445E}" destId="{916A30E9-447A-4BAA-AD83-AA3E98A571BC}" srcOrd="1" destOrd="0" presId="urn:microsoft.com/office/officeart/2016/7/layout/VerticalSolidActionList"/>
    <dgm:cxn modelId="{4424F5F5-393E-4ED1-9A00-01B99E8DFE76}" type="presParOf" srcId="{FD89B834-08DA-4BB6-8EE0-EB42249558CD}" destId="{E1431BB2-3FEA-4D04-B571-9E4EAFAB1E6D}" srcOrd="1" destOrd="0" presId="urn:microsoft.com/office/officeart/2016/7/layout/VerticalSolidActionList"/>
    <dgm:cxn modelId="{BC8F47B3-2FF2-461A-92DD-F878A1985EE0}" type="presParOf" srcId="{FD89B834-08DA-4BB6-8EE0-EB42249558CD}" destId="{D080BC03-4553-4FCD-BCE4-EFBF5AAF674C}" srcOrd="2" destOrd="0" presId="urn:microsoft.com/office/officeart/2016/7/layout/VerticalSolidActionList"/>
    <dgm:cxn modelId="{AFB8E9E9-FC57-405E-9FA7-3B9FEF8192CE}" type="presParOf" srcId="{D080BC03-4553-4FCD-BCE4-EFBF5AAF674C}" destId="{A394B94C-C6A2-4352-BC80-7F61D21014AE}" srcOrd="0" destOrd="0" presId="urn:microsoft.com/office/officeart/2016/7/layout/VerticalSolidActionList"/>
    <dgm:cxn modelId="{38BEAB7F-469F-43CD-9976-C91706756E5B}" type="presParOf" srcId="{D080BC03-4553-4FCD-BCE4-EFBF5AAF674C}" destId="{E6880C44-3D63-456D-970F-70DAB14D6740}" srcOrd="1" destOrd="0" presId="urn:microsoft.com/office/officeart/2016/7/layout/VerticalSolidActionList"/>
    <dgm:cxn modelId="{7298CB4B-E18A-4B76-9B84-453CAD31C00C}" type="presParOf" srcId="{FD89B834-08DA-4BB6-8EE0-EB42249558CD}" destId="{DB9B3EF5-2023-4DF0-A412-1BD75B7D2B26}" srcOrd="3" destOrd="0" presId="urn:microsoft.com/office/officeart/2016/7/layout/VerticalSolidActionList"/>
    <dgm:cxn modelId="{DCAF931A-5E2A-4324-95A0-E7138FAC2FE5}" type="presParOf" srcId="{FD89B834-08DA-4BB6-8EE0-EB42249558CD}" destId="{8FDDE7D4-F7BA-4899-88ED-AF7794518498}" srcOrd="4" destOrd="0" presId="urn:microsoft.com/office/officeart/2016/7/layout/VerticalSolidActionList"/>
    <dgm:cxn modelId="{621D99DD-098A-4507-809D-44FE01C43012}" type="presParOf" srcId="{8FDDE7D4-F7BA-4899-88ED-AF7794518498}" destId="{A693E052-C1B0-4F6B-A82E-E6C43FF59988}" srcOrd="0" destOrd="0" presId="urn:microsoft.com/office/officeart/2016/7/layout/VerticalSolidActionList"/>
    <dgm:cxn modelId="{BED75E17-92DD-447E-B10E-AD4802BC7521}" type="presParOf" srcId="{8FDDE7D4-F7BA-4899-88ED-AF7794518498}" destId="{064EF759-E177-429F-9417-54454A37ED04}" srcOrd="1" destOrd="0" presId="urn:microsoft.com/office/officeart/2016/7/layout/VerticalSolidActionList"/>
    <dgm:cxn modelId="{C4D137B0-C485-4F37-8498-18B925FB27A0}" type="presParOf" srcId="{FD89B834-08DA-4BB6-8EE0-EB42249558CD}" destId="{7FFEA99B-13EC-43C7-BC17-92EF1BAA8446}" srcOrd="5" destOrd="0" presId="urn:microsoft.com/office/officeart/2016/7/layout/VerticalSolidActionList"/>
    <dgm:cxn modelId="{2E02E61C-7114-4879-A21D-D0D05AFF48B3}" type="presParOf" srcId="{FD89B834-08DA-4BB6-8EE0-EB42249558CD}" destId="{61493B63-70DA-49D6-9726-8AAAEAFB3BC1}" srcOrd="6" destOrd="0" presId="urn:microsoft.com/office/officeart/2016/7/layout/VerticalSolidActionList"/>
    <dgm:cxn modelId="{25C94EC7-3AD5-4AE0-A25B-912F891A1010}" type="presParOf" srcId="{61493B63-70DA-49D6-9726-8AAAEAFB3BC1}" destId="{FF81CACD-47C3-4C8A-9830-4F1DD70B909E}" srcOrd="0" destOrd="0" presId="urn:microsoft.com/office/officeart/2016/7/layout/VerticalSolidActionList"/>
    <dgm:cxn modelId="{6EC858C0-D8FD-4C39-99D9-33B494C30666}" type="presParOf" srcId="{61493B63-70DA-49D6-9726-8AAAEAFB3BC1}" destId="{9DC8E514-0867-45D4-9452-AFCF487045DD}" srcOrd="1" destOrd="0" presId="urn:microsoft.com/office/officeart/2016/7/layout/VerticalSolid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6589015-720D-43FE-B899-FC36748DC0FC}"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389597BD-6FD2-47C1-B06E-2F3E344ABCCB}">
      <dgm:prSet/>
      <dgm:spPr/>
      <dgm:t>
        <a:bodyPr/>
        <a:lstStyle/>
        <a:p>
          <a:r>
            <a:rPr lang="en-GB" b="1" dirty="0">
              <a:latin typeface="Calibri" panose="020F0502020204030204" pitchFamily="34" charset="0"/>
            </a:rPr>
            <a:t>Background: </a:t>
          </a:r>
          <a:r>
            <a:rPr lang="en-GB" dirty="0">
              <a:latin typeface="Calibri" panose="020F0502020204030204" pitchFamily="34" charset="0"/>
            </a:rPr>
            <a:t>A male patient 60 + years received 1 unit of RCC for anaemia. Patient’s </a:t>
          </a:r>
          <a:r>
            <a:rPr lang="en-GB" dirty="0" err="1">
              <a:latin typeface="Calibri" panose="020F0502020204030204" pitchFamily="34" charset="0"/>
            </a:rPr>
            <a:t>Hb</a:t>
          </a:r>
          <a:r>
            <a:rPr lang="en-GB" dirty="0">
              <a:latin typeface="Calibri" panose="020F0502020204030204" pitchFamily="34" charset="0"/>
            </a:rPr>
            <a:t> was 8.7 post transfusion of 1 red cell component. Patient was asymptomatic with no bleeding. </a:t>
          </a:r>
          <a:endParaRPr lang="en-US" dirty="0">
            <a:latin typeface="Calibri" panose="020F0502020204030204" pitchFamily="34" charset="0"/>
          </a:endParaRPr>
        </a:p>
      </dgm:t>
    </dgm:pt>
    <dgm:pt modelId="{477C853A-1952-47DB-B842-296500F66337}" type="parTrans" cxnId="{42496361-884B-4E34-9D57-A1AE232E6908}">
      <dgm:prSet/>
      <dgm:spPr/>
      <dgm:t>
        <a:bodyPr/>
        <a:lstStyle/>
        <a:p>
          <a:endParaRPr lang="en-US"/>
        </a:p>
      </dgm:t>
    </dgm:pt>
    <dgm:pt modelId="{2FE33E8B-03E8-477F-8A5D-4AE584DE9000}" type="sibTrans" cxnId="{42496361-884B-4E34-9D57-A1AE232E6908}">
      <dgm:prSet/>
      <dgm:spPr/>
      <dgm:t>
        <a:bodyPr/>
        <a:lstStyle/>
        <a:p>
          <a:endParaRPr lang="en-US"/>
        </a:p>
      </dgm:t>
    </dgm:pt>
    <dgm:pt modelId="{036DD378-4585-497E-86ED-B95E32C82628}">
      <dgm:prSet/>
      <dgm:spPr/>
      <dgm:t>
        <a:bodyPr/>
        <a:lstStyle/>
        <a:p>
          <a:r>
            <a:rPr lang="en-GB" b="1" dirty="0">
              <a:latin typeface="Calibri" panose="020F0502020204030204" pitchFamily="34" charset="0"/>
            </a:rPr>
            <a:t>What happened?: </a:t>
          </a:r>
          <a:r>
            <a:rPr lang="en-GB" dirty="0">
              <a:latin typeface="Calibri" panose="020F0502020204030204" pitchFamily="34" charset="0"/>
            </a:rPr>
            <a:t>2nd unit administered by nursing staff.  Nursing staff administering unit thought unit would be wasted if not used. Patient’s </a:t>
          </a:r>
          <a:r>
            <a:rPr lang="en-GB" dirty="0" err="1">
              <a:latin typeface="Calibri" panose="020F0502020204030204" pitchFamily="34" charset="0"/>
            </a:rPr>
            <a:t>Hb</a:t>
          </a:r>
          <a:r>
            <a:rPr lang="en-GB" dirty="0">
              <a:latin typeface="Calibri" panose="020F0502020204030204" pitchFamily="34" charset="0"/>
            </a:rPr>
            <a:t> was 10.7 post 2nd transfusion. Transfusion carried out at night. </a:t>
          </a:r>
          <a:endParaRPr lang="en-US" dirty="0">
            <a:latin typeface="Calibri" panose="020F0502020204030204" pitchFamily="34" charset="0"/>
          </a:endParaRPr>
        </a:p>
      </dgm:t>
    </dgm:pt>
    <dgm:pt modelId="{A2968DD9-0D2F-4CC1-9202-BE83F5DF1ED8}" type="parTrans" cxnId="{A79E71BF-2D29-483F-B337-97CF91BC7136}">
      <dgm:prSet/>
      <dgm:spPr/>
      <dgm:t>
        <a:bodyPr/>
        <a:lstStyle/>
        <a:p>
          <a:endParaRPr lang="en-US"/>
        </a:p>
      </dgm:t>
    </dgm:pt>
    <dgm:pt modelId="{680F0D2F-A939-4C5B-A0C2-233F2EF24E97}" type="sibTrans" cxnId="{A79E71BF-2D29-483F-B337-97CF91BC7136}">
      <dgm:prSet/>
      <dgm:spPr/>
      <dgm:t>
        <a:bodyPr/>
        <a:lstStyle/>
        <a:p>
          <a:endParaRPr lang="en-US"/>
        </a:p>
      </dgm:t>
    </dgm:pt>
    <dgm:pt modelId="{A86F5F1F-D546-42D2-BF86-553C66798CCE}">
      <dgm:prSet/>
      <dgm:spPr/>
      <dgm:t>
        <a:bodyPr/>
        <a:lstStyle/>
        <a:p>
          <a:r>
            <a:rPr lang="en-GB" b="1" dirty="0">
              <a:latin typeface="Calibri" panose="020F0502020204030204" pitchFamily="34" charset="0"/>
            </a:rPr>
            <a:t>Human failure: </a:t>
          </a:r>
          <a:r>
            <a:rPr lang="en-GB" dirty="0">
              <a:latin typeface="Calibri" panose="020F0502020204030204" pitchFamily="34" charset="0"/>
            </a:rPr>
            <a:t>Knowledge, co-ordination and communication, failure to follow policies and procedures </a:t>
          </a:r>
          <a:endParaRPr lang="en-US" dirty="0">
            <a:latin typeface="Calibri" panose="020F0502020204030204" pitchFamily="34" charset="0"/>
          </a:endParaRPr>
        </a:p>
      </dgm:t>
    </dgm:pt>
    <dgm:pt modelId="{CAABCC8C-D15C-42F3-9413-9063247F6280}" type="parTrans" cxnId="{D4E96AA0-FCF4-490C-B2C7-50F90626181B}">
      <dgm:prSet/>
      <dgm:spPr/>
      <dgm:t>
        <a:bodyPr/>
        <a:lstStyle/>
        <a:p>
          <a:endParaRPr lang="en-US"/>
        </a:p>
      </dgm:t>
    </dgm:pt>
    <dgm:pt modelId="{DAFF9EDB-E9CA-4E8A-8BB6-FB71C28C5CCB}" type="sibTrans" cxnId="{D4E96AA0-FCF4-490C-B2C7-50F90626181B}">
      <dgm:prSet/>
      <dgm:spPr/>
      <dgm:t>
        <a:bodyPr/>
        <a:lstStyle/>
        <a:p>
          <a:endParaRPr lang="en-US"/>
        </a:p>
      </dgm:t>
    </dgm:pt>
    <dgm:pt modelId="{C9758FC3-D71D-49F2-B400-3A3F1D3808B6}">
      <dgm:prSet/>
      <dgm:spPr/>
      <dgm:t>
        <a:bodyPr/>
        <a:lstStyle/>
        <a:p>
          <a:r>
            <a:rPr lang="en-GB" b="1" dirty="0">
              <a:latin typeface="Calibri" panose="020F0502020204030204" pitchFamily="34" charset="0"/>
            </a:rPr>
            <a:t>CAPA:</a:t>
          </a:r>
          <a:r>
            <a:rPr lang="en-GB" dirty="0">
              <a:latin typeface="Calibri" panose="020F0502020204030204" pitchFamily="34" charset="0"/>
            </a:rPr>
            <a:t> Included stressing importance of single unit transfusions at education sessions. Nurses informed that units can be returned to the hospital of origin. Single laminated poster included with blood documentation in clinical areas.</a:t>
          </a:r>
          <a:endParaRPr lang="en-US" dirty="0">
            <a:latin typeface="Calibri" panose="020F0502020204030204" pitchFamily="34" charset="0"/>
          </a:endParaRPr>
        </a:p>
      </dgm:t>
    </dgm:pt>
    <dgm:pt modelId="{E5AAB8F3-B537-4DEC-92FE-4E3229BE18D5}" type="parTrans" cxnId="{2B7E5A02-009F-468A-B9E6-33266DA1D2E0}">
      <dgm:prSet/>
      <dgm:spPr/>
      <dgm:t>
        <a:bodyPr/>
        <a:lstStyle/>
        <a:p>
          <a:endParaRPr lang="en-US"/>
        </a:p>
      </dgm:t>
    </dgm:pt>
    <dgm:pt modelId="{311534CF-15CA-44DB-A1C4-59D694167891}" type="sibTrans" cxnId="{2B7E5A02-009F-468A-B9E6-33266DA1D2E0}">
      <dgm:prSet/>
      <dgm:spPr/>
      <dgm:t>
        <a:bodyPr/>
        <a:lstStyle/>
        <a:p>
          <a:endParaRPr lang="en-US"/>
        </a:p>
      </dgm:t>
    </dgm:pt>
    <dgm:pt modelId="{F3A927D2-ECF2-4C2B-8938-D0AE14973770}" type="pres">
      <dgm:prSet presAssocID="{26589015-720D-43FE-B899-FC36748DC0FC}" presName="linear" presStyleCnt="0">
        <dgm:presLayoutVars>
          <dgm:animLvl val="lvl"/>
          <dgm:resizeHandles val="exact"/>
        </dgm:presLayoutVars>
      </dgm:prSet>
      <dgm:spPr/>
      <dgm:t>
        <a:bodyPr/>
        <a:lstStyle/>
        <a:p>
          <a:endParaRPr lang="en-IE"/>
        </a:p>
      </dgm:t>
    </dgm:pt>
    <dgm:pt modelId="{7EE00B92-A9C4-4A69-B445-9BE09994F114}" type="pres">
      <dgm:prSet presAssocID="{389597BD-6FD2-47C1-B06E-2F3E344ABCCB}" presName="parentText" presStyleLbl="node1" presStyleIdx="0" presStyleCnt="4">
        <dgm:presLayoutVars>
          <dgm:chMax val="0"/>
          <dgm:bulletEnabled val="1"/>
        </dgm:presLayoutVars>
      </dgm:prSet>
      <dgm:spPr/>
      <dgm:t>
        <a:bodyPr/>
        <a:lstStyle/>
        <a:p>
          <a:endParaRPr lang="en-IE"/>
        </a:p>
      </dgm:t>
    </dgm:pt>
    <dgm:pt modelId="{6D3C4118-7291-4902-B3C2-755C877D18B5}" type="pres">
      <dgm:prSet presAssocID="{2FE33E8B-03E8-477F-8A5D-4AE584DE9000}" presName="spacer" presStyleCnt="0"/>
      <dgm:spPr/>
    </dgm:pt>
    <dgm:pt modelId="{4F0BB68D-5454-4309-955A-F62F4BF18057}" type="pres">
      <dgm:prSet presAssocID="{036DD378-4585-497E-86ED-B95E32C82628}" presName="parentText" presStyleLbl="node1" presStyleIdx="1" presStyleCnt="4">
        <dgm:presLayoutVars>
          <dgm:chMax val="0"/>
          <dgm:bulletEnabled val="1"/>
        </dgm:presLayoutVars>
      </dgm:prSet>
      <dgm:spPr/>
      <dgm:t>
        <a:bodyPr/>
        <a:lstStyle/>
        <a:p>
          <a:endParaRPr lang="en-IE"/>
        </a:p>
      </dgm:t>
    </dgm:pt>
    <dgm:pt modelId="{E9952D56-1A86-4F3A-B43A-32F0A02BFD37}" type="pres">
      <dgm:prSet presAssocID="{680F0D2F-A939-4C5B-A0C2-233F2EF24E97}" presName="spacer" presStyleCnt="0"/>
      <dgm:spPr/>
    </dgm:pt>
    <dgm:pt modelId="{2E761293-4725-4316-B427-CE64C914D58E}" type="pres">
      <dgm:prSet presAssocID="{A86F5F1F-D546-42D2-BF86-553C66798CCE}" presName="parentText" presStyleLbl="node1" presStyleIdx="2" presStyleCnt="4">
        <dgm:presLayoutVars>
          <dgm:chMax val="0"/>
          <dgm:bulletEnabled val="1"/>
        </dgm:presLayoutVars>
      </dgm:prSet>
      <dgm:spPr/>
      <dgm:t>
        <a:bodyPr/>
        <a:lstStyle/>
        <a:p>
          <a:endParaRPr lang="en-IE"/>
        </a:p>
      </dgm:t>
    </dgm:pt>
    <dgm:pt modelId="{4C963ED2-33E7-449A-8BE7-92008B3B0569}" type="pres">
      <dgm:prSet presAssocID="{DAFF9EDB-E9CA-4E8A-8BB6-FB71C28C5CCB}" presName="spacer" presStyleCnt="0"/>
      <dgm:spPr/>
    </dgm:pt>
    <dgm:pt modelId="{183066A6-C522-4485-BC36-995438822CF2}" type="pres">
      <dgm:prSet presAssocID="{C9758FC3-D71D-49F2-B400-3A3F1D3808B6}" presName="parentText" presStyleLbl="node1" presStyleIdx="3" presStyleCnt="4">
        <dgm:presLayoutVars>
          <dgm:chMax val="0"/>
          <dgm:bulletEnabled val="1"/>
        </dgm:presLayoutVars>
      </dgm:prSet>
      <dgm:spPr/>
      <dgm:t>
        <a:bodyPr/>
        <a:lstStyle/>
        <a:p>
          <a:endParaRPr lang="en-IE"/>
        </a:p>
      </dgm:t>
    </dgm:pt>
  </dgm:ptLst>
  <dgm:cxnLst>
    <dgm:cxn modelId="{D4E96AA0-FCF4-490C-B2C7-50F90626181B}" srcId="{26589015-720D-43FE-B899-FC36748DC0FC}" destId="{A86F5F1F-D546-42D2-BF86-553C66798CCE}" srcOrd="2" destOrd="0" parTransId="{CAABCC8C-D15C-42F3-9413-9063247F6280}" sibTransId="{DAFF9EDB-E9CA-4E8A-8BB6-FB71C28C5CCB}"/>
    <dgm:cxn modelId="{42496361-884B-4E34-9D57-A1AE232E6908}" srcId="{26589015-720D-43FE-B899-FC36748DC0FC}" destId="{389597BD-6FD2-47C1-B06E-2F3E344ABCCB}" srcOrd="0" destOrd="0" parTransId="{477C853A-1952-47DB-B842-296500F66337}" sibTransId="{2FE33E8B-03E8-477F-8A5D-4AE584DE9000}"/>
    <dgm:cxn modelId="{C863BA7A-4A21-4133-8FDE-BAD4FBBF044C}" type="presOf" srcId="{C9758FC3-D71D-49F2-B400-3A3F1D3808B6}" destId="{183066A6-C522-4485-BC36-995438822CF2}" srcOrd="0" destOrd="0" presId="urn:microsoft.com/office/officeart/2005/8/layout/vList2"/>
    <dgm:cxn modelId="{A4A25E61-DC9F-4B25-950C-5FF4E656E25E}" type="presOf" srcId="{389597BD-6FD2-47C1-B06E-2F3E344ABCCB}" destId="{7EE00B92-A9C4-4A69-B445-9BE09994F114}" srcOrd="0" destOrd="0" presId="urn:microsoft.com/office/officeart/2005/8/layout/vList2"/>
    <dgm:cxn modelId="{AD21ECEF-7AC1-4D3D-A43F-80DCE1581218}" type="presOf" srcId="{A86F5F1F-D546-42D2-BF86-553C66798CCE}" destId="{2E761293-4725-4316-B427-CE64C914D58E}" srcOrd="0" destOrd="0" presId="urn:microsoft.com/office/officeart/2005/8/layout/vList2"/>
    <dgm:cxn modelId="{3ACBB855-2B87-430B-96C4-FCF2B931AE88}" type="presOf" srcId="{26589015-720D-43FE-B899-FC36748DC0FC}" destId="{F3A927D2-ECF2-4C2B-8938-D0AE14973770}" srcOrd="0" destOrd="0" presId="urn:microsoft.com/office/officeart/2005/8/layout/vList2"/>
    <dgm:cxn modelId="{2B7E5A02-009F-468A-B9E6-33266DA1D2E0}" srcId="{26589015-720D-43FE-B899-FC36748DC0FC}" destId="{C9758FC3-D71D-49F2-B400-3A3F1D3808B6}" srcOrd="3" destOrd="0" parTransId="{E5AAB8F3-B537-4DEC-92FE-4E3229BE18D5}" sibTransId="{311534CF-15CA-44DB-A1C4-59D694167891}"/>
    <dgm:cxn modelId="{B0C006A9-C18E-4CCB-88B7-200DECB78D58}" type="presOf" srcId="{036DD378-4585-497E-86ED-B95E32C82628}" destId="{4F0BB68D-5454-4309-955A-F62F4BF18057}" srcOrd="0" destOrd="0" presId="urn:microsoft.com/office/officeart/2005/8/layout/vList2"/>
    <dgm:cxn modelId="{A79E71BF-2D29-483F-B337-97CF91BC7136}" srcId="{26589015-720D-43FE-B899-FC36748DC0FC}" destId="{036DD378-4585-497E-86ED-B95E32C82628}" srcOrd="1" destOrd="0" parTransId="{A2968DD9-0D2F-4CC1-9202-BE83F5DF1ED8}" sibTransId="{680F0D2F-A939-4C5B-A0C2-233F2EF24E97}"/>
    <dgm:cxn modelId="{B41F5E28-1D9D-49EF-8FA2-73737EC56052}" type="presParOf" srcId="{F3A927D2-ECF2-4C2B-8938-D0AE14973770}" destId="{7EE00B92-A9C4-4A69-B445-9BE09994F114}" srcOrd="0" destOrd="0" presId="urn:microsoft.com/office/officeart/2005/8/layout/vList2"/>
    <dgm:cxn modelId="{9E465BF0-D14A-48BB-B0B0-E46AEACC6432}" type="presParOf" srcId="{F3A927D2-ECF2-4C2B-8938-D0AE14973770}" destId="{6D3C4118-7291-4902-B3C2-755C877D18B5}" srcOrd="1" destOrd="0" presId="urn:microsoft.com/office/officeart/2005/8/layout/vList2"/>
    <dgm:cxn modelId="{5123B89B-5904-4C8D-8EB5-55C99C337E2C}" type="presParOf" srcId="{F3A927D2-ECF2-4C2B-8938-D0AE14973770}" destId="{4F0BB68D-5454-4309-955A-F62F4BF18057}" srcOrd="2" destOrd="0" presId="urn:microsoft.com/office/officeart/2005/8/layout/vList2"/>
    <dgm:cxn modelId="{C40F8606-159A-4AA0-8184-B904CF58A4FD}" type="presParOf" srcId="{F3A927D2-ECF2-4C2B-8938-D0AE14973770}" destId="{E9952D56-1A86-4F3A-B43A-32F0A02BFD37}" srcOrd="3" destOrd="0" presId="urn:microsoft.com/office/officeart/2005/8/layout/vList2"/>
    <dgm:cxn modelId="{238B7110-7C2C-422F-8E10-74D75E82887B}" type="presParOf" srcId="{F3A927D2-ECF2-4C2B-8938-D0AE14973770}" destId="{2E761293-4725-4316-B427-CE64C914D58E}" srcOrd="4" destOrd="0" presId="urn:microsoft.com/office/officeart/2005/8/layout/vList2"/>
    <dgm:cxn modelId="{759A10A8-A64C-463C-9D5D-DEB46B1097C8}" type="presParOf" srcId="{F3A927D2-ECF2-4C2B-8938-D0AE14973770}" destId="{4C963ED2-33E7-449A-8BE7-92008B3B0569}" srcOrd="5" destOrd="0" presId="urn:microsoft.com/office/officeart/2005/8/layout/vList2"/>
    <dgm:cxn modelId="{A7C648AF-72F5-40D8-A281-301612897C76}" type="presParOf" srcId="{F3A927D2-ECF2-4C2B-8938-D0AE14973770}" destId="{183066A6-C522-4485-BC36-995438822CF2}"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15DABAE-B50D-470A-8220-9B933F61EF52}" type="doc">
      <dgm:prSet loTypeId="urn:microsoft.com/office/officeart/2005/8/layout/vList2" loCatId="list" qsTypeId="urn:microsoft.com/office/officeart/2005/8/quickstyle/simple1" qsCatId="simple" csTypeId="urn:microsoft.com/office/officeart/2005/8/colors/accent1_3" csCatId="accent1" phldr="1"/>
      <dgm:spPr/>
      <dgm:t>
        <a:bodyPr/>
        <a:lstStyle/>
        <a:p>
          <a:endParaRPr lang="en-US"/>
        </a:p>
      </dgm:t>
    </dgm:pt>
    <dgm:pt modelId="{5A5990F5-139C-41A0-9726-B379CAA9F257}">
      <dgm:prSet/>
      <dgm:spPr/>
      <dgm:t>
        <a:bodyPr/>
        <a:lstStyle/>
        <a:p>
          <a:pPr algn="ctr"/>
          <a:r>
            <a:rPr lang="en-IE" b="1" u="sng" dirty="0">
              <a:latin typeface="Calibri" panose="020F0502020204030204" pitchFamily="34" charset="0"/>
            </a:rPr>
            <a:t>Human failures</a:t>
          </a:r>
          <a:endParaRPr lang="en-US" b="1" u="sng" dirty="0">
            <a:latin typeface="Calibri" panose="020F0502020204030204" pitchFamily="34" charset="0"/>
          </a:endParaRPr>
        </a:p>
      </dgm:t>
    </dgm:pt>
    <dgm:pt modelId="{64743D40-2D93-4DCB-9A4E-999A6D145DDA}" type="parTrans" cxnId="{85588E72-5A8E-4050-89BC-2E386CB1B407}">
      <dgm:prSet/>
      <dgm:spPr/>
      <dgm:t>
        <a:bodyPr/>
        <a:lstStyle/>
        <a:p>
          <a:endParaRPr lang="en-US"/>
        </a:p>
      </dgm:t>
    </dgm:pt>
    <dgm:pt modelId="{DA4391B5-4A4F-476D-9ED5-90DA585C140A}" type="sibTrans" cxnId="{85588E72-5A8E-4050-89BC-2E386CB1B407}">
      <dgm:prSet/>
      <dgm:spPr/>
      <dgm:t>
        <a:bodyPr/>
        <a:lstStyle/>
        <a:p>
          <a:endParaRPr lang="en-US"/>
        </a:p>
      </dgm:t>
    </dgm:pt>
    <dgm:pt modelId="{77B6F641-5901-4A10-8BF9-0C41F8C6053B}">
      <dgm:prSet/>
      <dgm:spPr/>
      <dgm:t>
        <a:bodyPr/>
        <a:lstStyle/>
        <a:p>
          <a:r>
            <a:rPr lang="en-IE" dirty="0">
              <a:latin typeface="Calibri" panose="020F0502020204030204" pitchFamily="34" charset="0"/>
            </a:rPr>
            <a:t>Failure to follow policies and procedures (n=10)</a:t>
          </a:r>
          <a:endParaRPr lang="en-US" dirty="0">
            <a:latin typeface="Calibri" panose="020F0502020204030204" pitchFamily="34" charset="0"/>
          </a:endParaRPr>
        </a:p>
      </dgm:t>
    </dgm:pt>
    <dgm:pt modelId="{C4A8B3C8-CE3C-4A17-9AEF-BFEE7A7F9DA6}" type="parTrans" cxnId="{4D1B607C-BB90-421B-B408-A260473C794B}">
      <dgm:prSet/>
      <dgm:spPr/>
      <dgm:t>
        <a:bodyPr/>
        <a:lstStyle/>
        <a:p>
          <a:endParaRPr lang="en-US"/>
        </a:p>
      </dgm:t>
    </dgm:pt>
    <dgm:pt modelId="{A5F23985-1AC2-463C-97FA-575B747CC3D7}" type="sibTrans" cxnId="{4D1B607C-BB90-421B-B408-A260473C794B}">
      <dgm:prSet/>
      <dgm:spPr/>
      <dgm:t>
        <a:bodyPr/>
        <a:lstStyle/>
        <a:p>
          <a:endParaRPr lang="en-US"/>
        </a:p>
      </dgm:t>
    </dgm:pt>
    <dgm:pt modelId="{99E9F470-8321-4E1C-8A67-B99CB455789E}">
      <dgm:prSet/>
      <dgm:spPr/>
      <dgm:t>
        <a:bodyPr/>
        <a:lstStyle/>
        <a:p>
          <a:r>
            <a:rPr lang="en-IE" dirty="0">
              <a:latin typeface="Calibri" panose="020F0502020204030204" pitchFamily="34" charset="0"/>
            </a:rPr>
            <a:t>Gaps in knowledge (n=6</a:t>
          </a:r>
          <a:r>
            <a:rPr lang="en-IE" dirty="0"/>
            <a:t>)</a:t>
          </a:r>
          <a:endParaRPr lang="en-US" dirty="0"/>
        </a:p>
      </dgm:t>
    </dgm:pt>
    <dgm:pt modelId="{3E319BF2-3968-40E0-A0A9-0B78C351E0E9}" type="parTrans" cxnId="{459C9963-21DE-4ABB-8CAA-21C535BC4977}">
      <dgm:prSet/>
      <dgm:spPr/>
      <dgm:t>
        <a:bodyPr/>
        <a:lstStyle/>
        <a:p>
          <a:endParaRPr lang="en-US"/>
        </a:p>
      </dgm:t>
    </dgm:pt>
    <dgm:pt modelId="{28E8E602-F25E-4187-A01E-D8409791D2B2}" type="sibTrans" cxnId="{459C9963-21DE-4ABB-8CAA-21C535BC4977}">
      <dgm:prSet/>
      <dgm:spPr/>
      <dgm:t>
        <a:bodyPr/>
        <a:lstStyle/>
        <a:p>
          <a:endParaRPr lang="en-US"/>
        </a:p>
      </dgm:t>
    </dgm:pt>
    <dgm:pt modelId="{3C996684-E786-412A-A7A5-DAA8A1BAFB7F}">
      <dgm:prSet/>
      <dgm:spPr/>
      <dgm:t>
        <a:bodyPr/>
        <a:lstStyle/>
        <a:p>
          <a:r>
            <a:rPr lang="en-IE" dirty="0">
              <a:latin typeface="Calibri" panose="020F0502020204030204" pitchFamily="34" charset="0"/>
            </a:rPr>
            <a:t>Co-ordination and communication errors (n=4)</a:t>
          </a:r>
          <a:endParaRPr lang="en-US" dirty="0">
            <a:latin typeface="Calibri" panose="020F0502020204030204" pitchFamily="34" charset="0"/>
          </a:endParaRPr>
        </a:p>
      </dgm:t>
    </dgm:pt>
    <dgm:pt modelId="{39B1A6D8-439F-47D0-BA36-EE37B3B5DB56}" type="parTrans" cxnId="{A552DB76-F3D6-4560-A98E-6FBFC18D4A1A}">
      <dgm:prSet/>
      <dgm:spPr/>
      <dgm:t>
        <a:bodyPr/>
        <a:lstStyle/>
        <a:p>
          <a:endParaRPr lang="en-US"/>
        </a:p>
      </dgm:t>
    </dgm:pt>
    <dgm:pt modelId="{63C174CC-6DE7-40F9-BB6D-5891D5159A13}" type="sibTrans" cxnId="{A552DB76-F3D6-4560-A98E-6FBFC18D4A1A}">
      <dgm:prSet/>
      <dgm:spPr/>
      <dgm:t>
        <a:bodyPr/>
        <a:lstStyle/>
        <a:p>
          <a:endParaRPr lang="en-US"/>
        </a:p>
      </dgm:t>
    </dgm:pt>
    <dgm:pt modelId="{6065AEBB-3CF0-47F9-B144-E7C4F3471F04}">
      <dgm:prSet/>
      <dgm:spPr/>
      <dgm:t>
        <a:bodyPr/>
        <a:lstStyle/>
        <a:p>
          <a:r>
            <a:rPr lang="en-GB" baseline="0" dirty="0">
              <a:latin typeface="Calibri" panose="020F0502020204030204" pitchFamily="34" charset="0"/>
            </a:rPr>
            <a:t>Hodgkin lymphoma (n=5), Non-Hodgkin lymphoma (n=3), Di George (n=1), CLL (n=1</a:t>
          </a:r>
          <a:r>
            <a:rPr lang="en-GB" baseline="0" dirty="0"/>
            <a:t>)</a:t>
          </a:r>
          <a:endParaRPr lang="en-US" baseline="0" dirty="0"/>
        </a:p>
      </dgm:t>
    </dgm:pt>
    <dgm:pt modelId="{3A63B1D0-292D-4201-BD40-FE1DB7D25C54}" type="parTrans" cxnId="{7C8CDA18-D468-4592-AEC5-135C5D0B732D}">
      <dgm:prSet/>
      <dgm:spPr/>
      <dgm:t>
        <a:bodyPr/>
        <a:lstStyle/>
        <a:p>
          <a:endParaRPr lang="en-US"/>
        </a:p>
      </dgm:t>
    </dgm:pt>
    <dgm:pt modelId="{8BB34885-5090-4132-BFE0-4330A7583379}" type="sibTrans" cxnId="{7C8CDA18-D468-4592-AEC5-135C5D0B732D}">
      <dgm:prSet/>
      <dgm:spPr/>
      <dgm:t>
        <a:bodyPr/>
        <a:lstStyle/>
        <a:p>
          <a:endParaRPr lang="en-US"/>
        </a:p>
      </dgm:t>
    </dgm:pt>
    <dgm:pt modelId="{103AD490-9AA1-4A9D-89E9-79B2B3CEA7AB}" type="pres">
      <dgm:prSet presAssocID="{215DABAE-B50D-470A-8220-9B933F61EF52}" presName="linear" presStyleCnt="0">
        <dgm:presLayoutVars>
          <dgm:animLvl val="lvl"/>
          <dgm:resizeHandles val="exact"/>
        </dgm:presLayoutVars>
      </dgm:prSet>
      <dgm:spPr/>
      <dgm:t>
        <a:bodyPr/>
        <a:lstStyle/>
        <a:p>
          <a:endParaRPr lang="en-IE"/>
        </a:p>
      </dgm:t>
    </dgm:pt>
    <dgm:pt modelId="{87D55E78-E11B-48CC-BF79-0011E494E0B5}" type="pres">
      <dgm:prSet presAssocID="{5A5990F5-139C-41A0-9726-B379CAA9F257}" presName="parentText" presStyleLbl="node1" presStyleIdx="0" presStyleCnt="5">
        <dgm:presLayoutVars>
          <dgm:chMax val="0"/>
          <dgm:bulletEnabled val="1"/>
        </dgm:presLayoutVars>
      </dgm:prSet>
      <dgm:spPr/>
      <dgm:t>
        <a:bodyPr/>
        <a:lstStyle/>
        <a:p>
          <a:endParaRPr lang="en-IE"/>
        </a:p>
      </dgm:t>
    </dgm:pt>
    <dgm:pt modelId="{9C4A325F-A7EB-49EC-8D88-83BFC8441767}" type="pres">
      <dgm:prSet presAssocID="{DA4391B5-4A4F-476D-9ED5-90DA585C140A}" presName="spacer" presStyleCnt="0"/>
      <dgm:spPr/>
    </dgm:pt>
    <dgm:pt modelId="{BB60D477-B34A-403A-B84A-DC96BD144D0F}" type="pres">
      <dgm:prSet presAssocID="{77B6F641-5901-4A10-8BF9-0C41F8C6053B}" presName="parentText" presStyleLbl="node1" presStyleIdx="1" presStyleCnt="5">
        <dgm:presLayoutVars>
          <dgm:chMax val="0"/>
          <dgm:bulletEnabled val="1"/>
        </dgm:presLayoutVars>
      </dgm:prSet>
      <dgm:spPr/>
      <dgm:t>
        <a:bodyPr/>
        <a:lstStyle/>
        <a:p>
          <a:endParaRPr lang="en-IE"/>
        </a:p>
      </dgm:t>
    </dgm:pt>
    <dgm:pt modelId="{545B2A60-B109-43A4-B04F-8E35AD1241E6}" type="pres">
      <dgm:prSet presAssocID="{A5F23985-1AC2-463C-97FA-575B747CC3D7}" presName="spacer" presStyleCnt="0"/>
      <dgm:spPr/>
    </dgm:pt>
    <dgm:pt modelId="{E9D9EA9B-8D39-4098-A585-0B43723B4677}" type="pres">
      <dgm:prSet presAssocID="{99E9F470-8321-4E1C-8A67-B99CB455789E}" presName="parentText" presStyleLbl="node1" presStyleIdx="2" presStyleCnt="5">
        <dgm:presLayoutVars>
          <dgm:chMax val="0"/>
          <dgm:bulletEnabled val="1"/>
        </dgm:presLayoutVars>
      </dgm:prSet>
      <dgm:spPr/>
      <dgm:t>
        <a:bodyPr/>
        <a:lstStyle/>
        <a:p>
          <a:endParaRPr lang="en-IE"/>
        </a:p>
      </dgm:t>
    </dgm:pt>
    <dgm:pt modelId="{6C277B4E-1F50-4B71-B69F-374859F9EF05}" type="pres">
      <dgm:prSet presAssocID="{28E8E602-F25E-4187-A01E-D8409791D2B2}" presName="spacer" presStyleCnt="0"/>
      <dgm:spPr/>
    </dgm:pt>
    <dgm:pt modelId="{24C11AC9-6585-4BBB-B228-7087AEF89485}" type="pres">
      <dgm:prSet presAssocID="{3C996684-E786-412A-A7A5-DAA8A1BAFB7F}" presName="parentText" presStyleLbl="node1" presStyleIdx="3" presStyleCnt="5">
        <dgm:presLayoutVars>
          <dgm:chMax val="0"/>
          <dgm:bulletEnabled val="1"/>
        </dgm:presLayoutVars>
      </dgm:prSet>
      <dgm:spPr/>
      <dgm:t>
        <a:bodyPr/>
        <a:lstStyle/>
        <a:p>
          <a:endParaRPr lang="en-IE"/>
        </a:p>
      </dgm:t>
    </dgm:pt>
    <dgm:pt modelId="{EE46CC80-948A-4EC1-A66B-D6F71C3784CE}" type="pres">
      <dgm:prSet presAssocID="{63C174CC-6DE7-40F9-BB6D-5891D5159A13}" presName="spacer" presStyleCnt="0"/>
      <dgm:spPr/>
    </dgm:pt>
    <dgm:pt modelId="{B1DE2DA3-BEB9-4588-9B7C-8098A38074B1}" type="pres">
      <dgm:prSet presAssocID="{6065AEBB-3CF0-47F9-B144-E7C4F3471F04}" presName="parentText" presStyleLbl="node1" presStyleIdx="4" presStyleCnt="5">
        <dgm:presLayoutVars>
          <dgm:chMax val="0"/>
          <dgm:bulletEnabled val="1"/>
        </dgm:presLayoutVars>
      </dgm:prSet>
      <dgm:spPr/>
      <dgm:t>
        <a:bodyPr/>
        <a:lstStyle/>
        <a:p>
          <a:endParaRPr lang="en-IE"/>
        </a:p>
      </dgm:t>
    </dgm:pt>
  </dgm:ptLst>
  <dgm:cxnLst>
    <dgm:cxn modelId="{A227FF6B-9126-43D0-8EB6-812316978B0B}" type="presOf" srcId="{99E9F470-8321-4E1C-8A67-B99CB455789E}" destId="{E9D9EA9B-8D39-4098-A585-0B43723B4677}" srcOrd="0" destOrd="0" presId="urn:microsoft.com/office/officeart/2005/8/layout/vList2"/>
    <dgm:cxn modelId="{478DC20C-7271-450A-92FB-12DA04B011C4}" type="presOf" srcId="{6065AEBB-3CF0-47F9-B144-E7C4F3471F04}" destId="{B1DE2DA3-BEB9-4588-9B7C-8098A38074B1}" srcOrd="0" destOrd="0" presId="urn:microsoft.com/office/officeart/2005/8/layout/vList2"/>
    <dgm:cxn modelId="{7C8CDA18-D468-4592-AEC5-135C5D0B732D}" srcId="{215DABAE-B50D-470A-8220-9B933F61EF52}" destId="{6065AEBB-3CF0-47F9-B144-E7C4F3471F04}" srcOrd="4" destOrd="0" parTransId="{3A63B1D0-292D-4201-BD40-FE1DB7D25C54}" sibTransId="{8BB34885-5090-4132-BFE0-4330A7583379}"/>
    <dgm:cxn modelId="{85588E72-5A8E-4050-89BC-2E386CB1B407}" srcId="{215DABAE-B50D-470A-8220-9B933F61EF52}" destId="{5A5990F5-139C-41A0-9726-B379CAA9F257}" srcOrd="0" destOrd="0" parTransId="{64743D40-2D93-4DCB-9A4E-999A6D145DDA}" sibTransId="{DA4391B5-4A4F-476D-9ED5-90DA585C140A}"/>
    <dgm:cxn modelId="{A552DB76-F3D6-4560-A98E-6FBFC18D4A1A}" srcId="{215DABAE-B50D-470A-8220-9B933F61EF52}" destId="{3C996684-E786-412A-A7A5-DAA8A1BAFB7F}" srcOrd="3" destOrd="0" parTransId="{39B1A6D8-439F-47D0-BA36-EE37B3B5DB56}" sibTransId="{63C174CC-6DE7-40F9-BB6D-5891D5159A13}"/>
    <dgm:cxn modelId="{BC08485D-654E-454C-A11A-BF04A7B8F3B7}" type="presOf" srcId="{3C996684-E786-412A-A7A5-DAA8A1BAFB7F}" destId="{24C11AC9-6585-4BBB-B228-7087AEF89485}" srcOrd="0" destOrd="0" presId="urn:microsoft.com/office/officeart/2005/8/layout/vList2"/>
    <dgm:cxn modelId="{4D1B607C-BB90-421B-B408-A260473C794B}" srcId="{215DABAE-B50D-470A-8220-9B933F61EF52}" destId="{77B6F641-5901-4A10-8BF9-0C41F8C6053B}" srcOrd="1" destOrd="0" parTransId="{C4A8B3C8-CE3C-4A17-9AEF-BFEE7A7F9DA6}" sibTransId="{A5F23985-1AC2-463C-97FA-575B747CC3D7}"/>
    <dgm:cxn modelId="{62F7807A-9229-4BF5-B25D-5DB71826FCB3}" type="presOf" srcId="{215DABAE-B50D-470A-8220-9B933F61EF52}" destId="{103AD490-9AA1-4A9D-89E9-79B2B3CEA7AB}" srcOrd="0" destOrd="0" presId="urn:microsoft.com/office/officeart/2005/8/layout/vList2"/>
    <dgm:cxn modelId="{596EBF56-CE08-48D4-B61C-E984C90BA975}" type="presOf" srcId="{77B6F641-5901-4A10-8BF9-0C41F8C6053B}" destId="{BB60D477-B34A-403A-B84A-DC96BD144D0F}" srcOrd="0" destOrd="0" presId="urn:microsoft.com/office/officeart/2005/8/layout/vList2"/>
    <dgm:cxn modelId="{459C9963-21DE-4ABB-8CAA-21C535BC4977}" srcId="{215DABAE-B50D-470A-8220-9B933F61EF52}" destId="{99E9F470-8321-4E1C-8A67-B99CB455789E}" srcOrd="2" destOrd="0" parTransId="{3E319BF2-3968-40E0-A0A9-0B78C351E0E9}" sibTransId="{28E8E602-F25E-4187-A01E-D8409791D2B2}"/>
    <dgm:cxn modelId="{B868446F-1A8C-4E95-8485-6A06D0873814}" type="presOf" srcId="{5A5990F5-139C-41A0-9726-B379CAA9F257}" destId="{87D55E78-E11B-48CC-BF79-0011E494E0B5}" srcOrd="0" destOrd="0" presId="urn:microsoft.com/office/officeart/2005/8/layout/vList2"/>
    <dgm:cxn modelId="{DE9AB1CB-BE9A-4153-B5A7-7DCA76D0CE72}" type="presParOf" srcId="{103AD490-9AA1-4A9D-89E9-79B2B3CEA7AB}" destId="{87D55E78-E11B-48CC-BF79-0011E494E0B5}" srcOrd="0" destOrd="0" presId="urn:microsoft.com/office/officeart/2005/8/layout/vList2"/>
    <dgm:cxn modelId="{6DA06FC9-46E0-4D54-ADAF-945D3D80F7FE}" type="presParOf" srcId="{103AD490-9AA1-4A9D-89E9-79B2B3CEA7AB}" destId="{9C4A325F-A7EB-49EC-8D88-83BFC8441767}" srcOrd="1" destOrd="0" presId="urn:microsoft.com/office/officeart/2005/8/layout/vList2"/>
    <dgm:cxn modelId="{8CDCCC30-B50C-4005-895D-69D20203C684}" type="presParOf" srcId="{103AD490-9AA1-4A9D-89E9-79B2B3CEA7AB}" destId="{BB60D477-B34A-403A-B84A-DC96BD144D0F}" srcOrd="2" destOrd="0" presId="urn:microsoft.com/office/officeart/2005/8/layout/vList2"/>
    <dgm:cxn modelId="{91968F2C-1F09-4EEE-8BFA-ED5F9100ACB5}" type="presParOf" srcId="{103AD490-9AA1-4A9D-89E9-79B2B3CEA7AB}" destId="{545B2A60-B109-43A4-B04F-8E35AD1241E6}" srcOrd="3" destOrd="0" presId="urn:microsoft.com/office/officeart/2005/8/layout/vList2"/>
    <dgm:cxn modelId="{0153BE66-B9C1-40D3-90E3-F955197B5688}" type="presParOf" srcId="{103AD490-9AA1-4A9D-89E9-79B2B3CEA7AB}" destId="{E9D9EA9B-8D39-4098-A585-0B43723B4677}" srcOrd="4" destOrd="0" presId="urn:microsoft.com/office/officeart/2005/8/layout/vList2"/>
    <dgm:cxn modelId="{00DACE1F-8126-4AAB-9DB7-8F178D7A4C7A}" type="presParOf" srcId="{103AD490-9AA1-4A9D-89E9-79B2B3CEA7AB}" destId="{6C277B4E-1F50-4B71-B69F-374859F9EF05}" srcOrd="5" destOrd="0" presId="urn:microsoft.com/office/officeart/2005/8/layout/vList2"/>
    <dgm:cxn modelId="{0108998C-FD0B-4530-B1C2-2A096D9959A1}" type="presParOf" srcId="{103AD490-9AA1-4A9D-89E9-79B2B3CEA7AB}" destId="{24C11AC9-6585-4BBB-B228-7087AEF89485}" srcOrd="6" destOrd="0" presId="urn:microsoft.com/office/officeart/2005/8/layout/vList2"/>
    <dgm:cxn modelId="{30F5AFE2-6BBB-457A-B815-FF550D09F2B7}" type="presParOf" srcId="{103AD490-9AA1-4A9D-89E9-79B2B3CEA7AB}" destId="{EE46CC80-948A-4EC1-A66B-D6F71C3784CE}" srcOrd="7" destOrd="0" presId="urn:microsoft.com/office/officeart/2005/8/layout/vList2"/>
    <dgm:cxn modelId="{E2B6F847-C2C7-495B-9B6E-1CED9FE92316}" type="presParOf" srcId="{103AD490-9AA1-4A9D-89E9-79B2B3CEA7AB}" destId="{B1DE2DA3-BEB9-4588-9B7C-8098A38074B1}" srcOrd="8"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89841D0-5EF3-4C51-B550-93E96BC29B50}"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6AF2D9E8-050A-477B-9515-93824D5F6C91}">
      <dgm:prSet/>
      <dgm:spPr/>
      <dgm:t>
        <a:bodyPr/>
        <a:lstStyle/>
        <a:p>
          <a:r>
            <a:rPr lang="en-IE" dirty="0">
              <a:latin typeface="Calibri" panose="020F0502020204030204" pitchFamily="34" charset="0"/>
            </a:rPr>
            <a:t>All cases involved plasma</a:t>
          </a:r>
          <a:endParaRPr lang="en-US" dirty="0">
            <a:latin typeface="Calibri" panose="020F0502020204030204" pitchFamily="34" charset="0"/>
          </a:endParaRPr>
        </a:p>
      </dgm:t>
    </dgm:pt>
    <dgm:pt modelId="{CEA1ACE3-574C-4A8F-9098-9BFD6B52F529}" type="parTrans" cxnId="{D8C11674-0650-4237-90D9-6ED20D1B7390}">
      <dgm:prSet/>
      <dgm:spPr/>
      <dgm:t>
        <a:bodyPr/>
        <a:lstStyle/>
        <a:p>
          <a:endParaRPr lang="en-US"/>
        </a:p>
      </dgm:t>
    </dgm:pt>
    <dgm:pt modelId="{9D89F596-4AF7-4AB2-80EB-71229162F3BA}" type="sibTrans" cxnId="{D8C11674-0650-4237-90D9-6ED20D1B7390}">
      <dgm:prSet/>
      <dgm:spPr/>
      <dgm:t>
        <a:bodyPr/>
        <a:lstStyle/>
        <a:p>
          <a:endParaRPr lang="en-US"/>
        </a:p>
      </dgm:t>
    </dgm:pt>
    <dgm:pt modelId="{42B017CC-B530-4B3F-9116-10727CF15F91}">
      <dgm:prSet/>
      <dgm:spPr/>
      <dgm:t>
        <a:bodyPr/>
        <a:lstStyle/>
        <a:p>
          <a:r>
            <a:rPr lang="en-IE" dirty="0">
              <a:latin typeface="Calibri" panose="020F0502020204030204" pitchFamily="34" charset="0"/>
            </a:rPr>
            <a:t>All errors occurred in lab and involved lab staff. 2 cases from same site.</a:t>
          </a:r>
          <a:endParaRPr lang="en-US" dirty="0">
            <a:latin typeface="Calibri" panose="020F0502020204030204" pitchFamily="34" charset="0"/>
          </a:endParaRPr>
        </a:p>
      </dgm:t>
    </dgm:pt>
    <dgm:pt modelId="{82148639-5525-4776-89ED-1AB120A46C57}" type="parTrans" cxnId="{2F6494AD-9514-4362-BDAF-625C11CB83E8}">
      <dgm:prSet/>
      <dgm:spPr/>
      <dgm:t>
        <a:bodyPr/>
        <a:lstStyle/>
        <a:p>
          <a:endParaRPr lang="en-US"/>
        </a:p>
      </dgm:t>
    </dgm:pt>
    <dgm:pt modelId="{E9719C20-3974-469C-A937-2425AEB04A7B}" type="sibTrans" cxnId="{2F6494AD-9514-4362-BDAF-625C11CB83E8}">
      <dgm:prSet/>
      <dgm:spPr/>
      <dgm:t>
        <a:bodyPr/>
        <a:lstStyle/>
        <a:p>
          <a:endParaRPr lang="en-US"/>
        </a:p>
      </dgm:t>
    </dgm:pt>
    <dgm:pt modelId="{527CF458-F6FE-4291-88DE-08DF5040A27A}">
      <dgm:prSet/>
      <dgm:spPr/>
      <dgm:t>
        <a:bodyPr/>
        <a:lstStyle/>
        <a:p>
          <a:r>
            <a:rPr lang="en-IE" dirty="0">
              <a:latin typeface="Calibri" panose="020F0502020204030204" pitchFamily="34" charset="0"/>
            </a:rPr>
            <a:t>What happened?</a:t>
          </a:r>
          <a:endParaRPr lang="en-US" dirty="0">
            <a:latin typeface="Calibri" panose="020F0502020204030204" pitchFamily="34" charset="0"/>
          </a:endParaRPr>
        </a:p>
      </dgm:t>
    </dgm:pt>
    <dgm:pt modelId="{3DF930E0-8766-4B12-AA95-95E2B1E10C32}" type="parTrans" cxnId="{A02F3191-4621-4BA9-9813-337233F3CCC7}">
      <dgm:prSet/>
      <dgm:spPr/>
      <dgm:t>
        <a:bodyPr/>
        <a:lstStyle/>
        <a:p>
          <a:endParaRPr lang="en-US"/>
        </a:p>
      </dgm:t>
    </dgm:pt>
    <dgm:pt modelId="{1F57F0E8-B3FE-43B6-83F8-56E5E0C7CBB8}" type="sibTrans" cxnId="{A02F3191-4621-4BA9-9813-337233F3CCC7}">
      <dgm:prSet/>
      <dgm:spPr/>
      <dgm:t>
        <a:bodyPr/>
        <a:lstStyle/>
        <a:p>
          <a:endParaRPr lang="en-US"/>
        </a:p>
      </dgm:t>
    </dgm:pt>
    <dgm:pt modelId="{161157AA-BC00-45FA-9279-CFD779063311}">
      <dgm:prSet/>
      <dgm:spPr/>
      <dgm:t>
        <a:bodyPr/>
        <a:lstStyle/>
        <a:p>
          <a:r>
            <a:rPr lang="en-IE" dirty="0"/>
            <a:t>- </a:t>
          </a:r>
          <a:r>
            <a:rPr lang="en-IE" dirty="0">
              <a:latin typeface="Calibri" panose="020F0502020204030204" pitchFamily="34" charset="0"/>
            </a:rPr>
            <a:t>Plasma was from another patient (incorrect separation from primary tube) x 2</a:t>
          </a:r>
          <a:endParaRPr lang="en-US" dirty="0">
            <a:latin typeface="Calibri" panose="020F0502020204030204" pitchFamily="34" charset="0"/>
          </a:endParaRPr>
        </a:p>
      </dgm:t>
    </dgm:pt>
    <dgm:pt modelId="{3CC3D0E4-576D-451B-AE92-BFE8835AF857}" type="parTrans" cxnId="{95C5F04A-63D8-4CD6-B121-4477F08945A1}">
      <dgm:prSet/>
      <dgm:spPr/>
      <dgm:t>
        <a:bodyPr/>
        <a:lstStyle/>
        <a:p>
          <a:endParaRPr lang="en-US"/>
        </a:p>
      </dgm:t>
    </dgm:pt>
    <dgm:pt modelId="{8BE222E8-8C10-495A-9749-F537E96922F7}" type="sibTrans" cxnId="{95C5F04A-63D8-4CD6-B121-4477F08945A1}">
      <dgm:prSet/>
      <dgm:spPr/>
      <dgm:t>
        <a:bodyPr/>
        <a:lstStyle/>
        <a:p>
          <a:endParaRPr lang="en-US"/>
        </a:p>
      </dgm:t>
    </dgm:pt>
    <dgm:pt modelId="{39C0DA84-2136-4A82-9C7A-A3CC7CDFCCD0}">
      <dgm:prSet/>
      <dgm:spPr/>
      <dgm:t>
        <a:bodyPr/>
        <a:lstStyle/>
        <a:p>
          <a:r>
            <a:rPr lang="en-IE" dirty="0"/>
            <a:t>-</a:t>
          </a:r>
          <a:r>
            <a:rPr lang="en-IE" dirty="0">
              <a:latin typeface="Calibri" panose="020F0502020204030204" pitchFamily="34" charset="0"/>
            </a:rPr>
            <a:t>Plasma transfused to patient with no historic group and one handwritten sample x 1</a:t>
          </a:r>
          <a:endParaRPr lang="en-US" dirty="0">
            <a:latin typeface="Calibri" panose="020F0502020204030204" pitchFamily="34" charset="0"/>
          </a:endParaRPr>
        </a:p>
      </dgm:t>
    </dgm:pt>
    <dgm:pt modelId="{21999193-2157-485F-B631-6A0F5380CC23}" type="parTrans" cxnId="{DAA13A6F-2E99-4B6D-A531-9DAC1EF3C131}">
      <dgm:prSet/>
      <dgm:spPr/>
      <dgm:t>
        <a:bodyPr/>
        <a:lstStyle/>
        <a:p>
          <a:endParaRPr lang="en-US"/>
        </a:p>
      </dgm:t>
    </dgm:pt>
    <dgm:pt modelId="{E6C6D4CC-7CF7-47A5-AFE5-570A99FA65B8}" type="sibTrans" cxnId="{DAA13A6F-2E99-4B6D-A531-9DAC1EF3C131}">
      <dgm:prSet/>
      <dgm:spPr/>
      <dgm:t>
        <a:bodyPr/>
        <a:lstStyle/>
        <a:p>
          <a:endParaRPr lang="en-US"/>
        </a:p>
      </dgm:t>
    </dgm:pt>
    <dgm:pt modelId="{38F56873-6241-4E62-8FAC-98813A6B4A69}">
      <dgm:prSet/>
      <dgm:spPr/>
      <dgm:t>
        <a:bodyPr/>
        <a:lstStyle/>
        <a:p>
          <a:r>
            <a:rPr lang="en-IE" baseline="0" dirty="0">
              <a:solidFill>
                <a:schemeClr val="bg1"/>
              </a:solidFill>
              <a:latin typeface="Calibri" panose="020F0502020204030204" pitchFamily="34" charset="0"/>
            </a:rPr>
            <a:t>Knowledge x1, failure to follow policies and procedures x2, carrying out task incorrectly x2</a:t>
          </a:r>
          <a:endParaRPr lang="en-US" baseline="0" dirty="0">
            <a:solidFill>
              <a:schemeClr val="bg1"/>
            </a:solidFill>
            <a:latin typeface="Calibri" panose="020F0502020204030204" pitchFamily="34" charset="0"/>
          </a:endParaRPr>
        </a:p>
      </dgm:t>
    </dgm:pt>
    <dgm:pt modelId="{4F39D91C-CF23-4AD8-A949-E4D9B90EB98C}" type="parTrans" cxnId="{2B0D3BD8-5AC1-40AD-A94C-8684C1569A7A}">
      <dgm:prSet/>
      <dgm:spPr/>
      <dgm:t>
        <a:bodyPr/>
        <a:lstStyle/>
        <a:p>
          <a:endParaRPr lang="en-US"/>
        </a:p>
      </dgm:t>
    </dgm:pt>
    <dgm:pt modelId="{AD10A25A-BC88-4D63-AA45-FC22663C4B9B}" type="sibTrans" cxnId="{2B0D3BD8-5AC1-40AD-A94C-8684C1569A7A}">
      <dgm:prSet/>
      <dgm:spPr/>
      <dgm:t>
        <a:bodyPr/>
        <a:lstStyle/>
        <a:p>
          <a:endParaRPr lang="en-US"/>
        </a:p>
      </dgm:t>
    </dgm:pt>
    <dgm:pt modelId="{6A00588B-06DF-4456-B8C5-1B77C6F37007}" type="pres">
      <dgm:prSet presAssocID="{789841D0-5EF3-4C51-B550-93E96BC29B50}" presName="linear" presStyleCnt="0">
        <dgm:presLayoutVars>
          <dgm:animLvl val="lvl"/>
          <dgm:resizeHandles val="exact"/>
        </dgm:presLayoutVars>
      </dgm:prSet>
      <dgm:spPr/>
      <dgm:t>
        <a:bodyPr/>
        <a:lstStyle/>
        <a:p>
          <a:endParaRPr lang="en-IE"/>
        </a:p>
      </dgm:t>
    </dgm:pt>
    <dgm:pt modelId="{75A7F08F-499E-44C4-9997-FC3325A29E2B}" type="pres">
      <dgm:prSet presAssocID="{6AF2D9E8-050A-477B-9515-93824D5F6C91}" presName="parentText" presStyleLbl="node1" presStyleIdx="0" presStyleCnt="6">
        <dgm:presLayoutVars>
          <dgm:chMax val="0"/>
          <dgm:bulletEnabled val="1"/>
        </dgm:presLayoutVars>
      </dgm:prSet>
      <dgm:spPr/>
      <dgm:t>
        <a:bodyPr/>
        <a:lstStyle/>
        <a:p>
          <a:endParaRPr lang="en-IE"/>
        </a:p>
      </dgm:t>
    </dgm:pt>
    <dgm:pt modelId="{DF6F9497-231A-44EA-9612-4A2588DDBE0B}" type="pres">
      <dgm:prSet presAssocID="{9D89F596-4AF7-4AB2-80EB-71229162F3BA}" presName="spacer" presStyleCnt="0"/>
      <dgm:spPr/>
    </dgm:pt>
    <dgm:pt modelId="{1986E6FB-5F95-48AD-B766-95E202F07D45}" type="pres">
      <dgm:prSet presAssocID="{42B017CC-B530-4B3F-9116-10727CF15F91}" presName="parentText" presStyleLbl="node1" presStyleIdx="1" presStyleCnt="6">
        <dgm:presLayoutVars>
          <dgm:chMax val="0"/>
          <dgm:bulletEnabled val="1"/>
        </dgm:presLayoutVars>
      </dgm:prSet>
      <dgm:spPr/>
      <dgm:t>
        <a:bodyPr/>
        <a:lstStyle/>
        <a:p>
          <a:endParaRPr lang="en-IE"/>
        </a:p>
      </dgm:t>
    </dgm:pt>
    <dgm:pt modelId="{29D67954-5071-4D1F-AD95-08692040D19D}" type="pres">
      <dgm:prSet presAssocID="{E9719C20-3974-469C-A937-2425AEB04A7B}" presName="spacer" presStyleCnt="0"/>
      <dgm:spPr/>
    </dgm:pt>
    <dgm:pt modelId="{74B46181-D087-41FC-B053-3FAB3F7DB717}" type="pres">
      <dgm:prSet presAssocID="{527CF458-F6FE-4291-88DE-08DF5040A27A}" presName="parentText" presStyleLbl="node1" presStyleIdx="2" presStyleCnt="6">
        <dgm:presLayoutVars>
          <dgm:chMax val="0"/>
          <dgm:bulletEnabled val="1"/>
        </dgm:presLayoutVars>
      </dgm:prSet>
      <dgm:spPr/>
      <dgm:t>
        <a:bodyPr/>
        <a:lstStyle/>
        <a:p>
          <a:endParaRPr lang="en-IE"/>
        </a:p>
      </dgm:t>
    </dgm:pt>
    <dgm:pt modelId="{C9A717C8-7B39-478F-90B8-FE5C222376F1}" type="pres">
      <dgm:prSet presAssocID="{1F57F0E8-B3FE-43B6-83F8-56E5E0C7CBB8}" presName="spacer" presStyleCnt="0"/>
      <dgm:spPr/>
    </dgm:pt>
    <dgm:pt modelId="{0B624B93-F5F8-4BA8-B0C5-2AE78D1B20C5}" type="pres">
      <dgm:prSet presAssocID="{161157AA-BC00-45FA-9279-CFD779063311}" presName="parentText" presStyleLbl="node1" presStyleIdx="3" presStyleCnt="6" custLinFactNeighborX="505" custLinFactNeighborY="23393">
        <dgm:presLayoutVars>
          <dgm:chMax val="0"/>
          <dgm:bulletEnabled val="1"/>
        </dgm:presLayoutVars>
      </dgm:prSet>
      <dgm:spPr/>
      <dgm:t>
        <a:bodyPr/>
        <a:lstStyle/>
        <a:p>
          <a:endParaRPr lang="en-IE"/>
        </a:p>
      </dgm:t>
    </dgm:pt>
    <dgm:pt modelId="{A337C36E-220A-484D-A42F-49CCED863C93}" type="pres">
      <dgm:prSet presAssocID="{8BE222E8-8C10-495A-9749-F537E96922F7}" presName="spacer" presStyleCnt="0"/>
      <dgm:spPr/>
    </dgm:pt>
    <dgm:pt modelId="{D58DC12B-08F7-416C-9005-C1F70C5EFA0C}" type="pres">
      <dgm:prSet presAssocID="{39C0DA84-2136-4A82-9C7A-A3CC7CDFCCD0}" presName="parentText" presStyleLbl="node1" presStyleIdx="4" presStyleCnt="6">
        <dgm:presLayoutVars>
          <dgm:chMax val="0"/>
          <dgm:bulletEnabled val="1"/>
        </dgm:presLayoutVars>
      </dgm:prSet>
      <dgm:spPr/>
      <dgm:t>
        <a:bodyPr/>
        <a:lstStyle/>
        <a:p>
          <a:endParaRPr lang="en-IE"/>
        </a:p>
      </dgm:t>
    </dgm:pt>
    <dgm:pt modelId="{0EA4BA51-3258-4666-AEEE-7EB4321975E1}" type="pres">
      <dgm:prSet presAssocID="{E6C6D4CC-7CF7-47A5-AFE5-570A99FA65B8}" presName="spacer" presStyleCnt="0"/>
      <dgm:spPr/>
    </dgm:pt>
    <dgm:pt modelId="{A09BB03F-772C-4342-8AC2-947A6F435238}" type="pres">
      <dgm:prSet presAssocID="{38F56873-6241-4E62-8FAC-98813A6B4A69}" presName="parentText" presStyleLbl="node1" presStyleIdx="5" presStyleCnt="6">
        <dgm:presLayoutVars>
          <dgm:chMax val="0"/>
          <dgm:bulletEnabled val="1"/>
        </dgm:presLayoutVars>
      </dgm:prSet>
      <dgm:spPr/>
      <dgm:t>
        <a:bodyPr/>
        <a:lstStyle/>
        <a:p>
          <a:endParaRPr lang="en-IE"/>
        </a:p>
      </dgm:t>
    </dgm:pt>
  </dgm:ptLst>
  <dgm:cxnLst>
    <dgm:cxn modelId="{F514F865-C709-4711-A751-7DEA252E1D9D}" type="presOf" srcId="{38F56873-6241-4E62-8FAC-98813A6B4A69}" destId="{A09BB03F-772C-4342-8AC2-947A6F435238}" srcOrd="0" destOrd="0" presId="urn:microsoft.com/office/officeart/2005/8/layout/vList2"/>
    <dgm:cxn modelId="{8E793AAD-8190-4EA8-A88C-BB33004C11C7}" type="presOf" srcId="{527CF458-F6FE-4291-88DE-08DF5040A27A}" destId="{74B46181-D087-41FC-B053-3FAB3F7DB717}" srcOrd="0" destOrd="0" presId="urn:microsoft.com/office/officeart/2005/8/layout/vList2"/>
    <dgm:cxn modelId="{95C5F04A-63D8-4CD6-B121-4477F08945A1}" srcId="{789841D0-5EF3-4C51-B550-93E96BC29B50}" destId="{161157AA-BC00-45FA-9279-CFD779063311}" srcOrd="3" destOrd="0" parTransId="{3CC3D0E4-576D-451B-AE92-BFE8835AF857}" sibTransId="{8BE222E8-8C10-495A-9749-F537E96922F7}"/>
    <dgm:cxn modelId="{DAA13A6F-2E99-4B6D-A531-9DAC1EF3C131}" srcId="{789841D0-5EF3-4C51-B550-93E96BC29B50}" destId="{39C0DA84-2136-4A82-9C7A-A3CC7CDFCCD0}" srcOrd="4" destOrd="0" parTransId="{21999193-2157-485F-B631-6A0F5380CC23}" sibTransId="{E6C6D4CC-7CF7-47A5-AFE5-570A99FA65B8}"/>
    <dgm:cxn modelId="{D8C11674-0650-4237-90D9-6ED20D1B7390}" srcId="{789841D0-5EF3-4C51-B550-93E96BC29B50}" destId="{6AF2D9E8-050A-477B-9515-93824D5F6C91}" srcOrd="0" destOrd="0" parTransId="{CEA1ACE3-574C-4A8F-9098-9BFD6B52F529}" sibTransId="{9D89F596-4AF7-4AB2-80EB-71229162F3BA}"/>
    <dgm:cxn modelId="{2B0D3BD8-5AC1-40AD-A94C-8684C1569A7A}" srcId="{789841D0-5EF3-4C51-B550-93E96BC29B50}" destId="{38F56873-6241-4E62-8FAC-98813A6B4A69}" srcOrd="5" destOrd="0" parTransId="{4F39D91C-CF23-4AD8-A949-E4D9B90EB98C}" sibTransId="{AD10A25A-BC88-4D63-AA45-FC22663C4B9B}"/>
    <dgm:cxn modelId="{D9F6C506-90D4-40F0-B634-E60D740FB6A2}" type="presOf" srcId="{42B017CC-B530-4B3F-9116-10727CF15F91}" destId="{1986E6FB-5F95-48AD-B766-95E202F07D45}" srcOrd="0" destOrd="0" presId="urn:microsoft.com/office/officeart/2005/8/layout/vList2"/>
    <dgm:cxn modelId="{455897B4-980A-498E-ACD9-952832404220}" type="presOf" srcId="{789841D0-5EF3-4C51-B550-93E96BC29B50}" destId="{6A00588B-06DF-4456-B8C5-1B77C6F37007}" srcOrd="0" destOrd="0" presId="urn:microsoft.com/office/officeart/2005/8/layout/vList2"/>
    <dgm:cxn modelId="{2F6494AD-9514-4362-BDAF-625C11CB83E8}" srcId="{789841D0-5EF3-4C51-B550-93E96BC29B50}" destId="{42B017CC-B530-4B3F-9116-10727CF15F91}" srcOrd="1" destOrd="0" parTransId="{82148639-5525-4776-89ED-1AB120A46C57}" sibTransId="{E9719C20-3974-469C-A937-2425AEB04A7B}"/>
    <dgm:cxn modelId="{A02F3191-4621-4BA9-9813-337233F3CCC7}" srcId="{789841D0-5EF3-4C51-B550-93E96BC29B50}" destId="{527CF458-F6FE-4291-88DE-08DF5040A27A}" srcOrd="2" destOrd="0" parTransId="{3DF930E0-8766-4B12-AA95-95E2B1E10C32}" sibTransId="{1F57F0E8-B3FE-43B6-83F8-56E5E0C7CBB8}"/>
    <dgm:cxn modelId="{039D684A-D6F2-497A-A893-ADF1C8D15272}" type="presOf" srcId="{39C0DA84-2136-4A82-9C7A-A3CC7CDFCCD0}" destId="{D58DC12B-08F7-416C-9005-C1F70C5EFA0C}" srcOrd="0" destOrd="0" presId="urn:microsoft.com/office/officeart/2005/8/layout/vList2"/>
    <dgm:cxn modelId="{ABBA12B8-08DB-4FAD-A946-C87EA0FA9BD2}" type="presOf" srcId="{161157AA-BC00-45FA-9279-CFD779063311}" destId="{0B624B93-F5F8-4BA8-B0C5-2AE78D1B20C5}" srcOrd="0" destOrd="0" presId="urn:microsoft.com/office/officeart/2005/8/layout/vList2"/>
    <dgm:cxn modelId="{AE418617-F2EF-4776-BF2F-17531A322BF8}" type="presOf" srcId="{6AF2D9E8-050A-477B-9515-93824D5F6C91}" destId="{75A7F08F-499E-44C4-9997-FC3325A29E2B}" srcOrd="0" destOrd="0" presId="urn:microsoft.com/office/officeart/2005/8/layout/vList2"/>
    <dgm:cxn modelId="{8FC5A509-DAA7-48F5-BB64-19A2180C534A}" type="presParOf" srcId="{6A00588B-06DF-4456-B8C5-1B77C6F37007}" destId="{75A7F08F-499E-44C4-9997-FC3325A29E2B}" srcOrd="0" destOrd="0" presId="urn:microsoft.com/office/officeart/2005/8/layout/vList2"/>
    <dgm:cxn modelId="{E0D3B332-EBCD-4FF7-8A19-32EFA67E12E4}" type="presParOf" srcId="{6A00588B-06DF-4456-B8C5-1B77C6F37007}" destId="{DF6F9497-231A-44EA-9612-4A2588DDBE0B}" srcOrd="1" destOrd="0" presId="urn:microsoft.com/office/officeart/2005/8/layout/vList2"/>
    <dgm:cxn modelId="{818897FE-A57E-4B98-87E8-A91642B277D3}" type="presParOf" srcId="{6A00588B-06DF-4456-B8C5-1B77C6F37007}" destId="{1986E6FB-5F95-48AD-B766-95E202F07D45}" srcOrd="2" destOrd="0" presId="urn:microsoft.com/office/officeart/2005/8/layout/vList2"/>
    <dgm:cxn modelId="{C30D7D26-9EDC-40FE-8165-661C2ED77CB4}" type="presParOf" srcId="{6A00588B-06DF-4456-B8C5-1B77C6F37007}" destId="{29D67954-5071-4D1F-AD95-08692040D19D}" srcOrd="3" destOrd="0" presId="urn:microsoft.com/office/officeart/2005/8/layout/vList2"/>
    <dgm:cxn modelId="{F0889C8F-A38B-49E4-9D5B-DB9DCCF91729}" type="presParOf" srcId="{6A00588B-06DF-4456-B8C5-1B77C6F37007}" destId="{74B46181-D087-41FC-B053-3FAB3F7DB717}" srcOrd="4" destOrd="0" presId="urn:microsoft.com/office/officeart/2005/8/layout/vList2"/>
    <dgm:cxn modelId="{5C4BAD82-4000-48D0-BDF7-2237B2B92438}" type="presParOf" srcId="{6A00588B-06DF-4456-B8C5-1B77C6F37007}" destId="{C9A717C8-7B39-478F-90B8-FE5C222376F1}" srcOrd="5" destOrd="0" presId="urn:microsoft.com/office/officeart/2005/8/layout/vList2"/>
    <dgm:cxn modelId="{7D0C1F31-800C-4C8F-B8EC-55312A1703BD}" type="presParOf" srcId="{6A00588B-06DF-4456-B8C5-1B77C6F37007}" destId="{0B624B93-F5F8-4BA8-B0C5-2AE78D1B20C5}" srcOrd="6" destOrd="0" presId="urn:microsoft.com/office/officeart/2005/8/layout/vList2"/>
    <dgm:cxn modelId="{66011CB2-D892-4F25-A856-F13F8CDB08B3}" type="presParOf" srcId="{6A00588B-06DF-4456-B8C5-1B77C6F37007}" destId="{A337C36E-220A-484D-A42F-49CCED863C93}" srcOrd="7" destOrd="0" presId="urn:microsoft.com/office/officeart/2005/8/layout/vList2"/>
    <dgm:cxn modelId="{335E51A6-8B31-4494-A3E3-8359632BD70D}" type="presParOf" srcId="{6A00588B-06DF-4456-B8C5-1B77C6F37007}" destId="{D58DC12B-08F7-416C-9005-C1F70C5EFA0C}" srcOrd="8" destOrd="0" presId="urn:microsoft.com/office/officeart/2005/8/layout/vList2"/>
    <dgm:cxn modelId="{45BFE9EC-769E-4046-96BA-80D403F005E9}" type="presParOf" srcId="{6A00588B-06DF-4456-B8C5-1B77C6F37007}" destId="{0EA4BA51-3258-4666-AEEE-7EB4321975E1}" srcOrd="9" destOrd="0" presId="urn:microsoft.com/office/officeart/2005/8/layout/vList2"/>
    <dgm:cxn modelId="{509EEC08-6D80-46D0-80E6-7CD367E0C9B7}" type="presParOf" srcId="{6A00588B-06DF-4456-B8C5-1B77C6F37007}" destId="{A09BB03F-772C-4342-8AC2-947A6F435238}"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B6ECEE8-D480-462B-B140-DA78BAD21B22}" type="doc">
      <dgm:prSet loTypeId="urn:microsoft.com/office/officeart/2018/2/layout/IconCircle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E66DB642-B55C-475C-94FA-AA96519B704B}">
      <dgm:prSet/>
      <dgm:spPr/>
      <dgm:t>
        <a:bodyPr/>
        <a:lstStyle/>
        <a:p>
          <a:pPr>
            <a:lnSpc>
              <a:spcPct val="100000"/>
            </a:lnSpc>
          </a:pPr>
          <a:r>
            <a:rPr lang="en-US">
              <a:latin typeface="Calibri" panose="020F0502020204030204" pitchFamily="34" charset="0"/>
            </a:rPr>
            <a:t>Report – Inappropriate transfusions </a:t>
          </a:r>
        </a:p>
        <a:p>
          <a:endParaRPr lang="en-US" dirty="0">
            <a:latin typeface="Calibri" panose="020F0502020204030204" pitchFamily="34" charset="0"/>
          </a:endParaRPr>
        </a:p>
      </dgm:t>
    </dgm:pt>
    <dgm:pt modelId="{ED0E6DC7-7E59-4988-B916-D7D73923BD1D}" type="parTrans" cxnId="{493DC231-7307-47CD-B020-75B9D8D216A8}">
      <dgm:prSet/>
      <dgm:spPr/>
      <dgm:t>
        <a:bodyPr/>
        <a:lstStyle/>
        <a:p>
          <a:endParaRPr lang="en-US"/>
        </a:p>
      </dgm:t>
    </dgm:pt>
    <dgm:pt modelId="{641F508D-B43E-4608-9AED-FF79992FD6A1}" type="sibTrans" cxnId="{493DC231-7307-47CD-B020-75B9D8D216A8}">
      <dgm:prSet/>
      <dgm:spPr/>
      <dgm:t>
        <a:bodyPr/>
        <a:lstStyle/>
        <a:p>
          <a:pPr>
            <a:lnSpc>
              <a:spcPct val="100000"/>
            </a:lnSpc>
          </a:pPr>
          <a:endParaRPr lang="en-US"/>
        </a:p>
      </dgm:t>
    </dgm:pt>
    <dgm:pt modelId="{B2D96E46-CF07-4B2C-854E-94F4F8D9B009}">
      <dgm:prSet/>
      <dgm:spPr/>
      <dgm:t>
        <a:bodyPr/>
        <a:lstStyle/>
        <a:p>
          <a:pPr>
            <a:lnSpc>
              <a:spcPct val="100000"/>
            </a:lnSpc>
          </a:pPr>
          <a:r>
            <a:rPr lang="en-US" dirty="0">
              <a:latin typeface="Calibri" panose="020F0502020204030204" pitchFamily="34" charset="0"/>
            </a:rPr>
            <a:t>Single unit </a:t>
          </a:r>
          <a:r>
            <a:rPr lang="en-US">
              <a:latin typeface="Calibri" panose="020F0502020204030204" pitchFamily="34" charset="0"/>
            </a:rPr>
            <a:t>policy </a:t>
          </a:r>
          <a:endParaRPr lang="en-US" dirty="0">
            <a:latin typeface="Calibri" panose="020F0502020204030204" pitchFamily="34" charset="0"/>
          </a:endParaRPr>
        </a:p>
      </dgm:t>
    </dgm:pt>
    <dgm:pt modelId="{B769DD0C-0F10-4F57-8B7F-ED3080C12B7F}" type="parTrans" cxnId="{CB1F34DD-EB1D-4FEB-B865-61124D0BEDA2}">
      <dgm:prSet/>
      <dgm:spPr/>
      <dgm:t>
        <a:bodyPr/>
        <a:lstStyle/>
        <a:p>
          <a:endParaRPr lang="en-US"/>
        </a:p>
      </dgm:t>
    </dgm:pt>
    <dgm:pt modelId="{DF689BBB-C780-4CC0-9908-AE750BD25555}" type="sibTrans" cxnId="{CB1F34DD-EB1D-4FEB-B865-61124D0BEDA2}">
      <dgm:prSet/>
      <dgm:spPr/>
      <dgm:t>
        <a:bodyPr/>
        <a:lstStyle/>
        <a:p>
          <a:pPr>
            <a:lnSpc>
              <a:spcPct val="100000"/>
            </a:lnSpc>
          </a:pPr>
          <a:endParaRPr lang="en-US"/>
        </a:p>
      </dgm:t>
    </dgm:pt>
    <dgm:pt modelId="{ED2020BB-8179-43AE-935D-EF915946DEDE}">
      <dgm:prSet/>
      <dgm:spPr/>
      <dgm:t>
        <a:bodyPr/>
        <a:lstStyle/>
        <a:p>
          <a:pPr>
            <a:lnSpc>
              <a:spcPct val="100000"/>
            </a:lnSpc>
          </a:pPr>
          <a:r>
            <a:rPr lang="en-US">
              <a:latin typeface="Calibri" panose="020F0502020204030204" pitchFamily="34" charset="0"/>
            </a:rPr>
            <a:t>Educate patients to advocate for their needs – Anti D + special requirements</a:t>
          </a:r>
          <a:endParaRPr lang="en-US" dirty="0">
            <a:latin typeface="Calibri" panose="020F0502020204030204" pitchFamily="34" charset="0"/>
          </a:endParaRPr>
        </a:p>
      </dgm:t>
    </dgm:pt>
    <dgm:pt modelId="{EC78C625-5792-4D50-ACB3-1E1D4B27086C}" type="parTrans" cxnId="{367ACCF3-DEF4-4C12-905B-A35A32703B59}">
      <dgm:prSet/>
      <dgm:spPr/>
      <dgm:t>
        <a:bodyPr/>
        <a:lstStyle/>
        <a:p>
          <a:endParaRPr lang="en-US"/>
        </a:p>
      </dgm:t>
    </dgm:pt>
    <dgm:pt modelId="{10DE085A-7DDF-47B9-9900-6DEA7AB45577}" type="sibTrans" cxnId="{367ACCF3-DEF4-4C12-905B-A35A32703B59}">
      <dgm:prSet/>
      <dgm:spPr/>
      <dgm:t>
        <a:bodyPr/>
        <a:lstStyle/>
        <a:p>
          <a:pPr>
            <a:lnSpc>
              <a:spcPct val="100000"/>
            </a:lnSpc>
          </a:pPr>
          <a:endParaRPr lang="en-US"/>
        </a:p>
      </dgm:t>
    </dgm:pt>
    <dgm:pt modelId="{64B012B4-A499-455C-9402-B89F1CFFDFBC}">
      <dgm:prSet/>
      <dgm:spPr/>
      <dgm:t>
        <a:bodyPr/>
        <a:lstStyle/>
        <a:p>
          <a:pPr>
            <a:lnSpc>
              <a:spcPct val="100000"/>
            </a:lnSpc>
          </a:pPr>
          <a:r>
            <a:rPr lang="en-IE" dirty="0">
              <a:latin typeface="Calibri" panose="020F0502020204030204" pitchFamily="34" charset="0"/>
            </a:rPr>
            <a:t>Handovers – need to ensure patient’s requirements communicated</a:t>
          </a:r>
        </a:p>
      </dgm:t>
    </dgm:pt>
    <dgm:pt modelId="{890A3B4D-FB5B-486A-AE9B-8A05AE3535B8}" type="parTrans" cxnId="{A8035127-0EB1-449A-9D10-FB1B07221598}">
      <dgm:prSet/>
      <dgm:spPr/>
      <dgm:t>
        <a:bodyPr/>
        <a:lstStyle/>
        <a:p>
          <a:endParaRPr lang="en-IE"/>
        </a:p>
      </dgm:t>
    </dgm:pt>
    <dgm:pt modelId="{3DA1733D-C895-44B0-A93D-62006EED9A61}" type="sibTrans" cxnId="{A8035127-0EB1-449A-9D10-FB1B07221598}">
      <dgm:prSet/>
      <dgm:spPr/>
      <dgm:t>
        <a:bodyPr/>
        <a:lstStyle/>
        <a:p>
          <a:endParaRPr lang="en-IE"/>
        </a:p>
      </dgm:t>
    </dgm:pt>
    <dgm:pt modelId="{64647577-7E04-42FC-9A05-C27A1BDE2F26}">
      <dgm:prSet/>
      <dgm:spPr/>
      <dgm:t>
        <a:bodyPr/>
        <a:lstStyle/>
        <a:p>
          <a:pPr>
            <a:lnSpc>
              <a:spcPct val="100000"/>
            </a:lnSpc>
          </a:pPr>
          <a:r>
            <a:rPr lang="en-US">
              <a:latin typeface="Calibri" panose="020F0502020204030204" pitchFamily="34" charset="0"/>
            </a:rPr>
            <a:t>Training and Education –Prescription/Request Errors – 19% of all errors reported </a:t>
          </a:r>
          <a:endParaRPr lang="en-US" dirty="0">
            <a:latin typeface="Calibri" panose="020F0502020204030204" pitchFamily="34" charset="0"/>
          </a:endParaRPr>
        </a:p>
      </dgm:t>
    </dgm:pt>
    <dgm:pt modelId="{9500FFD0-1968-4E12-88D3-B35A50A524E0}" type="parTrans" cxnId="{2171F263-3A3C-4132-AB97-5CD7E8D9C3AD}">
      <dgm:prSet/>
      <dgm:spPr/>
      <dgm:t>
        <a:bodyPr/>
        <a:lstStyle/>
        <a:p>
          <a:endParaRPr lang="en-GB"/>
        </a:p>
      </dgm:t>
    </dgm:pt>
    <dgm:pt modelId="{7912881E-4F12-4953-A990-E9188572F763}" type="sibTrans" cxnId="{2171F263-3A3C-4132-AB97-5CD7E8D9C3AD}">
      <dgm:prSet/>
      <dgm:spPr/>
      <dgm:t>
        <a:bodyPr/>
        <a:lstStyle/>
        <a:p>
          <a:pPr>
            <a:lnSpc>
              <a:spcPct val="100000"/>
            </a:lnSpc>
          </a:pPr>
          <a:endParaRPr lang="en-GB"/>
        </a:p>
      </dgm:t>
    </dgm:pt>
    <dgm:pt modelId="{2DF57D6F-4FA9-4CAF-A50C-8F1880D1EC97}" type="pres">
      <dgm:prSet presAssocID="{2B6ECEE8-D480-462B-B140-DA78BAD21B22}" presName="root" presStyleCnt="0">
        <dgm:presLayoutVars>
          <dgm:dir/>
          <dgm:resizeHandles val="exact"/>
        </dgm:presLayoutVars>
      </dgm:prSet>
      <dgm:spPr/>
      <dgm:t>
        <a:bodyPr/>
        <a:lstStyle/>
        <a:p>
          <a:endParaRPr lang="en-IE"/>
        </a:p>
      </dgm:t>
    </dgm:pt>
    <dgm:pt modelId="{BD60DEDA-0EC2-4FB9-8195-B9CF90236C96}" type="pres">
      <dgm:prSet presAssocID="{2B6ECEE8-D480-462B-B140-DA78BAD21B22}" presName="container" presStyleCnt="0">
        <dgm:presLayoutVars>
          <dgm:dir/>
          <dgm:resizeHandles val="exact"/>
        </dgm:presLayoutVars>
      </dgm:prSet>
      <dgm:spPr/>
    </dgm:pt>
    <dgm:pt modelId="{844942D0-A7CD-470A-BA87-24BFED0721E3}" type="pres">
      <dgm:prSet presAssocID="{E66DB642-B55C-475C-94FA-AA96519B704B}" presName="compNode" presStyleCnt="0"/>
      <dgm:spPr/>
    </dgm:pt>
    <dgm:pt modelId="{1750F144-906D-4DD6-98C0-E7E55E1D4DE4}" type="pres">
      <dgm:prSet presAssocID="{E66DB642-B55C-475C-94FA-AA96519B704B}" presName="iconBgRect" presStyleLbl="bgShp" presStyleIdx="0" presStyleCnt="5"/>
      <dgm:spPr/>
    </dgm:pt>
    <dgm:pt modelId="{CD833D6C-05D1-4B6E-80E1-3AD674A7CE4E}" type="pres">
      <dgm:prSet presAssocID="{E66DB642-B55C-475C-94FA-AA96519B704B}" presName="iconRect" presStyleLbl="node1" presStyleIdx="0" presStyleCnt="5"/>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t>
        <a:bodyPr/>
        <a:lstStyle/>
        <a:p>
          <a:endParaRPr lang="en-IE"/>
        </a:p>
      </dgm:t>
      <dgm:extLst>
        <a:ext uri="{E40237B7-FDA0-4F09-8148-C483321AD2D9}">
          <dgm14:cNvPr xmlns:dgm14="http://schemas.microsoft.com/office/drawing/2010/diagram" id="0" name="" descr="IV"/>
        </a:ext>
      </dgm:extLst>
    </dgm:pt>
    <dgm:pt modelId="{5B2338EA-6774-42B0-8469-ADE26561B1F3}" type="pres">
      <dgm:prSet presAssocID="{E66DB642-B55C-475C-94FA-AA96519B704B}" presName="spaceRect" presStyleCnt="0"/>
      <dgm:spPr/>
    </dgm:pt>
    <dgm:pt modelId="{0822E646-BF7B-4C41-A94C-2F483FCB3755}" type="pres">
      <dgm:prSet presAssocID="{E66DB642-B55C-475C-94FA-AA96519B704B}" presName="textRect" presStyleLbl="revTx" presStyleIdx="0" presStyleCnt="5">
        <dgm:presLayoutVars>
          <dgm:chMax val="1"/>
          <dgm:chPref val="1"/>
        </dgm:presLayoutVars>
      </dgm:prSet>
      <dgm:spPr/>
      <dgm:t>
        <a:bodyPr/>
        <a:lstStyle/>
        <a:p>
          <a:endParaRPr lang="en-IE"/>
        </a:p>
      </dgm:t>
    </dgm:pt>
    <dgm:pt modelId="{FC1A0023-E8F9-4F78-AB63-6C37E2D0BDA7}" type="pres">
      <dgm:prSet presAssocID="{641F508D-B43E-4608-9AED-FF79992FD6A1}" presName="sibTrans" presStyleLbl="sibTrans2D1" presStyleIdx="0" presStyleCnt="0"/>
      <dgm:spPr/>
      <dgm:t>
        <a:bodyPr/>
        <a:lstStyle/>
        <a:p>
          <a:endParaRPr lang="en-IE"/>
        </a:p>
      </dgm:t>
    </dgm:pt>
    <dgm:pt modelId="{639B55A2-FC67-4995-9FF7-CA8C63D9E6FE}" type="pres">
      <dgm:prSet presAssocID="{64647577-7E04-42FC-9A05-C27A1BDE2F26}" presName="compNode" presStyleCnt="0"/>
      <dgm:spPr/>
    </dgm:pt>
    <dgm:pt modelId="{363991CC-E543-4DE6-BBC7-6287A4DC6EB0}" type="pres">
      <dgm:prSet presAssocID="{64647577-7E04-42FC-9A05-C27A1BDE2F26}" presName="iconBgRect" presStyleLbl="bgShp" presStyleIdx="1" presStyleCnt="5"/>
      <dgm:spPr/>
    </dgm:pt>
    <dgm:pt modelId="{2BCAA68A-C229-44EC-960F-89FABA4FCD17}" type="pres">
      <dgm:prSet presAssocID="{64647577-7E04-42FC-9A05-C27A1BDE2F26}" presName="iconRect" presStyleLbl="node1" presStyleIdx="1" presStyleCnt="5"/>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t>
        <a:bodyPr/>
        <a:lstStyle/>
        <a:p>
          <a:endParaRPr lang="en-IE"/>
        </a:p>
      </dgm:t>
      <dgm:extLst>
        <a:ext uri="{E40237B7-FDA0-4F09-8148-C483321AD2D9}">
          <dgm14:cNvPr xmlns:dgm14="http://schemas.microsoft.com/office/drawing/2010/diagram" id="0" name="" descr="Needle"/>
        </a:ext>
      </dgm:extLst>
    </dgm:pt>
    <dgm:pt modelId="{2D98389C-0781-45CF-88AC-9DF29012B7E8}" type="pres">
      <dgm:prSet presAssocID="{64647577-7E04-42FC-9A05-C27A1BDE2F26}" presName="spaceRect" presStyleCnt="0"/>
      <dgm:spPr/>
    </dgm:pt>
    <dgm:pt modelId="{3661FED4-6667-4954-964C-71C522F0D9C2}" type="pres">
      <dgm:prSet presAssocID="{64647577-7E04-42FC-9A05-C27A1BDE2F26}" presName="textRect" presStyleLbl="revTx" presStyleIdx="1" presStyleCnt="5">
        <dgm:presLayoutVars>
          <dgm:chMax val="1"/>
          <dgm:chPref val="1"/>
        </dgm:presLayoutVars>
      </dgm:prSet>
      <dgm:spPr/>
      <dgm:t>
        <a:bodyPr/>
        <a:lstStyle/>
        <a:p>
          <a:endParaRPr lang="en-IE"/>
        </a:p>
      </dgm:t>
    </dgm:pt>
    <dgm:pt modelId="{4D1C71BA-45EF-47DA-BF2B-D63A78B40DA8}" type="pres">
      <dgm:prSet presAssocID="{7912881E-4F12-4953-A990-E9188572F763}" presName="sibTrans" presStyleLbl="sibTrans2D1" presStyleIdx="0" presStyleCnt="0"/>
      <dgm:spPr/>
      <dgm:t>
        <a:bodyPr/>
        <a:lstStyle/>
        <a:p>
          <a:endParaRPr lang="en-IE"/>
        </a:p>
      </dgm:t>
    </dgm:pt>
    <dgm:pt modelId="{A661496F-DAFF-4F14-8733-2BB4F5AF8911}" type="pres">
      <dgm:prSet presAssocID="{B2D96E46-CF07-4B2C-854E-94F4F8D9B009}" presName="compNode" presStyleCnt="0"/>
      <dgm:spPr/>
    </dgm:pt>
    <dgm:pt modelId="{216DDF1F-AB13-4B5E-AE05-07BD5C951E87}" type="pres">
      <dgm:prSet presAssocID="{B2D96E46-CF07-4B2C-854E-94F4F8D9B009}" presName="iconBgRect" presStyleLbl="bgShp" presStyleIdx="2" presStyleCnt="5"/>
      <dgm:spPr/>
    </dgm:pt>
    <dgm:pt modelId="{CD2B5E94-F255-409A-8FAA-8582CEE59207}" type="pres">
      <dgm:prSet presAssocID="{B2D96E46-CF07-4B2C-854E-94F4F8D9B009}" presName="iconRect" presStyleLbl="node1" presStyleIdx="2" presStyleCnt="5"/>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t>
        <a:bodyPr/>
        <a:lstStyle/>
        <a:p>
          <a:endParaRPr lang="en-IE"/>
        </a:p>
      </dgm:t>
      <dgm:extLst>
        <a:ext uri="{E40237B7-FDA0-4F09-8148-C483321AD2D9}">
          <dgm14:cNvPr xmlns:dgm14="http://schemas.microsoft.com/office/drawing/2010/diagram" id="0" name="" descr="Stethoscope"/>
        </a:ext>
      </dgm:extLst>
    </dgm:pt>
    <dgm:pt modelId="{51CBA894-BA48-4E8E-A8EE-D46A235F5B04}" type="pres">
      <dgm:prSet presAssocID="{B2D96E46-CF07-4B2C-854E-94F4F8D9B009}" presName="spaceRect" presStyleCnt="0"/>
      <dgm:spPr/>
    </dgm:pt>
    <dgm:pt modelId="{870B8303-5EAD-4AC2-9951-E81687BC1398}" type="pres">
      <dgm:prSet presAssocID="{B2D96E46-CF07-4B2C-854E-94F4F8D9B009}" presName="textRect" presStyleLbl="revTx" presStyleIdx="2" presStyleCnt="5">
        <dgm:presLayoutVars>
          <dgm:chMax val="1"/>
          <dgm:chPref val="1"/>
        </dgm:presLayoutVars>
      </dgm:prSet>
      <dgm:spPr/>
      <dgm:t>
        <a:bodyPr/>
        <a:lstStyle/>
        <a:p>
          <a:endParaRPr lang="en-IE"/>
        </a:p>
      </dgm:t>
    </dgm:pt>
    <dgm:pt modelId="{70C1097A-EFD8-4EBD-BBA7-AF46C4265E0C}" type="pres">
      <dgm:prSet presAssocID="{DF689BBB-C780-4CC0-9908-AE750BD25555}" presName="sibTrans" presStyleLbl="sibTrans2D1" presStyleIdx="0" presStyleCnt="0"/>
      <dgm:spPr/>
      <dgm:t>
        <a:bodyPr/>
        <a:lstStyle/>
        <a:p>
          <a:endParaRPr lang="en-IE"/>
        </a:p>
      </dgm:t>
    </dgm:pt>
    <dgm:pt modelId="{DBAF2A15-13C0-4984-9E50-EE11FB0883D5}" type="pres">
      <dgm:prSet presAssocID="{ED2020BB-8179-43AE-935D-EF915946DEDE}" presName="compNode" presStyleCnt="0"/>
      <dgm:spPr/>
    </dgm:pt>
    <dgm:pt modelId="{256A8049-116F-4C40-B591-8AE368BF46FE}" type="pres">
      <dgm:prSet presAssocID="{ED2020BB-8179-43AE-935D-EF915946DEDE}" presName="iconBgRect" presStyleLbl="bgShp" presStyleIdx="3" presStyleCnt="5"/>
      <dgm:spPr/>
    </dgm:pt>
    <dgm:pt modelId="{1730AD60-06D8-45CD-8A07-94C7AABDAF89}" type="pres">
      <dgm:prSet presAssocID="{ED2020BB-8179-43AE-935D-EF915946DEDE}" presName="iconRect" presStyleLbl="node1" presStyleIdx="3" presStyleCnt="5"/>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dgm:spPr>
      <dgm:t>
        <a:bodyPr/>
        <a:lstStyle/>
        <a:p>
          <a:endParaRPr lang="en-IE"/>
        </a:p>
      </dgm:t>
      <dgm:extLst>
        <a:ext uri="{E40237B7-FDA0-4F09-8148-C483321AD2D9}">
          <dgm14:cNvPr xmlns:dgm14="http://schemas.microsoft.com/office/drawing/2010/diagram" id="0" name="" descr="Checkmark"/>
        </a:ext>
      </dgm:extLst>
    </dgm:pt>
    <dgm:pt modelId="{80EAD147-E391-4338-A08C-07D3D097C629}" type="pres">
      <dgm:prSet presAssocID="{ED2020BB-8179-43AE-935D-EF915946DEDE}" presName="spaceRect" presStyleCnt="0"/>
      <dgm:spPr/>
    </dgm:pt>
    <dgm:pt modelId="{A1CF0D38-F6EE-4773-AFDB-660477381B4F}" type="pres">
      <dgm:prSet presAssocID="{ED2020BB-8179-43AE-935D-EF915946DEDE}" presName="textRect" presStyleLbl="revTx" presStyleIdx="3" presStyleCnt="5">
        <dgm:presLayoutVars>
          <dgm:chMax val="1"/>
          <dgm:chPref val="1"/>
        </dgm:presLayoutVars>
      </dgm:prSet>
      <dgm:spPr/>
      <dgm:t>
        <a:bodyPr/>
        <a:lstStyle/>
        <a:p>
          <a:endParaRPr lang="en-IE"/>
        </a:p>
      </dgm:t>
    </dgm:pt>
    <dgm:pt modelId="{92600AF7-75E1-4441-A16C-5C2BB604A6BC}" type="pres">
      <dgm:prSet presAssocID="{10DE085A-7DDF-47B9-9900-6DEA7AB45577}" presName="sibTrans" presStyleLbl="sibTrans2D1" presStyleIdx="0" presStyleCnt="0"/>
      <dgm:spPr/>
      <dgm:t>
        <a:bodyPr/>
        <a:lstStyle/>
        <a:p>
          <a:endParaRPr lang="en-IE"/>
        </a:p>
      </dgm:t>
    </dgm:pt>
    <dgm:pt modelId="{65FA4279-B3DF-49E4-A662-A63B7E786C9E}" type="pres">
      <dgm:prSet presAssocID="{64B012B4-A499-455C-9402-B89F1CFFDFBC}" presName="compNode" presStyleCnt="0"/>
      <dgm:spPr/>
    </dgm:pt>
    <dgm:pt modelId="{E786E309-812D-4F80-9E21-F060A477218B}" type="pres">
      <dgm:prSet presAssocID="{64B012B4-A499-455C-9402-B89F1CFFDFBC}" presName="iconBgRect" presStyleLbl="bgShp" presStyleIdx="4" presStyleCnt="5"/>
      <dgm:spPr/>
    </dgm:pt>
    <dgm:pt modelId="{A821B811-DCC4-4980-865F-34504DB12A83}" type="pres">
      <dgm:prSet presAssocID="{64B012B4-A499-455C-9402-B89F1CFFDFBC}" presName="iconRect" presStyleLbl="node1" presStyleIdx="4" presStyleCnt="5"/>
      <dgm:spPr>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a:ln>
          <a:noFill/>
        </a:ln>
      </dgm:spPr>
      <dgm:t>
        <a:bodyPr/>
        <a:lstStyle/>
        <a:p>
          <a:endParaRPr lang="en-IE"/>
        </a:p>
      </dgm:t>
      <dgm:extLst>
        <a:ext uri="{E40237B7-FDA0-4F09-8148-C483321AD2D9}">
          <dgm14:cNvPr xmlns:dgm14="http://schemas.microsoft.com/office/drawing/2010/diagram" id="0" name="" descr="Doctor"/>
        </a:ext>
      </dgm:extLst>
    </dgm:pt>
    <dgm:pt modelId="{58DE3B03-8762-4E76-842B-044D1F73A7EE}" type="pres">
      <dgm:prSet presAssocID="{64B012B4-A499-455C-9402-B89F1CFFDFBC}" presName="spaceRect" presStyleCnt="0"/>
      <dgm:spPr/>
    </dgm:pt>
    <dgm:pt modelId="{3E967233-8AA4-4BEF-B6C1-CAC238F17A82}" type="pres">
      <dgm:prSet presAssocID="{64B012B4-A499-455C-9402-B89F1CFFDFBC}" presName="textRect" presStyleLbl="revTx" presStyleIdx="4" presStyleCnt="5">
        <dgm:presLayoutVars>
          <dgm:chMax val="1"/>
          <dgm:chPref val="1"/>
        </dgm:presLayoutVars>
      </dgm:prSet>
      <dgm:spPr/>
      <dgm:t>
        <a:bodyPr/>
        <a:lstStyle/>
        <a:p>
          <a:endParaRPr lang="en-IE"/>
        </a:p>
      </dgm:t>
    </dgm:pt>
  </dgm:ptLst>
  <dgm:cxnLst>
    <dgm:cxn modelId="{367ACCF3-DEF4-4C12-905B-A35A32703B59}" srcId="{2B6ECEE8-D480-462B-B140-DA78BAD21B22}" destId="{ED2020BB-8179-43AE-935D-EF915946DEDE}" srcOrd="3" destOrd="0" parTransId="{EC78C625-5792-4D50-ACB3-1E1D4B27086C}" sibTransId="{10DE085A-7DDF-47B9-9900-6DEA7AB45577}"/>
    <dgm:cxn modelId="{493DC231-7307-47CD-B020-75B9D8D216A8}" srcId="{2B6ECEE8-D480-462B-B140-DA78BAD21B22}" destId="{E66DB642-B55C-475C-94FA-AA96519B704B}" srcOrd="0" destOrd="0" parTransId="{ED0E6DC7-7E59-4988-B916-D7D73923BD1D}" sibTransId="{641F508D-B43E-4608-9AED-FF79992FD6A1}"/>
    <dgm:cxn modelId="{EED36E86-DFC9-4F5C-B338-46F589DA20AD}" type="presOf" srcId="{64B012B4-A499-455C-9402-B89F1CFFDFBC}" destId="{3E967233-8AA4-4BEF-B6C1-CAC238F17A82}" srcOrd="0" destOrd="0" presId="urn:microsoft.com/office/officeart/2018/2/layout/IconCircleList"/>
    <dgm:cxn modelId="{5CD38E18-B787-4CAF-8D35-F8677C54D4FD}" type="presOf" srcId="{10DE085A-7DDF-47B9-9900-6DEA7AB45577}" destId="{92600AF7-75E1-4441-A16C-5C2BB604A6BC}" srcOrd="0" destOrd="0" presId="urn:microsoft.com/office/officeart/2018/2/layout/IconCircleList"/>
    <dgm:cxn modelId="{F87D4DD0-C38D-480D-8AFA-7358D367EB1F}" type="presOf" srcId="{DF689BBB-C780-4CC0-9908-AE750BD25555}" destId="{70C1097A-EFD8-4EBD-BBA7-AF46C4265E0C}" srcOrd="0" destOrd="0" presId="urn:microsoft.com/office/officeart/2018/2/layout/IconCircleList"/>
    <dgm:cxn modelId="{F0D97607-E1D3-4050-AED4-57DE02A60B1A}" type="presOf" srcId="{7912881E-4F12-4953-A990-E9188572F763}" destId="{4D1C71BA-45EF-47DA-BF2B-D63A78B40DA8}" srcOrd="0" destOrd="0" presId="urn:microsoft.com/office/officeart/2018/2/layout/IconCircleList"/>
    <dgm:cxn modelId="{7825017F-66DB-41C2-B255-AA22F7EC1495}" type="presOf" srcId="{2B6ECEE8-D480-462B-B140-DA78BAD21B22}" destId="{2DF57D6F-4FA9-4CAF-A50C-8F1880D1EC97}" srcOrd="0" destOrd="0" presId="urn:microsoft.com/office/officeart/2018/2/layout/IconCircleList"/>
    <dgm:cxn modelId="{C14D4923-4B8B-4B84-A8B1-A79734B76249}" type="presOf" srcId="{64647577-7E04-42FC-9A05-C27A1BDE2F26}" destId="{3661FED4-6667-4954-964C-71C522F0D9C2}" srcOrd="0" destOrd="0" presId="urn:microsoft.com/office/officeart/2018/2/layout/IconCircleList"/>
    <dgm:cxn modelId="{C9BC1EA4-E7AC-441D-B173-AAC40869390C}" type="presOf" srcId="{ED2020BB-8179-43AE-935D-EF915946DEDE}" destId="{A1CF0D38-F6EE-4773-AFDB-660477381B4F}" srcOrd="0" destOrd="0" presId="urn:microsoft.com/office/officeart/2018/2/layout/IconCircleList"/>
    <dgm:cxn modelId="{F69CF620-C532-4176-A9DA-62B86007C76C}" type="presOf" srcId="{641F508D-B43E-4608-9AED-FF79992FD6A1}" destId="{FC1A0023-E8F9-4F78-AB63-6C37E2D0BDA7}" srcOrd="0" destOrd="0" presId="urn:microsoft.com/office/officeart/2018/2/layout/IconCircleList"/>
    <dgm:cxn modelId="{BF1010DC-62A6-4DA7-918B-1C7D907AE8FC}" type="presOf" srcId="{E66DB642-B55C-475C-94FA-AA96519B704B}" destId="{0822E646-BF7B-4C41-A94C-2F483FCB3755}" srcOrd="0" destOrd="0" presId="urn:microsoft.com/office/officeart/2018/2/layout/IconCircleList"/>
    <dgm:cxn modelId="{A8035127-0EB1-449A-9D10-FB1B07221598}" srcId="{2B6ECEE8-D480-462B-B140-DA78BAD21B22}" destId="{64B012B4-A499-455C-9402-B89F1CFFDFBC}" srcOrd="4" destOrd="0" parTransId="{890A3B4D-FB5B-486A-AE9B-8A05AE3535B8}" sibTransId="{3DA1733D-C895-44B0-A93D-62006EED9A61}"/>
    <dgm:cxn modelId="{40A0DB25-5072-447D-81C8-DAE515CDABB8}" type="presOf" srcId="{B2D96E46-CF07-4B2C-854E-94F4F8D9B009}" destId="{870B8303-5EAD-4AC2-9951-E81687BC1398}" srcOrd="0" destOrd="0" presId="urn:microsoft.com/office/officeart/2018/2/layout/IconCircleList"/>
    <dgm:cxn modelId="{2171F263-3A3C-4132-AB97-5CD7E8D9C3AD}" srcId="{2B6ECEE8-D480-462B-B140-DA78BAD21B22}" destId="{64647577-7E04-42FC-9A05-C27A1BDE2F26}" srcOrd="1" destOrd="0" parTransId="{9500FFD0-1968-4E12-88D3-B35A50A524E0}" sibTransId="{7912881E-4F12-4953-A990-E9188572F763}"/>
    <dgm:cxn modelId="{CB1F34DD-EB1D-4FEB-B865-61124D0BEDA2}" srcId="{2B6ECEE8-D480-462B-B140-DA78BAD21B22}" destId="{B2D96E46-CF07-4B2C-854E-94F4F8D9B009}" srcOrd="2" destOrd="0" parTransId="{B769DD0C-0F10-4F57-8B7F-ED3080C12B7F}" sibTransId="{DF689BBB-C780-4CC0-9908-AE750BD25555}"/>
    <dgm:cxn modelId="{BC987DCA-D40A-406E-B1EE-1D2BD5D56EC8}" type="presParOf" srcId="{2DF57D6F-4FA9-4CAF-A50C-8F1880D1EC97}" destId="{BD60DEDA-0EC2-4FB9-8195-B9CF90236C96}" srcOrd="0" destOrd="0" presId="urn:microsoft.com/office/officeart/2018/2/layout/IconCircleList"/>
    <dgm:cxn modelId="{CEEF394B-ED97-4C1F-9BAC-F2E789DE6738}" type="presParOf" srcId="{BD60DEDA-0EC2-4FB9-8195-B9CF90236C96}" destId="{844942D0-A7CD-470A-BA87-24BFED0721E3}" srcOrd="0" destOrd="0" presId="urn:microsoft.com/office/officeart/2018/2/layout/IconCircleList"/>
    <dgm:cxn modelId="{A48ECEC0-47B4-44EE-8C41-A8F01543E5D8}" type="presParOf" srcId="{844942D0-A7CD-470A-BA87-24BFED0721E3}" destId="{1750F144-906D-4DD6-98C0-E7E55E1D4DE4}" srcOrd="0" destOrd="0" presId="urn:microsoft.com/office/officeart/2018/2/layout/IconCircleList"/>
    <dgm:cxn modelId="{D3E81FF6-B796-4689-B45E-7441350B7423}" type="presParOf" srcId="{844942D0-A7CD-470A-BA87-24BFED0721E3}" destId="{CD833D6C-05D1-4B6E-80E1-3AD674A7CE4E}" srcOrd="1" destOrd="0" presId="urn:microsoft.com/office/officeart/2018/2/layout/IconCircleList"/>
    <dgm:cxn modelId="{6919A91E-9686-4405-B346-20C894AAA804}" type="presParOf" srcId="{844942D0-A7CD-470A-BA87-24BFED0721E3}" destId="{5B2338EA-6774-42B0-8469-ADE26561B1F3}" srcOrd="2" destOrd="0" presId="urn:microsoft.com/office/officeart/2018/2/layout/IconCircleList"/>
    <dgm:cxn modelId="{F828523F-112F-4F61-AF70-4CF6F468A9D0}" type="presParOf" srcId="{844942D0-A7CD-470A-BA87-24BFED0721E3}" destId="{0822E646-BF7B-4C41-A94C-2F483FCB3755}" srcOrd="3" destOrd="0" presId="urn:microsoft.com/office/officeart/2018/2/layout/IconCircleList"/>
    <dgm:cxn modelId="{F97C8410-D52C-4BD3-9465-CF8842D8739F}" type="presParOf" srcId="{BD60DEDA-0EC2-4FB9-8195-B9CF90236C96}" destId="{FC1A0023-E8F9-4F78-AB63-6C37E2D0BDA7}" srcOrd="1" destOrd="0" presId="urn:microsoft.com/office/officeart/2018/2/layout/IconCircleList"/>
    <dgm:cxn modelId="{633C7BBE-E4DE-4AE7-AE1F-E426BC444E8C}" type="presParOf" srcId="{BD60DEDA-0EC2-4FB9-8195-B9CF90236C96}" destId="{639B55A2-FC67-4995-9FF7-CA8C63D9E6FE}" srcOrd="2" destOrd="0" presId="urn:microsoft.com/office/officeart/2018/2/layout/IconCircleList"/>
    <dgm:cxn modelId="{7222B38E-5E7B-46CB-956D-3F91E8F40291}" type="presParOf" srcId="{639B55A2-FC67-4995-9FF7-CA8C63D9E6FE}" destId="{363991CC-E543-4DE6-BBC7-6287A4DC6EB0}" srcOrd="0" destOrd="0" presId="urn:microsoft.com/office/officeart/2018/2/layout/IconCircleList"/>
    <dgm:cxn modelId="{290A816E-62A8-4047-A9A3-34BC27816E37}" type="presParOf" srcId="{639B55A2-FC67-4995-9FF7-CA8C63D9E6FE}" destId="{2BCAA68A-C229-44EC-960F-89FABA4FCD17}" srcOrd="1" destOrd="0" presId="urn:microsoft.com/office/officeart/2018/2/layout/IconCircleList"/>
    <dgm:cxn modelId="{E158F789-C2EA-49ED-BFAB-4981D3AB3535}" type="presParOf" srcId="{639B55A2-FC67-4995-9FF7-CA8C63D9E6FE}" destId="{2D98389C-0781-45CF-88AC-9DF29012B7E8}" srcOrd="2" destOrd="0" presId="urn:microsoft.com/office/officeart/2018/2/layout/IconCircleList"/>
    <dgm:cxn modelId="{A1F4188B-B4FD-499F-9C97-57A58FB0B5E1}" type="presParOf" srcId="{639B55A2-FC67-4995-9FF7-CA8C63D9E6FE}" destId="{3661FED4-6667-4954-964C-71C522F0D9C2}" srcOrd="3" destOrd="0" presId="urn:microsoft.com/office/officeart/2018/2/layout/IconCircleList"/>
    <dgm:cxn modelId="{7524FE5C-A9AB-4FEB-9C85-5EA4A6EBD0AE}" type="presParOf" srcId="{BD60DEDA-0EC2-4FB9-8195-B9CF90236C96}" destId="{4D1C71BA-45EF-47DA-BF2B-D63A78B40DA8}" srcOrd="3" destOrd="0" presId="urn:microsoft.com/office/officeart/2018/2/layout/IconCircleList"/>
    <dgm:cxn modelId="{D9B5816B-9BD4-4111-889B-F26D241F2816}" type="presParOf" srcId="{BD60DEDA-0EC2-4FB9-8195-B9CF90236C96}" destId="{A661496F-DAFF-4F14-8733-2BB4F5AF8911}" srcOrd="4" destOrd="0" presId="urn:microsoft.com/office/officeart/2018/2/layout/IconCircleList"/>
    <dgm:cxn modelId="{DE6ABC55-C93B-471C-95D3-249735B7EE15}" type="presParOf" srcId="{A661496F-DAFF-4F14-8733-2BB4F5AF8911}" destId="{216DDF1F-AB13-4B5E-AE05-07BD5C951E87}" srcOrd="0" destOrd="0" presId="urn:microsoft.com/office/officeart/2018/2/layout/IconCircleList"/>
    <dgm:cxn modelId="{6122B006-F641-40B5-B214-6E02C4767E9B}" type="presParOf" srcId="{A661496F-DAFF-4F14-8733-2BB4F5AF8911}" destId="{CD2B5E94-F255-409A-8FAA-8582CEE59207}" srcOrd="1" destOrd="0" presId="urn:microsoft.com/office/officeart/2018/2/layout/IconCircleList"/>
    <dgm:cxn modelId="{5A944A92-A2BC-451C-8EA6-4605409B5F28}" type="presParOf" srcId="{A661496F-DAFF-4F14-8733-2BB4F5AF8911}" destId="{51CBA894-BA48-4E8E-A8EE-D46A235F5B04}" srcOrd="2" destOrd="0" presId="urn:microsoft.com/office/officeart/2018/2/layout/IconCircleList"/>
    <dgm:cxn modelId="{8C304A10-87DA-4077-BCAA-3BFCD22EAE60}" type="presParOf" srcId="{A661496F-DAFF-4F14-8733-2BB4F5AF8911}" destId="{870B8303-5EAD-4AC2-9951-E81687BC1398}" srcOrd="3" destOrd="0" presId="urn:microsoft.com/office/officeart/2018/2/layout/IconCircleList"/>
    <dgm:cxn modelId="{2FD71184-2EE6-4CA9-86B3-8F38E1E4BA61}" type="presParOf" srcId="{BD60DEDA-0EC2-4FB9-8195-B9CF90236C96}" destId="{70C1097A-EFD8-4EBD-BBA7-AF46C4265E0C}" srcOrd="5" destOrd="0" presId="urn:microsoft.com/office/officeart/2018/2/layout/IconCircleList"/>
    <dgm:cxn modelId="{881A8391-103F-49AD-B1B5-8F5FFA3F6A9A}" type="presParOf" srcId="{BD60DEDA-0EC2-4FB9-8195-B9CF90236C96}" destId="{DBAF2A15-13C0-4984-9E50-EE11FB0883D5}" srcOrd="6" destOrd="0" presId="urn:microsoft.com/office/officeart/2018/2/layout/IconCircleList"/>
    <dgm:cxn modelId="{D961E710-B084-4C3B-86EB-8DC6734195B0}" type="presParOf" srcId="{DBAF2A15-13C0-4984-9E50-EE11FB0883D5}" destId="{256A8049-116F-4C40-B591-8AE368BF46FE}" srcOrd="0" destOrd="0" presId="urn:microsoft.com/office/officeart/2018/2/layout/IconCircleList"/>
    <dgm:cxn modelId="{2C580D99-E1C1-4284-8761-F624A8468EDA}" type="presParOf" srcId="{DBAF2A15-13C0-4984-9E50-EE11FB0883D5}" destId="{1730AD60-06D8-45CD-8A07-94C7AABDAF89}" srcOrd="1" destOrd="0" presId="urn:microsoft.com/office/officeart/2018/2/layout/IconCircleList"/>
    <dgm:cxn modelId="{3BA7A2ED-7D40-4063-89BE-7C570F15490D}" type="presParOf" srcId="{DBAF2A15-13C0-4984-9E50-EE11FB0883D5}" destId="{80EAD147-E391-4338-A08C-07D3D097C629}" srcOrd="2" destOrd="0" presId="urn:microsoft.com/office/officeart/2018/2/layout/IconCircleList"/>
    <dgm:cxn modelId="{17163FA4-8701-431F-A51C-1959337AD010}" type="presParOf" srcId="{DBAF2A15-13C0-4984-9E50-EE11FB0883D5}" destId="{A1CF0D38-F6EE-4773-AFDB-660477381B4F}" srcOrd="3" destOrd="0" presId="urn:microsoft.com/office/officeart/2018/2/layout/IconCircleList"/>
    <dgm:cxn modelId="{75DA992A-7D06-4FCB-943E-E759F986F7D8}" type="presParOf" srcId="{BD60DEDA-0EC2-4FB9-8195-B9CF90236C96}" destId="{92600AF7-75E1-4441-A16C-5C2BB604A6BC}" srcOrd="7" destOrd="0" presId="urn:microsoft.com/office/officeart/2018/2/layout/IconCircleList"/>
    <dgm:cxn modelId="{A60D5AC2-455E-4444-B3DE-EDFD9F0D7B28}" type="presParOf" srcId="{BD60DEDA-0EC2-4FB9-8195-B9CF90236C96}" destId="{65FA4279-B3DF-49E4-A662-A63B7E786C9E}" srcOrd="8" destOrd="0" presId="urn:microsoft.com/office/officeart/2018/2/layout/IconCircleList"/>
    <dgm:cxn modelId="{3502B2C3-0769-4F20-BF36-3930BFA27DD7}" type="presParOf" srcId="{65FA4279-B3DF-49E4-A662-A63B7E786C9E}" destId="{E786E309-812D-4F80-9E21-F060A477218B}" srcOrd="0" destOrd="0" presId="urn:microsoft.com/office/officeart/2018/2/layout/IconCircleList"/>
    <dgm:cxn modelId="{DB8B226D-F7EB-446B-8883-EB777840AAE3}" type="presParOf" srcId="{65FA4279-B3DF-49E4-A662-A63B7E786C9E}" destId="{A821B811-DCC4-4980-865F-34504DB12A83}" srcOrd="1" destOrd="0" presId="urn:microsoft.com/office/officeart/2018/2/layout/IconCircleList"/>
    <dgm:cxn modelId="{911334B4-DFFA-4FB3-95C3-FBCFE7AB1336}" type="presParOf" srcId="{65FA4279-B3DF-49E4-A662-A63B7E786C9E}" destId="{58DE3B03-8762-4E76-842B-044D1F73A7EE}" srcOrd="2" destOrd="0" presId="urn:microsoft.com/office/officeart/2018/2/layout/IconCircleList"/>
    <dgm:cxn modelId="{4AB104C1-06A2-48EF-9E78-B9B89FBF6EF1}" type="presParOf" srcId="{65FA4279-B3DF-49E4-A662-A63B7E786C9E}" destId="{3E967233-8AA4-4BEF-B6C1-CAC238F17A82}"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C3A080D-C842-4C49-BE4A-3533E8431AB5}" type="doc">
      <dgm:prSet loTypeId="urn:microsoft.com/office/officeart/2005/8/layout/list1" loCatId="list" qsTypeId="urn:microsoft.com/office/officeart/2005/8/quickstyle/simple4" qsCatId="simple" csTypeId="urn:microsoft.com/office/officeart/2005/8/colors/colorful2" csCatId="colorful" phldr="1"/>
      <dgm:spPr/>
      <dgm:t>
        <a:bodyPr/>
        <a:lstStyle/>
        <a:p>
          <a:endParaRPr lang="en-US"/>
        </a:p>
      </dgm:t>
    </dgm:pt>
    <dgm:pt modelId="{43466961-3561-4742-AACB-5740B82A41E4}">
      <dgm:prSet/>
      <dgm:spPr/>
      <dgm:t>
        <a:bodyPr/>
        <a:lstStyle/>
        <a:p>
          <a:r>
            <a:rPr lang="en-IE">
              <a:latin typeface="Calibri" panose="020F0502020204030204" pitchFamily="34" charset="0"/>
            </a:rPr>
            <a:t>Specimen reception errors – n=7</a:t>
          </a:r>
          <a:endParaRPr lang="en-US">
            <a:latin typeface="Calibri" panose="020F0502020204030204" pitchFamily="34" charset="0"/>
          </a:endParaRPr>
        </a:p>
      </dgm:t>
    </dgm:pt>
    <dgm:pt modelId="{1D937F67-393E-4B92-902A-48F05F0836F3}" type="parTrans" cxnId="{F6430369-1AC0-4226-AAFB-BC25A363DC79}">
      <dgm:prSet/>
      <dgm:spPr/>
      <dgm:t>
        <a:bodyPr/>
        <a:lstStyle/>
        <a:p>
          <a:endParaRPr lang="en-US" sz="1600"/>
        </a:p>
      </dgm:t>
    </dgm:pt>
    <dgm:pt modelId="{37383782-4F3A-44E8-A536-530EABB63FFC}" type="sibTrans" cxnId="{F6430369-1AC0-4226-AAFB-BC25A363DC79}">
      <dgm:prSet/>
      <dgm:spPr/>
      <dgm:t>
        <a:bodyPr/>
        <a:lstStyle/>
        <a:p>
          <a:endParaRPr lang="en-US"/>
        </a:p>
      </dgm:t>
    </dgm:pt>
    <dgm:pt modelId="{A3F32542-4CA7-45CE-9274-8BAA988FCFEF}">
      <dgm:prSet/>
      <dgm:spPr/>
      <dgm:t>
        <a:bodyPr/>
        <a:lstStyle/>
        <a:p>
          <a:r>
            <a:rPr lang="en-IE">
              <a:latin typeface="Calibri" panose="020F0502020204030204" pitchFamily="34" charset="0"/>
            </a:rPr>
            <a:t>LIS entry errors – n=7</a:t>
          </a:r>
          <a:endParaRPr lang="en-US">
            <a:latin typeface="Calibri" panose="020F0502020204030204" pitchFamily="34" charset="0"/>
          </a:endParaRPr>
        </a:p>
      </dgm:t>
    </dgm:pt>
    <dgm:pt modelId="{13FAD97E-EABF-4C0B-8A2F-55F9F95B609E}" type="parTrans" cxnId="{8C2A118E-6B74-402D-AA4A-A0E98082C056}">
      <dgm:prSet/>
      <dgm:spPr/>
      <dgm:t>
        <a:bodyPr/>
        <a:lstStyle/>
        <a:p>
          <a:endParaRPr lang="en-US" sz="1600"/>
        </a:p>
      </dgm:t>
    </dgm:pt>
    <dgm:pt modelId="{64E025E8-CC42-4B11-8EB7-3A9FA41FB3F3}" type="sibTrans" cxnId="{8C2A118E-6B74-402D-AA4A-A0E98082C056}">
      <dgm:prSet/>
      <dgm:spPr/>
      <dgm:t>
        <a:bodyPr/>
        <a:lstStyle/>
        <a:p>
          <a:endParaRPr lang="en-US"/>
        </a:p>
      </dgm:t>
    </dgm:pt>
    <dgm:pt modelId="{9C068BCF-E765-451E-93BF-D854B46B8B99}">
      <dgm:prSet/>
      <dgm:spPr/>
      <dgm:t>
        <a:bodyPr/>
        <a:lstStyle/>
        <a:p>
          <a:r>
            <a:rPr lang="en-IE" dirty="0">
              <a:latin typeface="Calibri" panose="020F0502020204030204" pitchFamily="34" charset="0"/>
            </a:rPr>
            <a:t>Wrong unit selected – n=6</a:t>
          </a:r>
          <a:endParaRPr lang="en-US" dirty="0">
            <a:latin typeface="Calibri" panose="020F0502020204030204" pitchFamily="34" charset="0"/>
          </a:endParaRPr>
        </a:p>
      </dgm:t>
    </dgm:pt>
    <dgm:pt modelId="{A8967510-87CE-4880-86E3-B9AF9C826BEC}" type="parTrans" cxnId="{638F0145-3629-4038-BBE7-1EB49685555B}">
      <dgm:prSet/>
      <dgm:spPr/>
      <dgm:t>
        <a:bodyPr/>
        <a:lstStyle/>
        <a:p>
          <a:endParaRPr lang="en-US" sz="1600"/>
        </a:p>
      </dgm:t>
    </dgm:pt>
    <dgm:pt modelId="{F1887EA9-9021-436E-B7FB-BEB553AD4AC1}" type="sibTrans" cxnId="{638F0145-3629-4038-BBE7-1EB49685555B}">
      <dgm:prSet/>
      <dgm:spPr/>
      <dgm:t>
        <a:bodyPr/>
        <a:lstStyle/>
        <a:p>
          <a:endParaRPr lang="en-US"/>
        </a:p>
      </dgm:t>
    </dgm:pt>
    <dgm:pt modelId="{B16B2D3B-29C7-4950-B621-27FE222984A2}">
      <dgm:prSet/>
      <dgm:spPr/>
      <dgm:t>
        <a:bodyPr/>
        <a:lstStyle/>
        <a:p>
          <a:r>
            <a:rPr lang="en-IE" dirty="0">
              <a:latin typeface="Calibri" panose="020F0502020204030204" pitchFamily="34" charset="0"/>
            </a:rPr>
            <a:t>Handover – n=2</a:t>
          </a:r>
        </a:p>
      </dgm:t>
    </dgm:pt>
    <dgm:pt modelId="{A5D79A01-235C-4190-9D15-071B4A045C11}" type="parTrans" cxnId="{F3A47E90-CC6D-41A3-AC29-20EFCB44592B}">
      <dgm:prSet/>
      <dgm:spPr/>
      <dgm:t>
        <a:bodyPr/>
        <a:lstStyle/>
        <a:p>
          <a:endParaRPr lang="en-US" sz="1600"/>
        </a:p>
      </dgm:t>
    </dgm:pt>
    <dgm:pt modelId="{103894A5-72C7-4BEE-B8CE-6609C55762D5}" type="sibTrans" cxnId="{F3A47E90-CC6D-41A3-AC29-20EFCB44592B}">
      <dgm:prSet/>
      <dgm:spPr/>
      <dgm:t>
        <a:bodyPr/>
        <a:lstStyle/>
        <a:p>
          <a:endParaRPr lang="en-US"/>
        </a:p>
      </dgm:t>
    </dgm:pt>
    <dgm:pt modelId="{E483C0CA-B5E8-4EA4-9ABF-B6048B0FD37E}">
      <dgm:prSet/>
      <dgm:spPr/>
      <dgm:t>
        <a:bodyPr/>
        <a:lstStyle/>
        <a:p>
          <a:r>
            <a:rPr lang="en-IE">
              <a:latin typeface="Calibri" panose="020F0502020204030204" pitchFamily="34" charset="0"/>
            </a:rPr>
            <a:t>Unit returns – n=4</a:t>
          </a:r>
          <a:endParaRPr lang="en-GB">
            <a:latin typeface="Calibri" panose="020F0502020204030204" pitchFamily="34" charset="0"/>
          </a:endParaRPr>
        </a:p>
      </dgm:t>
    </dgm:pt>
    <dgm:pt modelId="{F3427167-DF81-4FC1-A993-A04B38CDC6F8}" type="parTrans" cxnId="{15B0992C-802B-47C8-A696-354F34CFFF36}">
      <dgm:prSet/>
      <dgm:spPr/>
      <dgm:t>
        <a:bodyPr/>
        <a:lstStyle/>
        <a:p>
          <a:endParaRPr lang="en-GB" sz="1600"/>
        </a:p>
      </dgm:t>
    </dgm:pt>
    <dgm:pt modelId="{61A4D188-861F-4E95-B9EE-5324DF8CBFEB}" type="sibTrans" cxnId="{15B0992C-802B-47C8-A696-354F34CFFF36}">
      <dgm:prSet/>
      <dgm:spPr/>
      <dgm:t>
        <a:bodyPr/>
        <a:lstStyle/>
        <a:p>
          <a:endParaRPr lang="en-GB"/>
        </a:p>
      </dgm:t>
    </dgm:pt>
    <dgm:pt modelId="{C5C8E537-9731-4803-AA9B-7768B693137B}">
      <dgm:prSet/>
      <dgm:spPr/>
      <dgm:t>
        <a:bodyPr/>
        <a:lstStyle/>
        <a:p>
          <a:r>
            <a:rPr lang="en-IE">
              <a:latin typeface="Calibri" panose="020F0502020204030204" pitchFamily="34" charset="0"/>
            </a:rPr>
            <a:t>Blood processed for wrong patient – n=1</a:t>
          </a:r>
          <a:endParaRPr lang="en-GB">
            <a:latin typeface="Calibri" panose="020F0502020204030204" pitchFamily="34" charset="0"/>
          </a:endParaRPr>
        </a:p>
      </dgm:t>
    </dgm:pt>
    <dgm:pt modelId="{36746C0F-012D-48D3-AA88-3A8E2190A22D}" type="parTrans" cxnId="{B92789F0-A34D-474A-A082-735810867CCD}">
      <dgm:prSet/>
      <dgm:spPr/>
      <dgm:t>
        <a:bodyPr/>
        <a:lstStyle/>
        <a:p>
          <a:endParaRPr lang="en-GB" sz="1600"/>
        </a:p>
      </dgm:t>
    </dgm:pt>
    <dgm:pt modelId="{5B18D79F-D648-4FF2-894C-7F93C548A1BA}" type="sibTrans" cxnId="{B92789F0-A34D-474A-A082-735810867CCD}">
      <dgm:prSet/>
      <dgm:spPr/>
      <dgm:t>
        <a:bodyPr/>
        <a:lstStyle/>
        <a:p>
          <a:endParaRPr lang="en-GB"/>
        </a:p>
      </dgm:t>
    </dgm:pt>
    <dgm:pt modelId="{97AC0F0F-3128-47C3-AA6E-2B26826A31D3}">
      <dgm:prSet/>
      <dgm:spPr/>
      <dgm:t>
        <a:bodyPr/>
        <a:lstStyle/>
        <a:p>
          <a:r>
            <a:rPr lang="en-IE" dirty="0">
              <a:latin typeface="Calibri" panose="020F0502020204030204" pitchFamily="34" charset="0"/>
            </a:rPr>
            <a:t>Transposition of labels – n=4</a:t>
          </a:r>
          <a:endParaRPr lang="en-GB" dirty="0"/>
        </a:p>
      </dgm:t>
    </dgm:pt>
    <dgm:pt modelId="{440632D4-990E-4A4A-A11F-24FEC0AB6662}" type="parTrans" cxnId="{66706FEB-2CCA-4D73-8605-75AA430E16DF}">
      <dgm:prSet/>
      <dgm:spPr/>
      <dgm:t>
        <a:bodyPr/>
        <a:lstStyle/>
        <a:p>
          <a:endParaRPr lang="en-GB"/>
        </a:p>
      </dgm:t>
    </dgm:pt>
    <dgm:pt modelId="{976FDB72-B065-4309-85D0-9F09FD2BB390}" type="sibTrans" cxnId="{66706FEB-2CCA-4D73-8605-75AA430E16DF}">
      <dgm:prSet/>
      <dgm:spPr/>
      <dgm:t>
        <a:bodyPr/>
        <a:lstStyle/>
        <a:p>
          <a:endParaRPr lang="en-GB"/>
        </a:p>
      </dgm:t>
    </dgm:pt>
    <dgm:pt modelId="{63F13E2B-A5FA-42B2-9D91-B641C365E9B8}" type="pres">
      <dgm:prSet presAssocID="{2C3A080D-C842-4C49-BE4A-3533E8431AB5}" presName="linear" presStyleCnt="0">
        <dgm:presLayoutVars>
          <dgm:dir/>
          <dgm:animLvl val="lvl"/>
          <dgm:resizeHandles val="exact"/>
        </dgm:presLayoutVars>
      </dgm:prSet>
      <dgm:spPr/>
      <dgm:t>
        <a:bodyPr/>
        <a:lstStyle/>
        <a:p>
          <a:endParaRPr lang="en-IE"/>
        </a:p>
      </dgm:t>
    </dgm:pt>
    <dgm:pt modelId="{1DFC247D-8EEB-4DE1-A77C-33B68A4FA8D4}" type="pres">
      <dgm:prSet presAssocID="{43466961-3561-4742-AACB-5740B82A41E4}" presName="parentLin" presStyleCnt="0"/>
      <dgm:spPr/>
    </dgm:pt>
    <dgm:pt modelId="{0FEBCB73-EE9A-4CA4-8D48-1EE2E67F17D4}" type="pres">
      <dgm:prSet presAssocID="{43466961-3561-4742-AACB-5740B82A41E4}" presName="parentLeftMargin" presStyleLbl="node1" presStyleIdx="0" presStyleCnt="7"/>
      <dgm:spPr/>
      <dgm:t>
        <a:bodyPr/>
        <a:lstStyle/>
        <a:p>
          <a:endParaRPr lang="en-IE"/>
        </a:p>
      </dgm:t>
    </dgm:pt>
    <dgm:pt modelId="{000607EA-C501-4180-B542-790F15AF595F}" type="pres">
      <dgm:prSet presAssocID="{43466961-3561-4742-AACB-5740B82A41E4}" presName="parentText" presStyleLbl="node1" presStyleIdx="0" presStyleCnt="7">
        <dgm:presLayoutVars>
          <dgm:chMax val="0"/>
          <dgm:bulletEnabled val="1"/>
        </dgm:presLayoutVars>
      </dgm:prSet>
      <dgm:spPr/>
      <dgm:t>
        <a:bodyPr/>
        <a:lstStyle/>
        <a:p>
          <a:endParaRPr lang="en-IE"/>
        </a:p>
      </dgm:t>
    </dgm:pt>
    <dgm:pt modelId="{4B6A30C5-5D58-426C-8873-83204D47F65C}" type="pres">
      <dgm:prSet presAssocID="{43466961-3561-4742-AACB-5740B82A41E4}" presName="negativeSpace" presStyleCnt="0"/>
      <dgm:spPr/>
    </dgm:pt>
    <dgm:pt modelId="{2F87F7AC-DD49-494B-B02D-233B107ACF8C}" type="pres">
      <dgm:prSet presAssocID="{43466961-3561-4742-AACB-5740B82A41E4}" presName="childText" presStyleLbl="conFgAcc1" presStyleIdx="0" presStyleCnt="7">
        <dgm:presLayoutVars>
          <dgm:bulletEnabled val="1"/>
        </dgm:presLayoutVars>
      </dgm:prSet>
      <dgm:spPr/>
    </dgm:pt>
    <dgm:pt modelId="{2DBE10F8-8A8B-49B8-B4C0-4D792920CEE5}" type="pres">
      <dgm:prSet presAssocID="{37383782-4F3A-44E8-A536-530EABB63FFC}" presName="spaceBetweenRectangles" presStyleCnt="0"/>
      <dgm:spPr/>
    </dgm:pt>
    <dgm:pt modelId="{A01D8CAA-8F46-4DCC-B44C-95677394ED97}" type="pres">
      <dgm:prSet presAssocID="{A3F32542-4CA7-45CE-9274-8BAA988FCFEF}" presName="parentLin" presStyleCnt="0"/>
      <dgm:spPr/>
    </dgm:pt>
    <dgm:pt modelId="{15FD6335-8E2E-48B6-A634-F86A810061F8}" type="pres">
      <dgm:prSet presAssocID="{A3F32542-4CA7-45CE-9274-8BAA988FCFEF}" presName="parentLeftMargin" presStyleLbl="node1" presStyleIdx="0" presStyleCnt="7"/>
      <dgm:spPr/>
      <dgm:t>
        <a:bodyPr/>
        <a:lstStyle/>
        <a:p>
          <a:endParaRPr lang="en-IE"/>
        </a:p>
      </dgm:t>
    </dgm:pt>
    <dgm:pt modelId="{12832F04-EE13-4272-8A24-6C105BB8593F}" type="pres">
      <dgm:prSet presAssocID="{A3F32542-4CA7-45CE-9274-8BAA988FCFEF}" presName="parentText" presStyleLbl="node1" presStyleIdx="1" presStyleCnt="7">
        <dgm:presLayoutVars>
          <dgm:chMax val="0"/>
          <dgm:bulletEnabled val="1"/>
        </dgm:presLayoutVars>
      </dgm:prSet>
      <dgm:spPr/>
      <dgm:t>
        <a:bodyPr/>
        <a:lstStyle/>
        <a:p>
          <a:endParaRPr lang="en-IE"/>
        </a:p>
      </dgm:t>
    </dgm:pt>
    <dgm:pt modelId="{438B4C9E-F3EB-498C-B776-B4A63A168D4C}" type="pres">
      <dgm:prSet presAssocID="{A3F32542-4CA7-45CE-9274-8BAA988FCFEF}" presName="negativeSpace" presStyleCnt="0"/>
      <dgm:spPr/>
    </dgm:pt>
    <dgm:pt modelId="{1CA932DF-A755-4F1E-BAF2-360F5589C8F1}" type="pres">
      <dgm:prSet presAssocID="{A3F32542-4CA7-45CE-9274-8BAA988FCFEF}" presName="childText" presStyleLbl="conFgAcc1" presStyleIdx="1" presStyleCnt="7">
        <dgm:presLayoutVars>
          <dgm:bulletEnabled val="1"/>
        </dgm:presLayoutVars>
      </dgm:prSet>
      <dgm:spPr/>
    </dgm:pt>
    <dgm:pt modelId="{EC85A704-5DDC-42F7-B2F5-D69F720E3D7A}" type="pres">
      <dgm:prSet presAssocID="{64E025E8-CC42-4B11-8EB7-3A9FA41FB3F3}" presName="spaceBetweenRectangles" presStyleCnt="0"/>
      <dgm:spPr/>
    </dgm:pt>
    <dgm:pt modelId="{B4266030-ECE7-43AC-9729-224D73B89AF7}" type="pres">
      <dgm:prSet presAssocID="{9C068BCF-E765-451E-93BF-D854B46B8B99}" presName="parentLin" presStyleCnt="0"/>
      <dgm:spPr/>
    </dgm:pt>
    <dgm:pt modelId="{5C811C11-459E-4C12-8D96-17BF077F53BB}" type="pres">
      <dgm:prSet presAssocID="{9C068BCF-E765-451E-93BF-D854B46B8B99}" presName="parentLeftMargin" presStyleLbl="node1" presStyleIdx="1" presStyleCnt="7"/>
      <dgm:spPr/>
      <dgm:t>
        <a:bodyPr/>
        <a:lstStyle/>
        <a:p>
          <a:endParaRPr lang="en-IE"/>
        </a:p>
      </dgm:t>
    </dgm:pt>
    <dgm:pt modelId="{DDAE9A3F-4553-4051-8128-5E4B5F54BD70}" type="pres">
      <dgm:prSet presAssocID="{9C068BCF-E765-451E-93BF-D854B46B8B99}" presName="parentText" presStyleLbl="node1" presStyleIdx="2" presStyleCnt="7">
        <dgm:presLayoutVars>
          <dgm:chMax val="0"/>
          <dgm:bulletEnabled val="1"/>
        </dgm:presLayoutVars>
      </dgm:prSet>
      <dgm:spPr/>
      <dgm:t>
        <a:bodyPr/>
        <a:lstStyle/>
        <a:p>
          <a:endParaRPr lang="en-IE"/>
        </a:p>
      </dgm:t>
    </dgm:pt>
    <dgm:pt modelId="{D19B38D6-0896-46CF-BB93-81B029A837E0}" type="pres">
      <dgm:prSet presAssocID="{9C068BCF-E765-451E-93BF-D854B46B8B99}" presName="negativeSpace" presStyleCnt="0"/>
      <dgm:spPr/>
    </dgm:pt>
    <dgm:pt modelId="{F27B2260-8F4B-461D-9F7B-B262A169C0A0}" type="pres">
      <dgm:prSet presAssocID="{9C068BCF-E765-451E-93BF-D854B46B8B99}" presName="childText" presStyleLbl="conFgAcc1" presStyleIdx="2" presStyleCnt="7">
        <dgm:presLayoutVars>
          <dgm:bulletEnabled val="1"/>
        </dgm:presLayoutVars>
      </dgm:prSet>
      <dgm:spPr/>
    </dgm:pt>
    <dgm:pt modelId="{54839FAC-ED51-418B-93C4-36F58E55D408}" type="pres">
      <dgm:prSet presAssocID="{F1887EA9-9021-436E-B7FB-BEB553AD4AC1}" presName="spaceBetweenRectangles" presStyleCnt="0"/>
      <dgm:spPr/>
    </dgm:pt>
    <dgm:pt modelId="{342B6210-2F4F-407C-B663-D7D395EA6676}" type="pres">
      <dgm:prSet presAssocID="{97AC0F0F-3128-47C3-AA6E-2B26826A31D3}" presName="parentLin" presStyleCnt="0"/>
      <dgm:spPr/>
    </dgm:pt>
    <dgm:pt modelId="{A4D1574D-0988-415C-9CDC-23AC0D2F1901}" type="pres">
      <dgm:prSet presAssocID="{97AC0F0F-3128-47C3-AA6E-2B26826A31D3}" presName="parentLeftMargin" presStyleLbl="node1" presStyleIdx="2" presStyleCnt="7"/>
      <dgm:spPr/>
      <dgm:t>
        <a:bodyPr/>
        <a:lstStyle/>
        <a:p>
          <a:endParaRPr lang="en-IE"/>
        </a:p>
      </dgm:t>
    </dgm:pt>
    <dgm:pt modelId="{F4B83D56-946B-4BCF-A4C0-6B5B57F43958}" type="pres">
      <dgm:prSet presAssocID="{97AC0F0F-3128-47C3-AA6E-2B26826A31D3}" presName="parentText" presStyleLbl="node1" presStyleIdx="3" presStyleCnt="7">
        <dgm:presLayoutVars>
          <dgm:chMax val="0"/>
          <dgm:bulletEnabled val="1"/>
        </dgm:presLayoutVars>
      </dgm:prSet>
      <dgm:spPr/>
      <dgm:t>
        <a:bodyPr/>
        <a:lstStyle/>
        <a:p>
          <a:endParaRPr lang="en-IE"/>
        </a:p>
      </dgm:t>
    </dgm:pt>
    <dgm:pt modelId="{08ACF350-149B-406B-B4C5-E08ED539F4F1}" type="pres">
      <dgm:prSet presAssocID="{97AC0F0F-3128-47C3-AA6E-2B26826A31D3}" presName="negativeSpace" presStyleCnt="0"/>
      <dgm:spPr/>
    </dgm:pt>
    <dgm:pt modelId="{B65C8B58-BA5B-444A-A093-620DA7EBA8E1}" type="pres">
      <dgm:prSet presAssocID="{97AC0F0F-3128-47C3-AA6E-2B26826A31D3}" presName="childText" presStyleLbl="conFgAcc1" presStyleIdx="3" presStyleCnt="7">
        <dgm:presLayoutVars>
          <dgm:bulletEnabled val="1"/>
        </dgm:presLayoutVars>
      </dgm:prSet>
      <dgm:spPr/>
    </dgm:pt>
    <dgm:pt modelId="{3E5D1EEA-A51B-4D45-87D1-852485882261}" type="pres">
      <dgm:prSet presAssocID="{976FDB72-B065-4309-85D0-9F09FD2BB390}" presName="spaceBetweenRectangles" presStyleCnt="0"/>
      <dgm:spPr/>
    </dgm:pt>
    <dgm:pt modelId="{0589EEA5-BF76-44AD-8F89-731420D3208E}" type="pres">
      <dgm:prSet presAssocID="{E483C0CA-B5E8-4EA4-9ABF-B6048B0FD37E}" presName="parentLin" presStyleCnt="0"/>
      <dgm:spPr/>
    </dgm:pt>
    <dgm:pt modelId="{5D059017-5E9F-44C3-AEFA-F7AC01D90B37}" type="pres">
      <dgm:prSet presAssocID="{E483C0CA-B5E8-4EA4-9ABF-B6048B0FD37E}" presName="parentLeftMargin" presStyleLbl="node1" presStyleIdx="3" presStyleCnt="7"/>
      <dgm:spPr/>
      <dgm:t>
        <a:bodyPr/>
        <a:lstStyle/>
        <a:p>
          <a:endParaRPr lang="en-IE"/>
        </a:p>
      </dgm:t>
    </dgm:pt>
    <dgm:pt modelId="{1C9E4EA1-F474-4AF0-87F4-AA3660AEF18D}" type="pres">
      <dgm:prSet presAssocID="{E483C0CA-B5E8-4EA4-9ABF-B6048B0FD37E}" presName="parentText" presStyleLbl="node1" presStyleIdx="4" presStyleCnt="7">
        <dgm:presLayoutVars>
          <dgm:chMax val="0"/>
          <dgm:bulletEnabled val="1"/>
        </dgm:presLayoutVars>
      </dgm:prSet>
      <dgm:spPr/>
      <dgm:t>
        <a:bodyPr/>
        <a:lstStyle/>
        <a:p>
          <a:endParaRPr lang="en-IE"/>
        </a:p>
      </dgm:t>
    </dgm:pt>
    <dgm:pt modelId="{FB46309B-BC50-4739-A400-6DD7CB12CB00}" type="pres">
      <dgm:prSet presAssocID="{E483C0CA-B5E8-4EA4-9ABF-B6048B0FD37E}" presName="negativeSpace" presStyleCnt="0"/>
      <dgm:spPr/>
    </dgm:pt>
    <dgm:pt modelId="{FCD77317-4C12-45A0-A47F-B452A8E8D15D}" type="pres">
      <dgm:prSet presAssocID="{E483C0CA-B5E8-4EA4-9ABF-B6048B0FD37E}" presName="childText" presStyleLbl="conFgAcc1" presStyleIdx="4" presStyleCnt="7">
        <dgm:presLayoutVars>
          <dgm:bulletEnabled val="1"/>
        </dgm:presLayoutVars>
      </dgm:prSet>
      <dgm:spPr/>
    </dgm:pt>
    <dgm:pt modelId="{13E773A2-2008-4AC2-A77A-A37DA6DB74E1}" type="pres">
      <dgm:prSet presAssocID="{61A4D188-861F-4E95-B9EE-5324DF8CBFEB}" presName="spaceBetweenRectangles" presStyleCnt="0"/>
      <dgm:spPr/>
    </dgm:pt>
    <dgm:pt modelId="{3BC554BE-6746-42BE-93BE-C64BC4E43E05}" type="pres">
      <dgm:prSet presAssocID="{B16B2D3B-29C7-4950-B621-27FE222984A2}" presName="parentLin" presStyleCnt="0"/>
      <dgm:spPr/>
    </dgm:pt>
    <dgm:pt modelId="{02E01D2D-EE16-45EF-A829-C910C58E2F54}" type="pres">
      <dgm:prSet presAssocID="{B16B2D3B-29C7-4950-B621-27FE222984A2}" presName="parentLeftMargin" presStyleLbl="node1" presStyleIdx="4" presStyleCnt="7"/>
      <dgm:spPr/>
      <dgm:t>
        <a:bodyPr/>
        <a:lstStyle/>
        <a:p>
          <a:endParaRPr lang="en-IE"/>
        </a:p>
      </dgm:t>
    </dgm:pt>
    <dgm:pt modelId="{FA550CE7-FE58-4905-9F45-DC1D3AD503A8}" type="pres">
      <dgm:prSet presAssocID="{B16B2D3B-29C7-4950-B621-27FE222984A2}" presName="parentText" presStyleLbl="node1" presStyleIdx="5" presStyleCnt="7" custLinFactNeighborX="5836" custLinFactNeighborY="-13181">
        <dgm:presLayoutVars>
          <dgm:chMax val="0"/>
          <dgm:bulletEnabled val="1"/>
        </dgm:presLayoutVars>
      </dgm:prSet>
      <dgm:spPr/>
      <dgm:t>
        <a:bodyPr/>
        <a:lstStyle/>
        <a:p>
          <a:endParaRPr lang="en-IE"/>
        </a:p>
      </dgm:t>
    </dgm:pt>
    <dgm:pt modelId="{4253D023-16E2-4F20-B69B-BE5ECAB539AE}" type="pres">
      <dgm:prSet presAssocID="{B16B2D3B-29C7-4950-B621-27FE222984A2}" presName="negativeSpace" presStyleCnt="0"/>
      <dgm:spPr/>
    </dgm:pt>
    <dgm:pt modelId="{0B35A2C8-A50B-49AD-A4F8-E19AA2F339F9}" type="pres">
      <dgm:prSet presAssocID="{B16B2D3B-29C7-4950-B621-27FE222984A2}" presName="childText" presStyleLbl="conFgAcc1" presStyleIdx="5" presStyleCnt="7">
        <dgm:presLayoutVars>
          <dgm:bulletEnabled val="1"/>
        </dgm:presLayoutVars>
      </dgm:prSet>
      <dgm:spPr/>
    </dgm:pt>
    <dgm:pt modelId="{E2B25B35-6573-4AFB-905D-A336744493C4}" type="pres">
      <dgm:prSet presAssocID="{103894A5-72C7-4BEE-B8CE-6609C55762D5}" presName="spaceBetweenRectangles" presStyleCnt="0"/>
      <dgm:spPr/>
    </dgm:pt>
    <dgm:pt modelId="{B517A7EC-3D13-40A6-AA59-D818F0CE84E7}" type="pres">
      <dgm:prSet presAssocID="{C5C8E537-9731-4803-AA9B-7768B693137B}" presName="parentLin" presStyleCnt="0"/>
      <dgm:spPr/>
    </dgm:pt>
    <dgm:pt modelId="{94F20931-9E2A-4CDD-A747-833FB782D1CB}" type="pres">
      <dgm:prSet presAssocID="{C5C8E537-9731-4803-AA9B-7768B693137B}" presName="parentLeftMargin" presStyleLbl="node1" presStyleIdx="5" presStyleCnt="7"/>
      <dgm:spPr/>
      <dgm:t>
        <a:bodyPr/>
        <a:lstStyle/>
        <a:p>
          <a:endParaRPr lang="en-IE"/>
        </a:p>
      </dgm:t>
    </dgm:pt>
    <dgm:pt modelId="{DAF70EF3-9A64-4BFA-8E99-62F07DA33212}" type="pres">
      <dgm:prSet presAssocID="{C5C8E537-9731-4803-AA9B-7768B693137B}" presName="parentText" presStyleLbl="node1" presStyleIdx="6" presStyleCnt="7">
        <dgm:presLayoutVars>
          <dgm:chMax val="0"/>
          <dgm:bulletEnabled val="1"/>
        </dgm:presLayoutVars>
      </dgm:prSet>
      <dgm:spPr/>
      <dgm:t>
        <a:bodyPr/>
        <a:lstStyle/>
        <a:p>
          <a:endParaRPr lang="en-IE"/>
        </a:p>
      </dgm:t>
    </dgm:pt>
    <dgm:pt modelId="{DED24243-55B7-4DDD-84A5-6C1BC2FFE517}" type="pres">
      <dgm:prSet presAssocID="{C5C8E537-9731-4803-AA9B-7768B693137B}" presName="negativeSpace" presStyleCnt="0"/>
      <dgm:spPr/>
    </dgm:pt>
    <dgm:pt modelId="{4D0830C3-9CE5-4424-946E-AAC4F2B05B6A}" type="pres">
      <dgm:prSet presAssocID="{C5C8E537-9731-4803-AA9B-7768B693137B}" presName="childText" presStyleLbl="conFgAcc1" presStyleIdx="6" presStyleCnt="7">
        <dgm:presLayoutVars>
          <dgm:bulletEnabled val="1"/>
        </dgm:presLayoutVars>
      </dgm:prSet>
      <dgm:spPr/>
    </dgm:pt>
  </dgm:ptLst>
  <dgm:cxnLst>
    <dgm:cxn modelId="{63DE4E6E-1E17-44D1-B849-F8647795EDF7}" type="presOf" srcId="{43466961-3561-4742-AACB-5740B82A41E4}" destId="{000607EA-C501-4180-B542-790F15AF595F}" srcOrd="1" destOrd="0" presId="urn:microsoft.com/office/officeart/2005/8/layout/list1"/>
    <dgm:cxn modelId="{F6430369-1AC0-4226-AAFB-BC25A363DC79}" srcId="{2C3A080D-C842-4C49-BE4A-3533E8431AB5}" destId="{43466961-3561-4742-AACB-5740B82A41E4}" srcOrd="0" destOrd="0" parTransId="{1D937F67-393E-4B92-902A-48F05F0836F3}" sibTransId="{37383782-4F3A-44E8-A536-530EABB63FFC}"/>
    <dgm:cxn modelId="{B92789F0-A34D-474A-A082-735810867CCD}" srcId="{2C3A080D-C842-4C49-BE4A-3533E8431AB5}" destId="{C5C8E537-9731-4803-AA9B-7768B693137B}" srcOrd="6" destOrd="0" parTransId="{36746C0F-012D-48D3-AA88-3A8E2190A22D}" sibTransId="{5B18D79F-D648-4FF2-894C-7F93C548A1BA}"/>
    <dgm:cxn modelId="{94C4E2E0-710B-4555-B71B-310609100EEC}" type="presOf" srcId="{C5C8E537-9731-4803-AA9B-7768B693137B}" destId="{DAF70EF3-9A64-4BFA-8E99-62F07DA33212}" srcOrd="1" destOrd="0" presId="urn:microsoft.com/office/officeart/2005/8/layout/list1"/>
    <dgm:cxn modelId="{93FF9939-8153-4C2A-A809-38E095CCE1D1}" type="presOf" srcId="{E483C0CA-B5E8-4EA4-9ABF-B6048B0FD37E}" destId="{5D059017-5E9F-44C3-AEFA-F7AC01D90B37}" srcOrd="0" destOrd="0" presId="urn:microsoft.com/office/officeart/2005/8/layout/list1"/>
    <dgm:cxn modelId="{1A316C73-15C2-4F13-BD33-9C9FC58A366C}" type="presOf" srcId="{A3F32542-4CA7-45CE-9274-8BAA988FCFEF}" destId="{15FD6335-8E2E-48B6-A634-F86A810061F8}" srcOrd="0" destOrd="0" presId="urn:microsoft.com/office/officeart/2005/8/layout/list1"/>
    <dgm:cxn modelId="{1E40B1D3-E7AB-4ECC-8DD4-C2A28AEDC7A1}" type="presOf" srcId="{9C068BCF-E765-451E-93BF-D854B46B8B99}" destId="{DDAE9A3F-4553-4051-8128-5E4B5F54BD70}" srcOrd="1" destOrd="0" presId="urn:microsoft.com/office/officeart/2005/8/layout/list1"/>
    <dgm:cxn modelId="{8C2A118E-6B74-402D-AA4A-A0E98082C056}" srcId="{2C3A080D-C842-4C49-BE4A-3533E8431AB5}" destId="{A3F32542-4CA7-45CE-9274-8BAA988FCFEF}" srcOrd="1" destOrd="0" parTransId="{13FAD97E-EABF-4C0B-8A2F-55F9F95B609E}" sibTransId="{64E025E8-CC42-4B11-8EB7-3A9FA41FB3F3}"/>
    <dgm:cxn modelId="{638F0145-3629-4038-BBE7-1EB49685555B}" srcId="{2C3A080D-C842-4C49-BE4A-3533E8431AB5}" destId="{9C068BCF-E765-451E-93BF-D854B46B8B99}" srcOrd="2" destOrd="0" parTransId="{A8967510-87CE-4880-86E3-B9AF9C826BEC}" sibTransId="{F1887EA9-9021-436E-B7FB-BEB553AD4AC1}"/>
    <dgm:cxn modelId="{1F67D777-198F-45BD-B48F-1FFDFC9C2B3F}" type="presOf" srcId="{2C3A080D-C842-4C49-BE4A-3533E8431AB5}" destId="{63F13E2B-A5FA-42B2-9D91-B641C365E9B8}" srcOrd="0" destOrd="0" presId="urn:microsoft.com/office/officeart/2005/8/layout/list1"/>
    <dgm:cxn modelId="{2FF2E792-84B8-4817-8E28-CAE78281E480}" type="presOf" srcId="{97AC0F0F-3128-47C3-AA6E-2B26826A31D3}" destId="{F4B83D56-946B-4BCF-A4C0-6B5B57F43958}" srcOrd="1" destOrd="0" presId="urn:microsoft.com/office/officeart/2005/8/layout/list1"/>
    <dgm:cxn modelId="{66706FEB-2CCA-4D73-8605-75AA430E16DF}" srcId="{2C3A080D-C842-4C49-BE4A-3533E8431AB5}" destId="{97AC0F0F-3128-47C3-AA6E-2B26826A31D3}" srcOrd="3" destOrd="0" parTransId="{440632D4-990E-4A4A-A11F-24FEC0AB6662}" sibTransId="{976FDB72-B065-4309-85D0-9F09FD2BB390}"/>
    <dgm:cxn modelId="{B4DB9DA0-5715-4F4E-86AA-DE20088E0A53}" type="presOf" srcId="{C5C8E537-9731-4803-AA9B-7768B693137B}" destId="{94F20931-9E2A-4CDD-A747-833FB782D1CB}" srcOrd="0" destOrd="0" presId="urn:microsoft.com/office/officeart/2005/8/layout/list1"/>
    <dgm:cxn modelId="{AA4201AC-B743-4B98-A3B3-332BF654E57D}" type="presOf" srcId="{B16B2D3B-29C7-4950-B621-27FE222984A2}" destId="{FA550CE7-FE58-4905-9F45-DC1D3AD503A8}" srcOrd="1" destOrd="0" presId="urn:microsoft.com/office/officeart/2005/8/layout/list1"/>
    <dgm:cxn modelId="{16556DE1-9365-4EA9-88AD-6F729F4C11E0}" type="presOf" srcId="{E483C0CA-B5E8-4EA4-9ABF-B6048B0FD37E}" destId="{1C9E4EA1-F474-4AF0-87F4-AA3660AEF18D}" srcOrd="1" destOrd="0" presId="urn:microsoft.com/office/officeart/2005/8/layout/list1"/>
    <dgm:cxn modelId="{F3A47E90-CC6D-41A3-AC29-20EFCB44592B}" srcId="{2C3A080D-C842-4C49-BE4A-3533E8431AB5}" destId="{B16B2D3B-29C7-4950-B621-27FE222984A2}" srcOrd="5" destOrd="0" parTransId="{A5D79A01-235C-4190-9D15-071B4A045C11}" sibTransId="{103894A5-72C7-4BEE-B8CE-6609C55762D5}"/>
    <dgm:cxn modelId="{9E0F3281-6F97-43F8-A524-625ABA8313B0}" type="presOf" srcId="{43466961-3561-4742-AACB-5740B82A41E4}" destId="{0FEBCB73-EE9A-4CA4-8D48-1EE2E67F17D4}" srcOrd="0" destOrd="0" presId="urn:microsoft.com/office/officeart/2005/8/layout/list1"/>
    <dgm:cxn modelId="{B656BB5C-266F-4B22-A83D-B5921D96EBFC}" type="presOf" srcId="{A3F32542-4CA7-45CE-9274-8BAA988FCFEF}" destId="{12832F04-EE13-4272-8A24-6C105BB8593F}" srcOrd="1" destOrd="0" presId="urn:microsoft.com/office/officeart/2005/8/layout/list1"/>
    <dgm:cxn modelId="{198CC980-66E9-4C16-A1B0-8C5F353542BD}" type="presOf" srcId="{B16B2D3B-29C7-4950-B621-27FE222984A2}" destId="{02E01D2D-EE16-45EF-A829-C910C58E2F54}" srcOrd="0" destOrd="0" presId="urn:microsoft.com/office/officeart/2005/8/layout/list1"/>
    <dgm:cxn modelId="{15B0992C-802B-47C8-A696-354F34CFFF36}" srcId="{2C3A080D-C842-4C49-BE4A-3533E8431AB5}" destId="{E483C0CA-B5E8-4EA4-9ABF-B6048B0FD37E}" srcOrd="4" destOrd="0" parTransId="{F3427167-DF81-4FC1-A993-A04B38CDC6F8}" sibTransId="{61A4D188-861F-4E95-B9EE-5324DF8CBFEB}"/>
    <dgm:cxn modelId="{441600F4-C965-41A2-87DE-22C5E1B07BFA}" type="presOf" srcId="{9C068BCF-E765-451E-93BF-D854B46B8B99}" destId="{5C811C11-459E-4C12-8D96-17BF077F53BB}" srcOrd="0" destOrd="0" presId="urn:microsoft.com/office/officeart/2005/8/layout/list1"/>
    <dgm:cxn modelId="{AF4E7D49-4F6C-4738-A366-AF50E5CB5D0D}" type="presOf" srcId="{97AC0F0F-3128-47C3-AA6E-2B26826A31D3}" destId="{A4D1574D-0988-415C-9CDC-23AC0D2F1901}" srcOrd="0" destOrd="0" presId="urn:microsoft.com/office/officeart/2005/8/layout/list1"/>
    <dgm:cxn modelId="{1337A49D-10B9-4C66-8A11-6C28602438D1}" type="presParOf" srcId="{63F13E2B-A5FA-42B2-9D91-B641C365E9B8}" destId="{1DFC247D-8EEB-4DE1-A77C-33B68A4FA8D4}" srcOrd="0" destOrd="0" presId="urn:microsoft.com/office/officeart/2005/8/layout/list1"/>
    <dgm:cxn modelId="{68E04459-9327-4422-8A15-91A41E389BD3}" type="presParOf" srcId="{1DFC247D-8EEB-4DE1-A77C-33B68A4FA8D4}" destId="{0FEBCB73-EE9A-4CA4-8D48-1EE2E67F17D4}" srcOrd="0" destOrd="0" presId="urn:microsoft.com/office/officeart/2005/8/layout/list1"/>
    <dgm:cxn modelId="{9E41A4C1-5663-4F16-A5EB-A70D2D1B3657}" type="presParOf" srcId="{1DFC247D-8EEB-4DE1-A77C-33B68A4FA8D4}" destId="{000607EA-C501-4180-B542-790F15AF595F}" srcOrd="1" destOrd="0" presId="urn:microsoft.com/office/officeart/2005/8/layout/list1"/>
    <dgm:cxn modelId="{FBA49782-57D8-4DDC-8700-60380C089814}" type="presParOf" srcId="{63F13E2B-A5FA-42B2-9D91-B641C365E9B8}" destId="{4B6A30C5-5D58-426C-8873-83204D47F65C}" srcOrd="1" destOrd="0" presId="urn:microsoft.com/office/officeart/2005/8/layout/list1"/>
    <dgm:cxn modelId="{43E32630-0258-4642-8507-2D382E296A17}" type="presParOf" srcId="{63F13E2B-A5FA-42B2-9D91-B641C365E9B8}" destId="{2F87F7AC-DD49-494B-B02D-233B107ACF8C}" srcOrd="2" destOrd="0" presId="urn:microsoft.com/office/officeart/2005/8/layout/list1"/>
    <dgm:cxn modelId="{D62A9F25-9FAA-4B93-81F3-3BB592C918C0}" type="presParOf" srcId="{63F13E2B-A5FA-42B2-9D91-B641C365E9B8}" destId="{2DBE10F8-8A8B-49B8-B4C0-4D792920CEE5}" srcOrd="3" destOrd="0" presId="urn:microsoft.com/office/officeart/2005/8/layout/list1"/>
    <dgm:cxn modelId="{FB07ECF3-451E-4EFC-A83A-5DD1684AA893}" type="presParOf" srcId="{63F13E2B-A5FA-42B2-9D91-B641C365E9B8}" destId="{A01D8CAA-8F46-4DCC-B44C-95677394ED97}" srcOrd="4" destOrd="0" presId="urn:microsoft.com/office/officeart/2005/8/layout/list1"/>
    <dgm:cxn modelId="{D984A0E5-615A-4793-BAD9-C07C8883B637}" type="presParOf" srcId="{A01D8CAA-8F46-4DCC-B44C-95677394ED97}" destId="{15FD6335-8E2E-48B6-A634-F86A810061F8}" srcOrd="0" destOrd="0" presId="urn:microsoft.com/office/officeart/2005/8/layout/list1"/>
    <dgm:cxn modelId="{A77A2801-7956-4E16-AC41-B444BAAF4FEF}" type="presParOf" srcId="{A01D8CAA-8F46-4DCC-B44C-95677394ED97}" destId="{12832F04-EE13-4272-8A24-6C105BB8593F}" srcOrd="1" destOrd="0" presId="urn:microsoft.com/office/officeart/2005/8/layout/list1"/>
    <dgm:cxn modelId="{606507B0-9026-45EE-A771-CC77CC16F7A4}" type="presParOf" srcId="{63F13E2B-A5FA-42B2-9D91-B641C365E9B8}" destId="{438B4C9E-F3EB-498C-B776-B4A63A168D4C}" srcOrd="5" destOrd="0" presId="urn:microsoft.com/office/officeart/2005/8/layout/list1"/>
    <dgm:cxn modelId="{D91BE27C-4F48-4730-93BA-69BA1D5E7561}" type="presParOf" srcId="{63F13E2B-A5FA-42B2-9D91-B641C365E9B8}" destId="{1CA932DF-A755-4F1E-BAF2-360F5589C8F1}" srcOrd="6" destOrd="0" presId="urn:microsoft.com/office/officeart/2005/8/layout/list1"/>
    <dgm:cxn modelId="{4C5D3015-A466-44A9-ADA3-0FDB6DC36702}" type="presParOf" srcId="{63F13E2B-A5FA-42B2-9D91-B641C365E9B8}" destId="{EC85A704-5DDC-42F7-B2F5-D69F720E3D7A}" srcOrd="7" destOrd="0" presId="urn:microsoft.com/office/officeart/2005/8/layout/list1"/>
    <dgm:cxn modelId="{0785C2BC-034D-4C5F-B0F8-263C40F0FDB0}" type="presParOf" srcId="{63F13E2B-A5FA-42B2-9D91-B641C365E9B8}" destId="{B4266030-ECE7-43AC-9729-224D73B89AF7}" srcOrd="8" destOrd="0" presId="urn:microsoft.com/office/officeart/2005/8/layout/list1"/>
    <dgm:cxn modelId="{AE0F7F18-0241-418C-8D7B-DD0FAC8F21A4}" type="presParOf" srcId="{B4266030-ECE7-43AC-9729-224D73B89AF7}" destId="{5C811C11-459E-4C12-8D96-17BF077F53BB}" srcOrd="0" destOrd="0" presId="urn:microsoft.com/office/officeart/2005/8/layout/list1"/>
    <dgm:cxn modelId="{3D7EA8D2-B12F-4E27-9ACB-0B2AF1C3FB22}" type="presParOf" srcId="{B4266030-ECE7-43AC-9729-224D73B89AF7}" destId="{DDAE9A3F-4553-4051-8128-5E4B5F54BD70}" srcOrd="1" destOrd="0" presId="urn:microsoft.com/office/officeart/2005/8/layout/list1"/>
    <dgm:cxn modelId="{9F4BD0F8-A82D-43EF-A7E1-91619A1B53D1}" type="presParOf" srcId="{63F13E2B-A5FA-42B2-9D91-B641C365E9B8}" destId="{D19B38D6-0896-46CF-BB93-81B029A837E0}" srcOrd="9" destOrd="0" presId="urn:microsoft.com/office/officeart/2005/8/layout/list1"/>
    <dgm:cxn modelId="{B7A14878-C2A9-4A9C-B811-4FB5F125D34C}" type="presParOf" srcId="{63F13E2B-A5FA-42B2-9D91-B641C365E9B8}" destId="{F27B2260-8F4B-461D-9F7B-B262A169C0A0}" srcOrd="10" destOrd="0" presId="urn:microsoft.com/office/officeart/2005/8/layout/list1"/>
    <dgm:cxn modelId="{FDFA8DBE-3325-449A-8287-D4B99627EE21}" type="presParOf" srcId="{63F13E2B-A5FA-42B2-9D91-B641C365E9B8}" destId="{54839FAC-ED51-418B-93C4-36F58E55D408}" srcOrd="11" destOrd="0" presId="urn:microsoft.com/office/officeart/2005/8/layout/list1"/>
    <dgm:cxn modelId="{96B90340-6BF9-4AE3-B45D-12DD58C70226}" type="presParOf" srcId="{63F13E2B-A5FA-42B2-9D91-B641C365E9B8}" destId="{342B6210-2F4F-407C-B663-D7D395EA6676}" srcOrd="12" destOrd="0" presId="urn:microsoft.com/office/officeart/2005/8/layout/list1"/>
    <dgm:cxn modelId="{36C5C537-B35D-4DDA-891B-9880BFA0AAA2}" type="presParOf" srcId="{342B6210-2F4F-407C-B663-D7D395EA6676}" destId="{A4D1574D-0988-415C-9CDC-23AC0D2F1901}" srcOrd="0" destOrd="0" presId="urn:microsoft.com/office/officeart/2005/8/layout/list1"/>
    <dgm:cxn modelId="{DE853BDD-979C-4D36-A59D-D422D62399E2}" type="presParOf" srcId="{342B6210-2F4F-407C-B663-D7D395EA6676}" destId="{F4B83D56-946B-4BCF-A4C0-6B5B57F43958}" srcOrd="1" destOrd="0" presId="urn:microsoft.com/office/officeart/2005/8/layout/list1"/>
    <dgm:cxn modelId="{95D466CA-CE56-438B-A276-53CDA2FBA17F}" type="presParOf" srcId="{63F13E2B-A5FA-42B2-9D91-B641C365E9B8}" destId="{08ACF350-149B-406B-B4C5-E08ED539F4F1}" srcOrd="13" destOrd="0" presId="urn:microsoft.com/office/officeart/2005/8/layout/list1"/>
    <dgm:cxn modelId="{6D81582A-687A-438D-B8F4-763B7B2CFD50}" type="presParOf" srcId="{63F13E2B-A5FA-42B2-9D91-B641C365E9B8}" destId="{B65C8B58-BA5B-444A-A093-620DA7EBA8E1}" srcOrd="14" destOrd="0" presId="urn:microsoft.com/office/officeart/2005/8/layout/list1"/>
    <dgm:cxn modelId="{4D51C69D-D7E9-47A9-B097-E7B44DC0A866}" type="presParOf" srcId="{63F13E2B-A5FA-42B2-9D91-B641C365E9B8}" destId="{3E5D1EEA-A51B-4D45-87D1-852485882261}" srcOrd="15" destOrd="0" presId="urn:microsoft.com/office/officeart/2005/8/layout/list1"/>
    <dgm:cxn modelId="{DD5ECA52-3952-45DF-9C0F-DD2D95F3E1FB}" type="presParOf" srcId="{63F13E2B-A5FA-42B2-9D91-B641C365E9B8}" destId="{0589EEA5-BF76-44AD-8F89-731420D3208E}" srcOrd="16" destOrd="0" presId="urn:microsoft.com/office/officeart/2005/8/layout/list1"/>
    <dgm:cxn modelId="{2A9CF929-3F2E-4597-8561-AA3F45C95970}" type="presParOf" srcId="{0589EEA5-BF76-44AD-8F89-731420D3208E}" destId="{5D059017-5E9F-44C3-AEFA-F7AC01D90B37}" srcOrd="0" destOrd="0" presId="urn:microsoft.com/office/officeart/2005/8/layout/list1"/>
    <dgm:cxn modelId="{A40485F1-604B-4313-B930-BE6697C4D287}" type="presParOf" srcId="{0589EEA5-BF76-44AD-8F89-731420D3208E}" destId="{1C9E4EA1-F474-4AF0-87F4-AA3660AEF18D}" srcOrd="1" destOrd="0" presId="urn:microsoft.com/office/officeart/2005/8/layout/list1"/>
    <dgm:cxn modelId="{823F3A1D-199A-4B02-B522-929D610360D6}" type="presParOf" srcId="{63F13E2B-A5FA-42B2-9D91-B641C365E9B8}" destId="{FB46309B-BC50-4739-A400-6DD7CB12CB00}" srcOrd="17" destOrd="0" presId="urn:microsoft.com/office/officeart/2005/8/layout/list1"/>
    <dgm:cxn modelId="{0C642745-522D-4D1B-AAE5-0A032657FC72}" type="presParOf" srcId="{63F13E2B-A5FA-42B2-9D91-B641C365E9B8}" destId="{FCD77317-4C12-45A0-A47F-B452A8E8D15D}" srcOrd="18" destOrd="0" presId="urn:microsoft.com/office/officeart/2005/8/layout/list1"/>
    <dgm:cxn modelId="{112EA82A-A4E9-420E-BE27-F441E687E8D3}" type="presParOf" srcId="{63F13E2B-A5FA-42B2-9D91-B641C365E9B8}" destId="{13E773A2-2008-4AC2-A77A-A37DA6DB74E1}" srcOrd="19" destOrd="0" presId="urn:microsoft.com/office/officeart/2005/8/layout/list1"/>
    <dgm:cxn modelId="{F2C6B183-02C3-417D-85A1-010B3C94B6CC}" type="presParOf" srcId="{63F13E2B-A5FA-42B2-9D91-B641C365E9B8}" destId="{3BC554BE-6746-42BE-93BE-C64BC4E43E05}" srcOrd="20" destOrd="0" presId="urn:microsoft.com/office/officeart/2005/8/layout/list1"/>
    <dgm:cxn modelId="{C256E0FD-7316-4B20-AF57-B60084237F9A}" type="presParOf" srcId="{3BC554BE-6746-42BE-93BE-C64BC4E43E05}" destId="{02E01D2D-EE16-45EF-A829-C910C58E2F54}" srcOrd="0" destOrd="0" presId="urn:microsoft.com/office/officeart/2005/8/layout/list1"/>
    <dgm:cxn modelId="{EAB7489A-9A92-4C38-A3D0-A72B26C71799}" type="presParOf" srcId="{3BC554BE-6746-42BE-93BE-C64BC4E43E05}" destId="{FA550CE7-FE58-4905-9F45-DC1D3AD503A8}" srcOrd="1" destOrd="0" presId="urn:microsoft.com/office/officeart/2005/8/layout/list1"/>
    <dgm:cxn modelId="{A00ECEB4-A159-48A7-B824-22D96009794F}" type="presParOf" srcId="{63F13E2B-A5FA-42B2-9D91-B641C365E9B8}" destId="{4253D023-16E2-4F20-B69B-BE5ECAB539AE}" srcOrd="21" destOrd="0" presId="urn:microsoft.com/office/officeart/2005/8/layout/list1"/>
    <dgm:cxn modelId="{8B11DD08-52DB-49D6-9B38-EA4586E95DF1}" type="presParOf" srcId="{63F13E2B-A5FA-42B2-9D91-B641C365E9B8}" destId="{0B35A2C8-A50B-49AD-A4F8-E19AA2F339F9}" srcOrd="22" destOrd="0" presId="urn:microsoft.com/office/officeart/2005/8/layout/list1"/>
    <dgm:cxn modelId="{2124E2AC-22AE-4608-B099-71318CBB0E58}" type="presParOf" srcId="{63F13E2B-A5FA-42B2-9D91-B641C365E9B8}" destId="{E2B25B35-6573-4AFB-905D-A336744493C4}" srcOrd="23" destOrd="0" presId="urn:microsoft.com/office/officeart/2005/8/layout/list1"/>
    <dgm:cxn modelId="{C6EA3350-AA12-4EB7-90FC-CA8E5C45A4DE}" type="presParOf" srcId="{63F13E2B-A5FA-42B2-9D91-B641C365E9B8}" destId="{B517A7EC-3D13-40A6-AA59-D818F0CE84E7}" srcOrd="24" destOrd="0" presId="urn:microsoft.com/office/officeart/2005/8/layout/list1"/>
    <dgm:cxn modelId="{78E2DAF1-51F5-401C-BC7D-439D32F83E84}" type="presParOf" srcId="{B517A7EC-3D13-40A6-AA59-D818F0CE84E7}" destId="{94F20931-9E2A-4CDD-A747-833FB782D1CB}" srcOrd="0" destOrd="0" presId="urn:microsoft.com/office/officeart/2005/8/layout/list1"/>
    <dgm:cxn modelId="{9E9356EE-EB8C-423B-AEF2-BE78671C8C5B}" type="presParOf" srcId="{B517A7EC-3D13-40A6-AA59-D818F0CE84E7}" destId="{DAF70EF3-9A64-4BFA-8E99-62F07DA33212}" srcOrd="1" destOrd="0" presId="urn:microsoft.com/office/officeart/2005/8/layout/list1"/>
    <dgm:cxn modelId="{D2A4AA97-8FC4-4B17-BFDD-7470B1F35D22}" type="presParOf" srcId="{63F13E2B-A5FA-42B2-9D91-B641C365E9B8}" destId="{DED24243-55B7-4DDD-84A5-6C1BC2FFE517}" srcOrd="25" destOrd="0" presId="urn:microsoft.com/office/officeart/2005/8/layout/list1"/>
    <dgm:cxn modelId="{5CA3D56D-E133-4167-B1A0-2A8F4F9F2D8B}" type="presParOf" srcId="{63F13E2B-A5FA-42B2-9D91-B641C365E9B8}" destId="{4D0830C3-9CE5-4424-946E-AAC4F2B05B6A}" srcOrd="2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D28890C-D198-4218-87EA-DCC416C4C30B}"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969FDFFC-5802-441A-80B7-2BCE4BC00F4E}">
      <dgm:prSet/>
      <dgm:spPr/>
      <dgm:t>
        <a:bodyPr/>
        <a:lstStyle/>
        <a:p>
          <a:r>
            <a:rPr lang="en-IE" dirty="0">
              <a:latin typeface="Calibri" panose="020F0502020204030204" pitchFamily="34" charset="0"/>
            </a:rPr>
            <a:t>Take care at specimen registration!</a:t>
          </a:r>
          <a:endParaRPr lang="en-US" dirty="0">
            <a:latin typeface="Calibri" panose="020F0502020204030204" pitchFamily="34" charset="0"/>
          </a:endParaRPr>
        </a:p>
      </dgm:t>
    </dgm:pt>
    <dgm:pt modelId="{06A5E6AF-86D0-4DFA-A660-C0EFF9B84C08}" type="parTrans" cxnId="{BACE0BF0-D1C8-4E5A-91F9-D3E107C580FE}">
      <dgm:prSet/>
      <dgm:spPr/>
      <dgm:t>
        <a:bodyPr/>
        <a:lstStyle/>
        <a:p>
          <a:endParaRPr lang="en-US"/>
        </a:p>
      </dgm:t>
    </dgm:pt>
    <dgm:pt modelId="{B1C6CEBE-66AE-41CB-9282-76849DD88F15}" type="sibTrans" cxnId="{BACE0BF0-D1C8-4E5A-91F9-D3E107C580FE}">
      <dgm:prSet/>
      <dgm:spPr/>
      <dgm:t>
        <a:bodyPr/>
        <a:lstStyle/>
        <a:p>
          <a:endParaRPr lang="en-US"/>
        </a:p>
      </dgm:t>
    </dgm:pt>
    <dgm:pt modelId="{CCFD38A4-6E92-44C8-A2FC-39359C1BFB8C}">
      <dgm:prSet/>
      <dgm:spPr/>
      <dgm:t>
        <a:bodyPr/>
        <a:lstStyle/>
        <a:p>
          <a:r>
            <a:rPr lang="en-IE" dirty="0">
              <a:latin typeface="Calibri" panose="020F0502020204030204" pitchFamily="34" charset="0"/>
            </a:rPr>
            <a:t>Take care when entering information on to Laboratory Information System! </a:t>
          </a:r>
          <a:endParaRPr lang="en-US" dirty="0">
            <a:latin typeface="Calibri" panose="020F0502020204030204" pitchFamily="34" charset="0"/>
          </a:endParaRPr>
        </a:p>
      </dgm:t>
    </dgm:pt>
    <dgm:pt modelId="{DEE3DB76-B990-435A-8A0E-0DF1B190366C}" type="parTrans" cxnId="{131AF6D2-8147-4E8F-BC34-BF300B5354D4}">
      <dgm:prSet/>
      <dgm:spPr/>
      <dgm:t>
        <a:bodyPr/>
        <a:lstStyle/>
        <a:p>
          <a:endParaRPr lang="en-US"/>
        </a:p>
      </dgm:t>
    </dgm:pt>
    <dgm:pt modelId="{5CE542FF-C14F-45AC-8F41-A5429599AE37}" type="sibTrans" cxnId="{131AF6D2-8147-4E8F-BC34-BF300B5354D4}">
      <dgm:prSet/>
      <dgm:spPr/>
      <dgm:t>
        <a:bodyPr/>
        <a:lstStyle/>
        <a:p>
          <a:endParaRPr lang="en-US"/>
        </a:p>
      </dgm:t>
    </dgm:pt>
    <dgm:pt modelId="{50658F4A-68EC-4F6D-8265-4D76483E4FA8}">
      <dgm:prSet/>
      <dgm:spPr/>
      <dgm:t>
        <a:bodyPr/>
        <a:lstStyle/>
        <a:p>
          <a:r>
            <a:rPr lang="en-IE" dirty="0">
              <a:latin typeface="Calibri" panose="020F0502020204030204" pitchFamily="34" charset="0"/>
            </a:rPr>
            <a:t>One at a time! – when issuing units</a:t>
          </a:r>
          <a:endParaRPr lang="en-US" dirty="0">
            <a:latin typeface="Calibri" panose="020F0502020204030204" pitchFamily="34" charset="0"/>
          </a:endParaRPr>
        </a:p>
      </dgm:t>
    </dgm:pt>
    <dgm:pt modelId="{092971D8-E343-4004-A0A1-93AF04AE9CBD}" type="parTrans" cxnId="{E126FEFF-DE4B-467F-8458-6497D343106A}">
      <dgm:prSet/>
      <dgm:spPr/>
      <dgm:t>
        <a:bodyPr/>
        <a:lstStyle/>
        <a:p>
          <a:endParaRPr lang="en-US"/>
        </a:p>
      </dgm:t>
    </dgm:pt>
    <dgm:pt modelId="{4933D005-DE84-418E-A52D-5BA8F05226A5}" type="sibTrans" cxnId="{E126FEFF-DE4B-467F-8458-6497D343106A}">
      <dgm:prSet/>
      <dgm:spPr/>
      <dgm:t>
        <a:bodyPr/>
        <a:lstStyle/>
        <a:p>
          <a:endParaRPr lang="en-US"/>
        </a:p>
      </dgm:t>
    </dgm:pt>
    <dgm:pt modelId="{9C7C43EE-E2B4-4FAA-8F35-6A42938C0778}">
      <dgm:prSet/>
      <dgm:spPr/>
      <dgm:t>
        <a:bodyPr/>
        <a:lstStyle/>
        <a:p>
          <a:r>
            <a:rPr lang="en-IE" dirty="0">
              <a:latin typeface="Calibri" panose="020F0502020204030204" pitchFamily="34" charset="0"/>
            </a:rPr>
            <a:t>Ensure Good Communication</a:t>
          </a:r>
          <a:r>
            <a:rPr lang="en-IE" dirty="0"/>
            <a:t> -</a:t>
          </a:r>
          <a:r>
            <a:rPr lang="en-IE" dirty="0">
              <a:latin typeface="Calibri" panose="020F0502020204030204" pitchFamily="34" charset="0"/>
            </a:rPr>
            <a:t> returns</a:t>
          </a:r>
          <a:r>
            <a:rPr lang="en-IE" dirty="0"/>
            <a:t>.</a:t>
          </a:r>
          <a:endParaRPr lang="en-US" dirty="0"/>
        </a:p>
      </dgm:t>
    </dgm:pt>
    <dgm:pt modelId="{44424259-2CD9-4E72-8368-211E54DE297E}" type="parTrans" cxnId="{958BA7F7-DE5D-4B42-A5BB-BBB2A865CAE2}">
      <dgm:prSet/>
      <dgm:spPr/>
      <dgm:t>
        <a:bodyPr/>
        <a:lstStyle/>
        <a:p>
          <a:endParaRPr lang="en-US"/>
        </a:p>
      </dgm:t>
    </dgm:pt>
    <dgm:pt modelId="{8CE85660-477C-4594-8926-FB4E27CA5352}" type="sibTrans" cxnId="{958BA7F7-DE5D-4B42-A5BB-BBB2A865CAE2}">
      <dgm:prSet/>
      <dgm:spPr/>
      <dgm:t>
        <a:bodyPr/>
        <a:lstStyle/>
        <a:p>
          <a:endParaRPr lang="en-US"/>
        </a:p>
      </dgm:t>
    </dgm:pt>
    <dgm:pt modelId="{C40C9E8F-E09A-43DE-9A13-52C9C21BD141}">
      <dgm:prSet/>
      <dgm:spPr/>
      <dgm:t>
        <a:bodyPr/>
        <a:lstStyle/>
        <a:p>
          <a:r>
            <a:rPr lang="en-IE" dirty="0">
              <a:latin typeface="Calibri" panose="020F0502020204030204" pitchFamily="34" charset="0"/>
            </a:rPr>
            <a:t>Avoid Distractions – unit selection</a:t>
          </a:r>
          <a:endParaRPr lang="en-US" dirty="0">
            <a:latin typeface="Calibri" panose="020F0502020204030204" pitchFamily="34" charset="0"/>
          </a:endParaRPr>
        </a:p>
      </dgm:t>
    </dgm:pt>
    <dgm:pt modelId="{404167B0-C9E0-40A7-8375-1C5DB4F3F1FB}" type="parTrans" cxnId="{F9DBA90A-A5A3-4789-A539-A7A0A884CD28}">
      <dgm:prSet/>
      <dgm:spPr/>
      <dgm:t>
        <a:bodyPr/>
        <a:lstStyle/>
        <a:p>
          <a:endParaRPr lang="en-US"/>
        </a:p>
      </dgm:t>
    </dgm:pt>
    <dgm:pt modelId="{DA3455F8-D9A1-44CB-AFDD-3D3F2EAB8407}" type="sibTrans" cxnId="{F9DBA90A-A5A3-4789-A539-A7A0A884CD28}">
      <dgm:prSet/>
      <dgm:spPr/>
      <dgm:t>
        <a:bodyPr/>
        <a:lstStyle/>
        <a:p>
          <a:endParaRPr lang="en-US"/>
        </a:p>
      </dgm:t>
    </dgm:pt>
    <dgm:pt modelId="{744C8E76-3372-4D7A-A58A-664E371A9FB1}" type="pres">
      <dgm:prSet presAssocID="{5D28890C-D198-4218-87EA-DCC416C4C30B}" presName="linear" presStyleCnt="0">
        <dgm:presLayoutVars>
          <dgm:animLvl val="lvl"/>
          <dgm:resizeHandles val="exact"/>
        </dgm:presLayoutVars>
      </dgm:prSet>
      <dgm:spPr/>
      <dgm:t>
        <a:bodyPr/>
        <a:lstStyle/>
        <a:p>
          <a:endParaRPr lang="en-IE"/>
        </a:p>
      </dgm:t>
    </dgm:pt>
    <dgm:pt modelId="{E0A6AD51-369B-4680-9062-440FF8A40354}" type="pres">
      <dgm:prSet presAssocID="{969FDFFC-5802-441A-80B7-2BCE4BC00F4E}" presName="parentText" presStyleLbl="node1" presStyleIdx="0" presStyleCnt="5">
        <dgm:presLayoutVars>
          <dgm:chMax val="0"/>
          <dgm:bulletEnabled val="1"/>
        </dgm:presLayoutVars>
      </dgm:prSet>
      <dgm:spPr/>
      <dgm:t>
        <a:bodyPr/>
        <a:lstStyle/>
        <a:p>
          <a:endParaRPr lang="en-IE"/>
        </a:p>
      </dgm:t>
    </dgm:pt>
    <dgm:pt modelId="{53EFAA24-AA38-41C6-BCDC-B8B494669013}" type="pres">
      <dgm:prSet presAssocID="{B1C6CEBE-66AE-41CB-9282-76849DD88F15}" presName="spacer" presStyleCnt="0"/>
      <dgm:spPr/>
    </dgm:pt>
    <dgm:pt modelId="{F00E850B-A2FB-47E0-8080-24BFABB4AE34}" type="pres">
      <dgm:prSet presAssocID="{CCFD38A4-6E92-44C8-A2FC-39359C1BFB8C}" presName="parentText" presStyleLbl="node1" presStyleIdx="1" presStyleCnt="5">
        <dgm:presLayoutVars>
          <dgm:chMax val="0"/>
          <dgm:bulletEnabled val="1"/>
        </dgm:presLayoutVars>
      </dgm:prSet>
      <dgm:spPr/>
      <dgm:t>
        <a:bodyPr/>
        <a:lstStyle/>
        <a:p>
          <a:endParaRPr lang="en-IE"/>
        </a:p>
      </dgm:t>
    </dgm:pt>
    <dgm:pt modelId="{C01FE2E7-F6D9-46CD-8607-87E4D3AC0E52}" type="pres">
      <dgm:prSet presAssocID="{5CE542FF-C14F-45AC-8F41-A5429599AE37}" presName="spacer" presStyleCnt="0"/>
      <dgm:spPr/>
    </dgm:pt>
    <dgm:pt modelId="{5B261C2F-F104-4A32-970B-7B8E43DF9943}" type="pres">
      <dgm:prSet presAssocID="{50658F4A-68EC-4F6D-8265-4D76483E4FA8}" presName="parentText" presStyleLbl="node1" presStyleIdx="2" presStyleCnt="5">
        <dgm:presLayoutVars>
          <dgm:chMax val="0"/>
          <dgm:bulletEnabled val="1"/>
        </dgm:presLayoutVars>
      </dgm:prSet>
      <dgm:spPr/>
      <dgm:t>
        <a:bodyPr/>
        <a:lstStyle/>
        <a:p>
          <a:endParaRPr lang="en-IE"/>
        </a:p>
      </dgm:t>
    </dgm:pt>
    <dgm:pt modelId="{32533A96-0904-4C1D-ACE2-A6808FCD3765}" type="pres">
      <dgm:prSet presAssocID="{4933D005-DE84-418E-A52D-5BA8F05226A5}" presName="spacer" presStyleCnt="0"/>
      <dgm:spPr/>
    </dgm:pt>
    <dgm:pt modelId="{476DBDD1-173E-49A5-A372-83C024ABD296}" type="pres">
      <dgm:prSet presAssocID="{9C7C43EE-E2B4-4FAA-8F35-6A42938C0778}" presName="parentText" presStyleLbl="node1" presStyleIdx="3" presStyleCnt="5">
        <dgm:presLayoutVars>
          <dgm:chMax val="0"/>
          <dgm:bulletEnabled val="1"/>
        </dgm:presLayoutVars>
      </dgm:prSet>
      <dgm:spPr/>
      <dgm:t>
        <a:bodyPr/>
        <a:lstStyle/>
        <a:p>
          <a:endParaRPr lang="en-IE"/>
        </a:p>
      </dgm:t>
    </dgm:pt>
    <dgm:pt modelId="{1A4D06FA-E6C6-4896-BBDC-6D81FAF57456}" type="pres">
      <dgm:prSet presAssocID="{8CE85660-477C-4594-8926-FB4E27CA5352}" presName="spacer" presStyleCnt="0"/>
      <dgm:spPr/>
    </dgm:pt>
    <dgm:pt modelId="{ED438303-CE2D-43EC-BFEF-48FFB083A99F}" type="pres">
      <dgm:prSet presAssocID="{C40C9E8F-E09A-43DE-9A13-52C9C21BD141}" presName="parentText" presStyleLbl="node1" presStyleIdx="4" presStyleCnt="5">
        <dgm:presLayoutVars>
          <dgm:chMax val="0"/>
          <dgm:bulletEnabled val="1"/>
        </dgm:presLayoutVars>
      </dgm:prSet>
      <dgm:spPr/>
      <dgm:t>
        <a:bodyPr/>
        <a:lstStyle/>
        <a:p>
          <a:endParaRPr lang="en-IE"/>
        </a:p>
      </dgm:t>
    </dgm:pt>
  </dgm:ptLst>
  <dgm:cxnLst>
    <dgm:cxn modelId="{F24B4F26-0E3A-458D-BFA0-305412C394D6}" type="presOf" srcId="{9C7C43EE-E2B4-4FAA-8F35-6A42938C0778}" destId="{476DBDD1-173E-49A5-A372-83C024ABD296}" srcOrd="0" destOrd="0" presId="urn:microsoft.com/office/officeart/2005/8/layout/vList2"/>
    <dgm:cxn modelId="{958BA7F7-DE5D-4B42-A5BB-BBB2A865CAE2}" srcId="{5D28890C-D198-4218-87EA-DCC416C4C30B}" destId="{9C7C43EE-E2B4-4FAA-8F35-6A42938C0778}" srcOrd="3" destOrd="0" parTransId="{44424259-2CD9-4E72-8368-211E54DE297E}" sibTransId="{8CE85660-477C-4594-8926-FB4E27CA5352}"/>
    <dgm:cxn modelId="{131AF6D2-8147-4E8F-BC34-BF300B5354D4}" srcId="{5D28890C-D198-4218-87EA-DCC416C4C30B}" destId="{CCFD38A4-6E92-44C8-A2FC-39359C1BFB8C}" srcOrd="1" destOrd="0" parTransId="{DEE3DB76-B990-435A-8A0E-0DF1B190366C}" sibTransId="{5CE542FF-C14F-45AC-8F41-A5429599AE37}"/>
    <dgm:cxn modelId="{F9DBA90A-A5A3-4789-A539-A7A0A884CD28}" srcId="{5D28890C-D198-4218-87EA-DCC416C4C30B}" destId="{C40C9E8F-E09A-43DE-9A13-52C9C21BD141}" srcOrd="4" destOrd="0" parTransId="{404167B0-C9E0-40A7-8375-1C5DB4F3F1FB}" sibTransId="{DA3455F8-D9A1-44CB-AFDD-3D3F2EAB8407}"/>
    <dgm:cxn modelId="{AF7B1FAE-C452-48FE-B5B4-6B0114B5F675}" type="presOf" srcId="{CCFD38A4-6E92-44C8-A2FC-39359C1BFB8C}" destId="{F00E850B-A2FB-47E0-8080-24BFABB4AE34}" srcOrd="0" destOrd="0" presId="urn:microsoft.com/office/officeart/2005/8/layout/vList2"/>
    <dgm:cxn modelId="{BACE0BF0-D1C8-4E5A-91F9-D3E107C580FE}" srcId="{5D28890C-D198-4218-87EA-DCC416C4C30B}" destId="{969FDFFC-5802-441A-80B7-2BCE4BC00F4E}" srcOrd="0" destOrd="0" parTransId="{06A5E6AF-86D0-4DFA-A660-C0EFF9B84C08}" sibTransId="{B1C6CEBE-66AE-41CB-9282-76849DD88F15}"/>
    <dgm:cxn modelId="{E126FEFF-DE4B-467F-8458-6497D343106A}" srcId="{5D28890C-D198-4218-87EA-DCC416C4C30B}" destId="{50658F4A-68EC-4F6D-8265-4D76483E4FA8}" srcOrd="2" destOrd="0" parTransId="{092971D8-E343-4004-A0A1-93AF04AE9CBD}" sibTransId="{4933D005-DE84-418E-A52D-5BA8F05226A5}"/>
    <dgm:cxn modelId="{0158EDFF-9471-44E2-A946-9740A4EEDC83}" type="presOf" srcId="{5D28890C-D198-4218-87EA-DCC416C4C30B}" destId="{744C8E76-3372-4D7A-A58A-664E371A9FB1}" srcOrd="0" destOrd="0" presId="urn:microsoft.com/office/officeart/2005/8/layout/vList2"/>
    <dgm:cxn modelId="{D49B9883-88E0-4E1B-8630-7C4883E86807}" type="presOf" srcId="{C40C9E8F-E09A-43DE-9A13-52C9C21BD141}" destId="{ED438303-CE2D-43EC-BFEF-48FFB083A99F}" srcOrd="0" destOrd="0" presId="urn:microsoft.com/office/officeart/2005/8/layout/vList2"/>
    <dgm:cxn modelId="{EA8B0853-5376-4A78-A52F-DDE6CD6420AB}" type="presOf" srcId="{969FDFFC-5802-441A-80B7-2BCE4BC00F4E}" destId="{E0A6AD51-369B-4680-9062-440FF8A40354}" srcOrd="0" destOrd="0" presId="urn:microsoft.com/office/officeart/2005/8/layout/vList2"/>
    <dgm:cxn modelId="{7D0CBF00-436C-49DA-B891-631B48020550}" type="presOf" srcId="{50658F4A-68EC-4F6D-8265-4D76483E4FA8}" destId="{5B261C2F-F104-4A32-970B-7B8E43DF9943}" srcOrd="0" destOrd="0" presId="urn:microsoft.com/office/officeart/2005/8/layout/vList2"/>
    <dgm:cxn modelId="{CBD09855-7EF4-4BED-AB82-D776588AD345}" type="presParOf" srcId="{744C8E76-3372-4D7A-A58A-664E371A9FB1}" destId="{E0A6AD51-369B-4680-9062-440FF8A40354}" srcOrd="0" destOrd="0" presId="urn:microsoft.com/office/officeart/2005/8/layout/vList2"/>
    <dgm:cxn modelId="{5AF15A20-D521-4DAA-940D-79247E1BFEAE}" type="presParOf" srcId="{744C8E76-3372-4D7A-A58A-664E371A9FB1}" destId="{53EFAA24-AA38-41C6-BCDC-B8B494669013}" srcOrd="1" destOrd="0" presId="urn:microsoft.com/office/officeart/2005/8/layout/vList2"/>
    <dgm:cxn modelId="{D4F930B1-DC18-4189-81C9-420FCD5643A8}" type="presParOf" srcId="{744C8E76-3372-4D7A-A58A-664E371A9FB1}" destId="{F00E850B-A2FB-47E0-8080-24BFABB4AE34}" srcOrd="2" destOrd="0" presId="urn:microsoft.com/office/officeart/2005/8/layout/vList2"/>
    <dgm:cxn modelId="{FABE2426-E0EC-4DC5-A735-DD429FE6B46D}" type="presParOf" srcId="{744C8E76-3372-4D7A-A58A-664E371A9FB1}" destId="{C01FE2E7-F6D9-46CD-8607-87E4D3AC0E52}" srcOrd="3" destOrd="0" presId="urn:microsoft.com/office/officeart/2005/8/layout/vList2"/>
    <dgm:cxn modelId="{F0481814-73E9-4898-834F-382AF55C2EBA}" type="presParOf" srcId="{744C8E76-3372-4D7A-A58A-664E371A9FB1}" destId="{5B261C2F-F104-4A32-970B-7B8E43DF9943}" srcOrd="4" destOrd="0" presId="urn:microsoft.com/office/officeart/2005/8/layout/vList2"/>
    <dgm:cxn modelId="{73444944-7420-4272-9EC8-990641E92303}" type="presParOf" srcId="{744C8E76-3372-4D7A-A58A-664E371A9FB1}" destId="{32533A96-0904-4C1D-ACE2-A6808FCD3765}" srcOrd="5" destOrd="0" presId="urn:microsoft.com/office/officeart/2005/8/layout/vList2"/>
    <dgm:cxn modelId="{BA362D5C-B00D-4DF5-93AF-F15385B3E502}" type="presParOf" srcId="{744C8E76-3372-4D7A-A58A-664E371A9FB1}" destId="{476DBDD1-173E-49A5-A372-83C024ABD296}" srcOrd="6" destOrd="0" presId="urn:microsoft.com/office/officeart/2005/8/layout/vList2"/>
    <dgm:cxn modelId="{739F6010-A0E8-4920-A040-EE1BB4A9A81F}" type="presParOf" srcId="{744C8E76-3372-4D7A-A58A-664E371A9FB1}" destId="{1A4D06FA-E6C6-4896-BBDC-6D81FAF57456}" srcOrd="7" destOrd="0" presId="urn:microsoft.com/office/officeart/2005/8/layout/vList2"/>
    <dgm:cxn modelId="{C0575C15-92F2-4888-9DDF-0437CD69ADB9}" type="presParOf" srcId="{744C8E76-3372-4D7A-A58A-664E371A9FB1}" destId="{ED438303-CE2D-43EC-BFEF-48FFB083A99F}"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E25ACD8-4A67-4271-BC0B-4CE91526D79F}" type="doc">
      <dgm:prSet loTypeId="urn:microsoft.com/office/officeart/2018/2/layout/IconVerticalSolidList" loCatId="icon" qsTypeId="urn:microsoft.com/office/officeart/2005/8/quickstyle/simple5" qsCatId="simple" csTypeId="urn:microsoft.com/office/officeart/2005/8/colors/colorful5" csCatId="colorful" phldr="1"/>
      <dgm:spPr/>
      <dgm:t>
        <a:bodyPr/>
        <a:lstStyle/>
        <a:p>
          <a:endParaRPr lang="en-US"/>
        </a:p>
      </dgm:t>
    </dgm:pt>
    <dgm:pt modelId="{10AF5D0D-8C19-40C8-980B-0BD623CC4A3A}">
      <dgm:prSet/>
      <dgm:spPr/>
      <dgm:t>
        <a:bodyPr/>
        <a:lstStyle/>
        <a:p>
          <a:pPr>
            <a:lnSpc>
              <a:spcPct val="100000"/>
            </a:lnSpc>
          </a:pPr>
          <a:r>
            <a:rPr lang="en-US">
              <a:latin typeface="Calibri" panose="020F0502020204030204" pitchFamily="34" charset="0"/>
            </a:rPr>
            <a:t>Online Database</a:t>
          </a:r>
        </a:p>
      </dgm:t>
    </dgm:pt>
    <dgm:pt modelId="{0A141085-1465-4652-A4D6-53D781DB6260}" type="parTrans" cxnId="{1CE8B2B3-19E5-4915-AA3E-CFDF74F0C447}">
      <dgm:prSet/>
      <dgm:spPr/>
      <dgm:t>
        <a:bodyPr/>
        <a:lstStyle/>
        <a:p>
          <a:endParaRPr lang="en-US"/>
        </a:p>
      </dgm:t>
    </dgm:pt>
    <dgm:pt modelId="{B643ACB5-C0FE-4B94-8303-53EA7D607CFB}" type="sibTrans" cxnId="{1CE8B2B3-19E5-4915-AA3E-CFDF74F0C447}">
      <dgm:prSet/>
      <dgm:spPr/>
      <dgm:t>
        <a:bodyPr/>
        <a:lstStyle/>
        <a:p>
          <a:endParaRPr lang="en-US"/>
        </a:p>
      </dgm:t>
    </dgm:pt>
    <dgm:pt modelId="{6F4D120E-82AC-487B-A676-E8EA231E9459}">
      <dgm:prSet/>
      <dgm:spPr/>
      <dgm:t>
        <a:bodyPr/>
        <a:lstStyle/>
        <a:p>
          <a:pPr>
            <a:lnSpc>
              <a:spcPct val="100000"/>
            </a:lnSpc>
          </a:pPr>
          <a:r>
            <a:rPr lang="en-US" dirty="0">
              <a:latin typeface="Calibri" panose="020F0502020204030204" pitchFamily="34" charset="0"/>
            </a:rPr>
            <a:t>E-learning modules</a:t>
          </a:r>
        </a:p>
      </dgm:t>
    </dgm:pt>
    <dgm:pt modelId="{5F2EFEF3-62D3-4941-8682-626DFD9082F5}" type="parTrans" cxnId="{0EF87B37-95A9-4A1F-B5BF-092244AAD371}">
      <dgm:prSet/>
      <dgm:spPr/>
      <dgm:t>
        <a:bodyPr/>
        <a:lstStyle/>
        <a:p>
          <a:endParaRPr lang="en-US"/>
        </a:p>
      </dgm:t>
    </dgm:pt>
    <dgm:pt modelId="{A435F345-C51E-4E70-9033-6BCF822B7629}" type="sibTrans" cxnId="{0EF87B37-95A9-4A1F-B5BF-092244AAD371}">
      <dgm:prSet/>
      <dgm:spPr/>
      <dgm:t>
        <a:bodyPr/>
        <a:lstStyle/>
        <a:p>
          <a:endParaRPr lang="en-US"/>
        </a:p>
      </dgm:t>
    </dgm:pt>
    <dgm:pt modelId="{293C7A6E-C73E-4161-8037-887BE2E089F3}">
      <dgm:prSet/>
      <dgm:spPr/>
      <dgm:t>
        <a:bodyPr/>
        <a:lstStyle/>
        <a:p>
          <a:pPr>
            <a:lnSpc>
              <a:spcPct val="100000"/>
            </a:lnSpc>
          </a:pPr>
          <a:r>
            <a:rPr lang="en-US">
              <a:latin typeface="Calibri" panose="020F0502020204030204" pitchFamily="34" charset="0"/>
            </a:rPr>
            <a:t>Annual report for 2023</a:t>
          </a:r>
        </a:p>
      </dgm:t>
    </dgm:pt>
    <dgm:pt modelId="{E84BFD04-5F43-4970-8D3D-926BEC5E62F8}" type="parTrans" cxnId="{0FB6872E-297F-4AFD-9D4D-FC933BC15F7B}">
      <dgm:prSet/>
      <dgm:spPr/>
      <dgm:t>
        <a:bodyPr/>
        <a:lstStyle/>
        <a:p>
          <a:endParaRPr lang="en-US"/>
        </a:p>
      </dgm:t>
    </dgm:pt>
    <dgm:pt modelId="{F275EEC2-6EDB-47EC-BBC4-09E4FA059FDE}" type="sibTrans" cxnId="{0FB6872E-297F-4AFD-9D4D-FC933BC15F7B}">
      <dgm:prSet/>
      <dgm:spPr/>
      <dgm:t>
        <a:bodyPr/>
        <a:lstStyle/>
        <a:p>
          <a:endParaRPr lang="en-US"/>
        </a:p>
      </dgm:t>
    </dgm:pt>
    <dgm:pt modelId="{D70EE9F5-4107-42DA-965B-EBA24379C497}">
      <dgm:prSet/>
      <dgm:spPr/>
      <dgm:t>
        <a:bodyPr/>
        <a:lstStyle/>
        <a:p>
          <a:pPr>
            <a:lnSpc>
              <a:spcPct val="100000"/>
            </a:lnSpc>
          </a:pPr>
          <a:r>
            <a:rPr lang="en-US" dirty="0">
              <a:latin typeface="Calibri" panose="020F0502020204030204" pitchFamily="34" charset="0"/>
            </a:rPr>
            <a:t>Hosting online monthly meetings</a:t>
          </a:r>
        </a:p>
      </dgm:t>
    </dgm:pt>
    <dgm:pt modelId="{A3913E33-C5C1-4F52-BB87-78FBCBCF2925}" type="parTrans" cxnId="{67A1CF5A-8F7E-4F31-88A9-E3933D9E91E7}">
      <dgm:prSet/>
      <dgm:spPr/>
      <dgm:t>
        <a:bodyPr/>
        <a:lstStyle/>
        <a:p>
          <a:endParaRPr lang="en-US"/>
        </a:p>
      </dgm:t>
    </dgm:pt>
    <dgm:pt modelId="{A25E81E5-0929-4FB6-B015-68DFBE50F135}" type="sibTrans" cxnId="{67A1CF5A-8F7E-4F31-88A9-E3933D9E91E7}">
      <dgm:prSet/>
      <dgm:spPr/>
      <dgm:t>
        <a:bodyPr/>
        <a:lstStyle/>
        <a:p>
          <a:endParaRPr lang="en-US"/>
        </a:p>
      </dgm:t>
    </dgm:pt>
    <dgm:pt modelId="{029DA79F-DAAC-438C-89FD-8543AB3A8BD3}" type="pres">
      <dgm:prSet presAssocID="{CE25ACD8-4A67-4271-BC0B-4CE91526D79F}" presName="root" presStyleCnt="0">
        <dgm:presLayoutVars>
          <dgm:dir/>
          <dgm:resizeHandles val="exact"/>
        </dgm:presLayoutVars>
      </dgm:prSet>
      <dgm:spPr/>
      <dgm:t>
        <a:bodyPr/>
        <a:lstStyle/>
        <a:p>
          <a:endParaRPr lang="en-IE"/>
        </a:p>
      </dgm:t>
    </dgm:pt>
    <dgm:pt modelId="{2CD8F77F-9F7B-4F2B-9579-F19FAE155EAE}" type="pres">
      <dgm:prSet presAssocID="{10AF5D0D-8C19-40C8-980B-0BD623CC4A3A}" presName="compNode" presStyleCnt="0"/>
      <dgm:spPr/>
    </dgm:pt>
    <dgm:pt modelId="{4C5296C7-BAF2-463E-AC93-939DC6FD5EF4}" type="pres">
      <dgm:prSet presAssocID="{10AF5D0D-8C19-40C8-980B-0BD623CC4A3A}" presName="bgRect" presStyleLbl="bgShp" presStyleIdx="0" presStyleCnt="4"/>
      <dgm:spPr>
        <a:solidFill>
          <a:schemeClr val="accent5">
            <a:lumMod val="60000"/>
            <a:lumOff val="40000"/>
          </a:schemeClr>
        </a:solidFill>
      </dgm:spPr>
    </dgm:pt>
    <dgm:pt modelId="{3B77B0F8-F793-4118-BF61-36B84AD64A2F}" type="pres">
      <dgm:prSet presAssocID="{10AF5D0D-8C19-40C8-980B-0BD623CC4A3A}" presName="iconRect" presStyleLbl="node1" presStyleIdx="0" presStyleCnt="4"/>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dgm:spPr>
      <dgm:extLst>
        <a:ext uri="{E40237B7-FDA0-4F09-8148-C483321AD2D9}">
          <dgm14:cNvPr xmlns:dgm14="http://schemas.microsoft.com/office/drawing/2010/diagram" id="0" name="" descr="Database"/>
        </a:ext>
      </dgm:extLst>
    </dgm:pt>
    <dgm:pt modelId="{F6690E7C-34B8-47E6-A0F2-D168DE3228A9}" type="pres">
      <dgm:prSet presAssocID="{10AF5D0D-8C19-40C8-980B-0BD623CC4A3A}" presName="spaceRect" presStyleCnt="0"/>
      <dgm:spPr/>
    </dgm:pt>
    <dgm:pt modelId="{EC236CDB-2AB2-414F-AEF3-CCEF0548D92B}" type="pres">
      <dgm:prSet presAssocID="{10AF5D0D-8C19-40C8-980B-0BD623CC4A3A}" presName="parTx" presStyleLbl="revTx" presStyleIdx="0" presStyleCnt="4">
        <dgm:presLayoutVars>
          <dgm:chMax val="0"/>
          <dgm:chPref val="0"/>
        </dgm:presLayoutVars>
      </dgm:prSet>
      <dgm:spPr/>
      <dgm:t>
        <a:bodyPr/>
        <a:lstStyle/>
        <a:p>
          <a:endParaRPr lang="en-IE"/>
        </a:p>
      </dgm:t>
    </dgm:pt>
    <dgm:pt modelId="{A1E59522-BF8C-4865-8A01-6229E1693FBD}" type="pres">
      <dgm:prSet presAssocID="{B643ACB5-C0FE-4B94-8303-53EA7D607CFB}" presName="sibTrans" presStyleCnt="0"/>
      <dgm:spPr/>
    </dgm:pt>
    <dgm:pt modelId="{61F29333-953C-44FF-9336-8487485DCB9F}" type="pres">
      <dgm:prSet presAssocID="{6F4D120E-82AC-487B-A676-E8EA231E9459}" presName="compNode" presStyleCnt="0"/>
      <dgm:spPr/>
    </dgm:pt>
    <dgm:pt modelId="{AFD36786-A265-47DB-B9F1-0E549C3B7045}" type="pres">
      <dgm:prSet presAssocID="{6F4D120E-82AC-487B-A676-E8EA231E9459}" presName="bgRect" presStyleLbl="bgShp" presStyleIdx="1" presStyleCnt="4"/>
      <dgm:spPr>
        <a:solidFill>
          <a:schemeClr val="accent4">
            <a:lumMod val="60000"/>
            <a:lumOff val="40000"/>
          </a:schemeClr>
        </a:solidFill>
      </dgm:spPr>
    </dgm:pt>
    <dgm:pt modelId="{35AB1BF1-AB2F-423B-BB4C-4749A408BA83}" type="pres">
      <dgm:prSet presAssocID="{6F4D120E-82AC-487B-A676-E8EA231E9459}" presName="iconRect" presStyleLbl="node1" presStyleIdx="1" presStyleCnt="4"/>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dgm:spPr>
      <dgm:extLst>
        <a:ext uri="{E40237B7-FDA0-4F09-8148-C483321AD2D9}">
          <dgm14:cNvPr xmlns:dgm14="http://schemas.microsoft.com/office/drawing/2010/diagram" id="0" name="" descr="Teacher"/>
        </a:ext>
      </dgm:extLst>
    </dgm:pt>
    <dgm:pt modelId="{6D0D47CA-4BD7-4082-9483-1FB3B52750B3}" type="pres">
      <dgm:prSet presAssocID="{6F4D120E-82AC-487B-A676-E8EA231E9459}" presName="spaceRect" presStyleCnt="0"/>
      <dgm:spPr/>
    </dgm:pt>
    <dgm:pt modelId="{31B3EAD5-E2A8-40E4-A8B5-1BA49D95A6F0}" type="pres">
      <dgm:prSet presAssocID="{6F4D120E-82AC-487B-A676-E8EA231E9459}" presName="parTx" presStyleLbl="revTx" presStyleIdx="1" presStyleCnt="4">
        <dgm:presLayoutVars>
          <dgm:chMax val="0"/>
          <dgm:chPref val="0"/>
        </dgm:presLayoutVars>
      </dgm:prSet>
      <dgm:spPr/>
      <dgm:t>
        <a:bodyPr/>
        <a:lstStyle/>
        <a:p>
          <a:endParaRPr lang="en-IE"/>
        </a:p>
      </dgm:t>
    </dgm:pt>
    <dgm:pt modelId="{8F0276E4-0FF6-43A9-B723-53DB07B13F5C}" type="pres">
      <dgm:prSet presAssocID="{A435F345-C51E-4E70-9033-6BCF822B7629}" presName="sibTrans" presStyleCnt="0"/>
      <dgm:spPr/>
    </dgm:pt>
    <dgm:pt modelId="{C669F788-DAD6-42C8-B0D7-A25142A92F26}" type="pres">
      <dgm:prSet presAssocID="{293C7A6E-C73E-4161-8037-887BE2E089F3}" presName="compNode" presStyleCnt="0"/>
      <dgm:spPr/>
    </dgm:pt>
    <dgm:pt modelId="{9B175F86-A223-44BB-87AF-DE4A14E8CF6A}" type="pres">
      <dgm:prSet presAssocID="{293C7A6E-C73E-4161-8037-887BE2E089F3}" presName="bgRect" presStyleLbl="bgShp" presStyleIdx="2" presStyleCnt="4"/>
      <dgm:spPr>
        <a:solidFill>
          <a:schemeClr val="accent3">
            <a:lumMod val="40000"/>
            <a:lumOff val="60000"/>
          </a:schemeClr>
        </a:solidFill>
      </dgm:spPr>
    </dgm:pt>
    <dgm:pt modelId="{3ABB07FF-C636-445B-92A7-68A7B1A54017}" type="pres">
      <dgm:prSet presAssocID="{293C7A6E-C73E-4161-8037-887BE2E089F3}" presName="iconRect" presStyleLbl="node1" presStyleIdx="2" presStyleCnt="4"/>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dgm:spPr>
      <dgm:extLst>
        <a:ext uri="{E40237B7-FDA0-4F09-8148-C483321AD2D9}">
          <dgm14:cNvPr xmlns:dgm14="http://schemas.microsoft.com/office/drawing/2010/diagram" id="0" name="" descr="Upward trend"/>
        </a:ext>
      </dgm:extLst>
    </dgm:pt>
    <dgm:pt modelId="{F3205876-25E6-401D-AD12-3B307DCF17FE}" type="pres">
      <dgm:prSet presAssocID="{293C7A6E-C73E-4161-8037-887BE2E089F3}" presName="spaceRect" presStyleCnt="0"/>
      <dgm:spPr/>
    </dgm:pt>
    <dgm:pt modelId="{7E8B3075-03EC-4164-B849-8E1F91C8398A}" type="pres">
      <dgm:prSet presAssocID="{293C7A6E-C73E-4161-8037-887BE2E089F3}" presName="parTx" presStyleLbl="revTx" presStyleIdx="2" presStyleCnt="4">
        <dgm:presLayoutVars>
          <dgm:chMax val="0"/>
          <dgm:chPref val="0"/>
        </dgm:presLayoutVars>
      </dgm:prSet>
      <dgm:spPr/>
      <dgm:t>
        <a:bodyPr/>
        <a:lstStyle/>
        <a:p>
          <a:endParaRPr lang="en-IE"/>
        </a:p>
      </dgm:t>
    </dgm:pt>
    <dgm:pt modelId="{6E48ED37-5C56-4745-ADF3-564D147A7D60}" type="pres">
      <dgm:prSet presAssocID="{F275EEC2-6EDB-47EC-BBC4-09E4FA059FDE}" presName="sibTrans" presStyleCnt="0"/>
      <dgm:spPr/>
    </dgm:pt>
    <dgm:pt modelId="{3651E6B0-E98F-4E13-B761-F9B4DB41E19D}" type="pres">
      <dgm:prSet presAssocID="{D70EE9F5-4107-42DA-965B-EBA24379C497}" presName="compNode" presStyleCnt="0"/>
      <dgm:spPr/>
    </dgm:pt>
    <dgm:pt modelId="{2087120B-62EC-429E-9F5E-15F31AE2DDA3}" type="pres">
      <dgm:prSet presAssocID="{D70EE9F5-4107-42DA-965B-EBA24379C497}" presName="bgRect" presStyleLbl="bgShp" presStyleIdx="3" presStyleCnt="4"/>
      <dgm:spPr>
        <a:solidFill>
          <a:srgbClr val="FFC000"/>
        </a:solidFill>
      </dgm:spPr>
    </dgm:pt>
    <dgm:pt modelId="{A7C7D6CF-1507-4855-9A61-698878C0CC72}" type="pres">
      <dgm:prSet presAssocID="{D70EE9F5-4107-42DA-965B-EBA24379C497}" presName="iconRect" presStyleLbl="node1" presStyleIdx="3" presStyleCnt="4"/>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dgm:spPr>
      <dgm:extLst>
        <a:ext uri="{E40237B7-FDA0-4F09-8148-C483321AD2D9}">
          <dgm14:cNvPr xmlns:dgm14="http://schemas.microsoft.com/office/drawing/2010/diagram" id="0" name="" descr="Laptop"/>
        </a:ext>
      </dgm:extLst>
    </dgm:pt>
    <dgm:pt modelId="{BE476C8A-8816-4DD2-90B8-9ADCA307F568}" type="pres">
      <dgm:prSet presAssocID="{D70EE9F5-4107-42DA-965B-EBA24379C497}" presName="spaceRect" presStyleCnt="0"/>
      <dgm:spPr/>
    </dgm:pt>
    <dgm:pt modelId="{2C798C96-113C-4D75-9025-0CD55CDB223D}" type="pres">
      <dgm:prSet presAssocID="{D70EE9F5-4107-42DA-965B-EBA24379C497}" presName="parTx" presStyleLbl="revTx" presStyleIdx="3" presStyleCnt="4">
        <dgm:presLayoutVars>
          <dgm:chMax val="0"/>
          <dgm:chPref val="0"/>
        </dgm:presLayoutVars>
      </dgm:prSet>
      <dgm:spPr/>
      <dgm:t>
        <a:bodyPr/>
        <a:lstStyle/>
        <a:p>
          <a:endParaRPr lang="en-IE"/>
        </a:p>
      </dgm:t>
    </dgm:pt>
  </dgm:ptLst>
  <dgm:cxnLst>
    <dgm:cxn modelId="{0EF87B37-95A9-4A1F-B5BF-092244AAD371}" srcId="{CE25ACD8-4A67-4271-BC0B-4CE91526D79F}" destId="{6F4D120E-82AC-487B-A676-E8EA231E9459}" srcOrd="1" destOrd="0" parTransId="{5F2EFEF3-62D3-4941-8682-626DFD9082F5}" sibTransId="{A435F345-C51E-4E70-9033-6BCF822B7629}"/>
    <dgm:cxn modelId="{1CF67D5E-C895-431B-B248-E265E63E78FE}" type="presOf" srcId="{D70EE9F5-4107-42DA-965B-EBA24379C497}" destId="{2C798C96-113C-4D75-9025-0CD55CDB223D}" srcOrd="0" destOrd="0" presId="urn:microsoft.com/office/officeart/2018/2/layout/IconVerticalSolidList"/>
    <dgm:cxn modelId="{95AAC9E5-AFD9-4D7E-BACF-6C28A1363682}" type="presOf" srcId="{293C7A6E-C73E-4161-8037-887BE2E089F3}" destId="{7E8B3075-03EC-4164-B849-8E1F91C8398A}" srcOrd="0" destOrd="0" presId="urn:microsoft.com/office/officeart/2018/2/layout/IconVerticalSolidList"/>
    <dgm:cxn modelId="{1CE8B2B3-19E5-4915-AA3E-CFDF74F0C447}" srcId="{CE25ACD8-4A67-4271-BC0B-4CE91526D79F}" destId="{10AF5D0D-8C19-40C8-980B-0BD623CC4A3A}" srcOrd="0" destOrd="0" parTransId="{0A141085-1465-4652-A4D6-53D781DB6260}" sibTransId="{B643ACB5-C0FE-4B94-8303-53EA7D607CFB}"/>
    <dgm:cxn modelId="{67A1CF5A-8F7E-4F31-88A9-E3933D9E91E7}" srcId="{CE25ACD8-4A67-4271-BC0B-4CE91526D79F}" destId="{D70EE9F5-4107-42DA-965B-EBA24379C497}" srcOrd="3" destOrd="0" parTransId="{A3913E33-C5C1-4F52-BB87-78FBCBCF2925}" sibTransId="{A25E81E5-0929-4FB6-B015-68DFBE50F135}"/>
    <dgm:cxn modelId="{B1C0E786-DFA3-43D7-BB72-84DE9B9BAEB1}" type="presOf" srcId="{CE25ACD8-4A67-4271-BC0B-4CE91526D79F}" destId="{029DA79F-DAAC-438C-89FD-8543AB3A8BD3}" srcOrd="0" destOrd="0" presId="urn:microsoft.com/office/officeart/2018/2/layout/IconVerticalSolidList"/>
    <dgm:cxn modelId="{22E40018-B61F-4985-90DD-2B05AB6FFF2A}" type="presOf" srcId="{10AF5D0D-8C19-40C8-980B-0BD623CC4A3A}" destId="{EC236CDB-2AB2-414F-AEF3-CCEF0548D92B}" srcOrd="0" destOrd="0" presId="urn:microsoft.com/office/officeart/2018/2/layout/IconVerticalSolidList"/>
    <dgm:cxn modelId="{66B48278-218A-43A0-AFFB-2E59B7A3B5E5}" type="presOf" srcId="{6F4D120E-82AC-487B-A676-E8EA231E9459}" destId="{31B3EAD5-E2A8-40E4-A8B5-1BA49D95A6F0}" srcOrd="0" destOrd="0" presId="urn:microsoft.com/office/officeart/2018/2/layout/IconVerticalSolidList"/>
    <dgm:cxn modelId="{0FB6872E-297F-4AFD-9D4D-FC933BC15F7B}" srcId="{CE25ACD8-4A67-4271-BC0B-4CE91526D79F}" destId="{293C7A6E-C73E-4161-8037-887BE2E089F3}" srcOrd="2" destOrd="0" parTransId="{E84BFD04-5F43-4970-8D3D-926BEC5E62F8}" sibTransId="{F275EEC2-6EDB-47EC-BBC4-09E4FA059FDE}"/>
    <dgm:cxn modelId="{0BC72C7F-D64D-49C2-8D7F-9E709B7978EF}" type="presParOf" srcId="{029DA79F-DAAC-438C-89FD-8543AB3A8BD3}" destId="{2CD8F77F-9F7B-4F2B-9579-F19FAE155EAE}" srcOrd="0" destOrd="0" presId="urn:microsoft.com/office/officeart/2018/2/layout/IconVerticalSolidList"/>
    <dgm:cxn modelId="{371D488E-C8D6-47AA-B1A2-34543920A644}" type="presParOf" srcId="{2CD8F77F-9F7B-4F2B-9579-F19FAE155EAE}" destId="{4C5296C7-BAF2-463E-AC93-939DC6FD5EF4}" srcOrd="0" destOrd="0" presId="urn:microsoft.com/office/officeart/2018/2/layout/IconVerticalSolidList"/>
    <dgm:cxn modelId="{9C39A840-E8F8-432B-9E5A-F555148C2A4E}" type="presParOf" srcId="{2CD8F77F-9F7B-4F2B-9579-F19FAE155EAE}" destId="{3B77B0F8-F793-4118-BF61-36B84AD64A2F}" srcOrd="1" destOrd="0" presId="urn:microsoft.com/office/officeart/2018/2/layout/IconVerticalSolidList"/>
    <dgm:cxn modelId="{1F39FE00-5797-4D87-8FC3-38BCFF7EF7D5}" type="presParOf" srcId="{2CD8F77F-9F7B-4F2B-9579-F19FAE155EAE}" destId="{F6690E7C-34B8-47E6-A0F2-D168DE3228A9}" srcOrd="2" destOrd="0" presId="urn:microsoft.com/office/officeart/2018/2/layout/IconVerticalSolidList"/>
    <dgm:cxn modelId="{963D6A12-DD9C-457F-9787-6CC421C1F3E4}" type="presParOf" srcId="{2CD8F77F-9F7B-4F2B-9579-F19FAE155EAE}" destId="{EC236CDB-2AB2-414F-AEF3-CCEF0548D92B}" srcOrd="3" destOrd="0" presId="urn:microsoft.com/office/officeart/2018/2/layout/IconVerticalSolidList"/>
    <dgm:cxn modelId="{850BFF29-1F17-4023-AEA0-C85AC63C60FD}" type="presParOf" srcId="{029DA79F-DAAC-438C-89FD-8543AB3A8BD3}" destId="{A1E59522-BF8C-4865-8A01-6229E1693FBD}" srcOrd="1" destOrd="0" presId="urn:microsoft.com/office/officeart/2018/2/layout/IconVerticalSolidList"/>
    <dgm:cxn modelId="{CA140716-A0C0-4EDF-8F53-0FC840213084}" type="presParOf" srcId="{029DA79F-DAAC-438C-89FD-8543AB3A8BD3}" destId="{61F29333-953C-44FF-9336-8487485DCB9F}" srcOrd="2" destOrd="0" presId="urn:microsoft.com/office/officeart/2018/2/layout/IconVerticalSolidList"/>
    <dgm:cxn modelId="{F4245343-78DA-4AA2-99D7-A23CD15E7470}" type="presParOf" srcId="{61F29333-953C-44FF-9336-8487485DCB9F}" destId="{AFD36786-A265-47DB-B9F1-0E549C3B7045}" srcOrd="0" destOrd="0" presId="urn:microsoft.com/office/officeart/2018/2/layout/IconVerticalSolidList"/>
    <dgm:cxn modelId="{265E43A8-18D8-48D7-B81B-0BDA537BAD0B}" type="presParOf" srcId="{61F29333-953C-44FF-9336-8487485DCB9F}" destId="{35AB1BF1-AB2F-423B-BB4C-4749A408BA83}" srcOrd="1" destOrd="0" presId="urn:microsoft.com/office/officeart/2018/2/layout/IconVerticalSolidList"/>
    <dgm:cxn modelId="{F13B571F-89F6-4473-BFE0-F6F02EE594AF}" type="presParOf" srcId="{61F29333-953C-44FF-9336-8487485DCB9F}" destId="{6D0D47CA-4BD7-4082-9483-1FB3B52750B3}" srcOrd="2" destOrd="0" presId="urn:microsoft.com/office/officeart/2018/2/layout/IconVerticalSolidList"/>
    <dgm:cxn modelId="{46C3490A-D36B-4588-AE95-C16B8458F46A}" type="presParOf" srcId="{61F29333-953C-44FF-9336-8487485DCB9F}" destId="{31B3EAD5-E2A8-40E4-A8B5-1BA49D95A6F0}" srcOrd="3" destOrd="0" presId="urn:microsoft.com/office/officeart/2018/2/layout/IconVerticalSolidList"/>
    <dgm:cxn modelId="{505176C2-875F-43F1-B257-DB8CEB904DEF}" type="presParOf" srcId="{029DA79F-DAAC-438C-89FD-8543AB3A8BD3}" destId="{8F0276E4-0FF6-43A9-B723-53DB07B13F5C}" srcOrd="3" destOrd="0" presId="urn:microsoft.com/office/officeart/2018/2/layout/IconVerticalSolidList"/>
    <dgm:cxn modelId="{E4763C2F-D786-4EFB-9886-B3131B19F5B6}" type="presParOf" srcId="{029DA79F-DAAC-438C-89FD-8543AB3A8BD3}" destId="{C669F788-DAD6-42C8-B0D7-A25142A92F26}" srcOrd="4" destOrd="0" presId="urn:microsoft.com/office/officeart/2018/2/layout/IconVerticalSolidList"/>
    <dgm:cxn modelId="{82D50318-9A45-45FA-9CC5-F73004D348AF}" type="presParOf" srcId="{C669F788-DAD6-42C8-B0D7-A25142A92F26}" destId="{9B175F86-A223-44BB-87AF-DE4A14E8CF6A}" srcOrd="0" destOrd="0" presId="urn:microsoft.com/office/officeart/2018/2/layout/IconVerticalSolidList"/>
    <dgm:cxn modelId="{67A96F5A-F7D4-43FA-B9E9-9898F0644C3A}" type="presParOf" srcId="{C669F788-DAD6-42C8-B0D7-A25142A92F26}" destId="{3ABB07FF-C636-445B-92A7-68A7B1A54017}" srcOrd="1" destOrd="0" presId="urn:microsoft.com/office/officeart/2018/2/layout/IconVerticalSolidList"/>
    <dgm:cxn modelId="{6B6B47F2-EEF6-4A2C-AF19-16347E707562}" type="presParOf" srcId="{C669F788-DAD6-42C8-B0D7-A25142A92F26}" destId="{F3205876-25E6-401D-AD12-3B307DCF17FE}" srcOrd="2" destOrd="0" presId="urn:microsoft.com/office/officeart/2018/2/layout/IconVerticalSolidList"/>
    <dgm:cxn modelId="{6CE0ABDA-CBA1-4ED7-AC1F-7EB522284932}" type="presParOf" srcId="{C669F788-DAD6-42C8-B0D7-A25142A92F26}" destId="{7E8B3075-03EC-4164-B849-8E1F91C8398A}" srcOrd="3" destOrd="0" presId="urn:microsoft.com/office/officeart/2018/2/layout/IconVerticalSolidList"/>
    <dgm:cxn modelId="{74B3B2A9-6A54-45D2-8B78-DCDA8541CC19}" type="presParOf" srcId="{029DA79F-DAAC-438C-89FD-8543AB3A8BD3}" destId="{6E48ED37-5C56-4745-ADF3-564D147A7D60}" srcOrd="5" destOrd="0" presId="urn:microsoft.com/office/officeart/2018/2/layout/IconVerticalSolidList"/>
    <dgm:cxn modelId="{375C6A7E-4386-4F15-B4DA-00B0E03C462F}" type="presParOf" srcId="{029DA79F-DAAC-438C-89FD-8543AB3A8BD3}" destId="{3651E6B0-E98F-4E13-B761-F9B4DB41E19D}" srcOrd="6" destOrd="0" presId="urn:microsoft.com/office/officeart/2018/2/layout/IconVerticalSolidList"/>
    <dgm:cxn modelId="{B2D4BB21-099B-4AD2-8083-DF8AD9EF05C9}" type="presParOf" srcId="{3651E6B0-E98F-4E13-B761-F9B4DB41E19D}" destId="{2087120B-62EC-429E-9F5E-15F31AE2DDA3}" srcOrd="0" destOrd="0" presId="urn:microsoft.com/office/officeart/2018/2/layout/IconVerticalSolidList"/>
    <dgm:cxn modelId="{1ADA660A-347A-482F-8906-BBA77DE0DF0D}" type="presParOf" srcId="{3651E6B0-E98F-4E13-B761-F9B4DB41E19D}" destId="{A7C7D6CF-1507-4855-9A61-698878C0CC72}" srcOrd="1" destOrd="0" presId="urn:microsoft.com/office/officeart/2018/2/layout/IconVerticalSolidList"/>
    <dgm:cxn modelId="{9437185D-EE5B-4614-AB5F-AAA8E2878CE3}" type="presParOf" srcId="{3651E6B0-E98F-4E13-B761-F9B4DB41E19D}" destId="{BE476C8A-8816-4DD2-90B8-9ADCA307F568}" srcOrd="2" destOrd="0" presId="urn:microsoft.com/office/officeart/2018/2/layout/IconVerticalSolidList"/>
    <dgm:cxn modelId="{FAA89D2E-8408-48CE-A1BC-B1BDF80DF9CA}" type="presParOf" srcId="{3651E6B0-E98F-4E13-B761-F9B4DB41E19D}" destId="{2C798C96-113C-4D75-9025-0CD55CDB223D}"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D1DE95-6F63-4CF9-B4C3-FF4C78B167F9}">
      <dsp:nvSpPr>
        <dsp:cNvPr id="0" name=""/>
        <dsp:cNvSpPr/>
      </dsp:nvSpPr>
      <dsp:spPr>
        <a:xfrm>
          <a:off x="0" y="2288"/>
          <a:ext cx="6364223" cy="115984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4136EF6-EC4E-4904-AEE6-4F22B5AE3F87}">
      <dsp:nvSpPr>
        <dsp:cNvPr id="0" name=""/>
        <dsp:cNvSpPr/>
      </dsp:nvSpPr>
      <dsp:spPr>
        <a:xfrm>
          <a:off x="350852" y="263253"/>
          <a:ext cx="637913" cy="637913"/>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7F4B073-52FC-4CD6-A2BC-BDE8F4611673}">
      <dsp:nvSpPr>
        <dsp:cNvPr id="0" name=""/>
        <dsp:cNvSpPr/>
      </dsp:nvSpPr>
      <dsp:spPr>
        <a:xfrm>
          <a:off x="1339618" y="2288"/>
          <a:ext cx="5024605" cy="11598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750" tIns="122750" rIns="122750" bIns="122750" numCol="1" spcCol="1270" anchor="ctr" anchorCtr="0">
          <a:noAutofit/>
        </a:bodyPr>
        <a:lstStyle/>
        <a:p>
          <a:pPr lvl="0" algn="l" defTabSz="977900">
            <a:lnSpc>
              <a:spcPct val="90000"/>
            </a:lnSpc>
            <a:spcBef>
              <a:spcPct val="0"/>
            </a:spcBef>
            <a:spcAft>
              <a:spcPct val="35000"/>
            </a:spcAft>
          </a:pPr>
          <a:r>
            <a:rPr lang="en-IE" sz="2200" kern="1200" dirty="0">
              <a:latin typeface="Calibri" panose="020F0502020204030204" pitchFamily="34" charset="0"/>
            </a:rPr>
            <a:t>Mandatory reporting comparable with our EC counterparts</a:t>
          </a:r>
          <a:endParaRPr lang="en-US" sz="2200" kern="1200" dirty="0">
            <a:latin typeface="Calibri" panose="020F0502020204030204" pitchFamily="34" charset="0"/>
          </a:endParaRPr>
        </a:p>
      </dsp:txBody>
      <dsp:txXfrm>
        <a:off x="1339618" y="2288"/>
        <a:ext cx="5024605" cy="1159843"/>
      </dsp:txXfrm>
    </dsp:sp>
    <dsp:sp modelId="{0E1C8FC6-867A-4BAC-AF67-10940ED88BCA}">
      <dsp:nvSpPr>
        <dsp:cNvPr id="0" name=""/>
        <dsp:cNvSpPr/>
      </dsp:nvSpPr>
      <dsp:spPr>
        <a:xfrm>
          <a:off x="0" y="1452092"/>
          <a:ext cx="6364223" cy="115984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44BC71F-E3E2-442C-9582-9564D0F6B2F5}">
      <dsp:nvSpPr>
        <dsp:cNvPr id="0" name=""/>
        <dsp:cNvSpPr/>
      </dsp:nvSpPr>
      <dsp:spPr>
        <a:xfrm>
          <a:off x="350852" y="1713057"/>
          <a:ext cx="637913" cy="637913"/>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31D921A-6E81-4C14-867D-8AE7E705BF04}">
      <dsp:nvSpPr>
        <dsp:cNvPr id="0" name=""/>
        <dsp:cNvSpPr/>
      </dsp:nvSpPr>
      <dsp:spPr>
        <a:xfrm>
          <a:off x="1339618" y="1452092"/>
          <a:ext cx="5024605" cy="11598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750" tIns="122750" rIns="122750" bIns="122750" numCol="1" spcCol="1270" anchor="ctr" anchorCtr="0">
          <a:noAutofit/>
        </a:bodyPr>
        <a:lstStyle/>
        <a:p>
          <a:pPr lvl="0" algn="l" defTabSz="977900">
            <a:lnSpc>
              <a:spcPct val="90000"/>
            </a:lnSpc>
            <a:spcBef>
              <a:spcPct val="0"/>
            </a:spcBef>
            <a:spcAft>
              <a:spcPct val="35000"/>
            </a:spcAft>
          </a:pPr>
          <a:r>
            <a:rPr lang="en-IE" sz="2200" kern="1200" dirty="0">
              <a:latin typeface="Calibri" panose="020F0502020204030204" pitchFamily="34" charset="0"/>
            </a:rPr>
            <a:t>Possible under-reporting of Near Miss and non-mandatory reports</a:t>
          </a:r>
          <a:endParaRPr lang="en-US" sz="2200" kern="1200" dirty="0">
            <a:latin typeface="Calibri" panose="020F0502020204030204" pitchFamily="34" charset="0"/>
          </a:endParaRPr>
        </a:p>
      </dsp:txBody>
      <dsp:txXfrm>
        <a:off x="1339618" y="1452092"/>
        <a:ext cx="5024605" cy="1159843"/>
      </dsp:txXfrm>
    </dsp:sp>
    <dsp:sp modelId="{0CAE2A6F-DAE9-493D-AA62-4C27670C21EF}">
      <dsp:nvSpPr>
        <dsp:cNvPr id="0" name=""/>
        <dsp:cNvSpPr/>
      </dsp:nvSpPr>
      <dsp:spPr>
        <a:xfrm>
          <a:off x="0" y="2872714"/>
          <a:ext cx="6364223" cy="115984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65E29DD-6476-4A71-A8D1-0A5F9B1E3807}">
      <dsp:nvSpPr>
        <dsp:cNvPr id="0" name=""/>
        <dsp:cNvSpPr/>
      </dsp:nvSpPr>
      <dsp:spPr>
        <a:xfrm>
          <a:off x="350852" y="3162861"/>
          <a:ext cx="637913" cy="637913"/>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62B7E39-61A7-44C7-9C86-DF698D0E2185}">
      <dsp:nvSpPr>
        <dsp:cNvPr id="0" name=""/>
        <dsp:cNvSpPr/>
      </dsp:nvSpPr>
      <dsp:spPr>
        <a:xfrm>
          <a:off x="1339618" y="2901896"/>
          <a:ext cx="5024605" cy="11598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750" tIns="122750" rIns="122750" bIns="122750" numCol="1" spcCol="1270" anchor="ctr" anchorCtr="0">
          <a:noAutofit/>
        </a:bodyPr>
        <a:lstStyle/>
        <a:p>
          <a:pPr lvl="0" algn="l" defTabSz="977900">
            <a:lnSpc>
              <a:spcPct val="90000"/>
            </a:lnSpc>
            <a:spcBef>
              <a:spcPct val="0"/>
            </a:spcBef>
            <a:spcAft>
              <a:spcPct val="35000"/>
            </a:spcAft>
          </a:pPr>
          <a:r>
            <a:rPr lang="en-IE" sz="2200" kern="1200" dirty="0">
              <a:latin typeface="Calibri" panose="020F0502020204030204" pitchFamily="34" charset="0"/>
            </a:rPr>
            <a:t>Variance in reporting between hospitals in categories A and D</a:t>
          </a:r>
          <a:endParaRPr lang="en-US" sz="2200" kern="1200" dirty="0">
            <a:latin typeface="Calibri" panose="020F0502020204030204" pitchFamily="34" charset="0"/>
          </a:endParaRPr>
        </a:p>
      </dsp:txBody>
      <dsp:txXfrm>
        <a:off x="1339618" y="2901896"/>
        <a:ext cx="5024605" cy="1159843"/>
      </dsp:txXfrm>
    </dsp:sp>
    <dsp:sp modelId="{E6FB786E-BEBB-4AC7-9A1F-0E209C37ADD3}">
      <dsp:nvSpPr>
        <dsp:cNvPr id="0" name=""/>
        <dsp:cNvSpPr/>
      </dsp:nvSpPr>
      <dsp:spPr>
        <a:xfrm>
          <a:off x="0" y="4351700"/>
          <a:ext cx="6364223" cy="115984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40E9431-25C3-4E76-B48C-027896A32CB7}">
      <dsp:nvSpPr>
        <dsp:cNvPr id="0" name=""/>
        <dsp:cNvSpPr/>
      </dsp:nvSpPr>
      <dsp:spPr>
        <a:xfrm>
          <a:off x="350852" y="4612665"/>
          <a:ext cx="637913" cy="637913"/>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A6EA2B5-9CA5-41D2-B973-C47C4128BB41}">
      <dsp:nvSpPr>
        <dsp:cNvPr id="0" name=""/>
        <dsp:cNvSpPr/>
      </dsp:nvSpPr>
      <dsp:spPr>
        <a:xfrm>
          <a:off x="1339618" y="4351700"/>
          <a:ext cx="5024605" cy="11598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750" tIns="122750" rIns="122750" bIns="122750" numCol="1" spcCol="1270" anchor="ctr" anchorCtr="0">
          <a:noAutofit/>
        </a:bodyPr>
        <a:lstStyle/>
        <a:p>
          <a:pPr lvl="0" algn="l" defTabSz="977900">
            <a:lnSpc>
              <a:spcPct val="90000"/>
            </a:lnSpc>
            <a:spcBef>
              <a:spcPct val="0"/>
            </a:spcBef>
            <a:spcAft>
              <a:spcPct val="35000"/>
            </a:spcAft>
          </a:pPr>
          <a:r>
            <a:rPr lang="en-IE" sz="2200" kern="1200" dirty="0">
              <a:latin typeface="Calibri" panose="020F0502020204030204" pitchFamily="34" charset="0"/>
            </a:rPr>
            <a:t>Delays in reporting </a:t>
          </a:r>
          <a:endParaRPr lang="en-US" sz="2200" kern="1200" dirty="0">
            <a:latin typeface="Calibri" panose="020F0502020204030204" pitchFamily="34" charset="0"/>
          </a:endParaRPr>
        </a:p>
      </dsp:txBody>
      <dsp:txXfrm>
        <a:off x="1339618" y="4351700"/>
        <a:ext cx="5024605" cy="115984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6A30E9-447A-4BAA-AD83-AA3E98A571BC}">
      <dsp:nvSpPr>
        <dsp:cNvPr id="0" name=""/>
        <dsp:cNvSpPr/>
      </dsp:nvSpPr>
      <dsp:spPr>
        <a:xfrm>
          <a:off x="1333366" y="2516"/>
          <a:ext cx="5333466" cy="1303561"/>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3484" tIns="331105" rIns="103484" bIns="331105" numCol="1" spcCol="1270" anchor="ctr" anchorCtr="0">
          <a:noAutofit/>
        </a:bodyPr>
        <a:lstStyle/>
        <a:p>
          <a:pPr lvl="0" algn="l" defTabSz="977900">
            <a:lnSpc>
              <a:spcPct val="90000"/>
            </a:lnSpc>
            <a:spcBef>
              <a:spcPct val="0"/>
            </a:spcBef>
            <a:spcAft>
              <a:spcPct val="35000"/>
            </a:spcAft>
          </a:pPr>
          <a:r>
            <a:rPr lang="en-US" sz="2200" kern="1200" dirty="0">
              <a:latin typeface="Calibri" panose="020F0502020204030204" pitchFamily="34" charset="0"/>
            </a:rPr>
            <a:t>Reduce risk of TACO</a:t>
          </a:r>
        </a:p>
      </dsp:txBody>
      <dsp:txXfrm>
        <a:off x="1333366" y="2516"/>
        <a:ext cx="5333466" cy="1303561"/>
      </dsp:txXfrm>
    </dsp:sp>
    <dsp:sp modelId="{56E2E85F-7C57-433C-90C6-5A539E82FA31}">
      <dsp:nvSpPr>
        <dsp:cNvPr id="0" name=""/>
        <dsp:cNvSpPr/>
      </dsp:nvSpPr>
      <dsp:spPr>
        <a:xfrm>
          <a:off x="0" y="2516"/>
          <a:ext cx="1333366" cy="1303561"/>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12700" cap="flat" cmpd="sng" algn="ctr">
          <a:solidFill>
            <a:schemeClr val="accent5">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70557" tIns="128763" rIns="70557" bIns="128763" numCol="1" spcCol="1270" anchor="ctr" anchorCtr="0">
          <a:noAutofit/>
        </a:bodyPr>
        <a:lstStyle/>
        <a:p>
          <a:pPr lvl="0" algn="ctr" defTabSz="1244600">
            <a:lnSpc>
              <a:spcPct val="90000"/>
            </a:lnSpc>
            <a:spcBef>
              <a:spcPct val="0"/>
            </a:spcBef>
            <a:spcAft>
              <a:spcPct val="35000"/>
            </a:spcAft>
          </a:pPr>
          <a:r>
            <a:rPr lang="en-US" sz="2800" kern="1200">
              <a:latin typeface="Calibri" panose="020F0502020204030204" pitchFamily="34" charset="0"/>
            </a:rPr>
            <a:t>Reduce</a:t>
          </a:r>
        </a:p>
      </dsp:txBody>
      <dsp:txXfrm>
        <a:off x="0" y="2516"/>
        <a:ext cx="1333366" cy="1303561"/>
      </dsp:txXfrm>
    </dsp:sp>
    <dsp:sp modelId="{E6880C44-3D63-456D-970F-70DAB14D6740}">
      <dsp:nvSpPr>
        <dsp:cNvPr id="0" name=""/>
        <dsp:cNvSpPr/>
      </dsp:nvSpPr>
      <dsp:spPr>
        <a:xfrm>
          <a:off x="1333366" y="1384291"/>
          <a:ext cx="5333466" cy="1303561"/>
        </a:xfrm>
        <a:prstGeom prst="rect">
          <a:avLst/>
        </a:prstGeom>
        <a:solidFill>
          <a:schemeClr val="accent5">
            <a:tint val="40000"/>
            <a:alpha val="90000"/>
            <a:hueOff val="-3981555"/>
            <a:satOff val="889"/>
            <a:lumOff val="134"/>
            <a:alphaOff val="0"/>
          </a:schemeClr>
        </a:solidFill>
        <a:ln w="12700" cap="flat" cmpd="sng" algn="ctr">
          <a:solidFill>
            <a:schemeClr val="accent5">
              <a:tint val="40000"/>
              <a:alpha val="90000"/>
              <a:hueOff val="-3981555"/>
              <a:satOff val="889"/>
              <a:lumOff val="134"/>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3484" tIns="331105" rIns="103484" bIns="331105" numCol="1" spcCol="1270" anchor="ctr" anchorCtr="0">
          <a:noAutofit/>
        </a:bodyPr>
        <a:lstStyle/>
        <a:p>
          <a:pPr lvl="0" algn="l" defTabSz="977900">
            <a:lnSpc>
              <a:spcPct val="90000"/>
            </a:lnSpc>
            <a:spcBef>
              <a:spcPct val="0"/>
            </a:spcBef>
            <a:spcAft>
              <a:spcPct val="35000"/>
            </a:spcAft>
          </a:pPr>
          <a:r>
            <a:rPr lang="en-US" sz="2200" kern="1200">
              <a:latin typeface="Calibri" panose="020F0502020204030204" pitchFamily="34" charset="0"/>
            </a:rPr>
            <a:t>Reduce patient exposure to other risks associated with transfusion</a:t>
          </a:r>
        </a:p>
      </dsp:txBody>
      <dsp:txXfrm>
        <a:off x="1333366" y="1384291"/>
        <a:ext cx="5333466" cy="1303561"/>
      </dsp:txXfrm>
    </dsp:sp>
    <dsp:sp modelId="{A394B94C-C6A2-4352-BC80-7F61D21014AE}">
      <dsp:nvSpPr>
        <dsp:cNvPr id="0" name=""/>
        <dsp:cNvSpPr/>
      </dsp:nvSpPr>
      <dsp:spPr>
        <a:xfrm>
          <a:off x="0" y="1384291"/>
          <a:ext cx="1333366" cy="1303561"/>
        </a:xfrm>
        <a:prstGeom prst="rect">
          <a:avLst/>
        </a:prstGeom>
        <a:gradFill rotWithShape="0">
          <a:gsLst>
            <a:gs pos="0">
              <a:schemeClr val="accent5">
                <a:hueOff val="-4050717"/>
                <a:satOff val="-275"/>
                <a:lumOff val="654"/>
                <a:alphaOff val="0"/>
                <a:satMod val="103000"/>
                <a:lumMod val="102000"/>
                <a:tint val="94000"/>
              </a:schemeClr>
            </a:gs>
            <a:gs pos="50000">
              <a:schemeClr val="accent5">
                <a:hueOff val="-4050717"/>
                <a:satOff val="-275"/>
                <a:lumOff val="654"/>
                <a:alphaOff val="0"/>
                <a:satMod val="110000"/>
                <a:lumMod val="100000"/>
                <a:shade val="100000"/>
              </a:schemeClr>
            </a:gs>
            <a:gs pos="100000">
              <a:schemeClr val="accent5">
                <a:hueOff val="-4050717"/>
                <a:satOff val="-275"/>
                <a:lumOff val="654"/>
                <a:alphaOff val="0"/>
                <a:lumMod val="99000"/>
                <a:satMod val="120000"/>
                <a:shade val="78000"/>
              </a:schemeClr>
            </a:gs>
          </a:gsLst>
          <a:lin ang="5400000" scaled="0"/>
        </a:gradFill>
        <a:ln w="12700" cap="flat" cmpd="sng" algn="ctr">
          <a:solidFill>
            <a:schemeClr val="accent5">
              <a:hueOff val="-4050717"/>
              <a:satOff val="-275"/>
              <a:lumOff val="654"/>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70557" tIns="128763" rIns="70557" bIns="128763" numCol="1" spcCol="1270" anchor="ctr" anchorCtr="0">
          <a:noAutofit/>
        </a:bodyPr>
        <a:lstStyle/>
        <a:p>
          <a:pPr lvl="0" algn="ctr" defTabSz="1244600">
            <a:lnSpc>
              <a:spcPct val="90000"/>
            </a:lnSpc>
            <a:spcBef>
              <a:spcPct val="0"/>
            </a:spcBef>
            <a:spcAft>
              <a:spcPct val="35000"/>
            </a:spcAft>
          </a:pPr>
          <a:r>
            <a:rPr lang="en-US" sz="2800" kern="1200">
              <a:latin typeface="Calibri" panose="020F0502020204030204" pitchFamily="34" charset="0"/>
            </a:rPr>
            <a:t>Reduce</a:t>
          </a:r>
        </a:p>
      </dsp:txBody>
      <dsp:txXfrm>
        <a:off x="0" y="1384291"/>
        <a:ext cx="1333366" cy="1303561"/>
      </dsp:txXfrm>
    </dsp:sp>
    <dsp:sp modelId="{064EF759-E177-429F-9417-54454A37ED04}">
      <dsp:nvSpPr>
        <dsp:cNvPr id="0" name=""/>
        <dsp:cNvSpPr/>
      </dsp:nvSpPr>
      <dsp:spPr>
        <a:xfrm>
          <a:off x="1333366" y="2766066"/>
          <a:ext cx="5333466" cy="1303561"/>
        </a:xfrm>
        <a:prstGeom prst="rect">
          <a:avLst/>
        </a:prstGeom>
        <a:solidFill>
          <a:schemeClr val="accent5">
            <a:tint val="40000"/>
            <a:alpha val="90000"/>
            <a:hueOff val="-7963109"/>
            <a:satOff val="1778"/>
            <a:lumOff val="267"/>
            <a:alphaOff val="0"/>
          </a:schemeClr>
        </a:solidFill>
        <a:ln w="12700" cap="flat" cmpd="sng" algn="ctr">
          <a:solidFill>
            <a:schemeClr val="accent5">
              <a:tint val="40000"/>
              <a:alpha val="90000"/>
              <a:hueOff val="-7963109"/>
              <a:satOff val="1778"/>
              <a:lumOff val="267"/>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3484" tIns="331105" rIns="103484" bIns="331105" numCol="1" spcCol="1270" anchor="ctr" anchorCtr="0">
          <a:noAutofit/>
        </a:bodyPr>
        <a:lstStyle/>
        <a:p>
          <a:pPr lvl="0" algn="l" defTabSz="977900">
            <a:lnSpc>
              <a:spcPct val="90000"/>
            </a:lnSpc>
            <a:spcBef>
              <a:spcPct val="0"/>
            </a:spcBef>
            <a:spcAft>
              <a:spcPct val="35000"/>
            </a:spcAft>
          </a:pPr>
          <a:r>
            <a:rPr lang="en-US" sz="2200" kern="1200">
              <a:latin typeface="Calibri" panose="020F0502020204030204" pitchFamily="34" charset="0"/>
            </a:rPr>
            <a:t>Reduce cost</a:t>
          </a:r>
        </a:p>
      </dsp:txBody>
      <dsp:txXfrm>
        <a:off x="1333366" y="2766066"/>
        <a:ext cx="5333466" cy="1303561"/>
      </dsp:txXfrm>
    </dsp:sp>
    <dsp:sp modelId="{A693E052-C1B0-4F6B-A82E-E6C43FF59988}">
      <dsp:nvSpPr>
        <dsp:cNvPr id="0" name=""/>
        <dsp:cNvSpPr/>
      </dsp:nvSpPr>
      <dsp:spPr>
        <a:xfrm>
          <a:off x="0" y="2766066"/>
          <a:ext cx="1333366" cy="1303561"/>
        </a:xfrm>
        <a:prstGeom prst="rect">
          <a:avLst/>
        </a:prstGeom>
        <a:gradFill rotWithShape="0">
          <a:gsLst>
            <a:gs pos="0">
              <a:schemeClr val="accent5">
                <a:hueOff val="-8101434"/>
                <a:satOff val="-551"/>
                <a:lumOff val="1307"/>
                <a:alphaOff val="0"/>
                <a:satMod val="103000"/>
                <a:lumMod val="102000"/>
                <a:tint val="94000"/>
              </a:schemeClr>
            </a:gs>
            <a:gs pos="50000">
              <a:schemeClr val="accent5">
                <a:hueOff val="-8101434"/>
                <a:satOff val="-551"/>
                <a:lumOff val="1307"/>
                <a:alphaOff val="0"/>
                <a:satMod val="110000"/>
                <a:lumMod val="100000"/>
                <a:shade val="100000"/>
              </a:schemeClr>
            </a:gs>
            <a:gs pos="100000">
              <a:schemeClr val="accent5">
                <a:hueOff val="-8101434"/>
                <a:satOff val="-551"/>
                <a:lumOff val="1307"/>
                <a:alphaOff val="0"/>
                <a:lumMod val="99000"/>
                <a:satMod val="120000"/>
                <a:shade val="78000"/>
              </a:schemeClr>
            </a:gs>
          </a:gsLst>
          <a:lin ang="5400000" scaled="0"/>
        </a:gradFill>
        <a:ln w="12700" cap="flat" cmpd="sng" algn="ctr">
          <a:solidFill>
            <a:schemeClr val="accent5">
              <a:hueOff val="-8101434"/>
              <a:satOff val="-551"/>
              <a:lumOff val="1307"/>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70557" tIns="128763" rIns="70557" bIns="128763" numCol="1" spcCol="1270" anchor="ctr" anchorCtr="0">
          <a:noAutofit/>
        </a:bodyPr>
        <a:lstStyle/>
        <a:p>
          <a:pPr lvl="0" algn="ctr" defTabSz="1244600">
            <a:lnSpc>
              <a:spcPct val="90000"/>
            </a:lnSpc>
            <a:spcBef>
              <a:spcPct val="0"/>
            </a:spcBef>
            <a:spcAft>
              <a:spcPct val="35000"/>
            </a:spcAft>
          </a:pPr>
          <a:r>
            <a:rPr lang="en-US" sz="2800" kern="1200">
              <a:latin typeface="Calibri" panose="020F0502020204030204" pitchFamily="34" charset="0"/>
            </a:rPr>
            <a:t>Reduce</a:t>
          </a:r>
        </a:p>
      </dsp:txBody>
      <dsp:txXfrm>
        <a:off x="0" y="2766066"/>
        <a:ext cx="1333366" cy="1303561"/>
      </dsp:txXfrm>
    </dsp:sp>
    <dsp:sp modelId="{9DC8E514-0867-45D4-9452-AFCF487045DD}">
      <dsp:nvSpPr>
        <dsp:cNvPr id="0" name=""/>
        <dsp:cNvSpPr/>
      </dsp:nvSpPr>
      <dsp:spPr>
        <a:xfrm>
          <a:off x="1333366" y="4147841"/>
          <a:ext cx="5333466" cy="1303561"/>
        </a:xfrm>
        <a:prstGeom prst="rect">
          <a:avLst/>
        </a:prstGeom>
        <a:solidFill>
          <a:schemeClr val="accent5">
            <a:tint val="40000"/>
            <a:alpha val="90000"/>
            <a:hueOff val="-11944664"/>
            <a:satOff val="2667"/>
            <a:lumOff val="401"/>
            <a:alphaOff val="0"/>
          </a:schemeClr>
        </a:solidFill>
        <a:ln w="12700" cap="flat" cmpd="sng" algn="ctr">
          <a:solidFill>
            <a:schemeClr val="accent5">
              <a:tint val="40000"/>
              <a:alpha val="90000"/>
              <a:hueOff val="-11944664"/>
              <a:satOff val="2667"/>
              <a:lumOff val="401"/>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3484" tIns="331105" rIns="103484" bIns="331105" numCol="1" spcCol="1270" anchor="ctr" anchorCtr="0">
          <a:noAutofit/>
        </a:bodyPr>
        <a:lstStyle/>
        <a:p>
          <a:pPr lvl="0" algn="l" defTabSz="977900">
            <a:lnSpc>
              <a:spcPct val="90000"/>
            </a:lnSpc>
            <a:spcBef>
              <a:spcPct val="0"/>
            </a:spcBef>
            <a:spcAft>
              <a:spcPct val="35000"/>
            </a:spcAft>
          </a:pPr>
          <a:r>
            <a:rPr lang="en-US" sz="2200" kern="1200">
              <a:latin typeface="Calibri" panose="020F0502020204030204" pitchFamily="34" charset="0"/>
            </a:rPr>
            <a:t>Reduce blood usage and pressure on blood supply</a:t>
          </a:r>
        </a:p>
      </dsp:txBody>
      <dsp:txXfrm>
        <a:off x="1333366" y="4147841"/>
        <a:ext cx="5333466" cy="1303561"/>
      </dsp:txXfrm>
    </dsp:sp>
    <dsp:sp modelId="{FF81CACD-47C3-4C8A-9830-4F1DD70B909E}">
      <dsp:nvSpPr>
        <dsp:cNvPr id="0" name=""/>
        <dsp:cNvSpPr/>
      </dsp:nvSpPr>
      <dsp:spPr>
        <a:xfrm>
          <a:off x="0" y="4147841"/>
          <a:ext cx="1333366" cy="1303561"/>
        </a:xfrm>
        <a:prstGeom prst="rect">
          <a:avLst/>
        </a:prstGeom>
        <a:gradFill rotWithShape="0">
          <a:gsLst>
            <a:gs pos="0">
              <a:schemeClr val="accent5">
                <a:hueOff val="-12152150"/>
                <a:satOff val="-826"/>
                <a:lumOff val="1961"/>
                <a:alphaOff val="0"/>
                <a:satMod val="103000"/>
                <a:lumMod val="102000"/>
                <a:tint val="94000"/>
              </a:schemeClr>
            </a:gs>
            <a:gs pos="50000">
              <a:schemeClr val="accent5">
                <a:hueOff val="-12152150"/>
                <a:satOff val="-826"/>
                <a:lumOff val="1961"/>
                <a:alphaOff val="0"/>
                <a:satMod val="110000"/>
                <a:lumMod val="100000"/>
                <a:shade val="100000"/>
              </a:schemeClr>
            </a:gs>
            <a:gs pos="100000">
              <a:schemeClr val="accent5">
                <a:hueOff val="-12152150"/>
                <a:satOff val="-826"/>
                <a:lumOff val="1961"/>
                <a:alphaOff val="0"/>
                <a:lumMod val="99000"/>
                <a:satMod val="120000"/>
                <a:shade val="78000"/>
              </a:schemeClr>
            </a:gs>
          </a:gsLst>
          <a:lin ang="5400000" scaled="0"/>
        </a:gradFill>
        <a:ln w="12700" cap="flat" cmpd="sng" algn="ctr">
          <a:solidFill>
            <a:schemeClr val="accent5">
              <a:hueOff val="-12152150"/>
              <a:satOff val="-826"/>
              <a:lumOff val="1961"/>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70557" tIns="128763" rIns="70557" bIns="128763" numCol="1" spcCol="1270" anchor="ctr" anchorCtr="0">
          <a:noAutofit/>
        </a:bodyPr>
        <a:lstStyle/>
        <a:p>
          <a:pPr lvl="0" algn="ctr" defTabSz="1244600">
            <a:lnSpc>
              <a:spcPct val="90000"/>
            </a:lnSpc>
            <a:spcBef>
              <a:spcPct val="0"/>
            </a:spcBef>
            <a:spcAft>
              <a:spcPct val="35000"/>
            </a:spcAft>
          </a:pPr>
          <a:r>
            <a:rPr lang="en-US" sz="2800" kern="1200">
              <a:latin typeface="Calibri" panose="020F0502020204030204" pitchFamily="34" charset="0"/>
            </a:rPr>
            <a:t>Reduce</a:t>
          </a:r>
        </a:p>
      </dsp:txBody>
      <dsp:txXfrm>
        <a:off x="0" y="4147841"/>
        <a:ext cx="1333366" cy="130356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E00B92-A9C4-4A69-B445-9BE09994F114}">
      <dsp:nvSpPr>
        <dsp:cNvPr id="0" name=""/>
        <dsp:cNvSpPr/>
      </dsp:nvSpPr>
      <dsp:spPr>
        <a:xfrm>
          <a:off x="0" y="112786"/>
          <a:ext cx="6666832" cy="1268206"/>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GB" sz="1800" b="1" kern="1200" dirty="0">
              <a:latin typeface="Calibri" panose="020F0502020204030204" pitchFamily="34" charset="0"/>
            </a:rPr>
            <a:t>Background: </a:t>
          </a:r>
          <a:r>
            <a:rPr lang="en-GB" sz="1800" kern="1200" dirty="0">
              <a:latin typeface="Calibri" panose="020F0502020204030204" pitchFamily="34" charset="0"/>
            </a:rPr>
            <a:t>A male patient 60 + years received 1 unit of RCC for anaemia. Patient’s </a:t>
          </a:r>
          <a:r>
            <a:rPr lang="en-GB" sz="1800" kern="1200" dirty="0" err="1">
              <a:latin typeface="Calibri" panose="020F0502020204030204" pitchFamily="34" charset="0"/>
            </a:rPr>
            <a:t>Hb</a:t>
          </a:r>
          <a:r>
            <a:rPr lang="en-GB" sz="1800" kern="1200" dirty="0">
              <a:latin typeface="Calibri" panose="020F0502020204030204" pitchFamily="34" charset="0"/>
            </a:rPr>
            <a:t> was 8.7 post transfusion of 1 red cell component. Patient was asymptomatic with no bleeding. </a:t>
          </a:r>
          <a:endParaRPr lang="en-US" sz="1800" kern="1200" dirty="0">
            <a:latin typeface="Calibri" panose="020F0502020204030204" pitchFamily="34" charset="0"/>
          </a:endParaRPr>
        </a:p>
      </dsp:txBody>
      <dsp:txXfrm>
        <a:off x="61909" y="174695"/>
        <a:ext cx="6543014" cy="1144388"/>
      </dsp:txXfrm>
    </dsp:sp>
    <dsp:sp modelId="{4F0BB68D-5454-4309-955A-F62F4BF18057}">
      <dsp:nvSpPr>
        <dsp:cNvPr id="0" name=""/>
        <dsp:cNvSpPr/>
      </dsp:nvSpPr>
      <dsp:spPr>
        <a:xfrm>
          <a:off x="0" y="1432833"/>
          <a:ext cx="6666832" cy="1268206"/>
        </a:xfrm>
        <a:prstGeom prst="roundRect">
          <a:avLst/>
        </a:prstGeom>
        <a:gradFill rotWithShape="0">
          <a:gsLst>
            <a:gs pos="0">
              <a:schemeClr val="accent2">
                <a:hueOff val="2147871"/>
                <a:satOff val="-6164"/>
                <a:lumOff val="-9870"/>
                <a:alphaOff val="0"/>
                <a:satMod val="103000"/>
                <a:lumMod val="102000"/>
                <a:tint val="94000"/>
              </a:schemeClr>
            </a:gs>
            <a:gs pos="50000">
              <a:schemeClr val="accent2">
                <a:hueOff val="2147871"/>
                <a:satOff val="-6164"/>
                <a:lumOff val="-9870"/>
                <a:alphaOff val="0"/>
                <a:satMod val="110000"/>
                <a:lumMod val="100000"/>
                <a:shade val="100000"/>
              </a:schemeClr>
            </a:gs>
            <a:gs pos="100000">
              <a:schemeClr val="accent2">
                <a:hueOff val="2147871"/>
                <a:satOff val="-6164"/>
                <a:lumOff val="-987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GB" sz="1800" b="1" kern="1200" dirty="0">
              <a:latin typeface="Calibri" panose="020F0502020204030204" pitchFamily="34" charset="0"/>
            </a:rPr>
            <a:t>What happened?: </a:t>
          </a:r>
          <a:r>
            <a:rPr lang="en-GB" sz="1800" kern="1200" dirty="0">
              <a:latin typeface="Calibri" panose="020F0502020204030204" pitchFamily="34" charset="0"/>
            </a:rPr>
            <a:t>2nd unit administered by nursing staff.  Nursing staff administering unit thought unit would be wasted if not used. Patient’s </a:t>
          </a:r>
          <a:r>
            <a:rPr lang="en-GB" sz="1800" kern="1200" dirty="0" err="1">
              <a:latin typeface="Calibri" panose="020F0502020204030204" pitchFamily="34" charset="0"/>
            </a:rPr>
            <a:t>Hb</a:t>
          </a:r>
          <a:r>
            <a:rPr lang="en-GB" sz="1800" kern="1200" dirty="0">
              <a:latin typeface="Calibri" panose="020F0502020204030204" pitchFamily="34" charset="0"/>
            </a:rPr>
            <a:t> was 10.7 post 2nd transfusion. Transfusion carried out at night. </a:t>
          </a:r>
          <a:endParaRPr lang="en-US" sz="1800" kern="1200" dirty="0">
            <a:latin typeface="Calibri" panose="020F0502020204030204" pitchFamily="34" charset="0"/>
          </a:endParaRPr>
        </a:p>
      </dsp:txBody>
      <dsp:txXfrm>
        <a:off x="61909" y="1494742"/>
        <a:ext cx="6543014" cy="1144388"/>
      </dsp:txXfrm>
    </dsp:sp>
    <dsp:sp modelId="{2E761293-4725-4316-B427-CE64C914D58E}">
      <dsp:nvSpPr>
        <dsp:cNvPr id="0" name=""/>
        <dsp:cNvSpPr/>
      </dsp:nvSpPr>
      <dsp:spPr>
        <a:xfrm>
          <a:off x="0" y="2752879"/>
          <a:ext cx="6666832" cy="1268206"/>
        </a:xfrm>
        <a:prstGeom prst="roundRect">
          <a:avLst/>
        </a:prstGeom>
        <a:gradFill rotWithShape="0">
          <a:gsLst>
            <a:gs pos="0">
              <a:schemeClr val="accent2">
                <a:hueOff val="4295742"/>
                <a:satOff val="-12329"/>
                <a:lumOff val="-19739"/>
                <a:alphaOff val="0"/>
                <a:satMod val="103000"/>
                <a:lumMod val="102000"/>
                <a:tint val="94000"/>
              </a:schemeClr>
            </a:gs>
            <a:gs pos="50000">
              <a:schemeClr val="accent2">
                <a:hueOff val="4295742"/>
                <a:satOff val="-12329"/>
                <a:lumOff val="-19739"/>
                <a:alphaOff val="0"/>
                <a:satMod val="110000"/>
                <a:lumMod val="100000"/>
                <a:shade val="100000"/>
              </a:schemeClr>
            </a:gs>
            <a:gs pos="100000">
              <a:schemeClr val="accent2">
                <a:hueOff val="4295742"/>
                <a:satOff val="-12329"/>
                <a:lumOff val="-1973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GB" sz="1800" b="1" kern="1200" dirty="0">
              <a:latin typeface="Calibri" panose="020F0502020204030204" pitchFamily="34" charset="0"/>
            </a:rPr>
            <a:t>Human failure: </a:t>
          </a:r>
          <a:r>
            <a:rPr lang="en-GB" sz="1800" kern="1200" dirty="0">
              <a:latin typeface="Calibri" panose="020F0502020204030204" pitchFamily="34" charset="0"/>
            </a:rPr>
            <a:t>Knowledge, co-ordination and communication, failure to follow policies and procedures </a:t>
          </a:r>
          <a:endParaRPr lang="en-US" sz="1800" kern="1200" dirty="0">
            <a:latin typeface="Calibri" panose="020F0502020204030204" pitchFamily="34" charset="0"/>
          </a:endParaRPr>
        </a:p>
      </dsp:txBody>
      <dsp:txXfrm>
        <a:off x="61909" y="2814788"/>
        <a:ext cx="6543014" cy="1144388"/>
      </dsp:txXfrm>
    </dsp:sp>
    <dsp:sp modelId="{183066A6-C522-4485-BC36-995438822CF2}">
      <dsp:nvSpPr>
        <dsp:cNvPr id="0" name=""/>
        <dsp:cNvSpPr/>
      </dsp:nvSpPr>
      <dsp:spPr>
        <a:xfrm>
          <a:off x="0" y="4072926"/>
          <a:ext cx="6666832" cy="1268206"/>
        </a:xfrm>
        <a:prstGeom prst="roundRect">
          <a:avLst/>
        </a:prstGeom>
        <a:gradFill rotWithShape="0">
          <a:gsLst>
            <a:gs pos="0">
              <a:schemeClr val="accent2">
                <a:hueOff val="6443612"/>
                <a:satOff val="-18493"/>
                <a:lumOff val="-29609"/>
                <a:alphaOff val="0"/>
                <a:satMod val="103000"/>
                <a:lumMod val="102000"/>
                <a:tint val="94000"/>
              </a:schemeClr>
            </a:gs>
            <a:gs pos="50000">
              <a:schemeClr val="accent2">
                <a:hueOff val="6443612"/>
                <a:satOff val="-18493"/>
                <a:lumOff val="-29609"/>
                <a:alphaOff val="0"/>
                <a:satMod val="110000"/>
                <a:lumMod val="100000"/>
                <a:shade val="100000"/>
              </a:schemeClr>
            </a:gs>
            <a:gs pos="100000">
              <a:schemeClr val="accent2">
                <a:hueOff val="6443612"/>
                <a:satOff val="-18493"/>
                <a:lumOff val="-2960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GB" sz="1800" b="1" kern="1200" dirty="0">
              <a:latin typeface="Calibri" panose="020F0502020204030204" pitchFamily="34" charset="0"/>
            </a:rPr>
            <a:t>CAPA:</a:t>
          </a:r>
          <a:r>
            <a:rPr lang="en-GB" sz="1800" kern="1200" dirty="0">
              <a:latin typeface="Calibri" panose="020F0502020204030204" pitchFamily="34" charset="0"/>
            </a:rPr>
            <a:t> Included stressing importance of single unit transfusions at education sessions. Nurses informed that units can be returned to the hospital of origin. Single laminated poster included with blood documentation in clinical areas.</a:t>
          </a:r>
          <a:endParaRPr lang="en-US" sz="1800" kern="1200" dirty="0">
            <a:latin typeface="Calibri" panose="020F0502020204030204" pitchFamily="34" charset="0"/>
          </a:endParaRPr>
        </a:p>
      </dsp:txBody>
      <dsp:txXfrm>
        <a:off x="61909" y="4134835"/>
        <a:ext cx="6543014" cy="114438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D55E78-E11B-48CC-BF79-0011E494E0B5}">
      <dsp:nvSpPr>
        <dsp:cNvPr id="0" name=""/>
        <dsp:cNvSpPr/>
      </dsp:nvSpPr>
      <dsp:spPr>
        <a:xfrm>
          <a:off x="0" y="74211"/>
          <a:ext cx="5181600" cy="794503"/>
        </a:xfrm>
        <a:prstGeom prst="roundRect">
          <a:avLst/>
        </a:prstGeom>
        <a:solidFill>
          <a:schemeClr val="accent1">
            <a:shade val="8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IE" sz="2000" b="1" u="sng" kern="1200" dirty="0">
              <a:latin typeface="Calibri" panose="020F0502020204030204" pitchFamily="34" charset="0"/>
            </a:rPr>
            <a:t>Human failures</a:t>
          </a:r>
          <a:endParaRPr lang="en-US" sz="2000" b="1" u="sng" kern="1200" dirty="0">
            <a:latin typeface="Calibri" panose="020F0502020204030204" pitchFamily="34" charset="0"/>
          </a:endParaRPr>
        </a:p>
      </dsp:txBody>
      <dsp:txXfrm>
        <a:off x="38784" y="112995"/>
        <a:ext cx="5104032" cy="716935"/>
      </dsp:txXfrm>
    </dsp:sp>
    <dsp:sp modelId="{BB60D477-B34A-403A-B84A-DC96BD144D0F}">
      <dsp:nvSpPr>
        <dsp:cNvPr id="0" name=""/>
        <dsp:cNvSpPr/>
      </dsp:nvSpPr>
      <dsp:spPr>
        <a:xfrm>
          <a:off x="0" y="926314"/>
          <a:ext cx="5181600" cy="794503"/>
        </a:xfrm>
        <a:prstGeom prst="roundRect">
          <a:avLst/>
        </a:prstGeom>
        <a:solidFill>
          <a:schemeClr val="accent1">
            <a:shade val="80000"/>
            <a:hueOff val="136400"/>
            <a:satOff val="-14223"/>
            <a:lumOff val="9555"/>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IE" sz="2000" kern="1200" dirty="0">
              <a:latin typeface="Calibri" panose="020F0502020204030204" pitchFamily="34" charset="0"/>
            </a:rPr>
            <a:t>Failure to follow policies and procedures (n=10)</a:t>
          </a:r>
          <a:endParaRPr lang="en-US" sz="2000" kern="1200" dirty="0">
            <a:latin typeface="Calibri" panose="020F0502020204030204" pitchFamily="34" charset="0"/>
          </a:endParaRPr>
        </a:p>
      </dsp:txBody>
      <dsp:txXfrm>
        <a:off x="38784" y="965098"/>
        <a:ext cx="5104032" cy="716935"/>
      </dsp:txXfrm>
    </dsp:sp>
    <dsp:sp modelId="{E9D9EA9B-8D39-4098-A585-0B43723B4677}">
      <dsp:nvSpPr>
        <dsp:cNvPr id="0" name=""/>
        <dsp:cNvSpPr/>
      </dsp:nvSpPr>
      <dsp:spPr>
        <a:xfrm>
          <a:off x="0" y="1778417"/>
          <a:ext cx="5181600" cy="794503"/>
        </a:xfrm>
        <a:prstGeom prst="roundRect">
          <a:avLst/>
        </a:prstGeom>
        <a:solidFill>
          <a:schemeClr val="accent1">
            <a:shade val="80000"/>
            <a:hueOff val="272799"/>
            <a:satOff val="-28446"/>
            <a:lumOff val="1911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IE" sz="2000" kern="1200" dirty="0">
              <a:latin typeface="Calibri" panose="020F0502020204030204" pitchFamily="34" charset="0"/>
            </a:rPr>
            <a:t>Gaps in knowledge (n=6</a:t>
          </a:r>
          <a:r>
            <a:rPr lang="en-IE" sz="2000" kern="1200" dirty="0"/>
            <a:t>)</a:t>
          </a:r>
          <a:endParaRPr lang="en-US" sz="2000" kern="1200" dirty="0"/>
        </a:p>
      </dsp:txBody>
      <dsp:txXfrm>
        <a:off x="38784" y="1817201"/>
        <a:ext cx="5104032" cy="716935"/>
      </dsp:txXfrm>
    </dsp:sp>
    <dsp:sp modelId="{24C11AC9-6585-4BBB-B228-7087AEF89485}">
      <dsp:nvSpPr>
        <dsp:cNvPr id="0" name=""/>
        <dsp:cNvSpPr/>
      </dsp:nvSpPr>
      <dsp:spPr>
        <a:xfrm>
          <a:off x="0" y="2630520"/>
          <a:ext cx="5181600" cy="794503"/>
        </a:xfrm>
        <a:prstGeom prst="roundRect">
          <a:avLst/>
        </a:prstGeom>
        <a:solidFill>
          <a:schemeClr val="accent1">
            <a:shade val="80000"/>
            <a:hueOff val="409199"/>
            <a:satOff val="-42669"/>
            <a:lumOff val="28666"/>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IE" sz="2000" kern="1200" dirty="0">
              <a:latin typeface="Calibri" panose="020F0502020204030204" pitchFamily="34" charset="0"/>
            </a:rPr>
            <a:t>Co-ordination and communication errors (n=4)</a:t>
          </a:r>
          <a:endParaRPr lang="en-US" sz="2000" kern="1200" dirty="0">
            <a:latin typeface="Calibri" panose="020F0502020204030204" pitchFamily="34" charset="0"/>
          </a:endParaRPr>
        </a:p>
      </dsp:txBody>
      <dsp:txXfrm>
        <a:off x="38784" y="2669304"/>
        <a:ext cx="5104032" cy="716935"/>
      </dsp:txXfrm>
    </dsp:sp>
    <dsp:sp modelId="{B1DE2DA3-BEB9-4588-9B7C-8098A38074B1}">
      <dsp:nvSpPr>
        <dsp:cNvPr id="0" name=""/>
        <dsp:cNvSpPr/>
      </dsp:nvSpPr>
      <dsp:spPr>
        <a:xfrm>
          <a:off x="0" y="3482623"/>
          <a:ext cx="5181600" cy="794503"/>
        </a:xfrm>
        <a:prstGeom prst="roundRect">
          <a:avLst/>
        </a:prstGeom>
        <a:solidFill>
          <a:schemeClr val="accent1">
            <a:shade val="80000"/>
            <a:hueOff val="545598"/>
            <a:satOff val="-56892"/>
            <a:lumOff val="3822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GB" sz="2000" kern="1200" baseline="0" dirty="0">
              <a:latin typeface="Calibri" panose="020F0502020204030204" pitchFamily="34" charset="0"/>
            </a:rPr>
            <a:t>Hodgkin lymphoma (n=5), Non-Hodgkin lymphoma (n=3), Di George (n=1), CLL (n=1</a:t>
          </a:r>
          <a:r>
            <a:rPr lang="en-GB" sz="2000" kern="1200" baseline="0" dirty="0"/>
            <a:t>)</a:t>
          </a:r>
          <a:endParaRPr lang="en-US" sz="2000" kern="1200" baseline="0" dirty="0"/>
        </a:p>
      </dsp:txBody>
      <dsp:txXfrm>
        <a:off x="38784" y="3521407"/>
        <a:ext cx="5104032" cy="71693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A7F08F-499E-44C4-9997-FC3325A29E2B}">
      <dsp:nvSpPr>
        <dsp:cNvPr id="0" name=""/>
        <dsp:cNvSpPr/>
      </dsp:nvSpPr>
      <dsp:spPr>
        <a:xfrm>
          <a:off x="0" y="73075"/>
          <a:ext cx="6666832" cy="834228"/>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IE" sz="2100" kern="1200" dirty="0">
              <a:latin typeface="Calibri" panose="020F0502020204030204" pitchFamily="34" charset="0"/>
            </a:rPr>
            <a:t>All cases involved plasma</a:t>
          </a:r>
          <a:endParaRPr lang="en-US" sz="2100" kern="1200" dirty="0">
            <a:latin typeface="Calibri" panose="020F0502020204030204" pitchFamily="34" charset="0"/>
          </a:endParaRPr>
        </a:p>
      </dsp:txBody>
      <dsp:txXfrm>
        <a:off x="40724" y="113799"/>
        <a:ext cx="6585384" cy="752780"/>
      </dsp:txXfrm>
    </dsp:sp>
    <dsp:sp modelId="{1986E6FB-5F95-48AD-B766-95E202F07D45}">
      <dsp:nvSpPr>
        <dsp:cNvPr id="0" name=""/>
        <dsp:cNvSpPr/>
      </dsp:nvSpPr>
      <dsp:spPr>
        <a:xfrm>
          <a:off x="0" y="967783"/>
          <a:ext cx="6666832" cy="834228"/>
        </a:xfrm>
        <a:prstGeom prst="roundRect">
          <a:avLst/>
        </a:prstGeom>
        <a:gradFill rotWithShape="0">
          <a:gsLst>
            <a:gs pos="0">
              <a:schemeClr val="accent5">
                <a:hueOff val="-2430430"/>
                <a:satOff val="-165"/>
                <a:lumOff val="392"/>
                <a:alphaOff val="0"/>
                <a:satMod val="103000"/>
                <a:lumMod val="102000"/>
                <a:tint val="94000"/>
              </a:schemeClr>
            </a:gs>
            <a:gs pos="50000">
              <a:schemeClr val="accent5">
                <a:hueOff val="-2430430"/>
                <a:satOff val="-165"/>
                <a:lumOff val="392"/>
                <a:alphaOff val="0"/>
                <a:satMod val="110000"/>
                <a:lumMod val="100000"/>
                <a:shade val="100000"/>
              </a:schemeClr>
            </a:gs>
            <a:gs pos="100000">
              <a:schemeClr val="accent5">
                <a:hueOff val="-2430430"/>
                <a:satOff val="-165"/>
                <a:lumOff val="39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IE" sz="2100" kern="1200" dirty="0">
              <a:latin typeface="Calibri" panose="020F0502020204030204" pitchFamily="34" charset="0"/>
            </a:rPr>
            <a:t>All errors occurred in lab and involved lab staff. 2 cases from same site.</a:t>
          </a:r>
          <a:endParaRPr lang="en-US" sz="2100" kern="1200" dirty="0">
            <a:latin typeface="Calibri" panose="020F0502020204030204" pitchFamily="34" charset="0"/>
          </a:endParaRPr>
        </a:p>
      </dsp:txBody>
      <dsp:txXfrm>
        <a:off x="40724" y="1008507"/>
        <a:ext cx="6585384" cy="752780"/>
      </dsp:txXfrm>
    </dsp:sp>
    <dsp:sp modelId="{74B46181-D087-41FC-B053-3FAB3F7DB717}">
      <dsp:nvSpPr>
        <dsp:cNvPr id="0" name=""/>
        <dsp:cNvSpPr/>
      </dsp:nvSpPr>
      <dsp:spPr>
        <a:xfrm>
          <a:off x="0" y="1862491"/>
          <a:ext cx="6666832" cy="834228"/>
        </a:xfrm>
        <a:prstGeom prst="roundRect">
          <a:avLst/>
        </a:prstGeom>
        <a:gradFill rotWithShape="0">
          <a:gsLst>
            <a:gs pos="0">
              <a:schemeClr val="accent5">
                <a:hueOff val="-4860860"/>
                <a:satOff val="-330"/>
                <a:lumOff val="784"/>
                <a:alphaOff val="0"/>
                <a:satMod val="103000"/>
                <a:lumMod val="102000"/>
                <a:tint val="94000"/>
              </a:schemeClr>
            </a:gs>
            <a:gs pos="50000">
              <a:schemeClr val="accent5">
                <a:hueOff val="-4860860"/>
                <a:satOff val="-330"/>
                <a:lumOff val="784"/>
                <a:alphaOff val="0"/>
                <a:satMod val="110000"/>
                <a:lumMod val="100000"/>
                <a:shade val="100000"/>
              </a:schemeClr>
            </a:gs>
            <a:gs pos="100000">
              <a:schemeClr val="accent5">
                <a:hueOff val="-4860860"/>
                <a:satOff val="-330"/>
                <a:lumOff val="78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IE" sz="2100" kern="1200" dirty="0">
              <a:latin typeface="Calibri" panose="020F0502020204030204" pitchFamily="34" charset="0"/>
            </a:rPr>
            <a:t>What happened?</a:t>
          </a:r>
          <a:endParaRPr lang="en-US" sz="2100" kern="1200" dirty="0">
            <a:latin typeface="Calibri" panose="020F0502020204030204" pitchFamily="34" charset="0"/>
          </a:endParaRPr>
        </a:p>
      </dsp:txBody>
      <dsp:txXfrm>
        <a:off x="40724" y="1903215"/>
        <a:ext cx="6585384" cy="752780"/>
      </dsp:txXfrm>
    </dsp:sp>
    <dsp:sp modelId="{0B624B93-F5F8-4BA8-B0C5-2AE78D1B20C5}">
      <dsp:nvSpPr>
        <dsp:cNvPr id="0" name=""/>
        <dsp:cNvSpPr/>
      </dsp:nvSpPr>
      <dsp:spPr>
        <a:xfrm>
          <a:off x="0" y="2771348"/>
          <a:ext cx="6666832" cy="834228"/>
        </a:xfrm>
        <a:prstGeom prst="roundRect">
          <a:avLst/>
        </a:prstGeom>
        <a:gradFill rotWithShape="0">
          <a:gsLst>
            <a:gs pos="0">
              <a:schemeClr val="accent5">
                <a:hueOff val="-7291290"/>
                <a:satOff val="-496"/>
                <a:lumOff val="1177"/>
                <a:alphaOff val="0"/>
                <a:satMod val="103000"/>
                <a:lumMod val="102000"/>
                <a:tint val="94000"/>
              </a:schemeClr>
            </a:gs>
            <a:gs pos="50000">
              <a:schemeClr val="accent5">
                <a:hueOff val="-7291290"/>
                <a:satOff val="-496"/>
                <a:lumOff val="1177"/>
                <a:alphaOff val="0"/>
                <a:satMod val="110000"/>
                <a:lumMod val="100000"/>
                <a:shade val="100000"/>
              </a:schemeClr>
            </a:gs>
            <a:gs pos="100000">
              <a:schemeClr val="accent5">
                <a:hueOff val="-7291290"/>
                <a:satOff val="-496"/>
                <a:lumOff val="1177"/>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IE" sz="2100" kern="1200" dirty="0"/>
            <a:t>- </a:t>
          </a:r>
          <a:r>
            <a:rPr lang="en-IE" sz="2100" kern="1200" dirty="0">
              <a:latin typeface="Calibri" panose="020F0502020204030204" pitchFamily="34" charset="0"/>
            </a:rPr>
            <a:t>Plasma was from another patient (incorrect separation from primary tube) x 2</a:t>
          </a:r>
          <a:endParaRPr lang="en-US" sz="2100" kern="1200" dirty="0">
            <a:latin typeface="Calibri" panose="020F0502020204030204" pitchFamily="34" charset="0"/>
          </a:endParaRPr>
        </a:p>
      </dsp:txBody>
      <dsp:txXfrm>
        <a:off x="40724" y="2812072"/>
        <a:ext cx="6585384" cy="752780"/>
      </dsp:txXfrm>
    </dsp:sp>
    <dsp:sp modelId="{D58DC12B-08F7-416C-9005-C1F70C5EFA0C}">
      <dsp:nvSpPr>
        <dsp:cNvPr id="0" name=""/>
        <dsp:cNvSpPr/>
      </dsp:nvSpPr>
      <dsp:spPr>
        <a:xfrm>
          <a:off x="0" y="3651908"/>
          <a:ext cx="6666832" cy="834228"/>
        </a:xfrm>
        <a:prstGeom prst="roundRect">
          <a:avLst/>
        </a:prstGeom>
        <a:gradFill rotWithShape="0">
          <a:gsLst>
            <a:gs pos="0">
              <a:schemeClr val="accent5">
                <a:hueOff val="-9721720"/>
                <a:satOff val="-661"/>
                <a:lumOff val="1569"/>
                <a:alphaOff val="0"/>
                <a:satMod val="103000"/>
                <a:lumMod val="102000"/>
                <a:tint val="94000"/>
              </a:schemeClr>
            </a:gs>
            <a:gs pos="50000">
              <a:schemeClr val="accent5">
                <a:hueOff val="-9721720"/>
                <a:satOff val="-661"/>
                <a:lumOff val="1569"/>
                <a:alphaOff val="0"/>
                <a:satMod val="110000"/>
                <a:lumMod val="100000"/>
                <a:shade val="100000"/>
              </a:schemeClr>
            </a:gs>
            <a:gs pos="100000">
              <a:schemeClr val="accent5">
                <a:hueOff val="-9721720"/>
                <a:satOff val="-661"/>
                <a:lumOff val="156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IE" sz="2100" kern="1200" dirty="0"/>
            <a:t>-</a:t>
          </a:r>
          <a:r>
            <a:rPr lang="en-IE" sz="2100" kern="1200" dirty="0">
              <a:latin typeface="Calibri" panose="020F0502020204030204" pitchFamily="34" charset="0"/>
            </a:rPr>
            <a:t>Plasma transfused to patient with no historic group and one handwritten sample x 1</a:t>
          </a:r>
          <a:endParaRPr lang="en-US" sz="2100" kern="1200" dirty="0">
            <a:latin typeface="Calibri" panose="020F0502020204030204" pitchFamily="34" charset="0"/>
          </a:endParaRPr>
        </a:p>
      </dsp:txBody>
      <dsp:txXfrm>
        <a:off x="40724" y="3692632"/>
        <a:ext cx="6585384" cy="752780"/>
      </dsp:txXfrm>
    </dsp:sp>
    <dsp:sp modelId="{A09BB03F-772C-4342-8AC2-947A6F435238}">
      <dsp:nvSpPr>
        <dsp:cNvPr id="0" name=""/>
        <dsp:cNvSpPr/>
      </dsp:nvSpPr>
      <dsp:spPr>
        <a:xfrm>
          <a:off x="0" y="4546616"/>
          <a:ext cx="6666832" cy="834228"/>
        </a:xfrm>
        <a:prstGeom prst="roundRect">
          <a:avLst/>
        </a:prstGeom>
        <a:gradFill rotWithShape="0">
          <a:gsLst>
            <a:gs pos="0">
              <a:schemeClr val="accent5">
                <a:hueOff val="-12152150"/>
                <a:satOff val="-826"/>
                <a:lumOff val="1961"/>
                <a:alphaOff val="0"/>
                <a:satMod val="103000"/>
                <a:lumMod val="102000"/>
                <a:tint val="94000"/>
              </a:schemeClr>
            </a:gs>
            <a:gs pos="50000">
              <a:schemeClr val="accent5">
                <a:hueOff val="-12152150"/>
                <a:satOff val="-826"/>
                <a:lumOff val="1961"/>
                <a:alphaOff val="0"/>
                <a:satMod val="110000"/>
                <a:lumMod val="100000"/>
                <a:shade val="100000"/>
              </a:schemeClr>
            </a:gs>
            <a:gs pos="100000">
              <a:schemeClr val="accent5">
                <a:hueOff val="-12152150"/>
                <a:satOff val="-826"/>
                <a:lumOff val="196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IE" sz="2100" kern="1200" baseline="0" dirty="0">
              <a:solidFill>
                <a:schemeClr val="bg1"/>
              </a:solidFill>
              <a:latin typeface="Calibri" panose="020F0502020204030204" pitchFamily="34" charset="0"/>
            </a:rPr>
            <a:t>Knowledge x1, failure to follow policies and procedures x2, carrying out task incorrectly x2</a:t>
          </a:r>
          <a:endParaRPr lang="en-US" sz="2100" kern="1200" baseline="0" dirty="0">
            <a:solidFill>
              <a:schemeClr val="bg1"/>
            </a:solidFill>
            <a:latin typeface="Calibri" panose="020F0502020204030204" pitchFamily="34" charset="0"/>
          </a:endParaRPr>
        </a:p>
      </dsp:txBody>
      <dsp:txXfrm>
        <a:off x="40724" y="4587340"/>
        <a:ext cx="6585384" cy="75278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50F144-906D-4DD6-98C0-E7E55E1D4DE4}">
      <dsp:nvSpPr>
        <dsp:cNvPr id="0" name=""/>
        <dsp:cNvSpPr/>
      </dsp:nvSpPr>
      <dsp:spPr>
        <a:xfrm>
          <a:off x="205509" y="828340"/>
          <a:ext cx="911674" cy="911674"/>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D833D6C-05D1-4B6E-80E1-3AD674A7CE4E}">
      <dsp:nvSpPr>
        <dsp:cNvPr id="0" name=""/>
        <dsp:cNvSpPr/>
      </dsp:nvSpPr>
      <dsp:spPr>
        <a:xfrm>
          <a:off x="396960" y="1019791"/>
          <a:ext cx="528770" cy="528770"/>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822E646-BF7B-4C41-A94C-2F483FCB3755}">
      <dsp:nvSpPr>
        <dsp:cNvPr id="0" name=""/>
        <dsp:cNvSpPr/>
      </dsp:nvSpPr>
      <dsp:spPr>
        <a:xfrm>
          <a:off x="1312541" y="828340"/>
          <a:ext cx="2148945" cy="911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622300">
            <a:lnSpc>
              <a:spcPct val="100000"/>
            </a:lnSpc>
            <a:spcBef>
              <a:spcPct val="0"/>
            </a:spcBef>
            <a:spcAft>
              <a:spcPct val="35000"/>
            </a:spcAft>
          </a:pPr>
          <a:r>
            <a:rPr lang="en-US" sz="1400" kern="1200">
              <a:latin typeface="Calibri" panose="020F0502020204030204" pitchFamily="34" charset="0"/>
            </a:rPr>
            <a:t>Report – Inappropriate transfusions </a:t>
          </a:r>
        </a:p>
        <a:p>
          <a:pPr lvl="0" algn="l" defTabSz="622300">
            <a:spcBef>
              <a:spcPct val="0"/>
            </a:spcBef>
            <a:spcAft>
              <a:spcPct val="35000"/>
            </a:spcAft>
          </a:pPr>
          <a:endParaRPr lang="en-US" sz="1400" kern="1200" dirty="0">
            <a:latin typeface="Calibri" panose="020F0502020204030204" pitchFamily="34" charset="0"/>
          </a:endParaRPr>
        </a:p>
      </dsp:txBody>
      <dsp:txXfrm>
        <a:off x="1312541" y="828340"/>
        <a:ext cx="2148945" cy="911674"/>
      </dsp:txXfrm>
    </dsp:sp>
    <dsp:sp modelId="{363991CC-E543-4DE6-BBC7-6287A4DC6EB0}">
      <dsp:nvSpPr>
        <dsp:cNvPr id="0" name=""/>
        <dsp:cNvSpPr/>
      </dsp:nvSpPr>
      <dsp:spPr>
        <a:xfrm>
          <a:off x="3835925" y="828340"/>
          <a:ext cx="911674" cy="911674"/>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BCAA68A-C229-44EC-960F-89FABA4FCD17}">
      <dsp:nvSpPr>
        <dsp:cNvPr id="0" name=""/>
        <dsp:cNvSpPr/>
      </dsp:nvSpPr>
      <dsp:spPr>
        <a:xfrm>
          <a:off x="4027376" y="1019791"/>
          <a:ext cx="528770" cy="528770"/>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661FED4-6667-4954-964C-71C522F0D9C2}">
      <dsp:nvSpPr>
        <dsp:cNvPr id="0" name=""/>
        <dsp:cNvSpPr/>
      </dsp:nvSpPr>
      <dsp:spPr>
        <a:xfrm>
          <a:off x="4942957" y="828340"/>
          <a:ext cx="2148945" cy="911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622300">
            <a:lnSpc>
              <a:spcPct val="100000"/>
            </a:lnSpc>
            <a:spcBef>
              <a:spcPct val="0"/>
            </a:spcBef>
            <a:spcAft>
              <a:spcPct val="35000"/>
            </a:spcAft>
          </a:pPr>
          <a:r>
            <a:rPr lang="en-US" sz="1400" kern="1200">
              <a:latin typeface="Calibri" panose="020F0502020204030204" pitchFamily="34" charset="0"/>
            </a:rPr>
            <a:t>Training and Education –Prescription/Request Errors – 19% of all errors reported </a:t>
          </a:r>
          <a:endParaRPr lang="en-US" sz="1400" kern="1200" dirty="0">
            <a:latin typeface="Calibri" panose="020F0502020204030204" pitchFamily="34" charset="0"/>
          </a:endParaRPr>
        </a:p>
      </dsp:txBody>
      <dsp:txXfrm>
        <a:off x="4942957" y="828340"/>
        <a:ext cx="2148945" cy="911674"/>
      </dsp:txXfrm>
    </dsp:sp>
    <dsp:sp modelId="{216DDF1F-AB13-4B5E-AE05-07BD5C951E87}">
      <dsp:nvSpPr>
        <dsp:cNvPr id="0" name=""/>
        <dsp:cNvSpPr/>
      </dsp:nvSpPr>
      <dsp:spPr>
        <a:xfrm>
          <a:off x="7466341" y="828340"/>
          <a:ext cx="911674" cy="911674"/>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D2B5E94-F255-409A-8FAA-8582CEE59207}">
      <dsp:nvSpPr>
        <dsp:cNvPr id="0" name=""/>
        <dsp:cNvSpPr/>
      </dsp:nvSpPr>
      <dsp:spPr>
        <a:xfrm>
          <a:off x="7657792" y="1019791"/>
          <a:ext cx="528770" cy="528770"/>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70B8303-5EAD-4AC2-9951-E81687BC1398}">
      <dsp:nvSpPr>
        <dsp:cNvPr id="0" name=""/>
        <dsp:cNvSpPr/>
      </dsp:nvSpPr>
      <dsp:spPr>
        <a:xfrm>
          <a:off x="8573374" y="828340"/>
          <a:ext cx="2148945" cy="911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622300">
            <a:lnSpc>
              <a:spcPct val="100000"/>
            </a:lnSpc>
            <a:spcBef>
              <a:spcPct val="0"/>
            </a:spcBef>
            <a:spcAft>
              <a:spcPct val="35000"/>
            </a:spcAft>
          </a:pPr>
          <a:r>
            <a:rPr lang="en-US" sz="1400" kern="1200" dirty="0">
              <a:latin typeface="Calibri" panose="020F0502020204030204" pitchFamily="34" charset="0"/>
            </a:rPr>
            <a:t>Single unit </a:t>
          </a:r>
          <a:r>
            <a:rPr lang="en-US" sz="1400" kern="1200">
              <a:latin typeface="Calibri" panose="020F0502020204030204" pitchFamily="34" charset="0"/>
            </a:rPr>
            <a:t>policy </a:t>
          </a:r>
          <a:endParaRPr lang="en-US" sz="1400" kern="1200" dirty="0">
            <a:latin typeface="Calibri" panose="020F0502020204030204" pitchFamily="34" charset="0"/>
          </a:endParaRPr>
        </a:p>
      </dsp:txBody>
      <dsp:txXfrm>
        <a:off x="8573374" y="828340"/>
        <a:ext cx="2148945" cy="911674"/>
      </dsp:txXfrm>
    </dsp:sp>
    <dsp:sp modelId="{256A8049-116F-4C40-B591-8AE368BF46FE}">
      <dsp:nvSpPr>
        <dsp:cNvPr id="0" name=""/>
        <dsp:cNvSpPr/>
      </dsp:nvSpPr>
      <dsp:spPr>
        <a:xfrm>
          <a:off x="205509" y="2452790"/>
          <a:ext cx="911674" cy="911674"/>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730AD60-06D8-45CD-8A07-94C7AABDAF89}">
      <dsp:nvSpPr>
        <dsp:cNvPr id="0" name=""/>
        <dsp:cNvSpPr/>
      </dsp:nvSpPr>
      <dsp:spPr>
        <a:xfrm>
          <a:off x="396960" y="2644242"/>
          <a:ext cx="528770" cy="528770"/>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1CF0D38-F6EE-4773-AFDB-660477381B4F}">
      <dsp:nvSpPr>
        <dsp:cNvPr id="0" name=""/>
        <dsp:cNvSpPr/>
      </dsp:nvSpPr>
      <dsp:spPr>
        <a:xfrm>
          <a:off x="1312541" y="2452790"/>
          <a:ext cx="2148945" cy="911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622300">
            <a:lnSpc>
              <a:spcPct val="100000"/>
            </a:lnSpc>
            <a:spcBef>
              <a:spcPct val="0"/>
            </a:spcBef>
            <a:spcAft>
              <a:spcPct val="35000"/>
            </a:spcAft>
          </a:pPr>
          <a:r>
            <a:rPr lang="en-US" sz="1400" kern="1200">
              <a:latin typeface="Calibri" panose="020F0502020204030204" pitchFamily="34" charset="0"/>
            </a:rPr>
            <a:t>Educate patients to advocate for their needs – Anti D + special requirements</a:t>
          </a:r>
          <a:endParaRPr lang="en-US" sz="1400" kern="1200" dirty="0">
            <a:latin typeface="Calibri" panose="020F0502020204030204" pitchFamily="34" charset="0"/>
          </a:endParaRPr>
        </a:p>
      </dsp:txBody>
      <dsp:txXfrm>
        <a:off x="1312541" y="2452790"/>
        <a:ext cx="2148945" cy="911674"/>
      </dsp:txXfrm>
    </dsp:sp>
    <dsp:sp modelId="{E786E309-812D-4F80-9E21-F060A477218B}">
      <dsp:nvSpPr>
        <dsp:cNvPr id="0" name=""/>
        <dsp:cNvSpPr/>
      </dsp:nvSpPr>
      <dsp:spPr>
        <a:xfrm>
          <a:off x="3835925" y="2452790"/>
          <a:ext cx="911674" cy="911674"/>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821B811-DCC4-4980-865F-34504DB12A83}">
      <dsp:nvSpPr>
        <dsp:cNvPr id="0" name=""/>
        <dsp:cNvSpPr/>
      </dsp:nvSpPr>
      <dsp:spPr>
        <a:xfrm>
          <a:off x="4027376" y="2644242"/>
          <a:ext cx="528770" cy="528770"/>
        </a:xfrm>
        <a:prstGeom prst="rect">
          <a:avLst/>
        </a:prstGeom>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E967233-8AA4-4BEF-B6C1-CAC238F17A82}">
      <dsp:nvSpPr>
        <dsp:cNvPr id="0" name=""/>
        <dsp:cNvSpPr/>
      </dsp:nvSpPr>
      <dsp:spPr>
        <a:xfrm>
          <a:off x="4942957" y="2452790"/>
          <a:ext cx="2148945" cy="911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622300">
            <a:lnSpc>
              <a:spcPct val="100000"/>
            </a:lnSpc>
            <a:spcBef>
              <a:spcPct val="0"/>
            </a:spcBef>
            <a:spcAft>
              <a:spcPct val="35000"/>
            </a:spcAft>
          </a:pPr>
          <a:r>
            <a:rPr lang="en-IE" sz="1400" kern="1200" dirty="0">
              <a:latin typeface="Calibri" panose="020F0502020204030204" pitchFamily="34" charset="0"/>
            </a:rPr>
            <a:t>Handovers – need to ensure patient’s requirements communicated</a:t>
          </a:r>
        </a:p>
      </dsp:txBody>
      <dsp:txXfrm>
        <a:off x="4942957" y="2452790"/>
        <a:ext cx="2148945" cy="91167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87F7AC-DD49-494B-B02D-233B107ACF8C}">
      <dsp:nvSpPr>
        <dsp:cNvPr id="0" name=""/>
        <dsp:cNvSpPr/>
      </dsp:nvSpPr>
      <dsp:spPr>
        <a:xfrm>
          <a:off x="0" y="324859"/>
          <a:ext cx="6666832" cy="4284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000607EA-C501-4180-B542-790F15AF595F}">
      <dsp:nvSpPr>
        <dsp:cNvPr id="0" name=""/>
        <dsp:cNvSpPr/>
      </dsp:nvSpPr>
      <dsp:spPr>
        <a:xfrm>
          <a:off x="333341" y="73939"/>
          <a:ext cx="4666783" cy="50184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lvl="0" algn="l" defTabSz="755650">
            <a:lnSpc>
              <a:spcPct val="90000"/>
            </a:lnSpc>
            <a:spcBef>
              <a:spcPct val="0"/>
            </a:spcBef>
            <a:spcAft>
              <a:spcPct val="35000"/>
            </a:spcAft>
          </a:pPr>
          <a:r>
            <a:rPr lang="en-IE" sz="1700" kern="1200">
              <a:latin typeface="Calibri" panose="020F0502020204030204" pitchFamily="34" charset="0"/>
            </a:rPr>
            <a:t>Specimen reception errors – n=7</a:t>
          </a:r>
          <a:endParaRPr lang="en-US" sz="1700" kern="1200">
            <a:latin typeface="Calibri" panose="020F0502020204030204" pitchFamily="34" charset="0"/>
          </a:endParaRPr>
        </a:p>
      </dsp:txBody>
      <dsp:txXfrm>
        <a:off x="357839" y="98437"/>
        <a:ext cx="4617787" cy="452844"/>
      </dsp:txXfrm>
    </dsp:sp>
    <dsp:sp modelId="{1CA932DF-A755-4F1E-BAF2-360F5589C8F1}">
      <dsp:nvSpPr>
        <dsp:cNvPr id="0" name=""/>
        <dsp:cNvSpPr/>
      </dsp:nvSpPr>
      <dsp:spPr>
        <a:xfrm>
          <a:off x="0" y="1095979"/>
          <a:ext cx="6666832" cy="428400"/>
        </a:xfrm>
        <a:prstGeom prst="rect">
          <a:avLst/>
        </a:prstGeom>
        <a:solidFill>
          <a:schemeClr val="lt1">
            <a:alpha val="90000"/>
            <a:hueOff val="0"/>
            <a:satOff val="0"/>
            <a:lumOff val="0"/>
            <a:alphaOff val="0"/>
          </a:schemeClr>
        </a:solidFill>
        <a:ln w="12700" cap="flat" cmpd="sng" algn="ctr">
          <a:solidFill>
            <a:schemeClr val="accent2">
              <a:hueOff val="1073935"/>
              <a:satOff val="-3082"/>
              <a:lumOff val="-4935"/>
              <a:alphaOff val="0"/>
            </a:schemeClr>
          </a:solidFill>
          <a:prstDash val="solid"/>
          <a:miter lim="800000"/>
        </a:ln>
        <a:effectLst/>
      </dsp:spPr>
      <dsp:style>
        <a:lnRef idx="1">
          <a:scrgbClr r="0" g="0" b="0"/>
        </a:lnRef>
        <a:fillRef idx="1">
          <a:scrgbClr r="0" g="0" b="0"/>
        </a:fillRef>
        <a:effectRef idx="0">
          <a:scrgbClr r="0" g="0" b="0"/>
        </a:effectRef>
        <a:fontRef idx="minor"/>
      </dsp:style>
    </dsp:sp>
    <dsp:sp modelId="{12832F04-EE13-4272-8A24-6C105BB8593F}">
      <dsp:nvSpPr>
        <dsp:cNvPr id="0" name=""/>
        <dsp:cNvSpPr/>
      </dsp:nvSpPr>
      <dsp:spPr>
        <a:xfrm>
          <a:off x="333341" y="845059"/>
          <a:ext cx="4666783" cy="501840"/>
        </a:xfrm>
        <a:prstGeom prst="roundRect">
          <a:avLst/>
        </a:prstGeom>
        <a:gradFill rotWithShape="0">
          <a:gsLst>
            <a:gs pos="0">
              <a:schemeClr val="accent2">
                <a:hueOff val="1073935"/>
                <a:satOff val="-3082"/>
                <a:lumOff val="-4935"/>
                <a:alphaOff val="0"/>
                <a:satMod val="103000"/>
                <a:lumMod val="102000"/>
                <a:tint val="94000"/>
              </a:schemeClr>
            </a:gs>
            <a:gs pos="50000">
              <a:schemeClr val="accent2">
                <a:hueOff val="1073935"/>
                <a:satOff val="-3082"/>
                <a:lumOff val="-4935"/>
                <a:alphaOff val="0"/>
                <a:satMod val="110000"/>
                <a:lumMod val="100000"/>
                <a:shade val="100000"/>
              </a:schemeClr>
            </a:gs>
            <a:gs pos="100000">
              <a:schemeClr val="accent2">
                <a:hueOff val="1073935"/>
                <a:satOff val="-3082"/>
                <a:lumOff val="-493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lvl="0" algn="l" defTabSz="755650">
            <a:lnSpc>
              <a:spcPct val="90000"/>
            </a:lnSpc>
            <a:spcBef>
              <a:spcPct val="0"/>
            </a:spcBef>
            <a:spcAft>
              <a:spcPct val="35000"/>
            </a:spcAft>
          </a:pPr>
          <a:r>
            <a:rPr lang="en-IE" sz="1700" kern="1200">
              <a:latin typeface="Calibri" panose="020F0502020204030204" pitchFamily="34" charset="0"/>
            </a:rPr>
            <a:t>LIS entry errors – n=7</a:t>
          </a:r>
          <a:endParaRPr lang="en-US" sz="1700" kern="1200">
            <a:latin typeface="Calibri" panose="020F0502020204030204" pitchFamily="34" charset="0"/>
          </a:endParaRPr>
        </a:p>
      </dsp:txBody>
      <dsp:txXfrm>
        <a:off x="357839" y="869557"/>
        <a:ext cx="4617787" cy="452844"/>
      </dsp:txXfrm>
    </dsp:sp>
    <dsp:sp modelId="{F27B2260-8F4B-461D-9F7B-B262A169C0A0}">
      <dsp:nvSpPr>
        <dsp:cNvPr id="0" name=""/>
        <dsp:cNvSpPr/>
      </dsp:nvSpPr>
      <dsp:spPr>
        <a:xfrm>
          <a:off x="0" y="1867099"/>
          <a:ext cx="6666832" cy="428400"/>
        </a:xfrm>
        <a:prstGeom prst="rect">
          <a:avLst/>
        </a:prstGeom>
        <a:solidFill>
          <a:schemeClr val="lt1">
            <a:alpha val="90000"/>
            <a:hueOff val="0"/>
            <a:satOff val="0"/>
            <a:lumOff val="0"/>
            <a:alphaOff val="0"/>
          </a:schemeClr>
        </a:solidFill>
        <a:ln w="12700" cap="flat" cmpd="sng" algn="ctr">
          <a:solidFill>
            <a:schemeClr val="accent2">
              <a:hueOff val="2147871"/>
              <a:satOff val="-6164"/>
              <a:lumOff val="-9870"/>
              <a:alphaOff val="0"/>
            </a:schemeClr>
          </a:solidFill>
          <a:prstDash val="solid"/>
          <a:miter lim="800000"/>
        </a:ln>
        <a:effectLst/>
      </dsp:spPr>
      <dsp:style>
        <a:lnRef idx="1">
          <a:scrgbClr r="0" g="0" b="0"/>
        </a:lnRef>
        <a:fillRef idx="1">
          <a:scrgbClr r="0" g="0" b="0"/>
        </a:fillRef>
        <a:effectRef idx="0">
          <a:scrgbClr r="0" g="0" b="0"/>
        </a:effectRef>
        <a:fontRef idx="minor"/>
      </dsp:style>
    </dsp:sp>
    <dsp:sp modelId="{DDAE9A3F-4553-4051-8128-5E4B5F54BD70}">
      <dsp:nvSpPr>
        <dsp:cNvPr id="0" name=""/>
        <dsp:cNvSpPr/>
      </dsp:nvSpPr>
      <dsp:spPr>
        <a:xfrm>
          <a:off x="333341" y="1616179"/>
          <a:ext cx="4666783" cy="501840"/>
        </a:xfrm>
        <a:prstGeom prst="roundRect">
          <a:avLst/>
        </a:prstGeom>
        <a:gradFill rotWithShape="0">
          <a:gsLst>
            <a:gs pos="0">
              <a:schemeClr val="accent2">
                <a:hueOff val="2147871"/>
                <a:satOff val="-6164"/>
                <a:lumOff val="-9870"/>
                <a:alphaOff val="0"/>
                <a:satMod val="103000"/>
                <a:lumMod val="102000"/>
                <a:tint val="94000"/>
              </a:schemeClr>
            </a:gs>
            <a:gs pos="50000">
              <a:schemeClr val="accent2">
                <a:hueOff val="2147871"/>
                <a:satOff val="-6164"/>
                <a:lumOff val="-9870"/>
                <a:alphaOff val="0"/>
                <a:satMod val="110000"/>
                <a:lumMod val="100000"/>
                <a:shade val="100000"/>
              </a:schemeClr>
            </a:gs>
            <a:gs pos="100000">
              <a:schemeClr val="accent2">
                <a:hueOff val="2147871"/>
                <a:satOff val="-6164"/>
                <a:lumOff val="-987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lvl="0" algn="l" defTabSz="755650">
            <a:lnSpc>
              <a:spcPct val="90000"/>
            </a:lnSpc>
            <a:spcBef>
              <a:spcPct val="0"/>
            </a:spcBef>
            <a:spcAft>
              <a:spcPct val="35000"/>
            </a:spcAft>
          </a:pPr>
          <a:r>
            <a:rPr lang="en-IE" sz="1700" kern="1200" dirty="0">
              <a:latin typeface="Calibri" panose="020F0502020204030204" pitchFamily="34" charset="0"/>
            </a:rPr>
            <a:t>Wrong unit selected – n=6</a:t>
          </a:r>
          <a:endParaRPr lang="en-US" sz="1700" kern="1200" dirty="0">
            <a:latin typeface="Calibri" panose="020F0502020204030204" pitchFamily="34" charset="0"/>
          </a:endParaRPr>
        </a:p>
      </dsp:txBody>
      <dsp:txXfrm>
        <a:off x="357839" y="1640677"/>
        <a:ext cx="4617787" cy="452844"/>
      </dsp:txXfrm>
    </dsp:sp>
    <dsp:sp modelId="{B65C8B58-BA5B-444A-A093-620DA7EBA8E1}">
      <dsp:nvSpPr>
        <dsp:cNvPr id="0" name=""/>
        <dsp:cNvSpPr/>
      </dsp:nvSpPr>
      <dsp:spPr>
        <a:xfrm>
          <a:off x="0" y="2638219"/>
          <a:ext cx="6666832" cy="428400"/>
        </a:xfrm>
        <a:prstGeom prst="rect">
          <a:avLst/>
        </a:prstGeom>
        <a:solidFill>
          <a:schemeClr val="lt1">
            <a:alpha val="90000"/>
            <a:hueOff val="0"/>
            <a:satOff val="0"/>
            <a:lumOff val="0"/>
            <a:alphaOff val="0"/>
          </a:schemeClr>
        </a:solidFill>
        <a:ln w="12700" cap="flat" cmpd="sng" algn="ctr">
          <a:solidFill>
            <a:schemeClr val="accent2">
              <a:hueOff val="3221806"/>
              <a:satOff val="-9246"/>
              <a:lumOff val="-14805"/>
              <a:alphaOff val="0"/>
            </a:schemeClr>
          </a:solidFill>
          <a:prstDash val="solid"/>
          <a:miter lim="800000"/>
        </a:ln>
        <a:effectLst/>
      </dsp:spPr>
      <dsp:style>
        <a:lnRef idx="1">
          <a:scrgbClr r="0" g="0" b="0"/>
        </a:lnRef>
        <a:fillRef idx="1">
          <a:scrgbClr r="0" g="0" b="0"/>
        </a:fillRef>
        <a:effectRef idx="0">
          <a:scrgbClr r="0" g="0" b="0"/>
        </a:effectRef>
        <a:fontRef idx="minor"/>
      </dsp:style>
    </dsp:sp>
    <dsp:sp modelId="{F4B83D56-946B-4BCF-A4C0-6B5B57F43958}">
      <dsp:nvSpPr>
        <dsp:cNvPr id="0" name=""/>
        <dsp:cNvSpPr/>
      </dsp:nvSpPr>
      <dsp:spPr>
        <a:xfrm>
          <a:off x="333341" y="2387299"/>
          <a:ext cx="4666783" cy="501840"/>
        </a:xfrm>
        <a:prstGeom prst="roundRect">
          <a:avLst/>
        </a:prstGeom>
        <a:gradFill rotWithShape="0">
          <a:gsLst>
            <a:gs pos="0">
              <a:schemeClr val="accent2">
                <a:hueOff val="3221806"/>
                <a:satOff val="-9246"/>
                <a:lumOff val="-14805"/>
                <a:alphaOff val="0"/>
                <a:satMod val="103000"/>
                <a:lumMod val="102000"/>
                <a:tint val="94000"/>
              </a:schemeClr>
            </a:gs>
            <a:gs pos="50000">
              <a:schemeClr val="accent2">
                <a:hueOff val="3221806"/>
                <a:satOff val="-9246"/>
                <a:lumOff val="-14805"/>
                <a:alphaOff val="0"/>
                <a:satMod val="110000"/>
                <a:lumMod val="100000"/>
                <a:shade val="100000"/>
              </a:schemeClr>
            </a:gs>
            <a:gs pos="100000">
              <a:schemeClr val="accent2">
                <a:hueOff val="3221806"/>
                <a:satOff val="-9246"/>
                <a:lumOff val="-1480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lvl="0" algn="l" defTabSz="755650">
            <a:lnSpc>
              <a:spcPct val="90000"/>
            </a:lnSpc>
            <a:spcBef>
              <a:spcPct val="0"/>
            </a:spcBef>
            <a:spcAft>
              <a:spcPct val="35000"/>
            </a:spcAft>
          </a:pPr>
          <a:r>
            <a:rPr lang="en-IE" sz="1700" kern="1200" dirty="0">
              <a:latin typeface="Calibri" panose="020F0502020204030204" pitchFamily="34" charset="0"/>
            </a:rPr>
            <a:t>Transposition of labels – n=4</a:t>
          </a:r>
          <a:endParaRPr lang="en-GB" sz="1700" kern="1200" dirty="0"/>
        </a:p>
      </dsp:txBody>
      <dsp:txXfrm>
        <a:off x="357839" y="2411797"/>
        <a:ext cx="4617787" cy="452844"/>
      </dsp:txXfrm>
    </dsp:sp>
    <dsp:sp modelId="{FCD77317-4C12-45A0-A47F-B452A8E8D15D}">
      <dsp:nvSpPr>
        <dsp:cNvPr id="0" name=""/>
        <dsp:cNvSpPr/>
      </dsp:nvSpPr>
      <dsp:spPr>
        <a:xfrm>
          <a:off x="0" y="3409339"/>
          <a:ext cx="6666832" cy="428400"/>
        </a:xfrm>
        <a:prstGeom prst="rect">
          <a:avLst/>
        </a:prstGeom>
        <a:solidFill>
          <a:schemeClr val="lt1">
            <a:alpha val="90000"/>
            <a:hueOff val="0"/>
            <a:satOff val="0"/>
            <a:lumOff val="0"/>
            <a:alphaOff val="0"/>
          </a:schemeClr>
        </a:solidFill>
        <a:ln w="12700" cap="flat" cmpd="sng" algn="ctr">
          <a:solidFill>
            <a:schemeClr val="accent2">
              <a:hueOff val="4295742"/>
              <a:satOff val="-12329"/>
              <a:lumOff val="-19739"/>
              <a:alphaOff val="0"/>
            </a:schemeClr>
          </a:solidFill>
          <a:prstDash val="solid"/>
          <a:miter lim="800000"/>
        </a:ln>
        <a:effectLst/>
      </dsp:spPr>
      <dsp:style>
        <a:lnRef idx="1">
          <a:scrgbClr r="0" g="0" b="0"/>
        </a:lnRef>
        <a:fillRef idx="1">
          <a:scrgbClr r="0" g="0" b="0"/>
        </a:fillRef>
        <a:effectRef idx="0">
          <a:scrgbClr r="0" g="0" b="0"/>
        </a:effectRef>
        <a:fontRef idx="minor"/>
      </dsp:style>
    </dsp:sp>
    <dsp:sp modelId="{1C9E4EA1-F474-4AF0-87F4-AA3660AEF18D}">
      <dsp:nvSpPr>
        <dsp:cNvPr id="0" name=""/>
        <dsp:cNvSpPr/>
      </dsp:nvSpPr>
      <dsp:spPr>
        <a:xfrm>
          <a:off x="333341" y="3158419"/>
          <a:ext cx="4666783" cy="501840"/>
        </a:xfrm>
        <a:prstGeom prst="roundRect">
          <a:avLst/>
        </a:prstGeom>
        <a:gradFill rotWithShape="0">
          <a:gsLst>
            <a:gs pos="0">
              <a:schemeClr val="accent2">
                <a:hueOff val="4295742"/>
                <a:satOff val="-12329"/>
                <a:lumOff val="-19739"/>
                <a:alphaOff val="0"/>
                <a:satMod val="103000"/>
                <a:lumMod val="102000"/>
                <a:tint val="94000"/>
              </a:schemeClr>
            </a:gs>
            <a:gs pos="50000">
              <a:schemeClr val="accent2">
                <a:hueOff val="4295742"/>
                <a:satOff val="-12329"/>
                <a:lumOff val="-19739"/>
                <a:alphaOff val="0"/>
                <a:satMod val="110000"/>
                <a:lumMod val="100000"/>
                <a:shade val="100000"/>
              </a:schemeClr>
            </a:gs>
            <a:gs pos="100000">
              <a:schemeClr val="accent2">
                <a:hueOff val="4295742"/>
                <a:satOff val="-12329"/>
                <a:lumOff val="-1973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lvl="0" algn="l" defTabSz="755650">
            <a:lnSpc>
              <a:spcPct val="90000"/>
            </a:lnSpc>
            <a:spcBef>
              <a:spcPct val="0"/>
            </a:spcBef>
            <a:spcAft>
              <a:spcPct val="35000"/>
            </a:spcAft>
          </a:pPr>
          <a:r>
            <a:rPr lang="en-IE" sz="1700" kern="1200">
              <a:latin typeface="Calibri" panose="020F0502020204030204" pitchFamily="34" charset="0"/>
            </a:rPr>
            <a:t>Unit returns – n=4</a:t>
          </a:r>
          <a:endParaRPr lang="en-GB" sz="1700" kern="1200">
            <a:latin typeface="Calibri" panose="020F0502020204030204" pitchFamily="34" charset="0"/>
          </a:endParaRPr>
        </a:p>
      </dsp:txBody>
      <dsp:txXfrm>
        <a:off x="357839" y="3182917"/>
        <a:ext cx="4617787" cy="452844"/>
      </dsp:txXfrm>
    </dsp:sp>
    <dsp:sp modelId="{0B35A2C8-A50B-49AD-A4F8-E19AA2F339F9}">
      <dsp:nvSpPr>
        <dsp:cNvPr id="0" name=""/>
        <dsp:cNvSpPr/>
      </dsp:nvSpPr>
      <dsp:spPr>
        <a:xfrm>
          <a:off x="0" y="4180459"/>
          <a:ext cx="6666832" cy="428400"/>
        </a:xfrm>
        <a:prstGeom prst="rect">
          <a:avLst/>
        </a:prstGeom>
        <a:solidFill>
          <a:schemeClr val="lt1">
            <a:alpha val="90000"/>
            <a:hueOff val="0"/>
            <a:satOff val="0"/>
            <a:lumOff val="0"/>
            <a:alphaOff val="0"/>
          </a:schemeClr>
        </a:solidFill>
        <a:ln w="12700" cap="flat" cmpd="sng" algn="ctr">
          <a:solidFill>
            <a:schemeClr val="accent2">
              <a:hueOff val="5369677"/>
              <a:satOff val="-15411"/>
              <a:lumOff val="-24674"/>
              <a:alphaOff val="0"/>
            </a:schemeClr>
          </a:solidFill>
          <a:prstDash val="solid"/>
          <a:miter lim="800000"/>
        </a:ln>
        <a:effectLst/>
      </dsp:spPr>
      <dsp:style>
        <a:lnRef idx="1">
          <a:scrgbClr r="0" g="0" b="0"/>
        </a:lnRef>
        <a:fillRef idx="1">
          <a:scrgbClr r="0" g="0" b="0"/>
        </a:fillRef>
        <a:effectRef idx="0">
          <a:scrgbClr r="0" g="0" b="0"/>
        </a:effectRef>
        <a:fontRef idx="minor"/>
      </dsp:style>
    </dsp:sp>
    <dsp:sp modelId="{FA550CE7-FE58-4905-9F45-DC1D3AD503A8}">
      <dsp:nvSpPr>
        <dsp:cNvPr id="0" name=""/>
        <dsp:cNvSpPr/>
      </dsp:nvSpPr>
      <dsp:spPr>
        <a:xfrm>
          <a:off x="352795" y="3863392"/>
          <a:ext cx="4666783" cy="501840"/>
        </a:xfrm>
        <a:prstGeom prst="roundRect">
          <a:avLst/>
        </a:prstGeom>
        <a:gradFill rotWithShape="0">
          <a:gsLst>
            <a:gs pos="0">
              <a:schemeClr val="accent2">
                <a:hueOff val="5369677"/>
                <a:satOff val="-15411"/>
                <a:lumOff val="-24674"/>
                <a:alphaOff val="0"/>
                <a:satMod val="103000"/>
                <a:lumMod val="102000"/>
                <a:tint val="94000"/>
              </a:schemeClr>
            </a:gs>
            <a:gs pos="50000">
              <a:schemeClr val="accent2">
                <a:hueOff val="5369677"/>
                <a:satOff val="-15411"/>
                <a:lumOff val="-24674"/>
                <a:alphaOff val="0"/>
                <a:satMod val="110000"/>
                <a:lumMod val="100000"/>
                <a:shade val="100000"/>
              </a:schemeClr>
            </a:gs>
            <a:gs pos="100000">
              <a:schemeClr val="accent2">
                <a:hueOff val="5369677"/>
                <a:satOff val="-15411"/>
                <a:lumOff val="-2467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lvl="0" algn="l" defTabSz="755650">
            <a:lnSpc>
              <a:spcPct val="90000"/>
            </a:lnSpc>
            <a:spcBef>
              <a:spcPct val="0"/>
            </a:spcBef>
            <a:spcAft>
              <a:spcPct val="35000"/>
            </a:spcAft>
          </a:pPr>
          <a:r>
            <a:rPr lang="en-IE" sz="1700" kern="1200" dirty="0">
              <a:latin typeface="Calibri" panose="020F0502020204030204" pitchFamily="34" charset="0"/>
            </a:rPr>
            <a:t>Handover – n=2</a:t>
          </a:r>
        </a:p>
      </dsp:txBody>
      <dsp:txXfrm>
        <a:off x="377293" y="3887890"/>
        <a:ext cx="4617787" cy="452844"/>
      </dsp:txXfrm>
    </dsp:sp>
    <dsp:sp modelId="{4D0830C3-9CE5-4424-946E-AAC4F2B05B6A}">
      <dsp:nvSpPr>
        <dsp:cNvPr id="0" name=""/>
        <dsp:cNvSpPr/>
      </dsp:nvSpPr>
      <dsp:spPr>
        <a:xfrm>
          <a:off x="0" y="4951579"/>
          <a:ext cx="6666832" cy="428400"/>
        </a:xfrm>
        <a:prstGeom prst="rect">
          <a:avLst/>
        </a:prstGeom>
        <a:solidFill>
          <a:schemeClr val="lt1">
            <a:alpha val="90000"/>
            <a:hueOff val="0"/>
            <a:satOff val="0"/>
            <a:lumOff val="0"/>
            <a:alphaOff val="0"/>
          </a:schemeClr>
        </a:solidFill>
        <a:ln w="12700" cap="flat" cmpd="sng" algn="ctr">
          <a:solidFill>
            <a:schemeClr val="accent2">
              <a:hueOff val="6443612"/>
              <a:satOff val="-18493"/>
              <a:lumOff val="-29609"/>
              <a:alphaOff val="0"/>
            </a:schemeClr>
          </a:solidFill>
          <a:prstDash val="solid"/>
          <a:miter lim="800000"/>
        </a:ln>
        <a:effectLst/>
      </dsp:spPr>
      <dsp:style>
        <a:lnRef idx="1">
          <a:scrgbClr r="0" g="0" b="0"/>
        </a:lnRef>
        <a:fillRef idx="1">
          <a:scrgbClr r="0" g="0" b="0"/>
        </a:fillRef>
        <a:effectRef idx="0">
          <a:scrgbClr r="0" g="0" b="0"/>
        </a:effectRef>
        <a:fontRef idx="minor"/>
      </dsp:style>
    </dsp:sp>
    <dsp:sp modelId="{DAF70EF3-9A64-4BFA-8E99-62F07DA33212}">
      <dsp:nvSpPr>
        <dsp:cNvPr id="0" name=""/>
        <dsp:cNvSpPr/>
      </dsp:nvSpPr>
      <dsp:spPr>
        <a:xfrm>
          <a:off x="333341" y="4700659"/>
          <a:ext cx="4666783" cy="501840"/>
        </a:xfrm>
        <a:prstGeom prst="roundRect">
          <a:avLst/>
        </a:prstGeom>
        <a:gradFill rotWithShape="0">
          <a:gsLst>
            <a:gs pos="0">
              <a:schemeClr val="accent2">
                <a:hueOff val="6443612"/>
                <a:satOff val="-18493"/>
                <a:lumOff val="-29609"/>
                <a:alphaOff val="0"/>
                <a:satMod val="103000"/>
                <a:lumMod val="102000"/>
                <a:tint val="94000"/>
              </a:schemeClr>
            </a:gs>
            <a:gs pos="50000">
              <a:schemeClr val="accent2">
                <a:hueOff val="6443612"/>
                <a:satOff val="-18493"/>
                <a:lumOff val="-29609"/>
                <a:alphaOff val="0"/>
                <a:satMod val="110000"/>
                <a:lumMod val="100000"/>
                <a:shade val="100000"/>
              </a:schemeClr>
            </a:gs>
            <a:gs pos="100000">
              <a:schemeClr val="accent2">
                <a:hueOff val="6443612"/>
                <a:satOff val="-18493"/>
                <a:lumOff val="-2960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lvl="0" algn="l" defTabSz="755650">
            <a:lnSpc>
              <a:spcPct val="90000"/>
            </a:lnSpc>
            <a:spcBef>
              <a:spcPct val="0"/>
            </a:spcBef>
            <a:spcAft>
              <a:spcPct val="35000"/>
            </a:spcAft>
          </a:pPr>
          <a:r>
            <a:rPr lang="en-IE" sz="1700" kern="1200">
              <a:latin typeface="Calibri" panose="020F0502020204030204" pitchFamily="34" charset="0"/>
            </a:rPr>
            <a:t>Blood processed for wrong patient – n=1</a:t>
          </a:r>
          <a:endParaRPr lang="en-GB" sz="1700" kern="1200">
            <a:latin typeface="Calibri" panose="020F0502020204030204" pitchFamily="34" charset="0"/>
          </a:endParaRPr>
        </a:p>
      </dsp:txBody>
      <dsp:txXfrm>
        <a:off x="357839" y="4725157"/>
        <a:ext cx="4617787" cy="45284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A6AD51-369B-4680-9062-440FF8A40354}">
      <dsp:nvSpPr>
        <dsp:cNvPr id="0" name=""/>
        <dsp:cNvSpPr/>
      </dsp:nvSpPr>
      <dsp:spPr>
        <a:xfrm>
          <a:off x="0" y="6335"/>
          <a:ext cx="6253721" cy="953403"/>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IE" sz="2400" kern="1200" dirty="0">
              <a:latin typeface="Calibri" panose="020F0502020204030204" pitchFamily="34" charset="0"/>
            </a:rPr>
            <a:t>Take care at specimen registration!</a:t>
          </a:r>
          <a:endParaRPr lang="en-US" sz="2400" kern="1200" dirty="0">
            <a:latin typeface="Calibri" panose="020F0502020204030204" pitchFamily="34" charset="0"/>
          </a:endParaRPr>
        </a:p>
      </dsp:txBody>
      <dsp:txXfrm>
        <a:off x="46541" y="52876"/>
        <a:ext cx="6160639" cy="860321"/>
      </dsp:txXfrm>
    </dsp:sp>
    <dsp:sp modelId="{F00E850B-A2FB-47E0-8080-24BFABB4AE34}">
      <dsp:nvSpPr>
        <dsp:cNvPr id="0" name=""/>
        <dsp:cNvSpPr/>
      </dsp:nvSpPr>
      <dsp:spPr>
        <a:xfrm>
          <a:off x="0" y="1028859"/>
          <a:ext cx="6253721" cy="953403"/>
        </a:xfrm>
        <a:prstGeom prst="roundRect">
          <a:avLst/>
        </a:prstGeom>
        <a:solidFill>
          <a:schemeClr val="accent5">
            <a:hueOff val="-3038037"/>
            <a:satOff val="-207"/>
            <a:lumOff val="49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IE" sz="2400" kern="1200" dirty="0">
              <a:latin typeface="Calibri" panose="020F0502020204030204" pitchFamily="34" charset="0"/>
            </a:rPr>
            <a:t>Take care when entering information on to Laboratory Information System! </a:t>
          </a:r>
          <a:endParaRPr lang="en-US" sz="2400" kern="1200" dirty="0">
            <a:latin typeface="Calibri" panose="020F0502020204030204" pitchFamily="34" charset="0"/>
          </a:endParaRPr>
        </a:p>
      </dsp:txBody>
      <dsp:txXfrm>
        <a:off x="46541" y="1075400"/>
        <a:ext cx="6160639" cy="860321"/>
      </dsp:txXfrm>
    </dsp:sp>
    <dsp:sp modelId="{5B261C2F-F104-4A32-970B-7B8E43DF9943}">
      <dsp:nvSpPr>
        <dsp:cNvPr id="0" name=""/>
        <dsp:cNvSpPr/>
      </dsp:nvSpPr>
      <dsp:spPr>
        <a:xfrm>
          <a:off x="0" y="2051383"/>
          <a:ext cx="6253721" cy="953403"/>
        </a:xfrm>
        <a:prstGeom prst="roundRect">
          <a:avLst/>
        </a:prstGeom>
        <a:solidFill>
          <a:schemeClr val="accent5">
            <a:hueOff val="-6076075"/>
            <a:satOff val="-413"/>
            <a:lumOff val="98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IE" sz="2400" kern="1200" dirty="0">
              <a:latin typeface="Calibri" panose="020F0502020204030204" pitchFamily="34" charset="0"/>
            </a:rPr>
            <a:t>One at a time! – when issuing units</a:t>
          </a:r>
          <a:endParaRPr lang="en-US" sz="2400" kern="1200" dirty="0">
            <a:latin typeface="Calibri" panose="020F0502020204030204" pitchFamily="34" charset="0"/>
          </a:endParaRPr>
        </a:p>
      </dsp:txBody>
      <dsp:txXfrm>
        <a:off x="46541" y="2097924"/>
        <a:ext cx="6160639" cy="860321"/>
      </dsp:txXfrm>
    </dsp:sp>
    <dsp:sp modelId="{476DBDD1-173E-49A5-A372-83C024ABD296}">
      <dsp:nvSpPr>
        <dsp:cNvPr id="0" name=""/>
        <dsp:cNvSpPr/>
      </dsp:nvSpPr>
      <dsp:spPr>
        <a:xfrm>
          <a:off x="0" y="3073906"/>
          <a:ext cx="6253721" cy="953403"/>
        </a:xfrm>
        <a:prstGeom prst="roundRect">
          <a:avLst/>
        </a:prstGeom>
        <a:solidFill>
          <a:schemeClr val="accent5">
            <a:hueOff val="-9114112"/>
            <a:satOff val="-620"/>
            <a:lumOff val="147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IE" sz="2400" kern="1200" dirty="0">
              <a:latin typeface="Calibri" panose="020F0502020204030204" pitchFamily="34" charset="0"/>
            </a:rPr>
            <a:t>Ensure Good Communication</a:t>
          </a:r>
          <a:r>
            <a:rPr lang="en-IE" sz="2400" kern="1200" dirty="0"/>
            <a:t> -</a:t>
          </a:r>
          <a:r>
            <a:rPr lang="en-IE" sz="2400" kern="1200" dirty="0">
              <a:latin typeface="Calibri" panose="020F0502020204030204" pitchFamily="34" charset="0"/>
            </a:rPr>
            <a:t> returns</a:t>
          </a:r>
          <a:r>
            <a:rPr lang="en-IE" sz="2400" kern="1200" dirty="0"/>
            <a:t>.</a:t>
          </a:r>
          <a:endParaRPr lang="en-US" sz="2400" kern="1200" dirty="0"/>
        </a:p>
      </dsp:txBody>
      <dsp:txXfrm>
        <a:off x="46541" y="3120447"/>
        <a:ext cx="6160639" cy="860321"/>
      </dsp:txXfrm>
    </dsp:sp>
    <dsp:sp modelId="{ED438303-CE2D-43EC-BFEF-48FFB083A99F}">
      <dsp:nvSpPr>
        <dsp:cNvPr id="0" name=""/>
        <dsp:cNvSpPr/>
      </dsp:nvSpPr>
      <dsp:spPr>
        <a:xfrm>
          <a:off x="0" y="4096430"/>
          <a:ext cx="6253721" cy="953403"/>
        </a:xfrm>
        <a:prstGeom prst="roundRect">
          <a:avLst/>
        </a:prstGeom>
        <a:solidFill>
          <a:schemeClr val="accent5">
            <a:hueOff val="-12152150"/>
            <a:satOff val="-826"/>
            <a:lumOff val="196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IE" sz="2400" kern="1200" dirty="0">
              <a:latin typeface="Calibri" panose="020F0502020204030204" pitchFamily="34" charset="0"/>
            </a:rPr>
            <a:t>Avoid Distractions – unit selection</a:t>
          </a:r>
          <a:endParaRPr lang="en-US" sz="2400" kern="1200" dirty="0">
            <a:latin typeface="Calibri" panose="020F0502020204030204" pitchFamily="34" charset="0"/>
          </a:endParaRPr>
        </a:p>
      </dsp:txBody>
      <dsp:txXfrm>
        <a:off x="46541" y="4142971"/>
        <a:ext cx="6160639" cy="86032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xmlns="">
        <a:lvl1pPr>
          <a:lnSpc>
            <a:spcPct val="100000"/>
          </a:lnSpc>
        </a:lvl1pPr>
      </dgm1612:lstStyle>
    </a:ext>
  </dgm:extLst>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619909B2-611D-4881-93FD-B9AE0ED67511}" type="datetimeFigureOut">
              <a:rPr lang="en-GB" smtClean="0"/>
              <a:t>24/03/2025</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DD405D63-91E2-43E0-A2F6-296467899B71}" type="slidenum">
              <a:rPr lang="en-GB" smtClean="0"/>
              <a:t>‹#›</a:t>
            </a:fld>
            <a:endParaRPr lang="en-GB"/>
          </a:p>
        </p:txBody>
      </p:sp>
    </p:spTree>
    <p:extLst>
      <p:ext uri="{BB962C8B-B14F-4D97-AF65-F5344CB8AC3E}">
        <p14:creationId xmlns:p14="http://schemas.microsoft.com/office/powerpoint/2010/main" val="25584564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D405D63-91E2-43E0-A2F6-296467899B71}" type="slidenum">
              <a:rPr lang="en-GB" smtClean="0"/>
              <a:t>1</a:t>
            </a:fld>
            <a:endParaRPr lang="en-GB"/>
          </a:p>
        </p:txBody>
      </p:sp>
    </p:spTree>
    <p:extLst>
      <p:ext uri="{BB962C8B-B14F-4D97-AF65-F5344CB8AC3E}">
        <p14:creationId xmlns:p14="http://schemas.microsoft.com/office/powerpoint/2010/main" val="29350619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So to sum up our mandatory reporting is comparable to our EC</a:t>
            </a:r>
            <a:r>
              <a:rPr lang="en-IE" baseline="0" dirty="0"/>
              <a:t> counterparts however when it comes to the full picture we know that some mandatory reports such as our inappropriate reports are not always captured. We also know that our NM reports are low and there is a possibility that these are being under reported. We do not know why there the range of reports submitted varies greatly from some categories and better understanding of why and how hospitals report is needed. Delays in reporting are an issue and staff need to be reminded that it is important to report as soon as possible to ensure that both the process and the quality systems are effective at capturing and preventing errors that may cause harm.</a:t>
            </a:r>
            <a:endParaRPr lang="en-IE" dirty="0"/>
          </a:p>
        </p:txBody>
      </p:sp>
      <p:sp>
        <p:nvSpPr>
          <p:cNvPr id="4" name="Slide Number Placeholder 3"/>
          <p:cNvSpPr>
            <a:spLocks noGrp="1"/>
          </p:cNvSpPr>
          <p:nvPr>
            <p:ph type="sldNum" sz="quarter" idx="10"/>
          </p:nvPr>
        </p:nvSpPr>
        <p:spPr/>
        <p:txBody>
          <a:bodyPr/>
          <a:lstStyle/>
          <a:p>
            <a:fld id="{DD405D63-91E2-43E0-A2F6-296467899B71}" type="slidenum">
              <a:rPr lang="en-GB" smtClean="0"/>
              <a:t>10</a:t>
            </a:fld>
            <a:endParaRPr lang="en-GB"/>
          </a:p>
        </p:txBody>
      </p:sp>
    </p:spTree>
    <p:extLst>
      <p:ext uri="{BB962C8B-B14F-4D97-AF65-F5344CB8AC3E}">
        <p14:creationId xmlns:p14="http://schemas.microsoft.com/office/powerpoint/2010/main" val="3313882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So we know how we report</a:t>
            </a:r>
            <a:r>
              <a:rPr lang="en-IE" baseline="0" dirty="0"/>
              <a:t> lets look at what has been reported in 2023 starting with SAEs</a:t>
            </a:r>
            <a:endParaRPr lang="en-IE" dirty="0"/>
          </a:p>
        </p:txBody>
      </p:sp>
      <p:sp>
        <p:nvSpPr>
          <p:cNvPr id="4" name="Slide Number Placeholder 3"/>
          <p:cNvSpPr>
            <a:spLocks noGrp="1"/>
          </p:cNvSpPr>
          <p:nvPr>
            <p:ph type="sldNum" sz="quarter" idx="10"/>
          </p:nvPr>
        </p:nvSpPr>
        <p:spPr/>
        <p:txBody>
          <a:bodyPr/>
          <a:lstStyle/>
          <a:p>
            <a:fld id="{DD405D63-91E2-43E0-A2F6-296467899B71}" type="slidenum">
              <a:rPr lang="en-GB" smtClean="0"/>
              <a:t>11</a:t>
            </a:fld>
            <a:endParaRPr lang="en-GB"/>
          </a:p>
        </p:txBody>
      </p:sp>
    </p:spTree>
    <p:extLst>
      <p:ext uri="{BB962C8B-B14F-4D97-AF65-F5344CB8AC3E}">
        <p14:creationId xmlns:p14="http://schemas.microsoft.com/office/powerpoint/2010/main" val="15539420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You</a:t>
            </a:r>
            <a:r>
              <a:rPr lang="en-IE" baseline="0" dirty="0"/>
              <a:t> can see the breakdown of SAE reports from 2023. The most frequently reported SAEs remain similar to previous years with other, inappropriate transfusions and failure to give an irradiated component the making up over half of all reports received. There has been an increase in Anti D reports received and on a more positive note a decrease in reports received of incorrect ABO group transfused if no reaction.</a:t>
            </a:r>
            <a:endParaRPr lang="en-GB" dirty="0"/>
          </a:p>
        </p:txBody>
      </p:sp>
      <p:sp>
        <p:nvSpPr>
          <p:cNvPr id="4" name="Slide Number Placeholder 3"/>
          <p:cNvSpPr>
            <a:spLocks noGrp="1"/>
          </p:cNvSpPr>
          <p:nvPr>
            <p:ph type="sldNum" sz="quarter" idx="5"/>
          </p:nvPr>
        </p:nvSpPr>
        <p:spPr/>
        <p:txBody>
          <a:bodyPr/>
          <a:lstStyle/>
          <a:p>
            <a:pPr rtl="0"/>
            <a:fld id="{B63359F2-43EF-4812-9DC0-98C0B1A40681}" type="slidenum">
              <a:rPr lang="en-GB" smtClean="0"/>
              <a:t>12</a:t>
            </a:fld>
            <a:endParaRPr lang="en-GB"/>
          </a:p>
        </p:txBody>
      </p:sp>
    </p:spTree>
    <p:extLst>
      <p:ext uri="{BB962C8B-B14F-4D97-AF65-F5344CB8AC3E}">
        <p14:creationId xmlns:p14="http://schemas.microsoft.com/office/powerpoint/2010/main" val="39783340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Inappropriate transfusions are reports that I want to</a:t>
            </a:r>
            <a:r>
              <a:rPr lang="en-IE" baseline="0" dirty="0"/>
              <a:t> place focus on going forward. We received 15 reports in 2023 but we know that these events are underreported because they occur more frequently in some locations. Of the reports received in 2023 8 were a result of a clinical decision made that was not in conformity with the guidelines and only 3 were a result of incorrect or absent </a:t>
            </a:r>
            <a:r>
              <a:rPr lang="en-IE" baseline="0" dirty="0" err="1"/>
              <a:t>Hb</a:t>
            </a:r>
            <a:r>
              <a:rPr lang="en-IE" baseline="0" dirty="0"/>
              <a:t> results. Of the three classified as other in one case the </a:t>
            </a:r>
            <a:r>
              <a:rPr lang="en-IE" baseline="0" dirty="0" err="1"/>
              <a:t>nuring</a:t>
            </a:r>
            <a:r>
              <a:rPr lang="en-IE" baseline="0" dirty="0"/>
              <a:t> staff transfused against advice given by Consultant </a:t>
            </a:r>
            <a:r>
              <a:rPr lang="en-IE" baseline="0" dirty="0" err="1"/>
              <a:t>Haemtologist</a:t>
            </a:r>
            <a:r>
              <a:rPr lang="en-IE" baseline="0" dirty="0"/>
              <a:t>. One was because antenatal anaemia was untreated and another the decision to transfuse was based upon patient receiving a direct anti coagulant</a:t>
            </a:r>
            <a:endParaRPr lang="en-IE" dirty="0"/>
          </a:p>
        </p:txBody>
      </p:sp>
      <p:sp>
        <p:nvSpPr>
          <p:cNvPr id="4" name="Slide Number Placeholder 3"/>
          <p:cNvSpPr>
            <a:spLocks noGrp="1"/>
          </p:cNvSpPr>
          <p:nvPr>
            <p:ph type="sldNum" sz="quarter" idx="10"/>
          </p:nvPr>
        </p:nvSpPr>
        <p:spPr/>
        <p:txBody>
          <a:bodyPr/>
          <a:lstStyle/>
          <a:p>
            <a:fld id="{DD405D63-91E2-43E0-A2F6-296467899B71}" type="slidenum">
              <a:rPr lang="en-GB" smtClean="0"/>
              <a:t>13</a:t>
            </a:fld>
            <a:endParaRPr lang="en-GB"/>
          </a:p>
        </p:txBody>
      </p:sp>
    </p:spTree>
    <p:extLst>
      <p:ext uri="{BB962C8B-B14F-4D97-AF65-F5344CB8AC3E}">
        <p14:creationId xmlns:p14="http://schemas.microsoft.com/office/powerpoint/2010/main" val="8289509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The majority of these cases were attributed to human failures although system failures</a:t>
            </a:r>
            <a:r>
              <a:rPr lang="en-IE" baseline="0" dirty="0"/>
              <a:t> were described in 5 cases. Knowledge was a common cause of the event that occurred. Suggesting that reinforcement of single unit policy may be necessary. </a:t>
            </a:r>
            <a:endParaRPr lang="en-IE" dirty="0"/>
          </a:p>
        </p:txBody>
      </p:sp>
      <p:sp>
        <p:nvSpPr>
          <p:cNvPr id="4" name="Slide Number Placeholder 3"/>
          <p:cNvSpPr>
            <a:spLocks noGrp="1"/>
          </p:cNvSpPr>
          <p:nvPr>
            <p:ph type="sldNum" sz="quarter" idx="10"/>
          </p:nvPr>
        </p:nvSpPr>
        <p:spPr/>
        <p:txBody>
          <a:bodyPr/>
          <a:lstStyle/>
          <a:p>
            <a:fld id="{DD405D63-91E2-43E0-A2F6-296467899B71}" type="slidenum">
              <a:rPr lang="en-GB" smtClean="0"/>
              <a:t>14</a:t>
            </a:fld>
            <a:endParaRPr lang="en-GB"/>
          </a:p>
        </p:txBody>
      </p:sp>
    </p:spTree>
    <p:extLst>
      <p:ext uri="{BB962C8B-B14F-4D97-AF65-F5344CB8AC3E}">
        <p14:creationId xmlns:p14="http://schemas.microsoft.com/office/powerpoint/2010/main" val="21331110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So that brings</a:t>
            </a:r>
            <a:r>
              <a:rPr lang="en-IE" baseline="0" dirty="0"/>
              <a:t> me to our single unit policy. Staff may need to be reminded of the costs and benefits of the single unit policy. Inappropriate transfusions can cause TACO in those vulnerable to TACO, this was the case in 5 TACO events in 2023. Exposure to unnecessary units puts patients at risk from other adverse reactions associated with transfusion from febrile non haemolytic transfusion reactions to TTIs (even if that risk is minimal). Units of blood are costly both financially and in terms of the resources and energy that go into providing them. These are precious resources that should not be used unless </a:t>
            </a:r>
            <a:r>
              <a:rPr lang="en-IE" baseline="0" dirty="0" err="1"/>
              <a:t>necessarry</a:t>
            </a:r>
            <a:r>
              <a:rPr lang="en-IE" baseline="0" dirty="0"/>
              <a:t>. Finally we like other blood services internationally are at a point in time where the requirement for blood at times exceeds the supply. Inappropriate transfusions can contribute to pressure in supply at a time when conservation is best advised</a:t>
            </a:r>
            <a:endParaRPr lang="en-IE" dirty="0"/>
          </a:p>
        </p:txBody>
      </p:sp>
      <p:sp>
        <p:nvSpPr>
          <p:cNvPr id="4" name="Slide Number Placeholder 3"/>
          <p:cNvSpPr>
            <a:spLocks noGrp="1"/>
          </p:cNvSpPr>
          <p:nvPr>
            <p:ph type="sldNum" sz="quarter" idx="10"/>
          </p:nvPr>
        </p:nvSpPr>
        <p:spPr/>
        <p:txBody>
          <a:bodyPr/>
          <a:lstStyle/>
          <a:p>
            <a:fld id="{DD405D63-91E2-43E0-A2F6-296467899B71}" type="slidenum">
              <a:rPr lang="en-GB" smtClean="0"/>
              <a:t>15</a:t>
            </a:fld>
            <a:endParaRPr lang="en-GB"/>
          </a:p>
        </p:txBody>
      </p:sp>
    </p:spTree>
    <p:extLst>
      <p:ext uri="{BB962C8B-B14F-4D97-AF65-F5344CB8AC3E}">
        <p14:creationId xmlns:p14="http://schemas.microsoft.com/office/powerpoint/2010/main" val="37322548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I thought it would be nice to include a case study and included this one because it is unusual but</a:t>
            </a:r>
            <a:r>
              <a:rPr lang="en-IE" baseline="0" dirty="0"/>
              <a:t> highlights the fact that events often occur because of multiple factors in this case gaps in knowledge and co-ordination and communication discuss……</a:t>
            </a:r>
            <a:endParaRPr lang="en-IE" dirty="0"/>
          </a:p>
        </p:txBody>
      </p:sp>
      <p:sp>
        <p:nvSpPr>
          <p:cNvPr id="4" name="Slide Number Placeholder 3"/>
          <p:cNvSpPr>
            <a:spLocks noGrp="1"/>
          </p:cNvSpPr>
          <p:nvPr>
            <p:ph type="sldNum" sz="quarter" idx="10"/>
          </p:nvPr>
        </p:nvSpPr>
        <p:spPr/>
        <p:txBody>
          <a:bodyPr/>
          <a:lstStyle/>
          <a:p>
            <a:fld id="{DD405D63-91E2-43E0-A2F6-296467899B71}" type="slidenum">
              <a:rPr lang="en-GB" smtClean="0"/>
              <a:t>16</a:t>
            </a:fld>
            <a:endParaRPr lang="en-GB"/>
          </a:p>
        </p:txBody>
      </p:sp>
    </p:spTree>
    <p:extLst>
      <p:ext uri="{BB962C8B-B14F-4D97-AF65-F5344CB8AC3E}">
        <p14:creationId xmlns:p14="http://schemas.microsoft.com/office/powerpoint/2010/main" val="12539095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We had 10</a:t>
            </a:r>
            <a:r>
              <a:rPr lang="en-IE" baseline="0" dirty="0"/>
              <a:t> cases reported to us of failure to give an irradiated component. While we have not had an event of </a:t>
            </a:r>
            <a:r>
              <a:rPr lang="en-IE" baseline="0" dirty="0" err="1"/>
              <a:t>GvHD</a:t>
            </a:r>
            <a:r>
              <a:rPr lang="en-IE" baseline="0" dirty="0"/>
              <a:t> reported at least since 2007 and likely before and </a:t>
            </a:r>
            <a:r>
              <a:rPr lang="en-IE" baseline="0" dirty="0" err="1"/>
              <a:t>leucodepletion</a:t>
            </a:r>
            <a:r>
              <a:rPr lang="en-IE" baseline="0" dirty="0"/>
              <a:t> is likely a factor in preventing </a:t>
            </a:r>
            <a:r>
              <a:rPr lang="en-IE" baseline="0" dirty="0" err="1"/>
              <a:t>GvHD</a:t>
            </a:r>
            <a:r>
              <a:rPr lang="en-IE" baseline="0" dirty="0"/>
              <a:t> the severity of this type of reaction means we need to actively work to reduce these events occurring. </a:t>
            </a:r>
            <a:r>
              <a:rPr lang="en-IE" baseline="0" dirty="0" err="1"/>
              <a:t>GvHD</a:t>
            </a:r>
            <a:r>
              <a:rPr lang="en-IE" baseline="0" dirty="0"/>
              <a:t> is a devastating reaction with an over 90% fatality rate. These cases were mainly a result of failure to prescribe and failure to request with one case where the historical record was not checked .  While all reports cited failure to follow policies and procedures gaps in knowledge and coordination and communication errors were cited as contributory factors. Focussed </a:t>
            </a:r>
            <a:r>
              <a:rPr lang="en-IE" baseline="0" dirty="0" err="1"/>
              <a:t>traing</a:t>
            </a:r>
            <a:r>
              <a:rPr lang="en-IE" baseline="0" dirty="0"/>
              <a:t> and education on special requirements and assessing how handovers are conducted may help reduce these events.</a:t>
            </a:r>
            <a:endParaRPr lang="en-IE" dirty="0"/>
          </a:p>
        </p:txBody>
      </p:sp>
      <p:sp>
        <p:nvSpPr>
          <p:cNvPr id="4" name="Slide Number Placeholder 3"/>
          <p:cNvSpPr>
            <a:spLocks noGrp="1"/>
          </p:cNvSpPr>
          <p:nvPr>
            <p:ph type="sldNum" sz="quarter" idx="10"/>
          </p:nvPr>
        </p:nvSpPr>
        <p:spPr/>
        <p:txBody>
          <a:bodyPr/>
          <a:lstStyle/>
          <a:p>
            <a:fld id="{DD405D63-91E2-43E0-A2F6-296467899B71}" type="slidenum">
              <a:rPr lang="en-GB" smtClean="0"/>
              <a:t>17</a:t>
            </a:fld>
            <a:endParaRPr lang="en-GB"/>
          </a:p>
        </p:txBody>
      </p:sp>
    </p:spTree>
    <p:extLst>
      <p:ext uri="{BB962C8B-B14F-4D97-AF65-F5344CB8AC3E}">
        <p14:creationId xmlns:p14="http://schemas.microsoft.com/office/powerpoint/2010/main" val="13215696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I am happy to say</a:t>
            </a:r>
            <a:r>
              <a:rPr lang="en-IE" baseline="0" dirty="0"/>
              <a:t> that in 2023 the number of incorrect ABO group transfused if no reaction. But I am sure you would like to know what happened</a:t>
            </a:r>
            <a:endParaRPr lang="en-IE" dirty="0"/>
          </a:p>
        </p:txBody>
      </p:sp>
      <p:sp>
        <p:nvSpPr>
          <p:cNvPr id="4" name="Slide Number Placeholder 3"/>
          <p:cNvSpPr>
            <a:spLocks noGrp="1"/>
          </p:cNvSpPr>
          <p:nvPr>
            <p:ph type="sldNum" sz="quarter" idx="10"/>
          </p:nvPr>
        </p:nvSpPr>
        <p:spPr/>
        <p:txBody>
          <a:bodyPr/>
          <a:lstStyle/>
          <a:p>
            <a:fld id="{DD405D63-91E2-43E0-A2F6-296467899B71}" type="slidenum">
              <a:rPr lang="en-GB" smtClean="0"/>
              <a:t>18</a:t>
            </a:fld>
            <a:endParaRPr lang="en-GB"/>
          </a:p>
        </p:txBody>
      </p:sp>
    </p:spTree>
    <p:extLst>
      <p:ext uri="{BB962C8B-B14F-4D97-AF65-F5344CB8AC3E}">
        <p14:creationId xmlns:p14="http://schemas.microsoft.com/office/powerpoint/2010/main" val="23367086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Read</a:t>
            </a:r>
          </a:p>
        </p:txBody>
      </p:sp>
      <p:sp>
        <p:nvSpPr>
          <p:cNvPr id="4" name="Slide Number Placeholder 3"/>
          <p:cNvSpPr>
            <a:spLocks noGrp="1"/>
          </p:cNvSpPr>
          <p:nvPr>
            <p:ph type="sldNum" sz="quarter" idx="10"/>
          </p:nvPr>
        </p:nvSpPr>
        <p:spPr/>
        <p:txBody>
          <a:bodyPr/>
          <a:lstStyle/>
          <a:p>
            <a:fld id="{DD405D63-91E2-43E0-A2F6-296467899B71}" type="slidenum">
              <a:rPr lang="en-GB" smtClean="0"/>
              <a:t>19</a:t>
            </a:fld>
            <a:endParaRPr lang="en-GB"/>
          </a:p>
        </p:txBody>
      </p:sp>
    </p:spTree>
    <p:extLst>
      <p:ext uri="{BB962C8B-B14F-4D97-AF65-F5344CB8AC3E}">
        <p14:creationId xmlns:p14="http://schemas.microsoft.com/office/powerpoint/2010/main" val="569093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dirty="0"/>
              <a:t>I</a:t>
            </a:r>
            <a:r>
              <a:rPr lang="en-IE" baseline="0" dirty="0"/>
              <a:t> came across this quote from </a:t>
            </a:r>
            <a:r>
              <a:rPr lang="en-IE" baseline="0" dirty="0" err="1"/>
              <a:t>spanish</a:t>
            </a:r>
            <a:r>
              <a:rPr lang="en-IE" baseline="0" dirty="0"/>
              <a:t> poet and philosopher George Santayana and it sums up perfectly a key message regarding the need to remember why haemovigilance exists and its importance</a:t>
            </a:r>
            <a:endParaRPr lang="en-IE" dirty="0"/>
          </a:p>
          <a:p>
            <a:endParaRPr lang="en-IE" dirty="0"/>
          </a:p>
        </p:txBody>
      </p:sp>
      <p:sp>
        <p:nvSpPr>
          <p:cNvPr id="4" name="Slide Number Placeholder 3"/>
          <p:cNvSpPr>
            <a:spLocks noGrp="1"/>
          </p:cNvSpPr>
          <p:nvPr>
            <p:ph type="sldNum" sz="quarter" idx="10"/>
          </p:nvPr>
        </p:nvSpPr>
        <p:spPr/>
        <p:txBody>
          <a:bodyPr/>
          <a:lstStyle/>
          <a:p>
            <a:fld id="{DD405D63-91E2-43E0-A2F6-296467899B71}" type="slidenum">
              <a:rPr lang="en-GB" smtClean="0"/>
              <a:t>2</a:t>
            </a:fld>
            <a:endParaRPr lang="en-GB"/>
          </a:p>
        </p:txBody>
      </p:sp>
    </p:spTree>
    <p:extLst>
      <p:ext uri="{BB962C8B-B14F-4D97-AF65-F5344CB8AC3E}">
        <p14:creationId xmlns:p14="http://schemas.microsoft.com/office/powerpoint/2010/main" val="13093496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As you can see</a:t>
            </a:r>
            <a:r>
              <a:rPr lang="en-IE" baseline="0" dirty="0"/>
              <a:t> from the above table we have had an increase in the number of anti d related events. With increase in delay in giving product and failure to administer from previous years.</a:t>
            </a:r>
            <a:endParaRPr lang="en-IE" dirty="0"/>
          </a:p>
        </p:txBody>
      </p:sp>
      <p:sp>
        <p:nvSpPr>
          <p:cNvPr id="4" name="Slide Number Placeholder 3"/>
          <p:cNvSpPr>
            <a:spLocks noGrp="1"/>
          </p:cNvSpPr>
          <p:nvPr>
            <p:ph type="sldNum" sz="quarter" idx="10"/>
          </p:nvPr>
        </p:nvSpPr>
        <p:spPr/>
        <p:txBody>
          <a:bodyPr/>
          <a:lstStyle/>
          <a:p>
            <a:fld id="{DD405D63-91E2-43E0-A2F6-296467899B71}" type="slidenum">
              <a:rPr lang="en-GB" smtClean="0"/>
              <a:t>20</a:t>
            </a:fld>
            <a:endParaRPr lang="en-GB"/>
          </a:p>
        </p:txBody>
      </p:sp>
    </p:spTree>
    <p:extLst>
      <p:ext uri="{BB962C8B-B14F-4D97-AF65-F5344CB8AC3E}">
        <p14:creationId xmlns:p14="http://schemas.microsoft.com/office/powerpoint/2010/main" val="37519065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So what happened? Well the reasons</a:t>
            </a:r>
            <a:r>
              <a:rPr lang="en-IE" baseline="0" dirty="0"/>
              <a:t> vary but we can see that some delays occurred for patient’s who experienced a PSE and we only had one delay in RAADP </a:t>
            </a:r>
            <a:r>
              <a:rPr lang="en-IE" baseline="0" dirty="0" err="1"/>
              <a:t>administrtaion</a:t>
            </a:r>
            <a:r>
              <a:rPr lang="en-IE" baseline="0" dirty="0"/>
              <a:t> failure to follow policies and procedures was common but knowledge was a factor in 2 cases and in 2 cases the patient did not arrive for their appointment</a:t>
            </a:r>
            <a:endParaRPr lang="en-IE" dirty="0"/>
          </a:p>
        </p:txBody>
      </p:sp>
      <p:sp>
        <p:nvSpPr>
          <p:cNvPr id="4" name="Slide Number Placeholder 3"/>
          <p:cNvSpPr>
            <a:spLocks noGrp="1"/>
          </p:cNvSpPr>
          <p:nvPr>
            <p:ph type="sldNum" sz="quarter" idx="10"/>
          </p:nvPr>
        </p:nvSpPr>
        <p:spPr/>
        <p:txBody>
          <a:bodyPr/>
          <a:lstStyle/>
          <a:p>
            <a:fld id="{DD405D63-91E2-43E0-A2F6-296467899B71}" type="slidenum">
              <a:rPr lang="en-GB" smtClean="0"/>
              <a:t>21</a:t>
            </a:fld>
            <a:endParaRPr lang="en-GB"/>
          </a:p>
        </p:txBody>
      </p:sp>
    </p:spTree>
    <p:extLst>
      <p:ext uri="{BB962C8B-B14F-4D97-AF65-F5344CB8AC3E}">
        <p14:creationId xmlns:p14="http://schemas.microsoft.com/office/powerpoint/2010/main" val="37346504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err="1"/>
              <a:t>Similarily</a:t>
            </a:r>
            <a:r>
              <a:rPr lang="en-IE" dirty="0"/>
              <a:t> PSE events were a common factor in failure to</a:t>
            </a:r>
            <a:r>
              <a:rPr lang="en-IE" baseline="0" dirty="0"/>
              <a:t> administer but RAADP was not administered in 4 cases. Coordination and communication errors occurred in 3 cases. Staff need to be reminded of the importance of follow up but education of women regarding anti D administration may help to reduce these types of error as they will be aware of the need to receive anti D in event of a PSE </a:t>
            </a:r>
            <a:endParaRPr lang="en-IE" dirty="0"/>
          </a:p>
        </p:txBody>
      </p:sp>
      <p:sp>
        <p:nvSpPr>
          <p:cNvPr id="4" name="Slide Number Placeholder 3"/>
          <p:cNvSpPr>
            <a:spLocks noGrp="1"/>
          </p:cNvSpPr>
          <p:nvPr>
            <p:ph type="sldNum" sz="quarter" idx="10"/>
          </p:nvPr>
        </p:nvSpPr>
        <p:spPr/>
        <p:txBody>
          <a:bodyPr/>
          <a:lstStyle/>
          <a:p>
            <a:fld id="{DD405D63-91E2-43E0-A2F6-296467899B71}" type="slidenum">
              <a:rPr lang="en-GB" smtClean="0"/>
              <a:t>22</a:t>
            </a:fld>
            <a:endParaRPr lang="en-GB"/>
          </a:p>
        </p:txBody>
      </p:sp>
    </p:spTree>
    <p:extLst>
      <p:ext uri="{BB962C8B-B14F-4D97-AF65-F5344CB8AC3E}">
        <p14:creationId xmlns:p14="http://schemas.microsoft.com/office/powerpoint/2010/main" val="32568305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Human</a:t>
            </a:r>
            <a:r>
              <a:rPr lang="en-GB" baseline="0" dirty="0"/>
              <a:t> error </a:t>
            </a:r>
            <a:r>
              <a:rPr lang="en-GB" baseline="0" dirty="0" err="1"/>
              <a:t>reamins</a:t>
            </a:r>
            <a:r>
              <a:rPr lang="en-GB" baseline="0" dirty="0"/>
              <a:t> most common reason for the event occurring cited on reports. Followed again by knowledge, carrying out task incorrectly </a:t>
            </a:r>
            <a:r>
              <a:rPr lang="en-GB" baseline="0"/>
              <a:t>and knowledge</a:t>
            </a:r>
            <a:endParaRPr lang="en-GB" dirty="0"/>
          </a:p>
        </p:txBody>
      </p:sp>
      <p:sp>
        <p:nvSpPr>
          <p:cNvPr id="4" name="Slide Number Placeholder 3"/>
          <p:cNvSpPr>
            <a:spLocks noGrp="1"/>
          </p:cNvSpPr>
          <p:nvPr>
            <p:ph type="sldNum" sz="quarter" idx="5"/>
          </p:nvPr>
        </p:nvSpPr>
        <p:spPr/>
        <p:txBody>
          <a:bodyPr/>
          <a:lstStyle/>
          <a:p>
            <a:pPr rtl="0"/>
            <a:fld id="{B63359F2-43EF-4812-9DC0-98C0B1A40681}" type="slidenum">
              <a:rPr lang="en-GB" smtClean="0"/>
              <a:t>23</a:t>
            </a:fld>
            <a:endParaRPr lang="en-GB"/>
          </a:p>
        </p:txBody>
      </p:sp>
    </p:spTree>
    <p:extLst>
      <p:ext uri="{BB962C8B-B14F-4D97-AF65-F5344CB8AC3E}">
        <p14:creationId xmlns:p14="http://schemas.microsoft.com/office/powerpoint/2010/main" val="17055748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D405D63-91E2-43E0-A2F6-296467899B71}" type="slidenum">
              <a:rPr lang="en-GB" smtClean="0"/>
              <a:t>24</a:t>
            </a:fld>
            <a:endParaRPr lang="en-GB"/>
          </a:p>
        </p:txBody>
      </p:sp>
    </p:spTree>
    <p:extLst>
      <p:ext uri="{BB962C8B-B14F-4D97-AF65-F5344CB8AC3E}">
        <p14:creationId xmlns:p14="http://schemas.microsoft.com/office/powerpoint/2010/main" val="28004391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Next we will have a look at our near miss reports</a:t>
            </a:r>
          </a:p>
        </p:txBody>
      </p:sp>
      <p:sp>
        <p:nvSpPr>
          <p:cNvPr id="4" name="Slide Number Placeholder 3"/>
          <p:cNvSpPr>
            <a:spLocks noGrp="1"/>
          </p:cNvSpPr>
          <p:nvPr>
            <p:ph type="sldNum" sz="quarter" idx="10"/>
          </p:nvPr>
        </p:nvSpPr>
        <p:spPr/>
        <p:txBody>
          <a:bodyPr/>
          <a:lstStyle/>
          <a:p>
            <a:fld id="{DD405D63-91E2-43E0-A2F6-296467899B71}" type="slidenum">
              <a:rPr lang="en-GB" smtClean="0"/>
              <a:t>25</a:t>
            </a:fld>
            <a:endParaRPr lang="en-GB"/>
          </a:p>
        </p:txBody>
      </p:sp>
    </p:spTree>
    <p:extLst>
      <p:ext uri="{BB962C8B-B14F-4D97-AF65-F5344CB8AC3E}">
        <p14:creationId xmlns:p14="http://schemas.microsoft.com/office/powerpoint/2010/main" val="19005943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Currently the way we capture Near Miss reports mean that we obtain</a:t>
            </a:r>
            <a:r>
              <a:rPr lang="en-IE" baseline="0" dirty="0"/>
              <a:t> information differently to SAEs and WBITs but what we can say from reports received that the majority of errors were cited to be from the stages in process described as other and issue</a:t>
            </a:r>
            <a:endParaRPr lang="en-IE" dirty="0"/>
          </a:p>
        </p:txBody>
      </p:sp>
      <p:sp>
        <p:nvSpPr>
          <p:cNvPr id="4" name="Slide Number Placeholder 3"/>
          <p:cNvSpPr>
            <a:spLocks noGrp="1"/>
          </p:cNvSpPr>
          <p:nvPr>
            <p:ph type="sldNum" sz="quarter" idx="10"/>
          </p:nvPr>
        </p:nvSpPr>
        <p:spPr/>
        <p:txBody>
          <a:bodyPr/>
          <a:lstStyle/>
          <a:p>
            <a:fld id="{DD405D63-91E2-43E0-A2F6-296467899B71}" type="slidenum">
              <a:rPr lang="en-GB" smtClean="0"/>
              <a:t>26</a:t>
            </a:fld>
            <a:endParaRPr lang="en-GB"/>
          </a:p>
        </p:txBody>
      </p:sp>
    </p:spTree>
    <p:extLst>
      <p:ext uri="{BB962C8B-B14F-4D97-AF65-F5344CB8AC3E}">
        <p14:creationId xmlns:p14="http://schemas.microsoft.com/office/powerpoint/2010/main" val="38480310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When we looked at the errors described as other the majority of them were from specimen</a:t>
            </a:r>
            <a:r>
              <a:rPr lang="en-IE" baseline="0" dirty="0"/>
              <a:t> reception and we can see from the above that specimen reception errors and LIS errors make up nearly half of all near miss reports received. We also had a number of wrong unit selected, transposition of labels and return errors </a:t>
            </a:r>
            <a:endParaRPr lang="en-IE" dirty="0"/>
          </a:p>
        </p:txBody>
      </p:sp>
      <p:sp>
        <p:nvSpPr>
          <p:cNvPr id="4" name="Slide Number Placeholder 3"/>
          <p:cNvSpPr>
            <a:spLocks noGrp="1"/>
          </p:cNvSpPr>
          <p:nvPr>
            <p:ph type="sldNum" sz="quarter" idx="10"/>
          </p:nvPr>
        </p:nvSpPr>
        <p:spPr/>
        <p:txBody>
          <a:bodyPr/>
          <a:lstStyle/>
          <a:p>
            <a:fld id="{DD405D63-91E2-43E0-A2F6-296467899B71}" type="slidenum">
              <a:rPr lang="en-GB" smtClean="0"/>
              <a:t>27</a:t>
            </a:fld>
            <a:endParaRPr lang="en-GB"/>
          </a:p>
        </p:txBody>
      </p:sp>
    </p:spTree>
    <p:extLst>
      <p:ext uri="{BB962C8B-B14F-4D97-AF65-F5344CB8AC3E}">
        <p14:creationId xmlns:p14="http://schemas.microsoft.com/office/powerpoint/2010/main" val="25214007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From a lab perspective staff need to be reminded that specimen</a:t>
            </a:r>
            <a:r>
              <a:rPr lang="en-IE" baseline="0" dirty="0"/>
              <a:t> reception is where sampling, labelling and other clerical area errors can be captured. Incorrect entry at specimen reception and when entering data into LIS are common points of error within hospital laboratories. The majority of issue errors received by the NHO occur when more than one unit is being issued at a time. It is preferable to issue one at a time. All returns errors were associated with communication problems. Clinical staff need to be reminded that they have to inform lab staff when a unit requires return. Distractions are a major cause of error at the unit selection stage with phone calls the primary cause of distraction. Staff should be reminded to check from the beginning rather than returning and starting where they left off.</a:t>
            </a:r>
            <a:endParaRPr lang="en-IE" dirty="0"/>
          </a:p>
        </p:txBody>
      </p:sp>
      <p:sp>
        <p:nvSpPr>
          <p:cNvPr id="4" name="Slide Number Placeholder 3"/>
          <p:cNvSpPr>
            <a:spLocks noGrp="1"/>
          </p:cNvSpPr>
          <p:nvPr>
            <p:ph type="sldNum" sz="quarter" idx="10"/>
          </p:nvPr>
        </p:nvSpPr>
        <p:spPr/>
        <p:txBody>
          <a:bodyPr/>
          <a:lstStyle/>
          <a:p>
            <a:fld id="{DD405D63-91E2-43E0-A2F6-296467899B71}" type="slidenum">
              <a:rPr lang="en-GB" smtClean="0"/>
              <a:t>28</a:t>
            </a:fld>
            <a:endParaRPr lang="en-GB"/>
          </a:p>
        </p:txBody>
      </p:sp>
    </p:spTree>
    <p:extLst>
      <p:ext uri="{BB962C8B-B14F-4D97-AF65-F5344CB8AC3E}">
        <p14:creationId xmlns:p14="http://schemas.microsoft.com/office/powerpoint/2010/main" val="11464588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D405D63-91E2-43E0-A2F6-296467899B71}" type="slidenum">
              <a:rPr lang="en-GB" smtClean="0"/>
              <a:t>29</a:t>
            </a:fld>
            <a:endParaRPr lang="en-GB"/>
          </a:p>
        </p:txBody>
      </p:sp>
    </p:spTree>
    <p:extLst>
      <p:ext uri="{BB962C8B-B14F-4D97-AF65-F5344CB8AC3E}">
        <p14:creationId xmlns:p14="http://schemas.microsoft.com/office/powerpoint/2010/main" val="1676576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In</a:t>
            </a:r>
            <a:r>
              <a:rPr lang="en-IE" baseline="0" dirty="0"/>
              <a:t> October the NHO celebrated 25 years in existence. The office was borne out of recommendations from the Finlay Tribunal. It is important that staff understand that the infection of multiple women with Hepatitis C as a result of the administration of contaminated Anti D was not caused by persons with intent to do harm but rather staff failures to follow existing policies and procedures and subsequent failures to capture these failures. </a:t>
            </a:r>
            <a:r>
              <a:rPr lang="en-IE" baseline="0" dirty="0" err="1"/>
              <a:t>Haemovigialnce</a:t>
            </a:r>
            <a:r>
              <a:rPr lang="en-IE" baseline="0" dirty="0"/>
              <a:t> acts provides oversight of errors and capturing events early prevents harm to further patients. With this in mind I felt it appropriate to look at haemovigilance participation in greater detail. </a:t>
            </a:r>
            <a:endParaRPr lang="en-GB" dirty="0"/>
          </a:p>
        </p:txBody>
      </p:sp>
      <p:sp>
        <p:nvSpPr>
          <p:cNvPr id="4" name="Slide Number Placeholder 3"/>
          <p:cNvSpPr>
            <a:spLocks noGrp="1"/>
          </p:cNvSpPr>
          <p:nvPr>
            <p:ph type="sldNum" sz="quarter" idx="5"/>
          </p:nvPr>
        </p:nvSpPr>
        <p:spPr/>
        <p:txBody>
          <a:bodyPr/>
          <a:lstStyle/>
          <a:p>
            <a:pPr rtl="0"/>
            <a:fld id="{B63359F2-43EF-4812-9DC0-98C0B1A40681}" type="slidenum">
              <a:rPr lang="en-GB" noProof="0" smtClean="0"/>
              <a:t>3</a:t>
            </a:fld>
            <a:endParaRPr lang="en-GB" noProof="0"/>
          </a:p>
        </p:txBody>
      </p:sp>
    </p:spTree>
    <p:extLst>
      <p:ext uri="{BB962C8B-B14F-4D97-AF65-F5344CB8AC3E}">
        <p14:creationId xmlns:p14="http://schemas.microsoft.com/office/powerpoint/2010/main" val="29899269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Despite</a:t>
            </a:r>
            <a:r>
              <a:rPr lang="en-IE" baseline="0" dirty="0"/>
              <a:t> recommendations staff continue to fail to perform PPI and label samples remotely. These were major sources of error for WBIT events that occurred in 2023. Wristband related errors were common also.</a:t>
            </a:r>
            <a:endParaRPr lang="en-IE" dirty="0"/>
          </a:p>
        </p:txBody>
      </p:sp>
      <p:sp>
        <p:nvSpPr>
          <p:cNvPr id="4" name="Slide Number Placeholder 3"/>
          <p:cNvSpPr>
            <a:spLocks noGrp="1"/>
          </p:cNvSpPr>
          <p:nvPr>
            <p:ph type="sldNum" sz="quarter" idx="10"/>
          </p:nvPr>
        </p:nvSpPr>
        <p:spPr/>
        <p:txBody>
          <a:bodyPr/>
          <a:lstStyle/>
          <a:p>
            <a:fld id="{DD405D63-91E2-43E0-A2F6-296467899B71}" type="slidenum">
              <a:rPr lang="en-GB" smtClean="0"/>
              <a:t>30</a:t>
            </a:fld>
            <a:endParaRPr lang="en-GB"/>
          </a:p>
        </p:txBody>
      </p:sp>
    </p:spTree>
    <p:extLst>
      <p:ext uri="{BB962C8B-B14F-4D97-AF65-F5344CB8AC3E}">
        <p14:creationId xmlns:p14="http://schemas.microsoft.com/office/powerpoint/2010/main" val="41889119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We noticed an increase in the number of WBITS in 2023</a:t>
            </a:r>
            <a:r>
              <a:rPr lang="en-IE" baseline="0" dirty="0"/>
              <a:t> and my colleague Niall investigated what occurred and noted that there was an increase in BWIT events reported from maternity and labour wards. We also saw an increase in reports from </a:t>
            </a:r>
            <a:r>
              <a:rPr lang="en-IE" baseline="0" dirty="0" err="1"/>
              <a:t>locaions</a:t>
            </a:r>
            <a:r>
              <a:rPr lang="en-IE" baseline="0" dirty="0"/>
              <a:t> described as other</a:t>
            </a:r>
            <a:endParaRPr lang="en-IE" dirty="0"/>
          </a:p>
        </p:txBody>
      </p:sp>
      <p:sp>
        <p:nvSpPr>
          <p:cNvPr id="4" name="Slide Number Placeholder 3"/>
          <p:cNvSpPr>
            <a:spLocks noGrp="1"/>
          </p:cNvSpPr>
          <p:nvPr>
            <p:ph type="sldNum" sz="quarter" idx="10"/>
          </p:nvPr>
        </p:nvSpPr>
        <p:spPr/>
        <p:txBody>
          <a:bodyPr/>
          <a:lstStyle/>
          <a:p>
            <a:fld id="{DD405D63-91E2-43E0-A2F6-296467899B71}" type="slidenum">
              <a:rPr lang="en-GB" smtClean="0"/>
              <a:t>31</a:t>
            </a:fld>
            <a:endParaRPr lang="en-GB"/>
          </a:p>
        </p:txBody>
      </p:sp>
    </p:spTree>
    <p:extLst>
      <p:ext uri="{BB962C8B-B14F-4D97-AF65-F5344CB8AC3E}">
        <p14:creationId xmlns:p14="http://schemas.microsoft.com/office/powerpoint/2010/main" val="9945311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We then noticed that events that</a:t>
            </a:r>
            <a:r>
              <a:rPr lang="en-IE" baseline="0" dirty="0"/>
              <a:t> involved midwives had increased too and interestingly we had 8 reports </a:t>
            </a:r>
            <a:r>
              <a:rPr lang="en-IE" baseline="0"/>
              <a:t>involving phlebotomists</a:t>
            </a:r>
            <a:endParaRPr lang="en-IE"/>
          </a:p>
        </p:txBody>
      </p:sp>
      <p:sp>
        <p:nvSpPr>
          <p:cNvPr id="4" name="Slide Number Placeholder 3"/>
          <p:cNvSpPr>
            <a:spLocks noGrp="1"/>
          </p:cNvSpPr>
          <p:nvPr>
            <p:ph type="sldNum" sz="quarter" idx="10"/>
          </p:nvPr>
        </p:nvSpPr>
        <p:spPr/>
        <p:txBody>
          <a:bodyPr/>
          <a:lstStyle/>
          <a:p>
            <a:fld id="{DD405D63-91E2-43E0-A2F6-296467899B71}" type="slidenum">
              <a:rPr lang="en-GB" smtClean="0"/>
              <a:t>32</a:t>
            </a:fld>
            <a:endParaRPr lang="en-GB"/>
          </a:p>
        </p:txBody>
      </p:sp>
    </p:spTree>
    <p:extLst>
      <p:ext uri="{BB962C8B-B14F-4D97-AF65-F5344CB8AC3E}">
        <p14:creationId xmlns:p14="http://schemas.microsoft.com/office/powerpoint/2010/main" val="16710128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The</a:t>
            </a:r>
            <a:r>
              <a:rPr lang="en-IE" baseline="0" dirty="0"/>
              <a:t> NHO decided to examine more closely the events that occurred that were related to maternity samples and found that there were 37 reports in total. WBITS related to maternity samples made up 47% of all WBIT events that occurred in 2023 and 39% of PPI events. Understanding why staff fail to perform PPI in these areas is key. Finding ways to encourage PPI such as </a:t>
            </a:r>
            <a:r>
              <a:rPr lang="en-IE" baseline="0" dirty="0" err="1"/>
              <a:t>remving</a:t>
            </a:r>
            <a:r>
              <a:rPr lang="en-IE" baseline="0" dirty="0"/>
              <a:t> stickers from charts may help </a:t>
            </a:r>
            <a:endParaRPr lang="en-IE" dirty="0"/>
          </a:p>
        </p:txBody>
      </p:sp>
      <p:sp>
        <p:nvSpPr>
          <p:cNvPr id="4" name="Slide Number Placeholder 3"/>
          <p:cNvSpPr>
            <a:spLocks noGrp="1"/>
          </p:cNvSpPr>
          <p:nvPr>
            <p:ph type="sldNum" sz="quarter" idx="10"/>
          </p:nvPr>
        </p:nvSpPr>
        <p:spPr/>
        <p:txBody>
          <a:bodyPr/>
          <a:lstStyle/>
          <a:p>
            <a:fld id="{DD405D63-91E2-43E0-A2F6-296467899B71}" type="slidenum">
              <a:rPr lang="en-GB" smtClean="0"/>
              <a:t>33</a:t>
            </a:fld>
            <a:endParaRPr lang="en-GB"/>
          </a:p>
        </p:txBody>
      </p:sp>
    </p:spTree>
    <p:extLst>
      <p:ext uri="{BB962C8B-B14F-4D97-AF65-F5344CB8AC3E}">
        <p14:creationId xmlns:p14="http://schemas.microsoft.com/office/powerpoint/2010/main" val="141602064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Once again the main</a:t>
            </a:r>
            <a:r>
              <a:rPr lang="en-IE" baseline="0" dirty="0"/>
              <a:t> errors that we see occurring with EIS include remote labelling and wristband related errors such as scanning from charts and barcode not readable</a:t>
            </a:r>
            <a:endParaRPr lang="en-IE" dirty="0"/>
          </a:p>
        </p:txBody>
      </p:sp>
      <p:sp>
        <p:nvSpPr>
          <p:cNvPr id="4" name="Slide Number Placeholder 3"/>
          <p:cNvSpPr>
            <a:spLocks noGrp="1"/>
          </p:cNvSpPr>
          <p:nvPr>
            <p:ph type="sldNum" sz="quarter" idx="10"/>
          </p:nvPr>
        </p:nvSpPr>
        <p:spPr/>
        <p:txBody>
          <a:bodyPr/>
          <a:lstStyle/>
          <a:p>
            <a:fld id="{DD405D63-91E2-43E0-A2F6-296467899B71}" type="slidenum">
              <a:rPr lang="en-GB" smtClean="0"/>
              <a:t>34</a:t>
            </a:fld>
            <a:endParaRPr lang="en-GB"/>
          </a:p>
        </p:txBody>
      </p:sp>
    </p:spTree>
    <p:extLst>
      <p:ext uri="{BB962C8B-B14F-4D97-AF65-F5344CB8AC3E}">
        <p14:creationId xmlns:p14="http://schemas.microsoft.com/office/powerpoint/2010/main" val="303858720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Human factors</a:t>
            </a:r>
            <a:r>
              <a:rPr lang="en-IE" baseline="0" dirty="0"/>
              <a:t> play a role in many errors that occur with busy environments, issues with sample printers, patients with same or similar identifiers and distractions playing a role in the majority of events that occurred</a:t>
            </a:r>
            <a:endParaRPr lang="en-IE" dirty="0"/>
          </a:p>
        </p:txBody>
      </p:sp>
      <p:sp>
        <p:nvSpPr>
          <p:cNvPr id="4" name="Slide Number Placeholder 3"/>
          <p:cNvSpPr>
            <a:spLocks noGrp="1"/>
          </p:cNvSpPr>
          <p:nvPr>
            <p:ph type="sldNum" sz="quarter" idx="10"/>
          </p:nvPr>
        </p:nvSpPr>
        <p:spPr/>
        <p:txBody>
          <a:bodyPr/>
          <a:lstStyle/>
          <a:p>
            <a:fld id="{DD405D63-91E2-43E0-A2F6-296467899B71}" type="slidenum">
              <a:rPr lang="en-GB" smtClean="0"/>
              <a:t>35</a:t>
            </a:fld>
            <a:endParaRPr lang="en-GB"/>
          </a:p>
        </p:txBody>
      </p:sp>
    </p:spTree>
    <p:extLst>
      <p:ext uri="{BB962C8B-B14F-4D97-AF65-F5344CB8AC3E}">
        <p14:creationId xmlns:p14="http://schemas.microsoft.com/office/powerpoint/2010/main" val="35358042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D405D63-91E2-43E0-A2F6-296467899B71}" type="slidenum">
              <a:rPr lang="en-GB" smtClean="0"/>
              <a:t>36</a:t>
            </a:fld>
            <a:endParaRPr lang="en-GB"/>
          </a:p>
        </p:txBody>
      </p:sp>
    </p:spTree>
    <p:extLst>
      <p:ext uri="{BB962C8B-B14F-4D97-AF65-F5344CB8AC3E}">
        <p14:creationId xmlns:p14="http://schemas.microsoft.com/office/powerpoint/2010/main" val="72276411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D405D63-91E2-43E0-A2F6-296467899B71}" type="slidenum">
              <a:rPr lang="en-GB" smtClean="0"/>
              <a:t>37</a:t>
            </a:fld>
            <a:endParaRPr lang="en-GB"/>
          </a:p>
        </p:txBody>
      </p:sp>
    </p:spTree>
    <p:extLst>
      <p:ext uri="{BB962C8B-B14F-4D97-AF65-F5344CB8AC3E}">
        <p14:creationId xmlns:p14="http://schemas.microsoft.com/office/powerpoint/2010/main" val="297131350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a:p>
        </p:txBody>
      </p:sp>
      <p:sp>
        <p:nvSpPr>
          <p:cNvPr id="4" name="Slide Number Placeholder 3"/>
          <p:cNvSpPr>
            <a:spLocks noGrp="1"/>
          </p:cNvSpPr>
          <p:nvPr>
            <p:ph type="sldNum" sz="quarter" idx="5"/>
          </p:nvPr>
        </p:nvSpPr>
        <p:spPr/>
        <p:txBody>
          <a:bodyPr rtlCol="0"/>
          <a:lstStyle/>
          <a:p>
            <a:pPr rtl="0"/>
            <a:fld id="{B63359F2-43EF-4812-9DC0-98C0B1A40681}" type="slidenum">
              <a:rPr lang="en-GB" smtClean="0"/>
              <a:t>38</a:t>
            </a:fld>
            <a:endParaRPr lang="en-GB"/>
          </a:p>
        </p:txBody>
      </p:sp>
    </p:spTree>
    <p:extLst>
      <p:ext uri="{BB962C8B-B14F-4D97-AF65-F5344CB8AC3E}">
        <p14:creationId xmlns:p14="http://schemas.microsoft.com/office/powerpoint/2010/main" val="99897985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D405D63-91E2-43E0-A2F6-296467899B71}" type="slidenum">
              <a:rPr lang="en-GB" smtClean="0"/>
              <a:t>39</a:t>
            </a:fld>
            <a:endParaRPr lang="en-GB"/>
          </a:p>
        </p:txBody>
      </p:sp>
    </p:spTree>
    <p:extLst>
      <p:ext uri="{BB962C8B-B14F-4D97-AF65-F5344CB8AC3E}">
        <p14:creationId xmlns:p14="http://schemas.microsoft.com/office/powerpoint/2010/main" val="39777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D405D63-91E2-43E0-A2F6-296467899B71}" type="slidenum">
              <a:rPr lang="en-GB" smtClean="0"/>
              <a:t>4</a:t>
            </a:fld>
            <a:endParaRPr lang="en-GB"/>
          </a:p>
        </p:txBody>
      </p:sp>
    </p:spTree>
    <p:extLst>
      <p:ext uri="{BB962C8B-B14F-4D97-AF65-F5344CB8AC3E}">
        <p14:creationId xmlns:p14="http://schemas.microsoft.com/office/powerpoint/2010/main" val="31249946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dirty="0"/>
              <a:t>It is difficult to assess haemovigilance participation as how can we know what we are not receiving? We looked at</a:t>
            </a:r>
            <a:r>
              <a:rPr lang="en-IE" baseline="0" dirty="0"/>
              <a:t> the most recently published ANSARE report to see how Ireland compares to their EC counterparts when reporting mandatory reports. Ireland was one of the top 5 reporters in 2021. This would suggest that we are good at capturing, investigating and reporting mandatory reports. We know that the number of reports sent to EC </a:t>
            </a:r>
            <a:endParaRPr lang="en-IE" dirty="0"/>
          </a:p>
          <a:p>
            <a:endParaRPr lang="en-IE" dirty="0"/>
          </a:p>
        </p:txBody>
      </p:sp>
      <p:sp>
        <p:nvSpPr>
          <p:cNvPr id="4" name="Slide Number Placeholder 3"/>
          <p:cNvSpPr>
            <a:spLocks noGrp="1"/>
          </p:cNvSpPr>
          <p:nvPr>
            <p:ph type="sldNum" sz="quarter" idx="10"/>
          </p:nvPr>
        </p:nvSpPr>
        <p:spPr/>
        <p:txBody>
          <a:bodyPr/>
          <a:lstStyle/>
          <a:p>
            <a:fld id="{DD405D63-91E2-43E0-A2F6-296467899B71}" type="slidenum">
              <a:rPr lang="en-GB" smtClean="0"/>
              <a:t>5</a:t>
            </a:fld>
            <a:endParaRPr lang="en-GB"/>
          </a:p>
        </p:txBody>
      </p:sp>
    </p:spTree>
    <p:extLst>
      <p:ext uri="{BB962C8B-B14F-4D97-AF65-F5344CB8AC3E}">
        <p14:creationId xmlns:p14="http://schemas.microsoft.com/office/powerpoint/2010/main" val="9894887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dirty="0"/>
              <a:t>But</a:t>
            </a:r>
            <a:r>
              <a:rPr lang="en-IE" baseline="0" dirty="0"/>
              <a:t> how good are we at reporting non-mandatory reports. If we look at reporting trends form the last few years we can see that the number of SAEs reported corresponds with the number of units issued annually. Our near miss reports stay within 30 to 57 reports annually with a decrease this year. 2023 was the 5</a:t>
            </a:r>
            <a:r>
              <a:rPr lang="en-IE" baseline="30000" dirty="0"/>
              <a:t>th</a:t>
            </a:r>
            <a:r>
              <a:rPr lang="en-IE" baseline="0" dirty="0"/>
              <a:t> year of WBIT reporting and there was an increase in these reports in 2023.</a:t>
            </a:r>
            <a:endParaRPr lang="en-IE" dirty="0"/>
          </a:p>
          <a:p>
            <a:endParaRPr lang="en-IE" dirty="0"/>
          </a:p>
        </p:txBody>
      </p:sp>
      <p:sp>
        <p:nvSpPr>
          <p:cNvPr id="4" name="Slide Number Placeholder 3"/>
          <p:cNvSpPr>
            <a:spLocks noGrp="1"/>
          </p:cNvSpPr>
          <p:nvPr>
            <p:ph type="sldNum" sz="quarter" idx="10"/>
          </p:nvPr>
        </p:nvSpPr>
        <p:spPr/>
        <p:txBody>
          <a:bodyPr/>
          <a:lstStyle/>
          <a:p>
            <a:fld id="{DD405D63-91E2-43E0-A2F6-296467899B71}" type="slidenum">
              <a:rPr lang="en-GB" smtClean="0"/>
              <a:t>6</a:t>
            </a:fld>
            <a:endParaRPr lang="en-GB"/>
          </a:p>
        </p:txBody>
      </p:sp>
    </p:spTree>
    <p:extLst>
      <p:ext uri="{BB962C8B-B14F-4D97-AF65-F5344CB8AC3E}">
        <p14:creationId xmlns:p14="http://schemas.microsoft.com/office/powerpoint/2010/main" val="11734640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dirty="0"/>
              <a:t>So while we know from reporting</a:t>
            </a:r>
            <a:r>
              <a:rPr lang="en-IE" baseline="0" dirty="0"/>
              <a:t> trends that the overall number of reports remains consistent from year to year with the exception of WBIT reports we know that certain categories of hospitals and certain hospitals report more than others. All category C and D hospitals reported at least one report. Most category B hospitals reported at least one report. Less category A hospitals reported but this is expected as the number of units issued is less.</a:t>
            </a:r>
            <a:endParaRPr lang="en-IE" dirty="0"/>
          </a:p>
          <a:p>
            <a:endParaRPr lang="en-IE" dirty="0"/>
          </a:p>
        </p:txBody>
      </p:sp>
      <p:sp>
        <p:nvSpPr>
          <p:cNvPr id="4" name="Slide Number Placeholder 3"/>
          <p:cNvSpPr>
            <a:spLocks noGrp="1"/>
          </p:cNvSpPr>
          <p:nvPr>
            <p:ph type="sldNum" sz="quarter" idx="10"/>
          </p:nvPr>
        </p:nvSpPr>
        <p:spPr/>
        <p:txBody>
          <a:bodyPr/>
          <a:lstStyle/>
          <a:p>
            <a:fld id="{DD405D63-91E2-43E0-A2F6-296467899B71}" type="slidenum">
              <a:rPr lang="en-GB" smtClean="0"/>
              <a:t>7</a:t>
            </a:fld>
            <a:endParaRPr lang="en-GB"/>
          </a:p>
        </p:txBody>
      </p:sp>
    </p:spTree>
    <p:extLst>
      <p:ext uri="{BB962C8B-B14F-4D97-AF65-F5344CB8AC3E}">
        <p14:creationId xmlns:p14="http://schemas.microsoft.com/office/powerpoint/2010/main" val="22319904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When</a:t>
            </a:r>
            <a:r>
              <a:rPr lang="en-IE" baseline="0" dirty="0"/>
              <a:t> we look closer at the categories and report breakdown we can see that our category D hospitals are the most prolific reporters. Category C hospitals report less frequently than other categories but they are less in number. Category A hospitals reported the most WBIT reports.</a:t>
            </a:r>
            <a:endParaRPr lang="en-GB" dirty="0"/>
          </a:p>
        </p:txBody>
      </p:sp>
      <p:sp>
        <p:nvSpPr>
          <p:cNvPr id="4" name="Slide Number Placeholder 3"/>
          <p:cNvSpPr>
            <a:spLocks noGrp="1"/>
          </p:cNvSpPr>
          <p:nvPr>
            <p:ph type="sldNum" sz="quarter" idx="5"/>
          </p:nvPr>
        </p:nvSpPr>
        <p:spPr/>
        <p:txBody>
          <a:bodyPr/>
          <a:lstStyle/>
          <a:p>
            <a:pPr rtl="0"/>
            <a:fld id="{B63359F2-43EF-4812-9DC0-98C0B1A40681}" type="slidenum">
              <a:rPr lang="en-GB" noProof="0" smtClean="0"/>
              <a:t>8</a:t>
            </a:fld>
            <a:endParaRPr lang="en-GB" noProof="0"/>
          </a:p>
        </p:txBody>
      </p:sp>
    </p:spTree>
    <p:extLst>
      <p:ext uri="{BB962C8B-B14F-4D97-AF65-F5344CB8AC3E}">
        <p14:creationId xmlns:p14="http://schemas.microsoft.com/office/powerpoint/2010/main" val="31976825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We know that the number of NM reports received from hospitals varies. It is possible that events that occur within</a:t>
            </a:r>
            <a:r>
              <a:rPr lang="en-IE" baseline="0" dirty="0"/>
              <a:t> the hospital blood banks are captured before units are issued and w</a:t>
            </a:r>
            <a:r>
              <a:rPr lang="en-IE" dirty="0"/>
              <a:t>hile</a:t>
            </a:r>
            <a:r>
              <a:rPr lang="en-IE" baseline="0" dirty="0"/>
              <a:t> the national number of mandatory SAEs is less than the number of Near Miss Reports received it is important that we err on the side of caution and remind staff that the discovery processing and reporting of all transfusion errors signals a functioning quality management system and staff are legally obliged to report all Near Miss events.</a:t>
            </a:r>
            <a:endParaRPr lang="en-IE" dirty="0"/>
          </a:p>
        </p:txBody>
      </p:sp>
      <p:sp>
        <p:nvSpPr>
          <p:cNvPr id="4" name="Slide Number Placeholder 3"/>
          <p:cNvSpPr>
            <a:spLocks noGrp="1"/>
          </p:cNvSpPr>
          <p:nvPr>
            <p:ph type="sldNum" sz="quarter" idx="10"/>
          </p:nvPr>
        </p:nvSpPr>
        <p:spPr/>
        <p:txBody>
          <a:bodyPr/>
          <a:lstStyle/>
          <a:p>
            <a:fld id="{DD405D63-91E2-43E0-A2F6-296467899B71}" type="slidenum">
              <a:rPr lang="en-GB" smtClean="0"/>
              <a:t>9</a:t>
            </a:fld>
            <a:endParaRPr lang="en-GB"/>
          </a:p>
        </p:txBody>
      </p:sp>
    </p:spTree>
    <p:extLst>
      <p:ext uri="{BB962C8B-B14F-4D97-AF65-F5344CB8AC3E}">
        <p14:creationId xmlns:p14="http://schemas.microsoft.com/office/powerpoint/2010/main" val="40209905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DFF5762-305B-3AE4-1C81-499E743D030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xmlns="" id="{EF6B903F-A30E-3CD6-B16A-EFF133BD35E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xmlns="" id="{AD53A469-6514-1EBA-3F77-FE87044E7080}"/>
              </a:ext>
            </a:extLst>
          </p:cNvPr>
          <p:cNvSpPr>
            <a:spLocks noGrp="1"/>
          </p:cNvSpPr>
          <p:nvPr>
            <p:ph type="dt" sz="half" idx="10"/>
          </p:nvPr>
        </p:nvSpPr>
        <p:spPr/>
        <p:txBody>
          <a:bodyPr/>
          <a:lstStyle/>
          <a:p>
            <a:fld id="{7CF0BCE0-945C-4FDF-95A1-2149B1FF5B83}" type="datetimeFigureOut">
              <a:rPr lang="en-US" smtClean="0"/>
              <a:t>3/24/2025</a:t>
            </a:fld>
            <a:endParaRPr lang="en-US"/>
          </a:p>
        </p:txBody>
      </p:sp>
      <p:sp>
        <p:nvSpPr>
          <p:cNvPr id="5" name="Footer Placeholder 4">
            <a:extLst>
              <a:ext uri="{FF2B5EF4-FFF2-40B4-BE49-F238E27FC236}">
                <a16:creationId xmlns:a16="http://schemas.microsoft.com/office/drawing/2014/main" xmlns="" id="{5EA4BDCC-3D41-E2EC-0365-E357CEFA2D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E67F643-B784-67F7-D356-86226A9DAC0E}"/>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1151934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62EF07D-BFBC-0966-EDBC-224B95FE273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CAD8A2B0-A948-6DB8-56F1-B98186B5749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1B258BE2-1FA6-5BA0-9BBE-B22E7C619CCF}"/>
              </a:ext>
            </a:extLst>
          </p:cNvPr>
          <p:cNvSpPr>
            <a:spLocks noGrp="1"/>
          </p:cNvSpPr>
          <p:nvPr>
            <p:ph type="dt" sz="half" idx="10"/>
          </p:nvPr>
        </p:nvSpPr>
        <p:spPr/>
        <p:txBody>
          <a:bodyPr/>
          <a:lstStyle/>
          <a:p>
            <a:fld id="{7CF0BCE0-945C-4FDF-95A1-2149B1FF5B83}" type="datetimeFigureOut">
              <a:rPr lang="en-US" smtClean="0"/>
              <a:t>3/24/2025</a:t>
            </a:fld>
            <a:endParaRPr lang="en-US"/>
          </a:p>
        </p:txBody>
      </p:sp>
      <p:sp>
        <p:nvSpPr>
          <p:cNvPr id="5" name="Footer Placeholder 4">
            <a:extLst>
              <a:ext uri="{FF2B5EF4-FFF2-40B4-BE49-F238E27FC236}">
                <a16:creationId xmlns:a16="http://schemas.microsoft.com/office/drawing/2014/main" xmlns="" id="{94AD5F1C-CACF-D310-43E9-0DDAD7C2A0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1088747-3F19-DF61-FB74-65A1DD25615A}"/>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14253620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B7BC9494-7BBC-258E-82F5-C6391E01716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1924F5F6-58E7-3BF7-1045-32C71E9ABAE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99B7D6D0-5572-D09E-21DF-0010F3EB43D7}"/>
              </a:ext>
            </a:extLst>
          </p:cNvPr>
          <p:cNvSpPr>
            <a:spLocks noGrp="1"/>
          </p:cNvSpPr>
          <p:nvPr>
            <p:ph type="dt" sz="half" idx="10"/>
          </p:nvPr>
        </p:nvSpPr>
        <p:spPr/>
        <p:txBody>
          <a:bodyPr/>
          <a:lstStyle/>
          <a:p>
            <a:fld id="{7CF0BCE0-945C-4FDF-95A1-2149B1FF5B83}" type="datetimeFigureOut">
              <a:rPr lang="en-US" smtClean="0"/>
              <a:t>3/24/2025</a:t>
            </a:fld>
            <a:endParaRPr lang="en-US"/>
          </a:p>
        </p:txBody>
      </p:sp>
      <p:sp>
        <p:nvSpPr>
          <p:cNvPr id="5" name="Footer Placeholder 4">
            <a:extLst>
              <a:ext uri="{FF2B5EF4-FFF2-40B4-BE49-F238E27FC236}">
                <a16:creationId xmlns:a16="http://schemas.microsoft.com/office/drawing/2014/main" xmlns="" id="{7479D300-B8BE-76FA-92BD-F5EC91ECCD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716F92F-5880-76E7-82F9-799A72823FE4}"/>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20960890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Quot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xmlns="" id="{19AD7E45-24A5-4020-858E-57CFA0955730}"/>
              </a:ext>
            </a:extLst>
          </p:cNvPr>
          <p:cNvSpPr>
            <a:spLocks noGrp="1"/>
          </p:cNvSpPr>
          <p:nvPr>
            <p:ph type="ctrTitle"/>
          </p:nvPr>
        </p:nvSpPr>
        <p:spPr>
          <a:xfrm>
            <a:off x="581191" y="1020431"/>
            <a:ext cx="10993549" cy="1475013"/>
          </a:xfrm>
        </p:spPr>
        <p:txBody>
          <a:bodyPr rtlCol="0"/>
          <a:lstStyle/>
          <a:p>
            <a:pPr rtl="0"/>
            <a:r>
              <a:rPr lang="en-US" noProof="0"/>
              <a:t>Click to edit Master title style</a:t>
            </a:r>
            <a:endParaRPr lang="en-GB" noProof="0"/>
          </a:p>
        </p:txBody>
      </p:sp>
      <p:sp>
        <p:nvSpPr>
          <p:cNvPr id="6" name="Subtitle 2">
            <a:extLst>
              <a:ext uri="{FF2B5EF4-FFF2-40B4-BE49-F238E27FC236}">
                <a16:creationId xmlns:a16="http://schemas.microsoft.com/office/drawing/2014/main" xmlns="" id="{9C213B6D-04F4-4E9D-AD86-E50884CB4CB3}"/>
              </a:ext>
            </a:extLst>
          </p:cNvPr>
          <p:cNvSpPr>
            <a:spLocks noGrp="1"/>
          </p:cNvSpPr>
          <p:nvPr>
            <p:ph type="subTitle" idx="1"/>
          </p:nvPr>
        </p:nvSpPr>
        <p:spPr>
          <a:xfrm>
            <a:off x="581194" y="2495445"/>
            <a:ext cx="10993546" cy="468233"/>
          </a:xfrm>
        </p:spPr>
        <p:txBody>
          <a:bodyPr rtlCol="0"/>
          <a:lstStyle>
            <a:lvl1pPr marL="0" indent="0">
              <a:buNone/>
              <a:defRPr/>
            </a:lvl1pPr>
          </a:lstStyle>
          <a:p>
            <a:pPr rtl="0"/>
            <a:r>
              <a:rPr lang="en-US" noProof="0"/>
              <a:t>Click to edit Master subtitle style</a:t>
            </a:r>
            <a:endParaRPr lang="en-GB" noProof="0"/>
          </a:p>
        </p:txBody>
      </p:sp>
      <p:sp>
        <p:nvSpPr>
          <p:cNvPr id="10" name="Picture Placeholder 9">
            <a:extLst>
              <a:ext uri="{FF2B5EF4-FFF2-40B4-BE49-F238E27FC236}">
                <a16:creationId xmlns:a16="http://schemas.microsoft.com/office/drawing/2014/main" xmlns="" id="{52DB8B62-62C2-4723-85AF-F5D87B489A63}"/>
              </a:ext>
            </a:extLst>
          </p:cNvPr>
          <p:cNvSpPr>
            <a:spLocks noGrp="1"/>
          </p:cNvSpPr>
          <p:nvPr>
            <p:ph type="pic" sz="quarter" idx="13"/>
          </p:nvPr>
        </p:nvSpPr>
        <p:spPr>
          <a:xfrm>
            <a:off x="448056" y="3081528"/>
            <a:ext cx="5486400" cy="3310128"/>
          </a:xfrm>
          <a:solidFill>
            <a:schemeClr val="accent2"/>
          </a:solidFill>
        </p:spPr>
        <p:txBody>
          <a:bodyPr rtlCol="0"/>
          <a:lstStyle/>
          <a:p>
            <a:pPr rtl="0"/>
            <a:r>
              <a:rPr lang="en-US" noProof="0"/>
              <a:t>Click icon to add picture</a:t>
            </a:r>
            <a:endParaRPr lang="en-GB" noProof="0"/>
          </a:p>
        </p:txBody>
      </p:sp>
      <p:sp>
        <p:nvSpPr>
          <p:cNvPr id="11" name="Picture Placeholder 9">
            <a:extLst>
              <a:ext uri="{FF2B5EF4-FFF2-40B4-BE49-F238E27FC236}">
                <a16:creationId xmlns:a16="http://schemas.microsoft.com/office/drawing/2014/main" xmlns="" id="{D1329640-D9D1-44D4-8E40-04E753A2B826}"/>
              </a:ext>
            </a:extLst>
          </p:cNvPr>
          <p:cNvSpPr>
            <a:spLocks noGrp="1"/>
          </p:cNvSpPr>
          <p:nvPr>
            <p:ph type="pic" sz="quarter" idx="14"/>
          </p:nvPr>
        </p:nvSpPr>
        <p:spPr>
          <a:xfrm>
            <a:off x="6254496" y="3081528"/>
            <a:ext cx="5486400" cy="3310128"/>
          </a:xfrm>
          <a:solidFill>
            <a:schemeClr val="accent2"/>
          </a:solidFill>
        </p:spPr>
        <p:txBody>
          <a:bodyPr rtlCol="0"/>
          <a:lstStyle/>
          <a:p>
            <a:pPr rtl="0"/>
            <a:r>
              <a:rPr lang="en-US" noProof="0"/>
              <a:t>Click icon to add picture</a:t>
            </a:r>
            <a:endParaRPr lang="en-GB" noProof="0"/>
          </a:p>
        </p:txBody>
      </p:sp>
      <p:sp>
        <p:nvSpPr>
          <p:cNvPr id="3" name="Footer Placeholder 2"/>
          <p:cNvSpPr>
            <a:spLocks noGrp="1"/>
          </p:cNvSpPr>
          <p:nvPr>
            <p:ph type="ftr" sz="quarter" idx="11"/>
          </p:nvPr>
        </p:nvSpPr>
        <p:spPr/>
        <p:txBody>
          <a:bodyPr rtlCol="0"/>
          <a:lstStyle/>
          <a:p>
            <a:pPr rtl="0"/>
            <a:r>
              <a:rPr lang="en-GB" noProof="0"/>
              <a:t>Sample Footer Text</a:t>
            </a:r>
          </a:p>
        </p:txBody>
      </p:sp>
      <p:sp>
        <p:nvSpPr>
          <p:cNvPr id="2" name="Date Placeholder 1"/>
          <p:cNvSpPr>
            <a:spLocks noGrp="1"/>
          </p:cNvSpPr>
          <p:nvPr>
            <p:ph type="dt" sz="half" idx="10"/>
          </p:nvPr>
        </p:nvSpPr>
        <p:spPr/>
        <p:txBody>
          <a:bodyPr rtlCol="0"/>
          <a:lstStyle/>
          <a:p>
            <a:pPr rtl="0"/>
            <a:r>
              <a:rPr lang="en-GB" noProof="0"/>
              <a:t>20XX</a:t>
            </a:r>
          </a:p>
        </p:txBody>
      </p:sp>
      <p:sp>
        <p:nvSpPr>
          <p:cNvPr id="4" name="Slide Number Placeholder 3"/>
          <p:cNvSpPr>
            <a:spLocks noGrp="1"/>
          </p:cNvSpPr>
          <p:nvPr>
            <p:ph type="sldNum" sz="quarter" idx="12"/>
          </p:nvPr>
        </p:nvSpPr>
        <p:spPr/>
        <p:txBody>
          <a:bodyPr rtlCol="0"/>
          <a:lstStyle/>
          <a:p>
            <a:pPr rtl="0"/>
            <a:fld id="{3A98EE3D-8CD1-4C3F-BD1C-C98C9596463C}" type="slidenum">
              <a:rPr lang="en-GB" noProof="0" smtClean="0"/>
              <a:t>‹#›</a:t>
            </a:fld>
            <a:endParaRPr lang="en-GB" noProof="0"/>
          </a:p>
        </p:txBody>
      </p:sp>
    </p:spTree>
    <p:extLst>
      <p:ext uri="{BB962C8B-B14F-4D97-AF65-F5344CB8AC3E}">
        <p14:creationId xmlns:p14="http://schemas.microsoft.com/office/powerpoint/2010/main" val="6387002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ection Break">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xmlns="" id="{6E787D40-90B5-470E-95A2-784F1CB479C9}"/>
              </a:ext>
            </a:extLst>
          </p:cNvPr>
          <p:cNvSpPr>
            <a:spLocks noGrp="1"/>
          </p:cNvSpPr>
          <p:nvPr>
            <p:ph type="ctrTitle"/>
          </p:nvPr>
        </p:nvSpPr>
        <p:spPr>
          <a:xfrm>
            <a:off x="581191" y="4322102"/>
            <a:ext cx="10993549" cy="1153609"/>
          </a:xfrm>
        </p:spPr>
        <p:txBody>
          <a:bodyPr rtlCol="0"/>
          <a:lstStyle/>
          <a:p>
            <a:pPr rtl="0"/>
            <a:r>
              <a:rPr lang="en-US" noProof="0"/>
              <a:t>Click to edit Master title style</a:t>
            </a:r>
            <a:endParaRPr lang="en-GB" noProof="0"/>
          </a:p>
        </p:txBody>
      </p:sp>
      <p:sp>
        <p:nvSpPr>
          <p:cNvPr id="6" name="Subtitle 2">
            <a:extLst>
              <a:ext uri="{FF2B5EF4-FFF2-40B4-BE49-F238E27FC236}">
                <a16:creationId xmlns:a16="http://schemas.microsoft.com/office/drawing/2014/main" xmlns="" id="{DDD90A03-8871-46F6-B527-27A279CAF3FE}"/>
              </a:ext>
            </a:extLst>
          </p:cNvPr>
          <p:cNvSpPr>
            <a:spLocks noGrp="1"/>
          </p:cNvSpPr>
          <p:nvPr>
            <p:ph type="subTitle" idx="1"/>
          </p:nvPr>
        </p:nvSpPr>
        <p:spPr>
          <a:xfrm>
            <a:off x="581194" y="5475712"/>
            <a:ext cx="10993546" cy="590321"/>
          </a:xfrm>
        </p:spPr>
        <p:txBody>
          <a:bodyPr rtlCol="0"/>
          <a:lstStyle>
            <a:lvl1pPr marL="0" indent="0">
              <a:buNone/>
              <a:defRPr/>
            </a:lvl1pPr>
          </a:lstStyle>
          <a:p>
            <a:pPr rtl="0"/>
            <a:r>
              <a:rPr lang="en-US" noProof="0"/>
              <a:t>Click to edit Master subtitle style</a:t>
            </a:r>
            <a:endParaRPr lang="en-GB" noProof="0"/>
          </a:p>
        </p:txBody>
      </p:sp>
      <p:sp>
        <p:nvSpPr>
          <p:cNvPr id="9" name="Picture Placeholder 8">
            <a:extLst>
              <a:ext uri="{FF2B5EF4-FFF2-40B4-BE49-F238E27FC236}">
                <a16:creationId xmlns:a16="http://schemas.microsoft.com/office/drawing/2014/main" xmlns="" id="{18C0DC8A-3006-4A75-A9BA-FCA96D2C38A9}"/>
              </a:ext>
            </a:extLst>
          </p:cNvPr>
          <p:cNvSpPr>
            <a:spLocks noGrp="1"/>
          </p:cNvSpPr>
          <p:nvPr>
            <p:ph type="pic" sz="quarter" idx="13"/>
          </p:nvPr>
        </p:nvSpPr>
        <p:spPr>
          <a:xfrm>
            <a:off x="449580" y="603504"/>
            <a:ext cx="11292840" cy="3557016"/>
          </a:xfrm>
          <a:solidFill>
            <a:schemeClr val="accent2"/>
          </a:solidFill>
        </p:spPr>
        <p:txBody>
          <a:bodyPr rtlCol="0"/>
          <a:lstStyle/>
          <a:p>
            <a:pPr rtl="0"/>
            <a:r>
              <a:rPr lang="en-US" noProof="0"/>
              <a:t>Click icon to add picture</a:t>
            </a:r>
            <a:endParaRPr lang="en-GB" noProof="0"/>
          </a:p>
        </p:txBody>
      </p:sp>
    </p:spTree>
    <p:extLst>
      <p:ext uri="{BB962C8B-B14F-4D97-AF65-F5344CB8AC3E}">
        <p14:creationId xmlns:p14="http://schemas.microsoft.com/office/powerpoint/2010/main" val="28159177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0902C75-3102-22EF-0885-9B8A8C9E5EE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EDF2EDA1-CDAB-A0E3-531C-548939AF79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3EBE84DF-B3D5-8E33-CF35-2D8E144A2DA0}"/>
              </a:ext>
            </a:extLst>
          </p:cNvPr>
          <p:cNvSpPr>
            <a:spLocks noGrp="1"/>
          </p:cNvSpPr>
          <p:nvPr>
            <p:ph type="dt" sz="half" idx="10"/>
          </p:nvPr>
        </p:nvSpPr>
        <p:spPr/>
        <p:txBody>
          <a:bodyPr/>
          <a:lstStyle/>
          <a:p>
            <a:fld id="{7CF0BCE0-945C-4FDF-95A1-2149B1FF5B83}" type="datetimeFigureOut">
              <a:rPr lang="en-US" smtClean="0"/>
              <a:t>3/24/2025</a:t>
            </a:fld>
            <a:endParaRPr lang="en-US"/>
          </a:p>
        </p:txBody>
      </p:sp>
      <p:sp>
        <p:nvSpPr>
          <p:cNvPr id="5" name="Footer Placeholder 4">
            <a:extLst>
              <a:ext uri="{FF2B5EF4-FFF2-40B4-BE49-F238E27FC236}">
                <a16:creationId xmlns:a16="http://schemas.microsoft.com/office/drawing/2014/main" xmlns="" id="{73A9DBAF-DF38-A7F2-7FC7-A40F342D87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24403232-8CCF-2792-815C-7E857B68A00C}"/>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4803943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8ED843F-96B7-E4E0-E750-62C44CAE50B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xmlns="" id="{F187B07A-BD3B-2DDD-CABE-DF4CDC8278D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CC8A72FC-1B08-EE32-8DBB-4E61EA79594B}"/>
              </a:ext>
            </a:extLst>
          </p:cNvPr>
          <p:cNvSpPr>
            <a:spLocks noGrp="1"/>
          </p:cNvSpPr>
          <p:nvPr>
            <p:ph type="dt" sz="half" idx="10"/>
          </p:nvPr>
        </p:nvSpPr>
        <p:spPr/>
        <p:txBody>
          <a:bodyPr/>
          <a:lstStyle/>
          <a:p>
            <a:fld id="{7CF0BCE0-945C-4FDF-95A1-2149B1FF5B83}" type="datetimeFigureOut">
              <a:rPr lang="en-US" smtClean="0"/>
              <a:t>3/24/2025</a:t>
            </a:fld>
            <a:endParaRPr lang="en-US" dirty="0"/>
          </a:p>
        </p:txBody>
      </p:sp>
      <p:sp>
        <p:nvSpPr>
          <p:cNvPr id="5" name="Footer Placeholder 4">
            <a:extLst>
              <a:ext uri="{FF2B5EF4-FFF2-40B4-BE49-F238E27FC236}">
                <a16:creationId xmlns:a16="http://schemas.microsoft.com/office/drawing/2014/main" xmlns="" id="{87000C43-CD94-6709-7FE3-0F0DA76FD78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E4A1DC56-F7BA-83B3-3327-D29AE429F4D1}"/>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25139588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2D12EA9-17E5-2506-6FB0-13A3A9E8A02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AFFB41DD-BE97-71E9-D1E0-EFBCF17D6FC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xmlns="" id="{28A76B72-635D-DD40-AEF7-1D601DB791D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xmlns="" id="{DF4DD799-072D-6419-1BDA-B6344838E9E0}"/>
              </a:ext>
            </a:extLst>
          </p:cNvPr>
          <p:cNvSpPr>
            <a:spLocks noGrp="1"/>
          </p:cNvSpPr>
          <p:nvPr>
            <p:ph type="dt" sz="half" idx="10"/>
          </p:nvPr>
        </p:nvSpPr>
        <p:spPr/>
        <p:txBody>
          <a:bodyPr/>
          <a:lstStyle/>
          <a:p>
            <a:fld id="{7CF0BCE0-945C-4FDF-95A1-2149B1FF5B83}" type="datetimeFigureOut">
              <a:rPr lang="en-US" smtClean="0"/>
              <a:t>3/24/2025</a:t>
            </a:fld>
            <a:endParaRPr lang="en-US"/>
          </a:p>
        </p:txBody>
      </p:sp>
      <p:sp>
        <p:nvSpPr>
          <p:cNvPr id="6" name="Footer Placeholder 5">
            <a:extLst>
              <a:ext uri="{FF2B5EF4-FFF2-40B4-BE49-F238E27FC236}">
                <a16:creationId xmlns:a16="http://schemas.microsoft.com/office/drawing/2014/main" xmlns="" id="{0743B285-36FE-941F-B95F-F9FC46B8630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37A40BCD-46DD-95D6-AB6B-3654D13B1FEA}"/>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30666308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0EF4716-CEDF-C45B-55E9-3244425020B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3E2C58B4-F090-78E2-3197-64CEE313A9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B5AEEA88-DD62-57B8-60BA-46A9D56D93A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xmlns="" id="{ECDCF0E7-95F0-F820-EB5B-669261A9339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4100751A-4A49-766C-9810-34D2FF85D9D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xmlns="" id="{2362EE59-8076-1509-F145-0860207BBD9E}"/>
              </a:ext>
            </a:extLst>
          </p:cNvPr>
          <p:cNvSpPr>
            <a:spLocks noGrp="1"/>
          </p:cNvSpPr>
          <p:nvPr>
            <p:ph type="dt" sz="half" idx="10"/>
          </p:nvPr>
        </p:nvSpPr>
        <p:spPr/>
        <p:txBody>
          <a:bodyPr/>
          <a:lstStyle/>
          <a:p>
            <a:fld id="{7CF0BCE0-945C-4FDF-95A1-2149B1FF5B83}" type="datetimeFigureOut">
              <a:rPr lang="en-US" smtClean="0"/>
              <a:t>3/24/2025</a:t>
            </a:fld>
            <a:endParaRPr lang="en-US"/>
          </a:p>
        </p:txBody>
      </p:sp>
      <p:sp>
        <p:nvSpPr>
          <p:cNvPr id="8" name="Footer Placeholder 7">
            <a:extLst>
              <a:ext uri="{FF2B5EF4-FFF2-40B4-BE49-F238E27FC236}">
                <a16:creationId xmlns:a16="http://schemas.microsoft.com/office/drawing/2014/main" xmlns="" id="{6AA7A4C9-D10D-51B9-0913-E7D4E56A441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F5DA1980-E298-B89E-9506-65FB908A900F}"/>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30461118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74ECC47-F96D-987A-40CC-44DC24E2EA5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xmlns="" id="{D8FBEEDD-0A00-4D3D-DF3F-3560A07E0C15}"/>
              </a:ext>
            </a:extLst>
          </p:cNvPr>
          <p:cNvSpPr>
            <a:spLocks noGrp="1"/>
          </p:cNvSpPr>
          <p:nvPr>
            <p:ph type="dt" sz="half" idx="10"/>
          </p:nvPr>
        </p:nvSpPr>
        <p:spPr/>
        <p:txBody>
          <a:bodyPr/>
          <a:lstStyle/>
          <a:p>
            <a:fld id="{7CF0BCE0-945C-4FDF-95A1-2149B1FF5B83}" type="datetimeFigureOut">
              <a:rPr lang="en-US" smtClean="0"/>
              <a:t>3/24/2025</a:t>
            </a:fld>
            <a:endParaRPr lang="en-US"/>
          </a:p>
        </p:txBody>
      </p:sp>
      <p:sp>
        <p:nvSpPr>
          <p:cNvPr id="4" name="Footer Placeholder 3">
            <a:extLst>
              <a:ext uri="{FF2B5EF4-FFF2-40B4-BE49-F238E27FC236}">
                <a16:creationId xmlns:a16="http://schemas.microsoft.com/office/drawing/2014/main" xmlns="" id="{B4E5DAD3-6316-FD02-4DF2-996968B80B6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B9B8C427-F66D-44AA-1583-85C7DC07F042}"/>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18953344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74AF5DE1-86D3-7C55-B444-E3451A05210D}"/>
              </a:ext>
            </a:extLst>
          </p:cNvPr>
          <p:cNvSpPr>
            <a:spLocks noGrp="1"/>
          </p:cNvSpPr>
          <p:nvPr>
            <p:ph type="dt" sz="half" idx="10"/>
          </p:nvPr>
        </p:nvSpPr>
        <p:spPr/>
        <p:txBody>
          <a:bodyPr/>
          <a:lstStyle/>
          <a:p>
            <a:fld id="{7CF0BCE0-945C-4FDF-95A1-2149B1FF5B83}" type="datetimeFigureOut">
              <a:rPr lang="en-US" smtClean="0"/>
              <a:t>3/24/2025</a:t>
            </a:fld>
            <a:endParaRPr lang="en-US"/>
          </a:p>
        </p:txBody>
      </p:sp>
      <p:sp>
        <p:nvSpPr>
          <p:cNvPr id="3" name="Footer Placeholder 2">
            <a:extLst>
              <a:ext uri="{FF2B5EF4-FFF2-40B4-BE49-F238E27FC236}">
                <a16:creationId xmlns:a16="http://schemas.microsoft.com/office/drawing/2014/main" xmlns="" id="{6BBA5732-3B88-6F60-109B-20B091A9B3F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C625911C-8A8B-E67C-36CB-E67F0C48019F}"/>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5477502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F32990B-0EDE-6522-756B-F55B9808EA8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8A1DA8D7-26A6-21CA-3BF7-71FCB9C4866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xmlns="" id="{5AC0C9A0-561E-4CA8-30A6-EC5BFCC15D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B180006A-EC04-6A71-5D36-C176CD2775E9}"/>
              </a:ext>
            </a:extLst>
          </p:cNvPr>
          <p:cNvSpPr>
            <a:spLocks noGrp="1"/>
          </p:cNvSpPr>
          <p:nvPr>
            <p:ph type="dt" sz="half" idx="10"/>
          </p:nvPr>
        </p:nvSpPr>
        <p:spPr/>
        <p:txBody>
          <a:bodyPr/>
          <a:lstStyle/>
          <a:p>
            <a:fld id="{7CF0BCE0-945C-4FDF-95A1-2149B1FF5B83}" type="datetimeFigureOut">
              <a:rPr lang="en-US" smtClean="0"/>
              <a:t>3/24/2025</a:t>
            </a:fld>
            <a:endParaRPr lang="en-US"/>
          </a:p>
        </p:txBody>
      </p:sp>
      <p:sp>
        <p:nvSpPr>
          <p:cNvPr id="6" name="Footer Placeholder 5">
            <a:extLst>
              <a:ext uri="{FF2B5EF4-FFF2-40B4-BE49-F238E27FC236}">
                <a16:creationId xmlns:a16="http://schemas.microsoft.com/office/drawing/2014/main" xmlns="" id="{19533102-05B9-C059-E093-8E40ECCFD3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95B30F39-37A1-2884-4C73-BE47084F4247}"/>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41513064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0C7323B-B425-8102-DD01-8DCFD300D9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xmlns="" id="{21B1B7EE-EA72-B3BE-ADCC-03EAC52347C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xmlns="" id="{1761C659-B0CC-F2C1-E747-61F8A0A56E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C761582E-A99E-1DB7-2A19-DFCF9DEA6A47}"/>
              </a:ext>
            </a:extLst>
          </p:cNvPr>
          <p:cNvSpPr>
            <a:spLocks noGrp="1"/>
          </p:cNvSpPr>
          <p:nvPr>
            <p:ph type="dt" sz="half" idx="10"/>
          </p:nvPr>
        </p:nvSpPr>
        <p:spPr/>
        <p:txBody>
          <a:bodyPr/>
          <a:lstStyle/>
          <a:p>
            <a:fld id="{7CF0BCE0-945C-4FDF-95A1-2149B1FF5B83}" type="datetimeFigureOut">
              <a:rPr lang="en-US" smtClean="0"/>
              <a:t>3/24/2025</a:t>
            </a:fld>
            <a:endParaRPr lang="en-US"/>
          </a:p>
        </p:txBody>
      </p:sp>
      <p:sp>
        <p:nvSpPr>
          <p:cNvPr id="6" name="Footer Placeholder 5">
            <a:extLst>
              <a:ext uri="{FF2B5EF4-FFF2-40B4-BE49-F238E27FC236}">
                <a16:creationId xmlns:a16="http://schemas.microsoft.com/office/drawing/2014/main" xmlns="" id="{83F0C9B4-AFCA-5DAB-6F61-E6892FA5C2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B7D13E17-8216-AA7E-D444-27231FE08E91}"/>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19039398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AC5176BA-9D2A-661C-DDC0-C8C056E2B9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69EC3A09-A0F0-8372-5918-5C536BFB024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CFD9A24E-8652-4199-425F-01F6B7B2AF9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pPr algn="r"/>
            <a:fld id="{7CF0BCE0-945C-4FDF-95A1-2149B1FF5B83}" type="datetimeFigureOut">
              <a:rPr lang="en-US" smtClean="0"/>
              <a:pPr algn="r"/>
              <a:t>3/24/2025</a:t>
            </a:fld>
            <a:endParaRPr lang="en-US" dirty="0"/>
          </a:p>
        </p:txBody>
      </p:sp>
      <p:sp>
        <p:nvSpPr>
          <p:cNvPr id="5" name="Footer Placeholder 4">
            <a:extLst>
              <a:ext uri="{FF2B5EF4-FFF2-40B4-BE49-F238E27FC236}">
                <a16:creationId xmlns:a16="http://schemas.microsoft.com/office/drawing/2014/main" xmlns="" id="{4A2321AA-FB2E-B129-4609-AB83E259CA3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sz="1000" dirty="0"/>
          </a:p>
        </p:txBody>
      </p:sp>
      <p:sp>
        <p:nvSpPr>
          <p:cNvPr id="6" name="Slide Number Placeholder 5">
            <a:extLst>
              <a:ext uri="{FF2B5EF4-FFF2-40B4-BE49-F238E27FC236}">
                <a16:creationId xmlns:a16="http://schemas.microsoft.com/office/drawing/2014/main" xmlns="" id="{CC64912E-9475-31EA-C2CC-88188F2CBEE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CD77608-3819-479B-BB98-C216BA724EFE}" type="slidenum">
              <a:rPr lang="en-US" smtClean="0"/>
              <a:pPr/>
              <a:t>‹#›</a:t>
            </a:fld>
            <a:endParaRPr lang="en-US" sz="1000" dirty="0"/>
          </a:p>
        </p:txBody>
      </p:sp>
    </p:spTree>
    <p:extLst>
      <p:ext uri="{BB962C8B-B14F-4D97-AF65-F5344CB8AC3E}">
        <p14:creationId xmlns:p14="http://schemas.microsoft.com/office/powerpoint/2010/main" val="1747015718"/>
      </p:ext>
    </p:extLst>
  </p:cSld>
  <p:clrMap bg1="lt1" tx1="dk1" bg2="lt2" tx2="dk2" accent1="accent1" accent2="accent2" accent3="accent3" accent4="accent4" accent5="accent5" accent6="accent6" hlink="hlink" folHlink="folHlink"/>
  <p:sldLayoutIdLst>
    <p:sldLayoutId id="2147483996" r:id="rId1"/>
    <p:sldLayoutId id="2147483997" r:id="rId2"/>
    <p:sldLayoutId id="2147483998" r:id="rId3"/>
    <p:sldLayoutId id="2147483999" r:id="rId4"/>
    <p:sldLayoutId id="2147484000" r:id="rId5"/>
    <p:sldLayoutId id="2147484001" r:id="rId6"/>
    <p:sldLayoutId id="2147484002" r:id="rId7"/>
    <p:sldLayoutId id="2147484003" r:id="rId8"/>
    <p:sldLayoutId id="2147484004" r:id="rId9"/>
    <p:sldLayoutId id="2147484005" r:id="rId10"/>
    <p:sldLayoutId id="2147484006" r:id="rId11"/>
    <p:sldLayoutId id="2147484007" r:id="rId12"/>
    <p:sldLayoutId id="2147484008"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chart" Target="../charts/chart6.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chart" Target="../charts/chart7.xml"/><Relationship Id="rId7" Type="http://schemas.openxmlformats.org/officeDocument/2006/relationships/diagramColors" Target="../diagrams/colors4.xml"/><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4.xml"/><Relationship Id="rId1" Type="http://schemas.openxmlformats.org/officeDocument/2006/relationships/slideLayout" Target="../slideLayouts/slideLayout8.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7.xml"/><Relationship Id="rId1" Type="http://schemas.openxmlformats.org/officeDocument/2006/relationships/slideLayout" Target="../slideLayouts/slideLayout8.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21.jpeg"/><Relationship Id="rId7" Type="http://schemas.openxmlformats.org/officeDocument/2006/relationships/diagramColors" Target="../diagrams/colors9.xml"/><Relationship Id="rId2" Type="http://schemas.openxmlformats.org/officeDocument/2006/relationships/notesSlide" Target="../notesSlides/notesSlide37.xml"/><Relationship Id="rId1" Type="http://schemas.openxmlformats.org/officeDocument/2006/relationships/slideLayout" Target="../slideLayouts/slideLayout8.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3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8.xml"/><Relationship Id="rId1" Type="http://schemas.openxmlformats.org/officeDocument/2006/relationships/slideLayout" Target="../slideLayouts/slideLayout8.xml"/><Relationship Id="rId4" Type="http://schemas.openxmlformats.org/officeDocument/2006/relationships/hyperlink" Target="mailto:Caroline.casey@ibts.ie" TargetMode="Externa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6.sv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xmlns="" id="{8555C5B3-193A-4749-9AFD-682E53CDDE8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xmlns="" id="{2EAE06A6-F76A-41C9-827A-C561B004485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0" y="-3"/>
            <a:ext cx="12192000" cy="6858000"/>
          </a:xfrm>
          <a:prstGeom prst="rect">
            <a:avLst/>
          </a:prstGeom>
          <a:gradFill>
            <a:gsLst>
              <a:gs pos="0">
                <a:srgbClr val="000000"/>
              </a:gs>
              <a:gs pos="100000">
                <a:schemeClr val="accent1">
                  <a:lumMod val="7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xmlns="" id="{89F9D4E8-0639-444B-949B-9518585061A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480861" y="0"/>
            <a:ext cx="7661934" cy="6858000"/>
          </a:xfrm>
          <a:prstGeom prst="rect">
            <a:avLst/>
          </a:prstGeom>
          <a:gradFill>
            <a:gsLst>
              <a:gs pos="0">
                <a:schemeClr val="accent1">
                  <a:lumMod val="75000"/>
                  <a:alpha val="45000"/>
                </a:schemeClr>
              </a:gs>
              <a:gs pos="100000">
                <a:srgbClr val="000000">
                  <a:alpha val="29000"/>
                </a:srgb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xmlns="" id="{7E3DA7A2-ED70-4BBA-AB72-00AD461FA40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H="1">
            <a:off x="480862" y="-6"/>
            <a:ext cx="11711138" cy="6410334"/>
          </a:xfrm>
          <a:prstGeom prst="rect">
            <a:avLst/>
          </a:prstGeom>
          <a:gradFill>
            <a:gsLst>
              <a:gs pos="0">
                <a:schemeClr val="accent1">
                  <a:alpha val="0"/>
                </a:schemeClr>
              </a:gs>
              <a:gs pos="100000">
                <a:srgbClr val="000000">
                  <a:alpha val="41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689B15ED-D82F-CB67-0C4D-4281D97DF507}"/>
              </a:ext>
            </a:extLst>
          </p:cNvPr>
          <p:cNvSpPr>
            <a:spLocks noGrp="1"/>
          </p:cNvSpPr>
          <p:nvPr>
            <p:ph type="ctrTitle"/>
          </p:nvPr>
        </p:nvSpPr>
        <p:spPr>
          <a:xfrm>
            <a:off x="1127208" y="857251"/>
            <a:ext cx="4747280" cy="3098061"/>
          </a:xfrm>
        </p:spPr>
        <p:txBody>
          <a:bodyPr anchor="b">
            <a:normAutofit/>
          </a:bodyPr>
          <a:lstStyle/>
          <a:p>
            <a:pPr algn="l"/>
            <a:r>
              <a:rPr lang="en-GB" sz="4800" dirty="0">
                <a:solidFill>
                  <a:srgbClr val="FFFFFF"/>
                </a:solidFill>
                <a:latin typeface="Calibri" panose="020F0502020204030204" pitchFamily="34" charset="0"/>
                <a:cs typeface="Calibri" panose="020F0502020204030204" pitchFamily="34" charset="0"/>
              </a:rPr>
              <a:t>Serious Adverse Events 2023: The year in review.</a:t>
            </a:r>
          </a:p>
        </p:txBody>
      </p:sp>
      <p:sp>
        <p:nvSpPr>
          <p:cNvPr id="17" name="Rectangle 16">
            <a:extLst>
              <a:ext uri="{FF2B5EF4-FFF2-40B4-BE49-F238E27FC236}">
                <a16:creationId xmlns:a16="http://schemas.microsoft.com/office/drawing/2014/main" xmlns="" id="{FC485432-3647-4218-B5D3-15D3FA222B1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a:off x="4844797" y="-489206"/>
            <a:ext cx="2502408" cy="12191998"/>
          </a:xfrm>
          <a:prstGeom prst="rect">
            <a:avLst/>
          </a:prstGeom>
          <a:gradFill>
            <a:gsLst>
              <a:gs pos="0">
                <a:schemeClr val="accent1">
                  <a:alpha val="24000"/>
                </a:schemeClr>
              </a:gs>
              <a:gs pos="78000">
                <a:schemeClr val="accent1">
                  <a:lumMod val="50000"/>
                  <a:alpha val="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xmlns="" id="{1974BFA2-71C0-C9AF-E5B0-5AB651E975DD}"/>
              </a:ext>
            </a:extLst>
          </p:cNvPr>
          <p:cNvSpPr>
            <a:spLocks noGrp="1"/>
          </p:cNvSpPr>
          <p:nvPr>
            <p:ph type="subTitle" idx="1"/>
          </p:nvPr>
        </p:nvSpPr>
        <p:spPr>
          <a:xfrm>
            <a:off x="1127208" y="4756265"/>
            <a:ext cx="4393278" cy="1244483"/>
          </a:xfrm>
        </p:spPr>
        <p:txBody>
          <a:bodyPr anchor="t">
            <a:normAutofit/>
          </a:bodyPr>
          <a:lstStyle/>
          <a:p>
            <a:pPr algn="l"/>
            <a:r>
              <a:rPr lang="en-GB">
                <a:solidFill>
                  <a:srgbClr val="FFFFFF"/>
                </a:solidFill>
                <a:latin typeface="Calibri" panose="020F0502020204030204" pitchFamily="34" charset="0"/>
                <a:cs typeface="Calibri" panose="020F0502020204030204" pitchFamily="34" charset="0"/>
              </a:rPr>
              <a:t>Caroline Casey HVO, National Haemovigilance Office</a:t>
            </a:r>
          </a:p>
        </p:txBody>
      </p:sp>
      <p:sp>
        <p:nvSpPr>
          <p:cNvPr id="19" name="Oval 18">
            <a:extLst>
              <a:ext uri="{FF2B5EF4-FFF2-40B4-BE49-F238E27FC236}">
                <a16:creationId xmlns:a16="http://schemas.microsoft.com/office/drawing/2014/main" xmlns="" id="{F4AFDDCA-6ABA-4D23-8A5C-1BF0F430814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390589" y="1062544"/>
            <a:ext cx="4756162" cy="47561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C:\Users\scanlonj\AppData\Roaming\NHO logo outlines.jpg">
            <a:extLst>
              <a:ext uri="{FF2B5EF4-FFF2-40B4-BE49-F238E27FC236}">
                <a16:creationId xmlns:a16="http://schemas.microsoft.com/office/drawing/2014/main" xmlns="" id="{A956622D-892D-F6A8-CFDB-9AAB0520078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920559" y="2908269"/>
            <a:ext cx="3737164" cy="10557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78851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xmlns="" id="{A8384FB5-9ADC-4DDC-881B-597D56F5B15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xmlns="" id="{91E5A9A7-95C6-4F4F-B00E-C82E07FE62E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xmlns="" id="{D07DD2DE-F619-49DD-B5E7-03A290FF4ED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xmlns="" id="{85149191-5F60-4A28-AAFF-039F96B0F3E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xmlns="" id="{F8260ED5-17F7-4158-B241-D51DD4CF1B7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xmlns="" id="{52867ADE-B8A0-D5EB-5EB4-78DAE85B2658}"/>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3100" kern="1200" dirty="0">
                <a:solidFill>
                  <a:srgbClr val="FFFFFF"/>
                </a:solidFill>
                <a:latin typeface="Calibri" panose="020F0502020204030204" pitchFamily="34" charset="0"/>
              </a:rPr>
              <a:t>Haemovigilance participation in FOCUS</a:t>
            </a:r>
          </a:p>
        </p:txBody>
      </p:sp>
      <p:sp>
        <p:nvSpPr>
          <p:cNvPr id="5" name="Footer Placeholder 4">
            <a:extLst>
              <a:ext uri="{FF2B5EF4-FFF2-40B4-BE49-F238E27FC236}">
                <a16:creationId xmlns:a16="http://schemas.microsoft.com/office/drawing/2014/main" xmlns="" id="{D591CD86-5295-FBD4-12A1-0412847AC25F}"/>
              </a:ext>
            </a:extLst>
          </p:cNvPr>
          <p:cNvSpPr>
            <a:spLocks noGrp="1"/>
          </p:cNvSpPr>
          <p:nvPr>
            <p:ph type="ftr" sz="quarter" idx="11"/>
          </p:nvPr>
        </p:nvSpPr>
        <p:spPr>
          <a:xfrm rot="5400000">
            <a:off x="-1828800" y="2002536"/>
            <a:ext cx="4114800" cy="365760"/>
          </a:xfrm>
        </p:spPr>
        <p:txBody>
          <a:bodyPr vert="horz" lIns="91440" tIns="45720" rIns="91440" bIns="45720" rtlCol="0" anchor="ctr">
            <a:normAutofit/>
          </a:bodyPr>
          <a:lstStyle/>
          <a:p>
            <a:pPr algn="l">
              <a:spcAft>
                <a:spcPts val="600"/>
              </a:spcAft>
            </a:pPr>
            <a:r>
              <a:rPr lang="en-US" sz="1100" dirty="0">
                <a:solidFill>
                  <a:srgbClr val="FFFFFF"/>
                </a:solidFill>
              </a:rPr>
              <a:t>NHO Conference SAEs 2023</a:t>
            </a:r>
            <a:endParaRPr lang="en-US" sz="1100" kern="1200" noProof="0" dirty="0">
              <a:solidFill>
                <a:srgbClr val="FFFFFF"/>
              </a:solidFill>
              <a:latin typeface="+mn-lt"/>
              <a:ea typeface="+mn-ea"/>
              <a:cs typeface="+mn-cs"/>
            </a:endParaRPr>
          </a:p>
        </p:txBody>
      </p:sp>
      <p:sp>
        <p:nvSpPr>
          <p:cNvPr id="6" name="Date Placeholder 5">
            <a:extLst>
              <a:ext uri="{FF2B5EF4-FFF2-40B4-BE49-F238E27FC236}">
                <a16:creationId xmlns:a16="http://schemas.microsoft.com/office/drawing/2014/main" xmlns="" id="{D1E352C0-C6A9-40D1-6188-DCE6C31BD2C4}"/>
              </a:ext>
            </a:extLst>
          </p:cNvPr>
          <p:cNvSpPr>
            <a:spLocks noGrp="1"/>
          </p:cNvSpPr>
          <p:nvPr>
            <p:ph type="dt" sz="half" idx="10"/>
          </p:nvPr>
        </p:nvSpPr>
        <p:spPr>
          <a:xfrm>
            <a:off x="8970264" y="6455664"/>
            <a:ext cx="2743200" cy="365125"/>
          </a:xfrm>
        </p:spPr>
        <p:txBody>
          <a:bodyPr vert="horz" lIns="91440" tIns="45720" rIns="91440" bIns="45720" rtlCol="0" anchor="ctr">
            <a:normAutofit/>
          </a:bodyPr>
          <a:lstStyle/>
          <a:p>
            <a:pPr algn="r">
              <a:spcAft>
                <a:spcPts val="600"/>
              </a:spcAft>
            </a:pPr>
            <a:r>
              <a:rPr lang="en-US" sz="1100" noProof="0" dirty="0">
                <a:solidFill>
                  <a:schemeClr val="tx1">
                    <a:lumMod val="50000"/>
                    <a:lumOff val="50000"/>
                  </a:schemeClr>
                </a:solidFill>
              </a:rPr>
              <a:t>2025</a:t>
            </a:r>
          </a:p>
        </p:txBody>
      </p:sp>
      <p:sp>
        <p:nvSpPr>
          <p:cNvPr id="7" name="Slide Number Placeholder 6">
            <a:extLst>
              <a:ext uri="{FF2B5EF4-FFF2-40B4-BE49-F238E27FC236}">
                <a16:creationId xmlns:a16="http://schemas.microsoft.com/office/drawing/2014/main" xmlns="" id="{49A89E2F-4B37-2BF1-33C1-2797228A6CCD}"/>
              </a:ext>
            </a:extLst>
          </p:cNvPr>
          <p:cNvSpPr>
            <a:spLocks noGrp="1"/>
          </p:cNvSpPr>
          <p:nvPr>
            <p:ph type="sldNum" sz="quarter" idx="12"/>
          </p:nvPr>
        </p:nvSpPr>
        <p:spPr>
          <a:xfrm>
            <a:off x="11704319" y="6455664"/>
            <a:ext cx="448056" cy="365125"/>
          </a:xfrm>
        </p:spPr>
        <p:txBody>
          <a:bodyPr vert="horz" lIns="91440" tIns="45720" rIns="91440" bIns="45720" rtlCol="0" anchor="ctr">
            <a:normAutofit/>
          </a:bodyPr>
          <a:lstStyle/>
          <a:p>
            <a:pPr>
              <a:spcAft>
                <a:spcPts val="600"/>
              </a:spcAft>
            </a:pPr>
            <a:fld id="{3A98EE3D-8CD1-4C3F-BD1C-C98C9596463C}" type="slidenum">
              <a:rPr lang="en-US" sz="1100" noProof="0">
                <a:solidFill>
                  <a:schemeClr val="tx1">
                    <a:lumMod val="50000"/>
                    <a:lumOff val="50000"/>
                  </a:schemeClr>
                </a:solidFill>
              </a:rPr>
              <a:pPr>
                <a:spcAft>
                  <a:spcPts val="600"/>
                </a:spcAft>
              </a:pPr>
              <a:t>10</a:t>
            </a:fld>
            <a:endParaRPr lang="en-US" sz="1100" noProof="0">
              <a:solidFill>
                <a:schemeClr val="tx1">
                  <a:lumMod val="50000"/>
                  <a:lumOff val="50000"/>
                </a:schemeClr>
              </a:solidFill>
            </a:endParaRPr>
          </a:p>
        </p:txBody>
      </p:sp>
      <p:graphicFrame>
        <p:nvGraphicFramePr>
          <p:cNvPr id="9" name="Content Placeholder 2">
            <a:extLst>
              <a:ext uri="{FF2B5EF4-FFF2-40B4-BE49-F238E27FC236}">
                <a16:creationId xmlns:a16="http://schemas.microsoft.com/office/drawing/2014/main" xmlns="" id="{5E87E393-AE09-2856-F49D-1A957CD516A0}"/>
              </a:ext>
            </a:extLst>
          </p:cNvPr>
          <p:cNvGraphicFramePr>
            <a:graphicFrameLocks noGrp="1"/>
          </p:cNvGraphicFramePr>
          <p:nvPr>
            <p:ph idx="1"/>
            <p:extLst>
              <p:ext uri="{D42A27DB-BD31-4B8C-83A1-F6EECF244321}">
                <p14:modId xmlns:p14="http://schemas.microsoft.com/office/powerpoint/2010/main" val="1675276218"/>
              </p:ext>
            </p:extLst>
          </p:nvPr>
        </p:nvGraphicFramePr>
        <p:xfrm>
          <a:off x="5303520" y="676656"/>
          <a:ext cx="6364224" cy="55138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758723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xmlns="" id="{6F828D28-8E09-41CC-8229-3070B5467A9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xmlns="" id="{25F10DEF-8828-C062-BF7C-109D2A28164F}"/>
              </a:ext>
            </a:extLst>
          </p:cNvPr>
          <p:cNvPicPr>
            <a:picLocks noChangeAspect="1"/>
          </p:cNvPicPr>
          <p:nvPr/>
        </p:nvPicPr>
        <p:blipFill rotWithShape="1">
          <a:blip r:embed="rId3"/>
          <a:srcRect l="6223" r="-1" b="-1"/>
          <a:stretch/>
        </p:blipFill>
        <p:spPr>
          <a:xfrm>
            <a:off x="20" y="-22"/>
            <a:ext cx="12191977" cy="6858022"/>
          </a:xfrm>
          <a:prstGeom prst="rect">
            <a:avLst/>
          </a:prstGeom>
        </p:spPr>
      </p:pic>
      <p:sp>
        <p:nvSpPr>
          <p:cNvPr id="38" name="Rectangle 37">
            <a:extLst>
              <a:ext uri="{FF2B5EF4-FFF2-40B4-BE49-F238E27FC236}">
                <a16:creationId xmlns:a16="http://schemas.microsoft.com/office/drawing/2014/main" xmlns="" id="{D5B012D8-7F27-4758-9AC6-C889B154BD7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a:off x="-1103377" y="1100316"/>
            <a:ext cx="6858003" cy="4657347"/>
          </a:xfrm>
          <a:prstGeom prst="rect">
            <a:avLst/>
          </a:prstGeom>
          <a:gradFill flip="none" rotWithShape="1">
            <a:gsLst>
              <a:gs pos="48000">
                <a:srgbClr val="000000">
                  <a:alpha val="24000"/>
                </a:srgbClr>
              </a:gs>
              <a:gs pos="85000">
                <a:srgbClr val="000000">
                  <a:alpha val="45000"/>
                </a:srgbClr>
              </a:gs>
              <a:gs pos="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B89027A5-5442-BD65-F9E6-44457A970B31}"/>
              </a:ext>
            </a:extLst>
          </p:cNvPr>
          <p:cNvSpPr>
            <a:spLocks noGrp="1"/>
          </p:cNvSpPr>
          <p:nvPr>
            <p:ph type="title"/>
          </p:nvPr>
        </p:nvSpPr>
        <p:spPr>
          <a:xfrm>
            <a:off x="643466" y="643467"/>
            <a:ext cx="5452529" cy="3569242"/>
          </a:xfrm>
        </p:spPr>
        <p:txBody>
          <a:bodyPr vert="horz" lIns="91440" tIns="45720" rIns="91440" bIns="45720" rtlCol="0" anchor="t">
            <a:normAutofit/>
          </a:bodyPr>
          <a:lstStyle/>
          <a:p>
            <a:r>
              <a:rPr lang="en-US" sz="5400" b="1" dirty="0">
                <a:solidFill>
                  <a:srgbClr val="FFFFFF"/>
                </a:solidFill>
                <a:latin typeface="Calibri" panose="020F0502020204030204" pitchFamily="34" charset="0"/>
                <a:cs typeface="Calibri" panose="020F0502020204030204" pitchFamily="34" charset="0"/>
              </a:rPr>
              <a:t>Serious Adverse Events 2023</a:t>
            </a:r>
            <a:br>
              <a:rPr lang="en-US" sz="5400" b="1" dirty="0">
                <a:solidFill>
                  <a:srgbClr val="FFFFFF"/>
                </a:solidFill>
                <a:latin typeface="Calibri" panose="020F0502020204030204" pitchFamily="34" charset="0"/>
                <a:cs typeface="Calibri" panose="020F0502020204030204" pitchFamily="34" charset="0"/>
              </a:rPr>
            </a:br>
            <a:r>
              <a:rPr lang="en-US" sz="5400" b="1" dirty="0">
                <a:solidFill>
                  <a:srgbClr val="FFFFFF"/>
                </a:solidFill>
                <a:latin typeface="Calibri" panose="020F0502020204030204" pitchFamily="34" charset="0"/>
                <a:cs typeface="Calibri" panose="020F0502020204030204" pitchFamily="34" charset="0"/>
              </a:rPr>
              <a:t>SAEs</a:t>
            </a:r>
            <a:r>
              <a:rPr lang="en-US" sz="5200" dirty="0">
                <a:solidFill>
                  <a:srgbClr val="FFFFFF"/>
                </a:solidFill>
                <a:latin typeface="Calibri" panose="020F0502020204030204" pitchFamily="34" charset="0"/>
                <a:cs typeface="Calibri" panose="020F0502020204030204" pitchFamily="34" charset="0"/>
              </a:rPr>
              <a:t> </a:t>
            </a:r>
          </a:p>
        </p:txBody>
      </p:sp>
      <p:sp>
        <p:nvSpPr>
          <p:cNvPr id="10" name="Date Placeholder 4">
            <a:extLst>
              <a:ext uri="{FF2B5EF4-FFF2-40B4-BE49-F238E27FC236}">
                <a16:creationId xmlns:a16="http://schemas.microsoft.com/office/drawing/2014/main" xmlns="" id="{AA1F9994-1F25-8F7B-AFC4-5F9BBC1966F6}"/>
              </a:ext>
            </a:extLst>
          </p:cNvPr>
          <p:cNvSpPr>
            <a:spLocks noGrp="1"/>
          </p:cNvSpPr>
          <p:nvPr>
            <p:ph type="dt" sz="half" idx="10"/>
          </p:nvPr>
        </p:nvSpPr>
        <p:spPr>
          <a:xfrm>
            <a:off x="838200" y="6356350"/>
            <a:ext cx="2743200" cy="365125"/>
          </a:xfrm>
        </p:spPr>
        <p:txBody>
          <a:bodyPr vert="horz" lIns="91440" tIns="45720" rIns="91440" bIns="45720" rtlCol="0" anchor="ctr">
            <a:normAutofit/>
          </a:bodyPr>
          <a:lstStyle/>
          <a:p>
            <a:pPr>
              <a:spcAft>
                <a:spcPts val="600"/>
              </a:spcAft>
              <a:defRPr/>
            </a:pPr>
            <a:r>
              <a:rPr lang="en-US" dirty="0">
                <a:solidFill>
                  <a:srgbClr val="FFFFFF"/>
                </a:solidFill>
                <a:latin typeface="Calibri" panose="020F0502020204030204"/>
              </a:rPr>
              <a:t>2025</a:t>
            </a:r>
          </a:p>
        </p:txBody>
      </p:sp>
      <p:sp>
        <p:nvSpPr>
          <p:cNvPr id="8" name="Footer Placeholder 3">
            <a:extLst>
              <a:ext uri="{FF2B5EF4-FFF2-40B4-BE49-F238E27FC236}">
                <a16:creationId xmlns:a16="http://schemas.microsoft.com/office/drawing/2014/main" xmlns="" id="{7EF8B784-3A04-BD77-8306-4B5974108A23}"/>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defRPr/>
            </a:pPr>
            <a:r>
              <a:rPr lang="en-US" kern="1200" dirty="0">
                <a:solidFill>
                  <a:srgbClr val="FFFFFF"/>
                </a:solidFill>
                <a:latin typeface="Calibri" panose="020F0502020204030204"/>
                <a:ea typeface="+mn-ea"/>
                <a:cs typeface="+mn-cs"/>
              </a:rPr>
              <a:t>NHO Conference SAEs 2023</a:t>
            </a:r>
          </a:p>
        </p:txBody>
      </p:sp>
      <p:sp>
        <p:nvSpPr>
          <p:cNvPr id="36" name="Rectangle 35">
            <a:extLst>
              <a:ext uri="{FF2B5EF4-FFF2-40B4-BE49-F238E27FC236}">
                <a16:creationId xmlns:a16="http://schemas.microsoft.com/office/drawing/2014/main" xmlns="" id="{4063B759-00FC-46D1-9898-8E8625268FA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7540187" y="2206184"/>
            <a:ext cx="6858003" cy="2445624"/>
          </a:xfrm>
          <a:prstGeom prst="rect">
            <a:avLst/>
          </a:prstGeom>
          <a:gradFill flip="none" rotWithShape="1">
            <a:gsLst>
              <a:gs pos="48000">
                <a:srgbClr val="000000">
                  <a:alpha val="24000"/>
                </a:srgbClr>
              </a:gs>
              <a:gs pos="85000">
                <a:srgbClr val="000000">
                  <a:alpha val="45000"/>
                </a:srgbClr>
              </a:gs>
              <a:gs pos="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5">
            <a:extLst>
              <a:ext uri="{FF2B5EF4-FFF2-40B4-BE49-F238E27FC236}">
                <a16:creationId xmlns:a16="http://schemas.microsoft.com/office/drawing/2014/main" xmlns="" id="{19E9C8F5-CC6E-B7C0-F72D-63D1FADA340D}"/>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3A98EE3D-8CD1-4C3F-BD1C-C98C9596463C}" type="slidenum">
              <a:rPr lang="en-US">
                <a:solidFill>
                  <a:srgbClr val="FFFFFF"/>
                </a:solidFill>
                <a:latin typeface="Calibri" panose="020F0502020204030204"/>
              </a:rPr>
              <a:pPr>
                <a:spcAft>
                  <a:spcPts val="600"/>
                </a:spcAft>
                <a:defRPr/>
              </a:pPr>
              <a:t>11</a:t>
            </a:fld>
            <a:endParaRPr lang="en-US">
              <a:solidFill>
                <a:srgbClr val="FFFFFF"/>
              </a:solidFill>
              <a:latin typeface="Calibri" panose="020F0502020204030204"/>
            </a:endParaRPr>
          </a:p>
        </p:txBody>
      </p:sp>
    </p:spTree>
    <p:extLst>
      <p:ext uri="{BB962C8B-B14F-4D97-AF65-F5344CB8AC3E}">
        <p14:creationId xmlns:p14="http://schemas.microsoft.com/office/powerpoint/2010/main" val="27853526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xmlns="" id="{A8384FB5-9ADC-4DDC-881B-597D56F5B15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xmlns="" id="{1199E1B1-A8C0-4FE8-A5A8-1CB41D69F85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xmlns="" id="{84A8DE83-DE75-4B41-9DB4-A7EC0B0DEC0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xmlns="" id="{A7009A0A-BEF5-4EAC-AF15-E4F9F002E23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6C44E4ED-A01E-4EEE-BAB3-F66C86F21672}"/>
              </a:ext>
            </a:extLst>
          </p:cNvPr>
          <p:cNvSpPr>
            <a:spLocks noGrp="1"/>
          </p:cNvSpPr>
          <p:nvPr>
            <p:ph type="title"/>
          </p:nvPr>
        </p:nvSpPr>
        <p:spPr>
          <a:xfrm>
            <a:off x="699713" y="248038"/>
            <a:ext cx="7063721" cy="1159200"/>
          </a:xfrm>
        </p:spPr>
        <p:txBody>
          <a:bodyPr vert="horz" lIns="91440" tIns="45720" rIns="91440" bIns="45720" rtlCol="0" anchor="ctr">
            <a:normAutofit/>
          </a:bodyPr>
          <a:lstStyle/>
          <a:p>
            <a:r>
              <a:rPr lang="en-US" sz="3700" kern="1200" dirty="0">
                <a:solidFill>
                  <a:srgbClr val="FFFFFF"/>
                </a:solidFill>
                <a:latin typeface="Calibri" panose="020F0502020204030204" pitchFamily="34" charset="0"/>
              </a:rPr>
              <a:t>Serious Adverse event reports accepted by the NHO in 2023</a:t>
            </a:r>
          </a:p>
        </p:txBody>
      </p:sp>
      <p:sp>
        <p:nvSpPr>
          <p:cNvPr id="8" name="Footer Placeholder 7">
            <a:extLst>
              <a:ext uri="{FF2B5EF4-FFF2-40B4-BE49-F238E27FC236}">
                <a16:creationId xmlns:a16="http://schemas.microsoft.com/office/drawing/2014/main" xmlns="" id="{1B7645B3-B75C-434F-AB33-1C3335F08CCB}"/>
              </a:ext>
            </a:extLst>
          </p:cNvPr>
          <p:cNvSpPr>
            <a:spLocks noGrp="1"/>
          </p:cNvSpPr>
          <p:nvPr>
            <p:ph type="ftr" sz="quarter" idx="11"/>
          </p:nvPr>
        </p:nvSpPr>
        <p:spPr>
          <a:xfrm rot="5400000">
            <a:off x="-1828800" y="2002536"/>
            <a:ext cx="4114800" cy="365760"/>
          </a:xfrm>
        </p:spPr>
        <p:txBody>
          <a:bodyPr vert="horz" lIns="91440" tIns="45720" rIns="91440" bIns="45720" rtlCol="0" anchor="ctr">
            <a:normAutofit/>
          </a:bodyPr>
          <a:lstStyle/>
          <a:p>
            <a:pPr algn="l">
              <a:spcAft>
                <a:spcPts val="600"/>
              </a:spcAft>
            </a:pPr>
            <a:r>
              <a:rPr lang="en-US" sz="1100" kern="1200" dirty="0">
                <a:solidFill>
                  <a:srgbClr val="FFFFFF"/>
                </a:solidFill>
                <a:latin typeface="+mn-lt"/>
                <a:ea typeface="+mn-ea"/>
                <a:cs typeface="+mn-cs"/>
              </a:rPr>
              <a:t>NHO Conference SAE 2023</a:t>
            </a:r>
          </a:p>
        </p:txBody>
      </p:sp>
      <p:sp>
        <p:nvSpPr>
          <p:cNvPr id="7" name="Date Placeholder 6">
            <a:extLst>
              <a:ext uri="{FF2B5EF4-FFF2-40B4-BE49-F238E27FC236}">
                <a16:creationId xmlns:a16="http://schemas.microsoft.com/office/drawing/2014/main" xmlns="" id="{11EA4786-0B7C-4A96-8541-BEB665948AE4}"/>
              </a:ext>
            </a:extLst>
          </p:cNvPr>
          <p:cNvSpPr>
            <a:spLocks noGrp="1"/>
          </p:cNvSpPr>
          <p:nvPr>
            <p:ph type="dt" sz="half" idx="10"/>
          </p:nvPr>
        </p:nvSpPr>
        <p:spPr>
          <a:xfrm>
            <a:off x="8970264" y="6455664"/>
            <a:ext cx="2743200" cy="365125"/>
          </a:xfrm>
        </p:spPr>
        <p:txBody>
          <a:bodyPr vert="horz" lIns="91440" tIns="45720" rIns="91440" bIns="45720" rtlCol="0" anchor="ctr">
            <a:normAutofit/>
          </a:bodyPr>
          <a:lstStyle/>
          <a:p>
            <a:pPr algn="r">
              <a:spcAft>
                <a:spcPts val="600"/>
              </a:spcAft>
            </a:pPr>
            <a:r>
              <a:rPr lang="en-US" sz="1100" dirty="0">
                <a:solidFill>
                  <a:schemeClr val="tx1">
                    <a:lumMod val="50000"/>
                    <a:lumOff val="50000"/>
                  </a:schemeClr>
                </a:solidFill>
              </a:rPr>
              <a:t>2025</a:t>
            </a:r>
          </a:p>
        </p:txBody>
      </p:sp>
      <p:sp>
        <p:nvSpPr>
          <p:cNvPr id="9" name="Slide Number Placeholder 8">
            <a:extLst>
              <a:ext uri="{FF2B5EF4-FFF2-40B4-BE49-F238E27FC236}">
                <a16:creationId xmlns:a16="http://schemas.microsoft.com/office/drawing/2014/main" xmlns="" id="{E23FACE5-0C67-483B-8BC7-0D4E6D6230E6}"/>
              </a:ext>
            </a:extLst>
          </p:cNvPr>
          <p:cNvSpPr>
            <a:spLocks noGrp="1"/>
          </p:cNvSpPr>
          <p:nvPr>
            <p:ph type="sldNum" sz="quarter" idx="12"/>
          </p:nvPr>
        </p:nvSpPr>
        <p:spPr>
          <a:xfrm>
            <a:off x="11704319" y="6455664"/>
            <a:ext cx="448056" cy="365125"/>
          </a:xfrm>
        </p:spPr>
        <p:txBody>
          <a:bodyPr vert="horz" lIns="91440" tIns="45720" rIns="91440" bIns="45720" rtlCol="0" anchor="ctr">
            <a:normAutofit/>
          </a:bodyPr>
          <a:lstStyle/>
          <a:p>
            <a:pPr>
              <a:spcAft>
                <a:spcPts val="600"/>
              </a:spcAft>
            </a:pPr>
            <a:fld id="{3A98EE3D-8CD1-4C3F-BD1C-C98C9596463C}" type="slidenum">
              <a:rPr lang="en-US" sz="1100">
                <a:solidFill>
                  <a:schemeClr val="tx1">
                    <a:lumMod val="50000"/>
                    <a:lumOff val="50000"/>
                  </a:schemeClr>
                </a:solidFill>
              </a:rPr>
              <a:pPr>
                <a:spcAft>
                  <a:spcPts val="600"/>
                </a:spcAft>
              </a:pPr>
              <a:t>12</a:t>
            </a:fld>
            <a:endParaRPr lang="en-US" sz="1100">
              <a:solidFill>
                <a:schemeClr val="tx1">
                  <a:lumMod val="50000"/>
                  <a:lumOff val="50000"/>
                </a:schemeClr>
              </a:solidFill>
            </a:endParaRPr>
          </a:p>
        </p:txBody>
      </p:sp>
      <p:graphicFrame>
        <p:nvGraphicFramePr>
          <p:cNvPr id="3" name="Chart 2">
            <a:extLst>
              <a:ext uri="{FF2B5EF4-FFF2-40B4-BE49-F238E27FC236}">
                <a16:creationId xmlns:a16="http://schemas.microsoft.com/office/drawing/2014/main" xmlns="" id="{68142B32-D5C2-5443-EF93-3B64E9C2B0CC}"/>
              </a:ext>
            </a:extLst>
          </p:cNvPr>
          <p:cNvGraphicFramePr/>
          <p:nvPr>
            <p:extLst>
              <p:ext uri="{D42A27DB-BD31-4B8C-83A1-F6EECF244321}">
                <p14:modId xmlns:p14="http://schemas.microsoft.com/office/powerpoint/2010/main" val="3735342005"/>
              </p:ext>
            </p:extLst>
          </p:nvPr>
        </p:nvGraphicFramePr>
        <p:xfrm>
          <a:off x="432225" y="1750979"/>
          <a:ext cx="11327549" cy="466747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603736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xmlns="" id="{BACC6370-2D7E-4714-9D71-7542949D7D5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xmlns="" id="{256B2C21-A230-48C0-8DF1-C46611373C4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xmlns="" id="{3847E18C-932D-4C95-AABA-FEC7C9499AD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xmlns="" id="{3150CB11-0C61-439E-910F-5787759E72A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xmlns="" id="{43F8A58B-5155-44CE-A5FF-7647B47D0A7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Rectangle 20">
            <a:extLst>
              <a:ext uri="{FF2B5EF4-FFF2-40B4-BE49-F238E27FC236}">
                <a16:creationId xmlns:a16="http://schemas.microsoft.com/office/drawing/2014/main" xmlns="" id="{443F2ACA-E6D6-4028-82DD-F03C262D5DE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8E2FDFF0-138C-F0E2-0F6D-8167A1DCF51B}"/>
              </a:ext>
            </a:extLst>
          </p:cNvPr>
          <p:cNvSpPr>
            <a:spLocks noGrp="1"/>
          </p:cNvSpPr>
          <p:nvPr>
            <p:ph type="title"/>
          </p:nvPr>
        </p:nvSpPr>
        <p:spPr>
          <a:xfrm>
            <a:off x="586478" y="1683756"/>
            <a:ext cx="3115265" cy="2396359"/>
          </a:xfrm>
        </p:spPr>
        <p:txBody>
          <a:bodyPr anchor="b">
            <a:normAutofit/>
          </a:bodyPr>
          <a:lstStyle/>
          <a:p>
            <a:pPr algn="r"/>
            <a:r>
              <a:rPr lang="en-IE" sz="4000" b="1" dirty="0">
                <a:solidFill>
                  <a:srgbClr val="FFFFFF"/>
                </a:solidFill>
                <a:latin typeface="Calibri" panose="020F0502020204030204" pitchFamily="34" charset="0"/>
              </a:rPr>
              <a:t>Inappropriate transfusions (n=15)</a:t>
            </a:r>
            <a:endParaRPr lang="en-GB" sz="4000" dirty="0">
              <a:solidFill>
                <a:srgbClr val="FFFFFF"/>
              </a:solidFill>
              <a:latin typeface="Calibri" panose="020F0502020204030204" pitchFamily="34" charset="0"/>
            </a:endParaRPr>
          </a:p>
        </p:txBody>
      </p:sp>
      <p:graphicFrame>
        <p:nvGraphicFramePr>
          <p:cNvPr id="6" name="Content Placeholder 5">
            <a:extLst>
              <a:ext uri="{FF2B5EF4-FFF2-40B4-BE49-F238E27FC236}">
                <a16:creationId xmlns:a16="http://schemas.microsoft.com/office/drawing/2014/main" xmlns="" id="{147148F5-D260-15C9-A54D-7FA7B1279975}"/>
              </a:ext>
            </a:extLst>
          </p:cNvPr>
          <p:cNvGraphicFramePr>
            <a:graphicFrameLocks noGrp="1"/>
          </p:cNvGraphicFramePr>
          <p:nvPr>
            <p:ph idx="1"/>
            <p:extLst>
              <p:ext uri="{D42A27DB-BD31-4B8C-83A1-F6EECF244321}">
                <p14:modId xmlns:p14="http://schemas.microsoft.com/office/powerpoint/2010/main" val="1082749444"/>
              </p:ext>
            </p:extLst>
          </p:nvPr>
        </p:nvGraphicFramePr>
        <p:xfrm>
          <a:off x="4905052" y="750440"/>
          <a:ext cx="6666833" cy="54539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873259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A18C69F0-24D3-CE92-C7B5-704BDDBAFEEF}"/>
              </a:ext>
            </a:extLst>
          </p:cNvPr>
          <p:cNvSpPr>
            <a:spLocks noGrp="1"/>
          </p:cNvSpPr>
          <p:nvPr>
            <p:ph type="title"/>
          </p:nvPr>
        </p:nvSpPr>
        <p:spPr/>
        <p:txBody>
          <a:bodyPr/>
          <a:lstStyle/>
          <a:p>
            <a:pPr algn="ctr"/>
            <a:r>
              <a:rPr lang="en-IE" u="sng" dirty="0">
                <a:latin typeface="Calibri" panose="020F0502020204030204" pitchFamily="34" charset="0"/>
              </a:rPr>
              <a:t>Inappropriate Transfusions why did they happen?</a:t>
            </a:r>
            <a:endParaRPr lang="en-GB" u="sng" dirty="0">
              <a:latin typeface="Calibri" panose="020F0502020204030204" pitchFamily="34" charset="0"/>
            </a:endParaRPr>
          </a:p>
        </p:txBody>
      </p:sp>
      <p:graphicFrame>
        <p:nvGraphicFramePr>
          <p:cNvPr id="11" name="Content Placeholder 10">
            <a:extLst>
              <a:ext uri="{FF2B5EF4-FFF2-40B4-BE49-F238E27FC236}">
                <a16:creationId xmlns:a16="http://schemas.microsoft.com/office/drawing/2014/main" xmlns="" id="{D7BD1346-7375-650E-E056-D122C2246131}"/>
              </a:ext>
            </a:extLst>
          </p:cNvPr>
          <p:cNvGraphicFramePr>
            <a:graphicFrameLocks noGrp="1"/>
          </p:cNvGraphicFramePr>
          <p:nvPr>
            <p:ph sz="half" idx="1"/>
            <p:extLst>
              <p:ext uri="{D42A27DB-BD31-4B8C-83A1-F6EECF244321}">
                <p14:modId xmlns:p14="http://schemas.microsoft.com/office/powerpoint/2010/main" val="1608201323"/>
              </p:ext>
            </p:extLst>
          </p:nvPr>
        </p:nvGraphicFramePr>
        <p:xfrm>
          <a:off x="321013" y="1903446"/>
          <a:ext cx="5774987" cy="43513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ontent Placeholder 13">
            <a:extLst>
              <a:ext uri="{FF2B5EF4-FFF2-40B4-BE49-F238E27FC236}">
                <a16:creationId xmlns:a16="http://schemas.microsoft.com/office/drawing/2014/main" xmlns="" id="{433078F4-E17D-10FE-B35D-1CCD1CF1B092}"/>
              </a:ext>
            </a:extLst>
          </p:cNvPr>
          <p:cNvGraphicFramePr>
            <a:graphicFrameLocks noGrp="1"/>
          </p:cNvGraphicFramePr>
          <p:nvPr>
            <p:ph sz="half" idx="2"/>
            <p:extLst>
              <p:ext uri="{D42A27DB-BD31-4B8C-83A1-F6EECF244321}">
                <p14:modId xmlns:p14="http://schemas.microsoft.com/office/powerpoint/2010/main" val="3497880525"/>
              </p:ext>
            </p:extLst>
          </p:nvPr>
        </p:nvGraphicFramePr>
        <p:xfrm>
          <a:off x="6429984" y="1690688"/>
          <a:ext cx="5525310" cy="448627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787789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xmlns="" id="{BACC6370-2D7E-4714-9D71-7542949D7D5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xmlns="" id="{256B2C21-A230-48C0-8DF1-C46611373C4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xmlns="" id="{3847E18C-932D-4C95-AABA-FEC7C9499AD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xmlns="" id="{3150CB11-0C61-439E-910F-5787759E72A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xmlns="" id="{43F8A58B-5155-44CE-A5FF-7647B47D0A7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Rectangle 32">
            <a:extLst>
              <a:ext uri="{FF2B5EF4-FFF2-40B4-BE49-F238E27FC236}">
                <a16:creationId xmlns:a16="http://schemas.microsoft.com/office/drawing/2014/main" xmlns="" id="{443F2ACA-E6D6-4028-82DD-F03C262D5DE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a:extLst>
              <a:ext uri="{FF2B5EF4-FFF2-40B4-BE49-F238E27FC236}">
                <a16:creationId xmlns:a16="http://schemas.microsoft.com/office/drawing/2014/main" xmlns="" id="{FD3789D8-BBA2-72C3-A2A5-9A2A58682BDE}"/>
              </a:ext>
            </a:extLst>
          </p:cNvPr>
          <p:cNvSpPr>
            <a:spLocks noGrp="1"/>
          </p:cNvSpPr>
          <p:nvPr>
            <p:ph type="title"/>
          </p:nvPr>
        </p:nvSpPr>
        <p:spPr>
          <a:xfrm>
            <a:off x="586478" y="1683756"/>
            <a:ext cx="3115265" cy="2396359"/>
          </a:xfrm>
        </p:spPr>
        <p:txBody>
          <a:bodyPr anchor="b">
            <a:normAutofit/>
          </a:bodyPr>
          <a:lstStyle/>
          <a:p>
            <a:pPr algn="r"/>
            <a:r>
              <a:rPr lang="en-IE" sz="4000" dirty="0">
                <a:solidFill>
                  <a:srgbClr val="FFFFFF"/>
                </a:solidFill>
                <a:latin typeface="Calibri" panose="020F0502020204030204" pitchFamily="34" charset="0"/>
              </a:rPr>
              <a:t>Single Unit policy</a:t>
            </a:r>
            <a:endParaRPr lang="en-GB" sz="4000" dirty="0">
              <a:solidFill>
                <a:srgbClr val="FFFFFF"/>
              </a:solidFill>
              <a:latin typeface="Calibri" panose="020F0502020204030204" pitchFamily="34" charset="0"/>
            </a:endParaRPr>
          </a:p>
        </p:txBody>
      </p:sp>
      <p:sp>
        <p:nvSpPr>
          <p:cNvPr id="5" name="Footer Placeholder 4">
            <a:extLst>
              <a:ext uri="{FF2B5EF4-FFF2-40B4-BE49-F238E27FC236}">
                <a16:creationId xmlns:a16="http://schemas.microsoft.com/office/drawing/2014/main" xmlns="" id="{0E722BFE-B16E-8B47-8C78-992A958C2EF3}"/>
              </a:ext>
            </a:extLst>
          </p:cNvPr>
          <p:cNvSpPr>
            <a:spLocks noGrp="1"/>
          </p:cNvSpPr>
          <p:nvPr>
            <p:ph type="ftr" sz="quarter" idx="11"/>
          </p:nvPr>
        </p:nvSpPr>
        <p:spPr>
          <a:xfrm rot="5400000">
            <a:off x="-1828800" y="1984248"/>
            <a:ext cx="4114800" cy="365125"/>
          </a:xfrm>
        </p:spPr>
        <p:txBody>
          <a:bodyPr>
            <a:normAutofit/>
          </a:bodyPr>
          <a:lstStyle/>
          <a:p>
            <a:pPr algn="l">
              <a:spcAft>
                <a:spcPts val="600"/>
              </a:spcAft>
            </a:pPr>
            <a:r>
              <a:rPr lang="en-GB" sz="1100" noProof="0">
                <a:solidFill>
                  <a:srgbClr val="FFFFFF"/>
                </a:solidFill>
              </a:rPr>
              <a:t>Sample Footer Text</a:t>
            </a:r>
          </a:p>
        </p:txBody>
      </p:sp>
      <p:sp>
        <p:nvSpPr>
          <p:cNvPr id="6" name="Date Placeholder 5">
            <a:extLst>
              <a:ext uri="{FF2B5EF4-FFF2-40B4-BE49-F238E27FC236}">
                <a16:creationId xmlns:a16="http://schemas.microsoft.com/office/drawing/2014/main" xmlns="" id="{E73E0D0C-AA58-7C16-DD97-2B2BD08CB9B9}"/>
              </a:ext>
            </a:extLst>
          </p:cNvPr>
          <p:cNvSpPr>
            <a:spLocks noGrp="1"/>
          </p:cNvSpPr>
          <p:nvPr>
            <p:ph type="dt" sz="half" idx="10"/>
          </p:nvPr>
        </p:nvSpPr>
        <p:spPr>
          <a:xfrm>
            <a:off x="8970264" y="6455664"/>
            <a:ext cx="2743200" cy="365125"/>
          </a:xfrm>
        </p:spPr>
        <p:txBody>
          <a:bodyPr>
            <a:normAutofit/>
          </a:bodyPr>
          <a:lstStyle/>
          <a:p>
            <a:pPr algn="r">
              <a:spcAft>
                <a:spcPts val="600"/>
              </a:spcAft>
            </a:pPr>
            <a:r>
              <a:rPr lang="en-GB" sz="1100" noProof="0">
                <a:solidFill>
                  <a:schemeClr val="tx1">
                    <a:lumMod val="50000"/>
                    <a:lumOff val="50000"/>
                  </a:schemeClr>
                </a:solidFill>
              </a:rPr>
              <a:t>20XX</a:t>
            </a:r>
          </a:p>
        </p:txBody>
      </p:sp>
      <p:sp>
        <p:nvSpPr>
          <p:cNvPr id="7" name="Slide Number Placeholder 6">
            <a:extLst>
              <a:ext uri="{FF2B5EF4-FFF2-40B4-BE49-F238E27FC236}">
                <a16:creationId xmlns:a16="http://schemas.microsoft.com/office/drawing/2014/main" xmlns="" id="{6E3C34D8-738B-855E-9E69-F2CC016EF335}"/>
              </a:ext>
            </a:extLst>
          </p:cNvPr>
          <p:cNvSpPr>
            <a:spLocks noGrp="1"/>
          </p:cNvSpPr>
          <p:nvPr>
            <p:ph type="sldNum" sz="quarter" idx="12"/>
          </p:nvPr>
        </p:nvSpPr>
        <p:spPr>
          <a:xfrm>
            <a:off x="11704320" y="6455664"/>
            <a:ext cx="448056" cy="365125"/>
          </a:xfrm>
        </p:spPr>
        <p:txBody>
          <a:bodyPr>
            <a:normAutofit/>
          </a:bodyPr>
          <a:lstStyle/>
          <a:p>
            <a:pPr>
              <a:spcAft>
                <a:spcPts val="600"/>
              </a:spcAft>
            </a:pPr>
            <a:fld id="{3A98EE3D-8CD1-4C3F-BD1C-C98C9596463C}" type="slidenum">
              <a:rPr lang="en-GB" sz="1100" noProof="0">
                <a:solidFill>
                  <a:schemeClr val="tx1">
                    <a:lumMod val="50000"/>
                    <a:lumOff val="50000"/>
                  </a:schemeClr>
                </a:solidFill>
              </a:rPr>
              <a:pPr>
                <a:spcAft>
                  <a:spcPts val="600"/>
                </a:spcAft>
              </a:pPr>
              <a:t>15</a:t>
            </a:fld>
            <a:endParaRPr lang="en-GB" sz="1100" noProof="0">
              <a:solidFill>
                <a:schemeClr val="tx1">
                  <a:lumMod val="50000"/>
                  <a:lumOff val="50000"/>
                </a:schemeClr>
              </a:solidFill>
            </a:endParaRPr>
          </a:p>
        </p:txBody>
      </p:sp>
      <p:graphicFrame>
        <p:nvGraphicFramePr>
          <p:cNvPr id="19" name="Content Placeholder 16">
            <a:extLst>
              <a:ext uri="{FF2B5EF4-FFF2-40B4-BE49-F238E27FC236}">
                <a16:creationId xmlns:a16="http://schemas.microsoft.com/office/drawing/2014/main" xmlns="" id="{588AAA93-C405-A1DD-AB43-D6876D4535D6}"/>
              </a:ext>
            </a:extLst>
          </p:cNvPr>
          <p:cNvGraphicFramePr>
            <a:graphicFrameLocks noGrp="1"/>
          </p:cNvGraphicFramePr>
          <p:nvPr>
            <p:ph idx="1"/>
            <p:extLst>
              <p:ext uri="{D42A27DB-BD31-4B8C-83A1-F6EECF244321}">
                <p14:modId xmlns:p14="http://schemas.microsoft.com/office/powerpoint/2010/main" val="4191055082"/>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633399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xmlns="" id="{BACC6370-2D7E-4714-9D71-7542949D7D5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xmlns="" id="{256B2C21-A230-48C0-8DF1-C46611373C4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xmlns="" id="{3847E18C-932D-4C95-AABA-FEC7C9499AD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xmlns="" id="{3150CB11-0C61-439E-910F-5787759E72A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xmlns="" id="{43F8A58B-5155-44CE-A5FF-7647B47D0A7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Rectangle 40">
            <a:extLst>
              <a:ext uri="{FF2B5EF4-FFF2-40B4-BE49-F238E27FC236}">
                <a16:creationId xmlns:a16="http://schemas.microsoft.com/office/drawing/2014/main" xmlns="" id="{443F2ACA-E6D6-4028-82DD-F03C262D5DE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F329E737-9201-AB71-730A-874E91FAA641}"/>
              </a:ext>
            </a:extLst>
          </p:cNvPr>
          <p:cNvSpPr>
            <a:spLocks noGrp="1"/>
          </p:cNvSpPr>
          <p:nvPr>
            <p:ph type="title"/>
          </p:nvPr>
        </p:nvSpPr>
        <p:spPr>
          <a:xfrm>
            <a:off x="586478" y="1683756"/>
            <a:ext cx="3115265" cy="2396359"/>
          </a:xfrm>
        </p:spPr>
        <p:txBody>
          <a:bodyPr anchor="b">
            <a:normAutofit/>
          </a:bodyPr>
          <a:lstStyle/>
          <a:p>
            <a:pPr algn="r"/>
            <a:r>
              <a:rPr lang="en-IE" sz="4000" dirty="0">
                <a:solidFill>
                  <a:srgbClr val="FFFFFF"/>
                </a:solidFill>
                <a:latin typeface="Calibri" panose="020F0502020204030204" pitchFamily="34" charset="0"/>
              </a:rPr>
              <a:t>Case Study</a:t>
            </a:r>
            <a:endParaRPr lang="en-GB" sz="4000" dirty="0">
              <a:solidFill>
                <a:srgbClr val="FFFFFF"/>
              </a:solidFill>
              <a:latin typeface="Calibri" panose="020F0502020204030204" pitchFamily="34" charset="0"/>
            </a:endParaRPr>
          </a:p>
        </p:txBody>
      </p:sp>
      <p:sp>
        <p:nvSpPr>
          <p:cNvPr id="5" name="Footer Placeholder 4">
            <a:extLst>
              <a:ext uri="{FF2B5EF4-FFF2-40B4-BE49-F238E27FC236}">
                <a16:creationId xmlns:a16="http://schemas.microsoft.com/office/drawing/2014/main" xmlns="" id="{1AE73244-FC50-655F-C0E7-3A87555244C6}"/>
              </a:ext>
            </a:extLst>
          </p:cNvPr>
          <p:cNvSpPr>
            <a:spLocks noGrp="1"/>
          </p:cNvSpPr>
          <p:nvPr>
            <p:ph type="ftr" sz="quarter" idx="11"/>
          </p:nvPr>
        </p:nvSpPr>
        <p:spPr>
          <a:xfrm rot="5400000">
            <a:off x="-1828800" y="1984248"/>
            <a:ext cx="4114800" cy="365125"/>
          </a:xfrm>
        </p:spPr>
        <p:txBody>
          <a:bodyPr>
            <a:normAutofit/>
          </a:bodyPr>
          <a:lstStyle/>
          <a:p>
            <a:pPr algn="l" rtl="0">
              <a:spcAft>
                <a:spcPts val="600"/>
              </a:spcAft>
            </a:pPr>
            <a:r>
              <a:rPr lang="en-IE" sz="1100" dirty="0">
                <a:solidFill>
                  <a:srgbClr val="FFFFFF"/>
                </a:solidFill>
              </a:rPr>
              <a:t>NHO Conference SAEs </a:t>
            </a:r>
            <a:r>
              <a:rPr lang="en-IE" sz="1100" dirty="0">
                <a:solidFill>
                  <a:srgbClr val="FFFFFF"/>
                </a:solidFill>
                <a:latin typeface="Calibri" panose="020F0502020204030204" pitchFamily="34" charset="0"/>
              </a:rPr>
              <a:t>2023</a:t>
            </a:r>
            <a:endParaRPr lang="en-GB" sz="1100" noProof="0" dirty="0">
              <a:solidFill>
                <a:srgbClr val="FFFFFF"/>
              </a:solidFill>
              <a:latin typeface="Calibri" panose="020F0502020204030204" pitchFamily="34" charset="0"/>
            </a:endParaRPr>
          </a:p>
        </p:txBody>
      </p:sp>
      <p:sp>
        <p:nvSpPr>
          <p:cNvPr id="6" name="Date Placeholder 5">
            <a:extLst>
              <a:ext uri="{FF2B5EF4-FFF2-40B4-BE49-F238E27FC236}">
                <a16:creationId xmlns:a16="http://schemas.microsoft.com/office/drawing/2014/main" xmlns="" id="{315444DE-8DC6-7DF9-AB97-134230B748F0}"/>
              </a:ext>
            </a:extLst>
          </p:cNvPr>
          <p:cNvSpPr>
            <a:spLocks noGrp="1"/>
          </p:cNvSpPr>
          <p:nvPr>
            <p:ph type="dt" sz="half" idx="10"/>
          </p:nvPr>
        </p:nvSpPr>
        <p:spPr>
          <a:xfrm>
            <a:off x="8970264" y="6455664"/>
            <a:ext cx="2743200" cy="365125"/>
          </a:xfrm>
        </p:spPr>
        <p:txBody>
          <a:bodyPr>
            <a:normAutofit/>
          </a:bodyPr>
          <a:lstStyle/>
          <a:p>
            <a:pPr algn="r" rtl="0">
              <a:spcAft>
                <a:spcPts val="600"/>
              </a:spcAft>
            </a:pPr>
            <a:r>
              <a:rPr lang="en-GB" sz="1100" noProof="0" dirty="0">
                <a:solidFill>
                  <a:schemeClr val="tx1">
                    <a:lumMod val="50000"/>
                    <a:lumOff val="50000"/>
                  </a:schemeClr>
                </a:solidFill>
              </a:rPr>
              <a:t>2025</a:t>
            </a:r>
          </a:p>
        </p:txBody>
      </p:sp>
      <p:sp>
        <p:nvSpPr>
          <p:cNvPr id="7" name="Slide Number Placeholder 6">
            <a:extLst>
              <a:ext uri="{FF2B5EF4-FFF2-40B4-BE49-F238E27FC236}">
                <a16:creationId xmlns:a16="http://schemas.microsoft.com/office/drawing/2014/main" xmlns="" id="{8F93BA79-DEC5-E187-278A-26D45AFAE669}"/>
              </a:ext>
            </a:extLst>
          </p:cNvPr>
          <p:cNvSpPr>
            <a:spLocks noGrp="1"/>
          </p:cNvSpPr>
          <p:nvPr>
            <p:ph type="sldNum" sz="quarter" idx="12"/>
          </p:nvPr>
        </p:nvSpPr>
        <p:spPr>
          <a:xfrm>
            <a:off x="11704320" y="6455664"/>
            <a:ext cx="448056" cy="365125"/>
          </a:xfrm>
        </p:spPr>
        <p:txBody>
          <a:bodyPr>
            <a:normAutofit/>
          </a:bodyPr>
          <a:lstStyle/>
          <a:p>
            <a:pPr rtl="0">
              <a:spcAft>
                <a:spcPts val="600"/>
              </a:spcAft>
            </a:pPr>
            <a:fld id="{3A98EE3D-8CD1-4C3F-BD1C-C98C9596463C}" type="slidenum">
              <a:rPr lang="en-GB" sz="1100" noProof="0">
                <a:solidFill>
                  <a:schemeClr val="tx1">
                    <a:lumMod val="50000"/>
                    <a:lumOff val="50000"/>
                  </a:schemeClr>
                </a:solidFill>
              </a:rPr>
              <a:pPr rtl="0">
                <a:spcAft>
                  <a:spcPts val="600"/>
                </a:spcAft>
              </a:pPr>
              <a:t>16</a:t>
            </a:fld>
            <a:endParaRPr lang="en-GB" sz="1100" noProof="0">
              <a:solidFill>
                <a:schemeClr val="tx1">
                  <a:lumMod val="50000"/>
                  <a:lumOff val="50000"/>
                </a:schemeClr>
              </a:solidFill>
            </a:endParaRPr>
          </a:p>
        </p:txBody>
      </p:sp>
      <p:graphicFrame>
        <p:nvGraphicFramePr>
          <p:cNvPr id="27" name="Content Placeholder 6">
            <a:extLst>
              <a:ext uri="{FF2B5EF4-FFF2-40B4-BE49-F238E27FC236}">
                <a16:creationId xmlns:a16="http://schemas.microsoft.com/office/drawing/2014/main" xmlns="" id="{A5E77FDE-062F-7C27-7887-F288ACF12E45}"/>
              </a:ext>
            </a:extLst>
          </p:cNvPr>
          <p:cNvGraphicFramePr>
            <a:graphicFrameLocks noGrp="1"/>
          </p:cNvGraphicFramePr>
          <p:nvPr>
            <p:ph idx="1"/>
            <p:extLst>
              <p:ext uri="{D42A27DB-BD31-4B8C-83A1-F6EECF244321}">
                <p14:modId xmlns:p14="http://schemas.microsoft.com/office/powerpoint/2010/main" val="2951382045"/>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740439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95B2D57-C2C1-6541-8647-C7D6B73435EA}"/>
              </a:ext>
            </a:extLst>
          </p:cNvPr>
          <p:cNvSpPr>
            <a:spLocks noGrp="1"/>
          </p:cNvSpPr>
          <p:nvPr>
            <p:ph type="title"/>
          </p:nvPr>
        </p:nvSpPr>
        <p:spPr/>
        <p:txBody>
          <a:bodyPr/>
          <a:lstStyle/>
          <a:p>
            <a:pPr algn="ctr"/>
            <a:r>
              <a:rPr lang="en-IE" b="1" dirty="0">
                <a:latin typeface="Calibri" panose="020F0502020204030204" pitchFamily="34" charset="0"/>
                <a:cs typeface="Calibri" panose="020F0502020204030204" pitchFamily="34" charset="0"/>
              </a:rPr>
              <a:t>Failure to give an irradiated component (n=10)</a:t>
            </a:r>
            <a:endParaRPr lang="en-GB" dirty="0">
              <a:latin typeface="Calibri" panose="020F0502020204030204" pitchFamily="34" charset="0"/>
              <a:cs typeface="Calibri" panose="020F0502020204030204" pitchFamily="34" charset="0"/>
            </a:endParaRPr>
          </a:p>
        </p:txBody>
      </p:sp>
      <p:graphicFrame>
        <p:nvGraphicFramePr>
          <p:cNvPr id="11" name="Content Placeholder 10">
            <a:extLst>
              <a:ext uri="{FF2B5EF4-FFF2-40B4-BE49-F238E27FC236}">
                <a16:creationId xmlns:a16="http://schemas.microsoft.com/office/drawing/2014/main" xmlns="" id="{F4868091-E570-F411-409C-DCE717E91CCD}"/>
              </a:ext>
            </a:extLst>
          </p:cNvPr>
          <p:cNvGraphicFramePr>
            <a:graphicFrameLocks noGrp="1"/>
          </p:cNvGraphicFramePr>
          <p:nvPr>
            <p:ph sz="half" idx="1"/>
            <p:extLst>
              <p:ext uri="{D42A27DB-BD31-4B8C-83A1-F6EECF244321}">
                <p14:modId xmlns:p14="http://schemas.microsoft.com/office/powerpoint/2010/main" val="55782213"/>
              </p:ext>
            </p:extLst>
          </p:nvPr>
        </p:nvGraphicFramePr>
        <p:xfrm>
          <a:off x="838200" y="1825625"/>
          <a:ext cx="5181600" cy="43513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ontent Placeholder 11">
            <a:extLst>
              <a:ext uri="{FF2B5EF4-FFF2-40B4-BE49-F238E27FC236}">
                <a16:creationId xmlns:a16="http://schemas.microsoft.com/office/drawing/2014/main" xmlns="" id="{44E3DF89-3B42-A420-ED0C-B851059F53B6}"/>
              </a:ext>
            </a:extLst>
          </p:cNvPr>
          <p:cNvGraphicFramePr>
            <a:graphicFrameLocks noGrp="1"/>
          </p:cNvGraphicFramePr>
          <p:nvPr>
            <p:ph sz="half" idx="2"/>
            <p:extLst>
              <p:ext uri="{D42A27DB-BD31-4B8C-83A1-F6EECF244321}">
                <p14:modId xmlns:p14="http://schemas.microsoft.com/office/powerpoint/2010/main" val="3428067186"/>
              </p:ext>
            </p:extLst>
          </p:nvPr>
        </p:nvGraphicFramePr>
        <p:xfrm>
          <a:off x="6232187" y="1825625"/>
          <a:ext cx="5181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8833838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xmlns="" id="{09588DA8-065E-4F6F-8EFD-43104AB2E0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xmlns="" id="{C4285719-470E-454C-AF62-8323075F1F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xmlns="" id="{CD9FE4EF-C4D8-49A0-B2FF-81D8DB7D8A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xmlns="" id="{4300840D-0A0B-4512-BACA-B439D5B9C57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xmlns="" id="{D2B78728-A580-49A7-84F9-6EF6F583AD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xmlns="" id="{38FAA1A1-D861-433F-88FA-1E9D6FD31D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Rectangle 23">
            <a:extLst>
              <a:ext uri="{FF2B5EF4-FFF2-40B4-BE49-F238E27FC236}">
                <a16:creationId xmlns:a16="http://schemas.microsoft.com/office/drawing/2014/main" xmlns="" id="{8D71EDA1-87BF-4D5D-AB79-F346FD1927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1785F088-8E0E-E435-8D84-5A00EC2EBD6F}"/>
              </a:ext>
            </a:extLst>
          </p:cNvPr>
          <p:cNvSpPr>
            <a:spLocks noGrp="1"/>
          </p:cNvSpPr>
          <p:nvPr>
            <p:ph type="title"/>
          </p:nvPr>
        </p:nvSpPr>
        <p:spPr>
          <a:xfrm>
            <a:off x="466722" y="586855"/>
            <a:ext cx="3201366" cy="3387497"/>
          </a:xfrm>
        </p:spPr>
        <p:txBody>
          <a:bodyPr vert="horz" lIns="91440" tIns="45720" rIns="91440" bIns="45720" rtlCol="0" anchor="b">
            <a:normAutofit/>
          </a:bodyPr>
          <a:lstStyle/>
          <a:p>
            <a:pPr algn="r"/>
            <a:r>
              <a:rPr lang="en-US" sz="4000" b="1" kern="1200" dirty="0">
                <a:solidFill>
                  <a:srgbClr val="FFFFFF"/>
                </a:solidFill>
                <a:latin typeface="Calibri" panose="020F0502020204030204" pitchFamily="34" charset="0"/>
              </a:rPr>
              <a:t>Incorrect ABO group transfused if no reaction (n=3)</a:t>
            </a:r>
          </a:p>
        </p:txBody>
      </p:sp>
      <p:sp>
        <p:nvSpPr>
          <p:cNvPr id="5" name="Footer Placeholder 4">
            <a:extLst>
              <a:ext uri="{FF2B5EF4-FFF2-40B4-BE49-F238E27FC236}">
                <a16:creationId xmlns:a16="http://schemas.microsoft.com/office/drawing/2014/main" xmlns="" id="{9E685F86-E35D-CB9E-ABE5-D35995ED1827}"/>
              </a:ext>
            </a:extLst>
          </p:cNvPr>
          <p:cNvSpPr>
            <a:spLocks noGrp="1"/>
          </p:cNvSpPr>
          <p:nvPr>
            <p:ph type="ftr" sz="quarter" idx="11"/>
          </p:nvPr>
        </p:nvSpPr>
        <p:spPr>
          <a:xfrm rot="5400000">
            <a:off x="-1828800" y="1984248"/>
            <a:ext cx="4114800" cy="365125"/>
          </a:xfrm>
        </p:spPr>
        <p:txBody>
          <a:bodyPr vert="horz" lIns="91440" tIns="45720" rIns="91440" bIns="45720" rtlCol="0" anchor="ctr">
            <a:normAutofit/>
          </a:bodyPr>
          <a:lstStyle/>
          <a:p>
            <a:pPr algn="l">
              <a:spcAft>
                <a:spcPts val="600"/>
              </a:spcAft>
            </a:pPr>
            <a:r>
              <a:rPr lang="en-US" sz="1100" dirty="0">
                <a:solidFill>
                  <a:srgbClr val="FFFFFF"/>
                </a:solidFill>
                <a:latin typeface="Calibri" panose="020F0502020204030204" pitchFamily="34" charset="0"/>
              </a:rPr>
              <a:t>NHO Conference SAEs 2023</a:t>
            </a:r>
            <a:endParaRPr lang="en-US" sz="1100" kern="1200" noProof="0" dirty="0">
              <a:solidFill>
                <a:srgbClr val="FFFFFF"/>
              </a:solidFill>
              <a:latin typeface="Calibri" panose="020F0502020204030204" pitchFamily="34" charset="0"/>
            </a:endParaRPr>
          </a:p>
        </p:txBody>
      </p:sp>
      <p:sp>
        <p:nvSpPr>
          <p:cNvPr id="6" name="Date Placeholder 5">
            <a:extLst>
              <a:ext uri="{FF2B5EF4-FFF2-40B4-BE49-F238E27FC236}">
                <a16:creationId xmlns:a16="http://schemas.microsoft.com/office/drawing/2014/main" xmlns="" id="{2C77E6F9-8A68-E882-ACC8-A3B4B54EE52C}"/>
              </a:ext>
            </a:extLst>
          </p:cNvPr>
          <p:cNvSpPr>
            <a:spLocks noGrp="1"/>
          </p:cNvSpPr>
          <p:nvPr>
            <p:ph type="dt" sz="half" idx="10"/>
          </p:nvPr>
        </p:nvSpPr>
        <p:spPr>
          <a:xfrm>
            <a:off x="8970264" y="6455664"/>
            <a:ext cx="2743200" cy="365125"/>
          </a:xfrm>
        </p:spPr>
        <p:txBody>
          <a:bodyPr vert="horz" lIns="91440" tIns="45720" rIns="91440" bIns="45720" rtlCol="0" anchor="ctr">
            <a:normAutofit/>
          </a:bodyPr>
          <a:lstStyle/>
          <a:p>
            <a:pPr algn="r">
              <a:spcAft>
                <a:spcPts val="600"/>
              </a:spcAft>
            </a:pPr>
            <a:r>
              <a:rPr lang="en-US" sz="1100" noProof="0" dirty="0">
                <a:solidFill>
                  <a:schemeClr val="tx1">
                    <a:lumMod val="50000"/>
                    <a:lumOff val="50000"/>
                  </a:schemeClr>
                </a:solidFill>
              </a:rPr>
              <a:t>2025</a:t>
            </a:r>
          </a:p>
        </p:txBody>
      </p:sp>
      <p:sp>
        <p:nvSpPr>
          <p:cNvPr id="7" name="Slide Number Placeholder 6">
            <a:extLst>
              <a:ext uri="{FF2B5EF4-FFF2-40B4-BE49-F238E27FC236}">
                <a16:creationId xmlns:a16="http://schemas.microsoft.com/office/drawing/2014/main" xmlns="" id="{817499BB-B819-DB8E-35BA-4AF1C12FC772}"/>
              </a:ext>
            </a:extLst>
          </p:cNvPr>
          <p:cNvSpPr>
            <a:spLocks noGrp="1"/>
          </p:cNvSpPr>
          <p:nvPr>
            <p:ph type="sldNum" sz="quarter" idx="12"/>
          </p:nvPr>
        </p:nvSpPr>
        <p:spPr>
          <a:xfrm>
            <a:off x="11704320" y="6455664"/>
            <a:ext cx="448056" cy="365125"/>
          </a:xfrm>
        </p:spPr>
        <p:txBody>
          <a:bodyPr vert="horz" lIns="91440" tIns="45720" rIns="91440" bIns="45720" rtlCol="0" anchor="ctr">
            <a:normAutofit/>
          </a:bodyPr>
          <a:lstStyle/>
          <a:p>
            <a:pPr>
              <a:spcAft>
                <a:spcPts val="600"/>
              </a:spcAft>
            </a:pPr>
            <a:fld id="{3A98EE3D-8CD1-4C3F-BD1C-C98C9596463C}" type="slidenum">
              <a:rPr lang="en-US" sz="1100" noProof="0">
                <a:solidFill>
                  <a:schemeClr val="tx1">
                    <a:lumMod val="50000"/>
                    <a:lumOff val="50000"/>
                  </a:schemeClr>
                </a:solidFill>
              </a:rPr>
              <a:pPr>
                <a:spcAft>
                  <a:spcPts val="600"/>
                </a:spcAft>
              </a:pPr>
              <a:t>18</a:t>
            </a:fld>
            <a:endParaRPr lang="en-US" sz="1100" noProof="0">
              <a:solidFill>
                <a:schemeClr val="tx1">
                  <a:lumMod val="50000"/>
                  <a:lumOff val="50000"/>
                </a:schemeClr>
              </a:solidFill>
            </a:endParaRPr>
          </a:p>
        </p:txBody>
      </p:sp>
      <p:graphicFrame>
        <p:nvGraphicFramePr>
          <p:cNvPr id="4" name="Chart 3"/>
          <p:cNvGraphicFramePr/>
          <p:nvPr>
            <p:extLst>
              <p:ext uri="{D42A27DB-BD31-4B8C-83A1-F6EECF244321}">
                <p14:modId xmlns:p14="http://schemas.microsoft.com/office/powerpoint/2010/main" val="3264909172"/>
              </p:ext>
            </p:extLst>
          </p:nvPr>
        </p:nvGraphicFramePr>
        <p:xfrm>
          <a:off x="4768553" y="1341690"/>
          <a:ext cx="6033332" cy="387124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077585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xmlns="" id="{BACC6370-2D7E-4714-9D71-7542949D7D5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xmlns="" id="{256B2C21-A230-48C0-8DF1-C46611373C4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xmlns="" id="{3847E18C-932D-4C95-AABA-FEC7C9499AD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xmlns="" id="{3150CB11-0C61-439E-910F-5787759E72A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xmlns="" id="{43F8A58B-5155-44CE-A5FF-7647B47D0A7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Rectangle 22">
            <a:extLst>
              <a:ext uri="{FF2B5EF4-FFF2-40B4-BE49-F238E27FC236}">
                <a16:creationId xmlns:a16="http://schemas.microsoft.com/office/drawing/2014/main" xmlns="" id="{443F2ACA-E6D6-4028-82DD-F03C262D5DE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86478" y="1683756"/>
            <a:ext cx="3115265" cy="2396359"/>
          </a:xfrm>
        </p:spPr>
        <p:txBody>
          <a:bodyPr anchor="b">
            <a:normAutofit/>
          </a:bodyPr>
          <a:lstStyle/>
          <a:p>
            <a:pPr algn="r"/>
            <a:r>
              <a:rPr lang="en-IE" sz="4000">
                <a:solidFill>
                  <a:srgbClr val="FFFFFF"/>
                </a:solidFill>
                <a:latin typeface="Calibri" panose="020F0502020204030204" pitchFamily="34" charset="0"/>
              </a:rPr>
              <a:t>Incorrect ABO group transfused why? </a:t>
            </a:r>
          </a:p>
        </p:txBody>
      </p:sp>
      <p:graphicFrame>
        <p:nvGraphicFramePr>
          <p:cNvPr id="9" name="Content Placeholder 6">
            <a:extLst>
              <a:ext uri="{FF2B5EF4-FFF2-40B4-BE49-F238E27FC236}">
                <a16:creationId xmlns:a16="http://schemas.microsoft.com/office/drawing/2014/main" xmlns="" id="{955789A6-F0AF-F050-E638-9F0E32F19234}"/>
              </a:ext>
            </a:extLst>
          </p:cNvPr>
          <p:cNvGraphicFramePr>
            <a:graphicFrameLocks noGrp="1"/>
          </p:cNvGraphicFramePr>
          <p:nvPr>
            <p:ph idx="1"/>
            <p:extLst>
              <p:ext uri="{D42A27DB-BD31-4B8C-83A1-F6EECF244321}">
                <p14:modId xmlns:p14="http://schemas.microsoft.com/office/powerpoint/2010/main" val="1389311685"/>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654882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xmlns="" id="{6B5E2835-4E47-45B3-9CFE-732FF7B0547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Placeholder 13" descr="A person with a mustache&#10;&#10;Description automatically generated">
            <a:extLst>
              <a:ext uri="{FF2B5EF4-FFF2-40B4-BE49-F238E27FC236}">
                <a16:creationId xmlns:a16="http://schemas.microsoft.com/office/drawing/2014/main" xmlns="" id="{B602A3B8-C15F-1113-BAA1-E7400F856D2A}"/>
              </a:ext>
            </a:extLst>
          </p:cNvPr>
          <p:cNvPicPr>
            <a:picLocks noGrp="1" noChangeAspect="1"/>
          </p:cNvPicPr>
          <p:nvPr>
            <p:ph type="pic" sz="quarter" idx="14"/>
          </p:nvPr>
        </p:nvPicPr>
        <p:blipFill>
          <a:blip r:embed="rId3"/>
          <a:srcRect l="1065" r="1065"/>
          <a:stretch/>
        </p:blipFill>
        <p:spPr>
          <a:xfrm>
            <a:off x="3242695" y="10"/>
            <a:ext cx="8949307" cy="6857990"/>
          </a:xfrm>
          <a:custGeom>
            <a:avLst/>
            <a:gdLst/>
            <a:ahLst/>
            <a:cxnLst/>
            <a:rect l="l" t="t" r="r" b="b"/>
            <a:pathLst>
              <a:path w="8949307" h="6858000">
                <a:moveTo>
                  <a:pt x="0" y="0"/>
                </a:moveTo>
                <a:lnTo>
                  <a:pt x="8949307" y="0"/>
                </a:lnTo>
                <a:lnTo>
                  <a:pt x="8949307" y="6858000"/>
                </a:lnTo>
                <a:lnTo>
                  <a:pt x="0" y="6858000"/>
                </a:lnTo>
                <a:lnTo>
                  <a:pt x="62983" y="6788730"/>
                </a:lnTo>
                <a:cubicBezTo>
                  <a:pt x="773509" y="5928900"/>
                  <a:pt x="1212979" y="4741056"/>
                  <a:pt x="1212979" y="3429000"/>
                </a:cubicBezTo>
                <a:cubicBezTo>
                  <a:pt x="1212979" y="2116944"/>
                  <a:pt x="773509" y="929100"/>
                  <a:pt x="62983" y="69271"/>
                </a:cubicBezTo>
                <a:close/>
              </a:path>
            </a:pathLst>
          </a:cu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useBgFill="1">
        <p:nvSpPr>
          <p:cNvPr id="21" name="Freeform: Shape 20">
            <a:extLst>
              <a:ext uri="{FF2B5EF4-FFF2-40B4-BE49-F238E27FC236}">
                <a16:creationId xmlns:a16="http://schemas.microsoft.com/office/drawing/2014/main" xmlns="" id="{5B45AD5D-AA52-4F7B-9362-576A39AD9E0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4455673" cy="685800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ln w="9525">
            <a:solidFill>
              <a:srgbClr val="D5D5D5"/>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3" name="Freeform: Shape 22">
            <a:extLst>
              <a:ext uri="{FF2B5EF4-FFF2-40B4-BE49-F238E27FC236}">
                <a16:creationId xmlns:a16="http://schemas.microsoft.com/office/drawing/2014/main" xmlns="" id="{AEDD7960-4866-4399-BEF6-DD1431AB4E3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4446529" cy="685800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xmlns="" id="{E822CED8-6C2F-7301-F5DD-49C99D41B7BF}"/>
              </a:ext>
            </a:extLst>
          </p:cNvPr>
          <p:cNvSpPr>
            <a:spLocks noGrp="1"/>
          </p:cNvSpPr>
          <p:nvPr>
            <p:ph type="ctrTitle"/>
          </p:nvPr>
        </p:nvSpPr>
        <p:spPr>
          <a:xfrm>
            <a:off x="371094" y="1161288"/>
            <a:ext cx="3438144" cy="1125728"/>
          </a:xfrm>
        </p:spPr>
        <p:txBody>
          <a:bodyPr vert="horz" lIns="91440" tIns="45720" rIns="91440" bIns="45720" rtlCol="0" anchor="b">
            <a:normAutofit/>
          </a:bodyPr>
          <a:lstStyle/>
          <a:p>
            <a:r>
              <a:rPr lang="en-US" sz="2800" dirty="0">
                <a:latin typeface="Calibri" panose="020F0502020204030204" pitchFamily="34" charset="0"/>
              </a:rPr>
              <a:t>Learning from the PAST.</a:t>
            </a:r>
          </a:p>
        </p:txBody>
      </p:sp>
      <p:sp>
        <p:nvSpPr>
          <p:cNvPr id="25" name="Rectangle 24">
            <a:extLst>
              <a:ext uri="{FF2B5EF4-FFF2-40B4-BE49-F238E27FC236}">
                <a16:creationId xmlns:a16="http://schemas.microsoft.com/office/drawing/2014/main" xmlns="" id="{55D4142C-5077-457F-A6AD-3FECFDB3968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7" name="Rectangle 26">
            <a:extLst>
              <a:ext uri="{FF2B5EF4-FFF2-40B4-BE49-F238E27FC236}">
                <a16:creationId xmlns:a16="http://schemas.microsoft.com/office/drawing/2014/main" xmlns="" id="{7A5F0580-5EE9-419F-96EE-B6529EF6E7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28244" y="2443480"/>
            <a:ext cx="33375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TextBox 2">
            <a:extLst>
              <a:ext uri="{FF2B5EF4-FFF2-40B4-BE49-F238E27FC236}">
                <a16:creationId xmlns:a16="http://schemas.microsoft.com/office/drawing/2014/main" xmlns="" id="{39A29884-8740-8E89-CFB7-50CCCAA17A0E}"/>
              </a:ext>
            </a:extLst>
          </p:cNvPr>
          <p:cNvSpPr txBox="1"/>
          <p:nvPr/>
        </p:nvSpPr>
        <p:spPr>
          <a:xfrm>
            <a:off x="171188" y="3100137"/>
            <a:ext cx="3787970" cy="923330"/>
          </a:xfrm>
          <a:prstGeom prst="rect">
            <a:avLst/>
          </a:prstGeom>
          <a:noFill/>
        </p:spPr>
        <p:txBody>
          <a:bodyPr wrap="square">
            <a:spAutoFit/>
          </a:bodyPr>
          <a:lstStyle/>
          <a:p>
            <a:pPr marL="0" indent="0">
              <a:buNone/>
            </a:pPr>
            <a:r>
              <a:rPr lang="en-IE" dirty="0">
                <a:latin typeface="Calibri" panose="020F0502020204030204" pitchFamily="34" charset="0"/>
              </a:rPr>
              <a:t>‘Those who cannot remember the past are condemned to repeat it’</a:t>
            </a:r>
          </a:p>
          <a:p>
            <a:pPr marL="0" indent="0">
              <a:buNone/>
            </a:pPr>
            <a:r>
              <a:rPr lang="en-IE" dirty="0">
                <a:latin typeface="Calibri" panose="020F0502020204030204" pitchFamily="34" charset="0"/>
              </a:rPr>
              <a:t>                                 George Santayana</a:t>
            </a:r>
            <a:endParaRPr lang="en-GB" dirty="0">
              <a:latin typeface="Calibri" panose="020F0502020204030204" pitchFamily="34" charset="0"/>
            </a:endParaRPr>
          </a:p>
        </p:txBody>
      </p:sp>
    </p:spTree>
    <p:extLst>
      <p:ext uri="{BB962C8B-B14F-4D97-AF65-F5344CB8AC3E}">
        <p14:creationId xmlns:p14="http://schemas.microsoft.com/office/powerpoint/2010/main" val="13555941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xmlns="" id="{DEE2AD96-B495-4E06-9291-B71706F728C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53CF6D67-C5A8-4ADD-9E8E-1E38CA1D316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xmlns="" id="{86909FA0-B515-4681-B7A8-FA281D133B9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xmlns="" id="{21C9FE86-FCC3-4A31-AA1C-C882262B7FE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xmlns="" id="{7D96243B-ECED-4B71-8E06-AE9A285EAD2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xmlns="" id="{A09989E4-EFDC-4A90-A633-E0525FB4139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2A5F14BA-D572-4D9F-9543-FFC35369B9BA}"/>
              </a:ext>
            </a:extLst>
          </p:cNvPr>
          <p:cNvSpPr>
            <a:spLocks noGrp="1"/>
          </p:cNvSpPr>
          <p:nvPr>
            <p:ph type="title"/>
          </p:nvPr>
        </p:nvSpPr>
        <p:spPr>
          <a:xfrm>
            <a:off x="826396" y="586855"/>
            <a:ext cx="4230100" cy="3387497"/>
          </a:xfrm>
        </p:spPr>
        <p:txBody>
          <a:bodyPr vert="horz" lIns="91440" tIns="45720" rIns="91440" bIns="45720" rtlCol="0" anchor="b">
            <a:normAutofit/>
          </a:bodyPr>
          <a:lstStyle/>
          <a:p>
            <a:pPr algn="r"/>
            <a:r>
              <a:rPr lang="en-US" sz="4000" b="1" kern="1200" dirty="0">
                <a:solidFill>
                  <a:srgbClr val="FFFFFF"/>
                </a:solidFill>
                <a:latin typeface="Calibri" panose="020F0502020204030204" pitchFamily="34" charset="0"/>
              </a:rPr>
              <a:t>Anti D related errors (n=19)</a:t>
            </a:r>
          </a:p>
        </p:txBody>
      </p:sp>
      <p:sp>
        <p:nvSpPr>
          <p:cNvPr id="5" name="Footer Placeholder 4">
            <a:extLst>
              <a:ext uri="{FF2B5EF4-FFF2-40B4-BE49-F238E27FC236}">
                <a16:creationId xmlns:a16="http://schemas.microsoft.com/office/drawing/2014/main" xmlns="" id="{A18ADA43-4E73-9994-AE85-176D9A536AB6}"/>
              </a:ext>
            </a:extLst>
          </p:cNvPr>
          <p:cNvSpPr>
            <a:spLocks noGrp="1"/>
          </p:cNvSpPr>
          <p:nvPr>
            <p:ph type="ftr" sz="quarter" idx="11"/>
          </p:nvPr>
        </p:nvSpPr>
        <p:spPr>
          <a:xfrm rot="5400000">
            <a:off x="-1828800" y="1984248"/>
            <a:ext cx="4114800" cy="365125"/>
          </a:xfrm>
        </p:spPr>
        <p:txBody>
          <a:bodyPr vert="horz" lIns="91440" tIns="45720" rIns="91440" bIns="45720" rtlCol="0" anchor="ctr">
            <a:normAutofit/>
          </a:bodyPr>
          <a:lstStyle/>
          <a:p>
            <a:pPr algn="l">
              <a:spcAft>
                <a:spcPts val="600"/>
              </a:spcAft>
            </a:pPr>
            <a:r>
              <a:rPr lang="en-US" sz="1100" kern="1200" noProof="0">
                <a:solidFill>
                  <a:srgbClr val="FFFFFF"/>
                </a:solidFill>
                <a:latin typeface="+mn-lt"/>
                <a:ea typeface="+mn-ea"/>
                <a:cs typeface="+mn-cs"/>
              </a:rPr>
              <a:t>Sample Footer Text</a:t>
            </a:r>
          </a:p>
        </p:txBody>
      </p:sp>
      <p:sp>
        <p:nvSpPr>
          <p:cNvPr id="3" name="Content Placeholder 2">
            <a:extLst>
              <a:ext uri="{FF2B5EF4-FFF2-40B4-BE49-F238E27FC236}">
                <a16:creationId xmlns:a16="http://schemas.microsoft.com/office/drawing/2014/main" xmlns="" id="{66DD6F83-A91C-F8DD-4051-C0BE27B0432E}"/>
              </a:ext>
            </a:extLst>
          </p:cNvPr>
          <p:cNvSpPr>
            <a:spLocks noGrp="1"/>
          </p:cNvSpPr>
          <p:nvPr>
            <p:ph sz="half" idx="2"/>
          </p:nvPr>
        </p:nvSpPr>
        <p:spPr>
          <a:xfrm>
            <a:off x="6503158" y="649480"/>
            <a:ext cx="4862447" cy="5546047"/>
          </a:xfrm>
        </p:spPr>
        <p:txBody>
          <a:bodyPr vert="horz" lIns="91440" tIns="45720" rIns="91440" bIns="45720" rtlCol="0" anchor="ctr">
            <a:normAutofit/>
          </a:bodyPr>
          <a:lstStyle/>
          <a:p>
            <a:pPr marL="0" fontAlgn="t">
              <a:spcBef>
                <a:spcPts val="0"/>
              </a:spcBef>
            </a:pPr>
            <a:r>
              <a:rPr lang="en-GB" sz="2000" b="1" dirty="0">
                <a:solidFill>
                  <a:srgbClr val="FFFFFF"/>
                </a:solidFill>
                <a:latin typeface="Calibri"/>
              </a:rPr>
              <a:t>Type of error</a:t>
            </a:r>
            <a:endParaRPr lang="en-IE" sz="2000" dirty="0">
              <a:latin typeface="Arial"/>
            </a:endParaRPr>
          </a:p>
          <a:p>
            <a:pPr marL="0" fontAlgn="t">
              <a:spcBef>
                <a:spcPts val="0"/>
              </a:spcBef>
            </a:pPr>
            <a:r>
              <a:rPr lang="en-GB" sz="2000" b="1" dirty="0">
                <a:solidFill>
                  <a:srgbClr val="FFFFFF"/>
                </a:solidFill>
                <a:latin typeface="Calibri"/>
              </a:rPr>
              <a:t>No. of reports 2021 (n=7)</a:t>
            </a:r>
            <a:endParaRPr lang="en-IE" sz="2000" dirty="0">
              <a:latin typeface="Arial"/>
            </a:endParaRPr>
          </a:p>
          <a:p>
            <a:pPr marL="0" fontAlgn="t">
              <a:spcBef>
                <a:spcPts val="0"/>
              </a:spcBef>
            </a:pPr>
            <a:r>
              <a:rPr lang="en-GB" sz="2000" b="1" dirty="0">
                <a:solidFill>
                  <a:srgbClr val="FFFFFF"/>
                </a:solidFill>
                <a:latin typeface="Calibri"/>
              </a:rPr>
              <a:t>No. of reports 2022 (n=13)</a:t>
            </a:r>
            <a:endParaRPr lang="en-IE" sz="2000" dirty="0">
              <a:latin typeface="Arial"/>
            </a:endParaRPr>
          </a:p>
          <a:p>
            <a:pPr marL="0" indent="0">
              <a:buNone/>
            </a:pPr>
            <a:endParaRPr lang="en-US" sz="2000" b="1" dirty="0">
              <a:latin typeface="Calibri" panose="020F0502020204030204" pitchFamily="34" charset="0"/>
            </a:endParaRPr>
          </a:p>
        </p:txBody>
      </p:sp>
      <p:sp>
        <p:nvSpPr>
          <p:cNvPr id="6" name="Date Placeholder 5">
            <a:extLst>
              <a:ext uri="{FF2B5EF4-FFF2-40B4-BE49-F238E27FC236}">
                <a16:creationId xmlns:a16="http://schemas.microsoft.com/office/drawing/2014/main" xmlns="" id="{B9C6E2C3-000E-4BBF-F014-2E73190721CD}"/>
              </a:ext>
            </a:extLst>
          </p:cNvPr>
          <p:cNvSpPr>
            <a:spLocks noGrp="1"/>
          </p:cNvSpPr>
          <p:nvPr>
            <p:ph type="dt" sz="half" idx="10"/>
          </p:nvPr>
        </p:nvSpPr>
        <p:spPr>
          <a:xfrm>
            <a:off x="8970264" y="6455664"/>
            <a:ext cx="2743200" cy="365125"/>
          </a:xfrm>
        </p:spPr>
        <p:txBody>
          <a:bodyPr vert="horz" lIns="91440" tIns="45720" rIns="91440" bIns="45720" rtlCol="0" anchor="ctr">
            <a:normAutofit/>
          </a:bodyPr>
          <a:lstStyle/>
          <a:p>
            <a:pPr algn="r">
              <a:spcAft>
                <a:spcPts val="600"/>
              </a:spcAft>
            </a:pPr>
            <a:r>
              <a:rPr lang="en-US" sz="1100" noProof="0">
                <a:solidFill>
                  <a:schemeClr val="tx1">
                    <a:lumMod val="50000"/>
                    <a:lumOff val="50000"/>
                  </a:schemeClr>
                </a:solidFill>
              </a:rPr>
              <a:t>20XX</a:t>
            </a:r>
          </a:p>
        </p:txBody>
      </p:sp>
      <p:sp>
        <p:nvSpPr>
          <p:cNvPr id="7" name="Slide Number Placeholder 6">
            <a:extLst>
              <a:ext uri="{FF2B5EF4-FFF2-40B4-BE49-F238E27FC236}">
                <a16:creationId xmlns:a16="http://schemas.microsoft.com/office/drawing/2014/main" xmlns="" id="{6F441B7C-2DDE-B8FA-88BB-0A633887527F}"/>
              </a:ext>
            </a:extLst>
          </p:cNvPr>
          <p:cNvSpPr>
            <a:spLocks noGrp="1"/>
          </p:cNvSpPr>
          <p:nvPr>
            <p:ph type="sldNum" sz="quarter" idx="12"/>
          </p:nvPr>
        </p:nvSpPr>
        <p:spPr>
          <a:xfrm>
            <a:off x="11704320" y="6455664"/>
            <a:ext cx="448056" cy="365125"/>
          </a:xfrm>
        </p:spPr>
        <p:txBody>
          <a:bodyPr vert="horz" lIns="91440" tIns="45720" rIns="91440" bIns="45720" rtlCol="0" anchor="ctr">
            <a:normAutofit/>
          </a:bodyPr>
          <a:lstStyle/>
          <a:p>
            <a:pPr>
              <a:spcAft>
                <a:spcPts val="600"/>
              </a:spcAft>
            </a:pPr>
            <a:fld id="{3A98EE3D-8CD1-4C3F-BD1C-C98C9596463C}" type="slidenum">
              <a:rPr lang="en-US" sz="1100" noProof="0">
                <a:solidFill>
                  <a:schemeClr val="tx1">
                    <a:lumMod val="50000"/>
                    <a:lumOff val="50000"/>
                  </a:schemeClr>
                </a:solidFill>
              </a:rPr>
              <a:pPr>
                <a:spcAft>
                  <a:spcPts val="600"/>
                </a:spcAft>
              </a:pPr>
              <a:t>20</a:t>
            </a:fld>
            <a:endParaRPr lang="en-US" sz="1100" noProof="0">
              <a:solidFill>
                <a:schemeClr val="tx1">
                  <a:lumMod val="50000"/>
                  <a:lumOff val="50000"/>
                </a:schemeClr>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2666230569"/>
              </p:ext>
            </p:extLst>
          </p:nvPr>
        </p:nvGraphicFramePr>
        <p:xfrm>
          <a:off x="6937285" y="1027315"/>
          <a:ext cx="4346799" cy="3537014"/>
        </p:xfrm>
        <a:graphic>
          <a:graphicData uri="http://schemas.openxmlformats.org/drawingml/2006/table">
            <a:tbl>
              <a:tblPr firstRow="1" bandRow="1">
                <a:tableStyleId>{5C22544A-7EE6-4342-B048-85BDC9FD1C3A}</a:tableStyleId>
              </a:tblPr>
              <a:tblGrid>
                <a:gridCol w="1441125">
                  <a:extLst>
                    <a:ext uri="{9D8B030D-6E8A-4147-A177-3AD203B41FA5}">
                      <a16:colId xmlns:a16="http://schemas.microsoft.com/office/drawing/2014/main" xmlns="" val="20000"/>
                    </a:ext>
                  </a:extLst>
                </a:gridCol>
                <a:gridCol w="971613">
                  <a:extLst>
                    <a:ext uri="{9D8B030D-6E8A-4147-A177-3AD203B41FA5}">
                      <a16:colId xmlns:a16="http://schemas.microsoft.com/office/drawing/2014/main" xmlns="" val="20001"/>
                    </a:ext>
                  </a:extLst>
                </a:gridCol>
                <a:gridCol w="971613">
                  <a:extLst>
                    <a:ext uri="{9D8B030D-6E8A-4147-A177-3AD203B41FA5}">
                      <a16:colId xmlns:a16="http://schemas.microsoft.com/office/drawing/2014/main" xmlns="" val="20002"/>
                    </a:ext>
                  </a:extLst>
                </a:gridCol>
                <a:gridCol w="962448">
                  <a:extLst>
                    <a:ext uri="{9D8B030D-6E8A-4147-A177-3AD203B41FA5}">
                      <a16:colId xmlns:a16="http://schemas.microsoft.com/office/drawing/2014/main" xmlns="" val="20003"/>
                    </a:ext>
                  </a:extLst>
                </a:gridCol>
              </a:tblGrid>
              <a:tr h="1311307">
                <a:tc>
                  <a:txBody>
                    <a:bodyPr/>
                    <a:lstStyle/>
                    <a:p>
                      <a:r>
                        <a:rPr lang="en-IE" dirty="0">
                          <a:latin typeface="Calibri" panose="020F0502020204030204" pitchFamily="34" charset="0"/>
                        </a:rPr>
                        <a:t>Type of error</a:t>
                      </a:r>
                    </a:p>
                  </a:txBody>
                  <a:tcPr/>
                </a:tc>
                <a:tc>
                  <a:txBody>
                    <a:bodyPr/>
                    <a:lstStyle/>
                    <a:p>
                      <a:r>
                        <a:rPr lang="en-IE" dirty="0">
                          <a:latin typeface="Calibri" panose="020F0502020204030204" pitchFamily="34" charset="0"/>
                        </a:rPr>
                        <a:t>No. of reports 2021 (n=7)</a:t>
                      </a:r>
                    </a:p>
                  </a:txBody>
                  <a:tcPr/>
                </a:tc>
                <a:tc>
                  <a:txBody>
                    <a:bodyPr/>
                    <a:lstStyle/>
                    <a:p>
                      <a:r>
                        <a:rPr lang="en-IE" dirty="0">
                          <a:latin typeface="Calibri" panose="020F0502020204030204" pitchFamily="34" charset="0"/>
                        </a:rPr>
                        <a:t>No. of reports 2022 (n=13)</a:t>
                      </a:r>
                    </a:p>
                  </a:txBody>
                  <a:tcPr/>
                </a:tc>
                <a:tc>
                  <a:txBody>
                    <a:bodyPr/>
                    <a:lstStyle/>
                    <a:p>
                      <a:r>
                        <a:rPr lang="en-IE" dirty="0">
                          <a:latin typeface="Calibri" panose="020F0502020204030204" pitchFamily="34" charset="0"/>
                        </a:rPr>
                        <a:t>No. of reports 2023</a:t>
                      </a:r>
                    </a:p>
                    <a:p>
                      <a:r>
                        <a:rPr lang="en-IE" dirty="0">
                          <a:latin typeface="Calibri" panose="020F0502020204030204" pitchFamily="34" charset="0"/>
                        </a:rPr>
                        <a:t>(n=19)</a:t>
                      </a:r>
                    </a:p>
                  </a:txBody>
                  <a:tcPr/>
                </a:tc>
                <a:extLst>
                  <a:ext uri="{0D108BD9-81ED-4DB2-BD59-A6C34878D82A}">
                    <a16:rowId xmlns:a16="http://schemas.microsoft.com/office/drawing/2014/main" xmlns="" val="10000"/>
                  </a:ext>
                </a:extLst>
              </a:tr>
              <a:tr h="1311307">
                <a:tc>
                  <a:txBody>
                    <a:bodyPr/>
                    <a:lstStyle/>
                    <a:p>
                      <a:r>
                        <a:rPr lang="en-IE" dirty="0">
                          <a:latin typeface="Calibri" panose="020F0502020204030204" pitchFamily="34" charset="0"/>
                        </a:rPr>
                        <a:t>Delay in giving product (&gt;72 hours)</a:t>
                      </a:r>
                    </a:p>
                  </a:txBody>
                  <a:tcPr/>
                </a:tc>
                <a:tc>
                  <a:txBody>
                    <a:bodyPr/>
                    <a:lstStyle/>
                    <a:p>
                      <a:r>
                        <a:rPr lang="en-IE" dirty="0">
                          <a:latin typeface="Calibri" panose="020F0502020204030204" pitchFamily="34" charset="0"/>
                        </a:rPr>
                        <a:t>4</a:t>
                      </a:r>
                    </a:p>
                  </a:txBody>
                  <a:tcPr/>
                </a:tc>
                <a:tc>
                  <a:txBody>
                    <a:bodyPr/>
                    <a:lstStyle/>
                    <a:p>
                      <a:r>
                        <a:rPr lang="en-IE" dirty="0">
                          <a:latin typeface="Calibri" panose="020F0502020204030204" pitchFamily="34" charset="0"/>
                        </a:rPr>
                        <a:t>5</a:t>
                      </a:r>
                    </a:p>
                  </a:txBody>
                  <a:tcPr/>
                </a:tc>
                <a:tc>
                  <a:txBody>
                    <a:bodyPr/>
                    <a:lstStyle/>
                    <a:p>
                      <a:r>
                        <a:rPr lang="en-IE" dirty="0">
                          <a:latin typeface="Calibri" panose="020F0502020204030204" pitchFamily="34" charset="0"/>
                        </a:rPr>
                        <a:t>10</a:t>
                      </a:r>
                    </a:p>
                  </a:txBody>
                  <a:tcPr/>
                </a:tc>
                <a:extLst>
                  <a:ext uri="{0D108BD9-81ED-4DB2-BD59-A6C34878D82A}">
                    <a16:rowId xmlns:a16="http://schemas.microsoft.com/office/drawing/2014/main" xmlns="" val="10001"/>
                  </a:ext>
                </a:extLst>
              </a:tr>
              <a:tr h="706088">
                <a:tc>
                  <a:txBody>
                    <a:bodyPr/>
                    <a:lstStyle/>
                    <a:p>
                      <a:r>
                        <a:rPr lang="en-IE" dirty="0">
                          <a:latin typeface="Calibri" panose="020F0502020204030204" pitchFamily="34" charset="0"/>
                        </a:rPr>
                        <a:t>Failure to administer Anti D</a:t>
                      </a:r>
                    </a:p>
                  </a:txBody>
                  <a:tcPr/>
                </a:tc>
                <a:tc>
                  <a:txBody>
                    <a:bodyPr/>
                    <a:lstStyle/>
                    <a:p>
                      <a:r>
                        <a:rPr lang="en-IE" dirty="0">
                          <a:latin typeface="Calibri" panose="020F0502020204030204" pitchFamily="34" charset="0"/>
                        </a:rPr>
                        <a:t>3</a:t>
                      </a:r>
                    </a:p>
                  </a:txBody>
                  <a:tcPr/>
                </a:tc>
                <a:tc>
                  <a:txBody>
                    <a:bodyPr/>
                    <a:lstStyle/>
                    <a:p>
                      <a:r>
                        <a:rPr lang="en-IE" dirty="0">
                          <a:latin typeface="Calibri" panose="020F0502020204030204" pitchFamily="34" charset="0"/>
                        </a:rPr>
                        <a:t>8</a:t>
                      </a:r>
                    </a:p>
                  </a:txBody>
                  <a:tcPr/>
                </a:tc>
                <a:tc>
                  <a:txBody>
                    <a:bodyPr/>
                    <a:lstStyle/>
                    <a:p>
                      <a:r>
                        <a:rPr lang="en-IE" dirty="0">
                          <a:latin typeface="Calibri" panose="020F0502020204030204" pitchFamily="34" charset="0"/>
                        </a:rPr>
                        <a:t>9</a:t>
                      </a:r>
                    </a:p>
                  </a:txBody>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29015156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7" name="Slide Background">
            <a:extLst>
              <a:ext uri="{FF2B5EF4-FFF2-40B4-BE49-F238E27FC236}">
                <a16:creationId xmlns:a16="http://schemas.microsoft.com/office/drawing/2014/main" xmlns="" id="{C0763A76-9F1C-4FC5-82B7-DD475DA461B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79" name="Rectangle 78">
            <a:extLst>
              <a:ext uri="{FF2B5EF4-FFF2-40B4-BE49-F238E27FC236}">
                <a16:creationId xmlns:a16="http://schemas.microsoft.com/office/drawing/2014/main" xmlns="" id="{E81BF4F6-F2CF-4984-9D14-D6966D92F9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p:cNvSpPr>
            <a:spLocks noGrp="1"/>
          </p:cNvSpPr>
          <p:nvPr>
            <p:ph type="title"/>
          </p:nvPr>
        </p:nvSpPr>
        <p:spPr>
          <a:xfrm>
            <a:off x="761803" y="350196"/>
            <a:ext cx="4646904" cy="1624520"/>
          </a:xfrm>
        </p:spPr>
        <p:txBody>
          <a:bodyPr anchor="ctr">
            <a:normAutofit/>
          </a:bodyPr>
          <a:lstStyle/>
          <a:p>
            <a:r>
              <a:rPr lang="en-IE" sz="4000">
                <a:latin typeface="Calibri" panose="020F0502020204030204" pitchFamily="34" charset="0"/>
              </a:rPr>
              <a:t>Delays in Anti D administration (n=10)</a:t>
            </a:r>
          </a:p>
        </p:txBody>
      </p:sp>
      <p:sp>
        <p:nvSpPr>
          <p:cNvPr id="8" name="Content Placeholder 7"/>
          <p:cNvSpPr>
            <a:spLocks noGrp="1"/>
          </p:cNvSpPr>
          <p:nvPr>
            <p:ph idx="1"/>
          </p:nvPr>
        </p:nvSpPr>
        <p:spPr>
          <a:xfrm>
            <a:off x="761802" y="2743200"/>
            <a:ext cx="4646905" cy="3613149"/>
          </a:xfrm>
        </p:spPr>
        <p:txBody>
          <a:bodyPr anchor="ctr">
            <a:normAutofit lnSpcReduction="10000"/>
          </a:bodyPr>
          <a:lstStyle/>
          <a:p>
            <a:r>
              <a:rPr lang="en-IE" sz="2000" dirty="0">
                <a:latin typeface="Calibri" panose="020F0502020204030204" pitchFamily="34" charset="0"/>
              </a:rPr>
              <a:t>PSE occurred and Anti D requirement missed x 5</a:t>
            </a:r>
          </a:p>
          <a:p>
            <a:r>
              <a:rPr lang="en-IE" sz="2000" dirty="0">
                <a:latin typeface="Calibri" panose="020F0502020204030204" pitchFamily="34" charset="0"/>
              </a:rPr>
              <a:t>Patient did not attend appointment x 2</a:t>
            </a:r>
          </a:p>
          <a:p>
            <a:r>
              <a:rPr lang="en-IE" sz="2000" dirty="0">
                <a:latin typeface="Calibri" panose="020F0502020204030204" pitchFamily="34" charset="0"/>
              </a:rPr>
              <a:t>Insufficient dose post FMH x 1</a:t>
            </a:r>
          </a:p>
          <a:p>
            <a:r>
              <a:rPr lang="en-IE" sz="2000" dirty="0">
                <a:latin typeface="Calibri" panose="020F0502020204030204" pitchFamily="34" charset="0"/>
              </a:rPr>
              <a:t>RAADP requirement missed x 1</a:t>
            </a:r>
          </a:p>
          <a:p>
            <a:r>
              <a:rPr lang="en-IE" sz="2000" dirty="0">
                <a:latin typeface="Calibri" panose="020F0502020204030204" pitchFamily="34" charset="0"/>
              </a:rPr>
              <a:t>Unclear x 1</a:t>
            </a:r>
          </a:p>
          <a:p>
            <a:pPr marL="0" indent="0">
              <a:buNone/>
            </a:pPr>
            <a:endParaRPr lang="en-IE" sz="2000" dirty="0">
              <a:latin typeface="Calibri" panose="020F0502020204030204" pitchFamily="34" charset="0"/>
            </a:endParaRPr>
          </a:p>
          <a:p>
            <a:r>
              <a:rPr lang="en-IE" sz="2000" dirty="0">
                <a:solidFill>
                  <a:srgbClr val="00B050"/>
                </a:solidFill>
                <a:latin typeface="Calibri" panose="020F0502020204030204" pitchFamily="34" charset="0"/>
              </a:rPr>
              <a:t>Knowledge x 2, failure to follow policies and procedures x 4, co-ordination and communication x 1, slip x 2, patient related x 2</a:t>
            </a:r>
          </a:p>
        </p:txBody>
      </p:sp>
      <p:pic>
        <p:nvPicPr>
          <p:cNvPr id="73" name="Picture 72" descr="People holding hands">
            <a:extLst>
              <a:ext uri="{FF2B5EF4-FFF2-40B4-BE49-F238E27FC236}">
                <a16:creationId xmlns:a16="http://schemas.microsoft.com/office/drawing/2014/main" xmlns="" id="{6A189ED2-5130-4C09-D325-40E268399047}"/>
              </a:ext>
            </a:extLst>
          </p:cNvPr>
          <p:cNvPicPr>
            <a:picLocks noChangeAspect="1"/>
          </p:cNvPicPr>
          <p:nvPr/>
        </p:nvPicPr>
        <p:blipFill>
          <a:blip r:embed="rId3"/>
          <a:srcRect l="26381" r="14219" b="-2"/>
          <a:stretch/>
        </p:blipFill>
        <p:spPr>
          <a:xfrm>
            <a:off x="6096000" y="1"/>
            <a:ext cx="6102825" cy="6858000"/>
          </a:xfrm>
          <a:prstGeom prst="rect">
            <a:avLst/>
          </a:prstGeom>
        </p:spPr>
      </p:pic>
    </p:spTree>
    <p:extLst>
      <p:ext uri="{BB962C8B-B14F-4D97-AF65-F5344CB8AC3E}">
        <p14:creationId xmlns:p14="http://schemas.microsoft.com/office/powerpoint/2010/main" val="1055176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xmlns="" id="{DEE2AD96-B495-4E06-9291-B71706F728C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xmlns="" id="{53CF6D67-C5A8-4ADD-9E8E-1E38CA1D316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xmlns="" id="{86909FA0-B515-4681-B7A8-FA281D133B9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xmlns="" id="{21C9FE86-FCC3-4A31-AA1C-C882262B7FE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xmlns="" id="{7D96243B-ECED-4B71-8E06-AE9A285EAD2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xmlns="" id="{A09989E4-EFDC-4A90-A633-E0525FB4139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26396" y="586855"/>
            <a:ext cx="4230100" cy="3387497"/>
          </a:xfrm>
        </p:spPr>
        <p:txBody>
          <a:bodyPr anchor="b">
            <a:normAutofit/>
          </a:bodyPr>
          <a:lstStyle/>
          <a:p>
            <a:pPr algn="r"/>
            <a:r>
              <a:rPr lang="en-IE" sz="4000" dirty="0">
                <a:solidFill>
                  <a:srgbClr val="FFFFFF"/>
                </a:solidFill>
                <a:latin typeface="Calibri" panose="020F0502020204030204" pitchFamily="34" charset="0"/>
              </a:rPr>
              <a:t>Failure to administer Anti D</a:t>
            </a:r>
            <a:br>
              <a:rPr lang="en-IE" sz="4000" dirty="0">
                <a:solidFill>
                  <a:srgbClr val="FFFFFF"/>
                </a:solidFill>
                <a:latin typeface="Calibri" panose="020F0502020204030204" pitchFamily="34" charset="0"/>
              </a:rPr>
            </a:br>
            <a:r>
              <a:rPr lang="en-IE" sz="4000" dirty="0">
                <a:solidFill>
                  <a:srgbClr val="FFFFFF"/>
                </a:solidFill>
                <a:latin typeface="Calibri" panose="020F0502020204030204" pitchFamily="34" charset="0"/>
              </a:rPr>
              <a:t> (n=9)</a:t>
            </a:r>
          </a:p>
        </p:txBody>
      </p:sp>
      <p:sp>
        <p:nvSpPr>
          <p:cNvPr id="3" name="Content Placeholder 2"/>
          <p:cNvSpPr>
            <a:spLocks noGrp="1"/>
          </p:cNvSpPr>
          <p:nvPr>
            <p:ph idx="1"/>
          </p:nvPr>
        </p:nvSpPr>
        <p:spPr>
          <a:xfrm>
            <a:off x="6503158" y="649480"/>
            <a:ext cx="4862447" cy="5546047"/>
          </a:xfrm>
        </p:spPr>
        <p:txBody>
          <a:bodyPr anchor="ctr">
            <a:normAutofit/>
          </a:bodyPr>
          <a:lstStyle/>
          <a:p>
            <a:r>
              <a:rPr lang="en-IE" sz="2000" dirty="0">
                <a:latin typeface="Calibri" panose="020F0502020204030204" pitchFamily="34" charset="0"/>
              </a:rPr>
              <a:t>PSE and requirement missed – n=4</a:t>
            </a:r>
          </a:p>
          <a:p>
            <a:r>
              <a:rPr lang="en-IE" sz="2000" dirty="0">
                <a:latin typeface="Calibri" panose="020F0502020204030204" pitchFamily="34" charset="0"/>
              </a:rPr>
              <a:t>Missed RAADP – n=4</a:t>
            </a:r>
          </a:p>
          <a:p>
            <a:r>
              <a:rPr lang="en-IE" sz="2000" dirty="0">
                <a:latin typeface="Calibri" panose="020F0502020204030204" pitchFamily="34" charset="0"/>
              </a:rPr>
              <a:t>No details – n=1</a:t>
            </a:r>
          </a:p>
          <a:p>
            <a:pPr marL="0" indent="0">
              <a:buNone/>
            </a:pPr>
            <a:endParaRPr lang="en-IE" sz="2000" dirty="0">
              <a:latin typeface="Calibri" panose="020F0502020204030204" pitchFamily="34" charset="0"/>
            </a:endParaRPr>
          </a:p>
          <a:p>
            <a:r>
              <a:rPr lang="en-IE" sz="2000" dirty="0">
                <a:solidFill>
                  <a:schemeClr val="accent6">
                    <a:lumMod val="75000"/>
                  </a:schemeClr>
                </a:solidFill>
                <a:latin typeface="Calibri" panose="020F0502020204030204" pitchFamily="34" charset="0"/>
              </a:rPr>
              <a:t>Co-ordination and communication errors – n=3</a:t>
            </a:r>
          </a:p>
          <a:p>
            <a:r>
              <a:rPr lang="en-IE" sz="2000" dirty="0">
                <a:solidFill>
                  <a:schemeClr val="accent6">
                    <a:lumMod val="75000"/>
                  </a:schemeClr>
                </a:solidFill>
                <a:latin typeface="Calibri" panose="020F0502020204030204" pitchFamily="34" charset="0"/>
              </a:rPr>
              <a:t>Failure to follow policies and procedures – n=4</a:t>
            </a:r>
          </a:p>
          <a:p>
            <a:r>
              <a:rPr lang="en-IE" sz="2000" dirty="0">
                <a:solidFill>
                  <a:schemeClr val="accent6">
                    <a:lumMod val="75000"/>
                  </a:schemeClr>
                </a:solidFill>
                <a:latin typeface="Calibri" panose="020F0502020204030204" pitchFamily="34" charset="0"/>
              </a:rPr>
              <a:t>Gaps in knowledge – n=2</a:t>
            </a:r>
          </a:p>
        </p:txBody>
      </p:sp>
    </p:spTree>
    <p:extLst>
      <p:ext uri="{BB962C8B-B14F-4D97-AF65-F5344CB8AC3E}">
        <p14:creationId xmlns:p14="http://schemas.microsoft.com/office/powerpoint/2010/main" val="3707379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xmlns="" id="{A8384FB5-9ADC-4DDC-881B-597D56F5B15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xmlns="" id="{91E5A9A7-95C6-4F4F-B00E-C82E07FE62E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xmlns="" id="{D07DD2DE-F619-49DD-B5E7-03A290FF4ED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xmlns="" id="{85149191-5F60-4A28-AAFF-039F96B0F3E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xmlns="" id="{F8260ED5-17F7-4158-B241-D51DD4CF1B7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xmlns="" id="{6D48DE4E-F7AF-4563-B6F4-DD8C689868B2}"/>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4000" kern="1200" dirty="0">
                <a:solidFill>
                  <a:srgbClr val="FFFFFF"/>
                </a:solidFill>
                <a:latin typeface="Calibri" panose="020F0502020204030204" pitchFamily="34" charset="0"/>
              </a:rPr>
              <a:t>Human Errors and SAES 2023</a:t>
            </a:r>
          </a:p>
        </p:txBody>
      </p:sp>
      <p:sp>
        <p:nvSpPr>
          <p:cNvPr id="6" name="Footer Placeholder 5">
            <a:extLst>
              <a:ext uri="{FF2B5EF4-FFF2-40B4-BE49-F238E27FC236}">
                <a16:creationId xmlns:a16="http://schemas.microsoft.com/office/drawing/2014/main" xmlns="" id="{3E40BA46-6753-46D4-94DA-26C1DCABC98F}"/>
              </a:ext>
            </a:extLst>
          </p:cNvPr>
          <p:cNvSpPr>
            <a:spLocks noGrp="1"/>
          </p:cNvSpPr>
          <p:nvPr>
            <p:ph type="ftr" sz="quarter" idx="11"/>
          </p:nvPr>
        </p:nvSpPr>
        <p:spPr>
          <a:xfrm rot="5400000">
            <a:off x="-1828800" y="2002536"/>
            <a:ext cx="4114800" cy="365760"/>
          </a:xfrm>
        </p:spPr>
        <p:txBody>
          <a:bodyPr vert="horz" lIns="91440" tIns="45720" rIns="91440" bIns="45720" rtlCol="0" anchor="ctr">
            <a:normAutofit/>
          </a:bodyPr>
          <a:lstStyle/>
          <a:p>
            <a:pPr algn="l">
              <a:spcAft>
                <a:spcPts val="600"/>
              </a:spcAft>
            </a:pPr>
            <a:r>
              <a:rPr lang="en-US" sz="1100" kern="1200" dirty="0">
                <a:solidFill>
                  <a:srgbClr val="FFFFFF"/>
                </a:solidFill>
                <a:latin typeface="+mn-lt"/>
                <a:ea typeface="+mn-ea"/>
                <a:cs typeface="+mn-cs"/>
              </a:rPr>
              <a:t>NHO Conference SAEs 2023</a:t>
            </a:r>
          </a:p>
        </p:txBody>
      </p:sp>
      <p:sp>
        <p:nvSpPr>
          <p:cNvPr id="5" name="Date Placeholder 4">
            <a:extLst>
              <a:ext uri="{FF2B5EF4-FFF2-40B4-BE49-F238E27FC236}">
                <a16:creationId xmlns:a16="http://schemas.microsoft.com/office/drawing/2014/main" xmlns="" id="{7DEDE294-B0CC-4B2B-B4EB-CDB318F28838}"/>
              </a:ext>
            </a:extLst>
          </p:cNvPr>
          <p:cNvSpPr>
            <a:spLocks noGrp="1"/>
          </p:cNvSpPr>
          <p:nvPr>
            <p:ph type="dt" sz="half" idx="10"/>
          </p:nvPr>
        </p:nvSpPr>
        <p:spPr>
          <a:xfrm>
            <a:off x="8970264" y="6455664"/>
            <a:ext cx="2743200" cy="365125"/>
          </a:xfrm>
        </p:spPr>
        <p:txBody>
          <a:bodyPr vert="horz" lIns="91440" tIns="45720" rIns="91440" bIns="45720" rtlCol="0" anchor="ctr">
            <a:normAutofit/>
          </a:bodyPr>
          <a:lstStyle/>
          <a:p>
            <a:pPr algn="r">
              <a:spcAft>
                <a:spcPts val="600"/>
              </a:spcAft>
            </a:pPr>
            <a:r>
              <a:rPr lang="en-US" sz="1100" dirty="0">
                <a:solidFill>
                  <a:schemeClr val="tx1">
                    <a:lumMod val="50000"/>
                    <a:lumOff val="50000"/>
                  </a:schemeClr>
                </a:solidFill>
              </a:rPr>
              <a:t>2025</a:t>
            </a:r>
          </a:p>
        </p:txBody>
      </p:sp>
      <p:sp>
        <p:nvSpPr>
          <p:cNvPr id="7" name="Slide Number Placeholder 6">
            <a:extLst>
              <a:ext uri="{FF2B5EF4-FFF2-40B4-BE49-F238E27FC236}">
                <a16:creationId xmlns:a16="http://schemas.microsoft.com/office/drawing/2014/main" xmlns="" id="{DAFD9EFA-1B10-4B11-9CB4-DF21A3A8557B}"/>
              </a:ext>
            </a:extLst>
          </p:cNvPr>
          <p:cNvSpPr>
            <a:spLocks noGrp="1"/>
          </p:cNvSpPr>
          <p:nvPr>
            <p:ph type="sldNum" sz="quarter" idx="12"/>
          </p:nvPr>
        </p:nvSpPr>
        <p:spPr>
          <a:xfrm>
            <a:off x="11704319" y="6455664"/>
            <a:ext cx="448056" cy="365125"/>
          </a:xfrm>
        </p:spPr>
        <p:txBody>
          <a:bodyPr vert="horz" lIns="91440" tIns="45720" rIns="91440" bIns="45720" rtlCol="0" anchor="ctr">
            <a:normAutofit/>
          </a:bodyPr>
          <a:lstStyle/>
          <a:p>
            <a:pPr>
              <a:spcAft>
                <a:spcPts val="600"/>
              </a:spcAft>
            </a:pPr>
            <a:fld id="{3A98EE3D-8CD1-4C3F-BD1C-C98C9596463C}" type="slidenum">
              <a:rPr lang="en-US" sz="1100">
                <a:solidFill>
                  <a:schemeClr val="tx1">
                    <a:lumMod val="50000"/>
                    <a:lumOff val="50000"/>
                  </a:schemeClr>
                </a:solidFill>
              </a:rPr>
              <a:pPr>
                <a:spcAft>
                  <a:spcPts val="600"/>
                </a:spcAft>
              </a:pPr>
              <a:t>23</a:t>
            </a:fld>
            <a:endParaRPr lang="en-US" sz="1100">
              <a:solidFill>
                <a:schemeClr val="tx1">
                  <a:lumMod val="50000"/>
                  <a:lumOff val="50000"/>
                </a:schemeClr>
              </a:solidFill>
            </a:endParaRPr>
          </a:p>
        </p:txBody>
      </p:sp>
      <p:graphicFrame>
        <p:nvGraphicFramePr>
          <p:cNvPr id="9" name="Content Placeholder 8">
            <a:extLst>
              <a:ext uri="{FF2B5EF4-FFF2-40B4-BE49-F238E27FC236}">
                <a16:creationId xmlns:a16="http://schemas.microsoft.com/office/drawing/2014/main" xmlns="" id="{81D76BE1-81F8-88A9-85BE-FDB937004689}"/>
              </a:ext>
            </a:extLst>
          </p:cNvPr>
          <p:cNvGraphicFramePr>
            <a:graphicFrameLocks noGrp="1"/>
          </p:cNvGraphicFramePr>
          <p:nvPr>
            <p:ph idx="1"/>
            <p:extLst>
              <p:ext uri="{D42A27DB-BD31-4B8C-83A1-F6EECF244321}">
                <p14:modId xmlns:p14="http://schemas.microsoft.com/office/powerpoint/2010/main" val="21639223"/>
              </p:ext>
            </p:extLst>
          </p:nvPr>
        </p:nvGraphicFramePr>
        <p:xfrm>
          <a:off x="4502428" y="871683"/>
          <a:ext cx="7225749" cy="5392929"/>
        </p:xfrm>
        <a:graphic>
          <a:graphicData uri="http://schemas.openxmlformats.org/drawingml/2006/table">
            <a:tbl>
              <a:tblPr firstRow="1" firstCol="1" bandRow="1">
                <a:solidFill>
                  <a:srgbClr val="F7F7F7"/>
                </a:solidFill>
                <a:tableStyleId>{5C22544A-7EE6-4342-B048-85BDC9FD1C3A}</a:tableStyleId>
              </a:tblPr>
              <a:tblGrid>
                <a:gridCol w="2319509">
                  <a:extLst>
                    <a:ext uri="{9D8B030D-6E8A-4147-A177-3AD203B41FA5}">
                      <a16:colId xmlns:a16="http://schemas.microsoft.com/office/drawing/2014/main" xmlns="" val="600779975"/>
                    </a:ext>
                  </a:extLst>
                </a:gridCol>
                <a:gridCol w="981248">
                  <a:extLst>
                    <a:ext uri="{9D8B030D-6E8A-4147-A177-3AD203B41FA5}">
                      <a16:colId xmlns:a16="http://schemas.microsoft.com/office/drawing/2014/main" xmlns="" val="3546149741"/>
                    </a:ext>
                  </a:extLst>
                </a:gridCol>
                <a:gridCol w="981248">
                  <a:extLst>
                    <a:ext uri="{9D8B030D-6E8A-4147-A177-3AD203B41FA5}">
                      <a16:colId xmlns:a16="http://schemas.microsoft.com/office/drawing/2014/main" xmlns="" val="2505104512"/>
                    </a:ext>
                  </a:extLst>
                </a:gridCol>
                <a:gridCol w="981248">
                  <a:extLst>
                    <a:ext uri="{9D8B030D-6E8A-4147-A177-3AD203B41FA5}">
                      <a16:colId xmlns:a16="http://schemas.microsoft.com/office/drawing/2014/main" xmlns="" val="1950143655"/>
                    </a:ext>
                  </a:extLst>
                </a:gridCol>
                <a:gridCol w="981248">
                  <a:extLst>
                    <a:ext uri="{9D8B030D-6E8A-4147-A177-3AD203B41FA5}">
                      <a16:colId xmlns:a16="http://schemas.microsoft.com/office/drawing/2014/main" xmlns="" val="173281450"/>
                    </a:ext>
                  </a:extLst>
                </a:gridCol>
                <a:gridCol w="981248">
                  <a:extLst>
                    <a:ext uri="{9D8B030D-6E8A-4147-A177-3AD203B41FA5}">
                      <a16:colId xmlns:a16="http://schemas.microsoft.com/office/drawing/2014/main" xmlns="" val="199197572"/>
                    </a:ext>
                  </a:extLst>
                </a:gridCol>
              </a:tblGrid>
              <a:tr h="1162551">
                <a:tc>
                  <a:txBody>
                    <a:bodyPr/>
                    <a:lstStyle/>
                    <a:p>
                      <a:pPr>
                        <a:lnSpc>
                          <a:spcPct val="115000"/>
                        </a:lnSpc>
                      </a:pPr>
                      <a:r>
                        <a:rPr lang="en-GB" sz="1200" b="1" kern="1200" cap="all" spc="60">
                          <a:solidFill>
                            <a:schemeClr val="tx1"/>
                          </a:solidFill>
                          <a:effectLst/>
                          <a:latin typeface="Calibri" panose="020F0502020204030204" pitchFamily="34" charset="0"/>
                          <a:cs typeface="Calibri" panose="020F0502020204030204" pitchFamily="34" charset="0"/>
                        </a:rPr>
                        <a:t>Types of Human Error</a:t>
                      </a:r>
                      <a:endParaRPr lang="en-GB" sz="1200" b="1" cap="all" spc="60">
                        <a:solidFill>
                          <a:schemeClr val="tx1"/>
                        </a:solidFill>
                        <a:effectLst/>
                        <a:latin typeface="Calibri" panose="020F0502020204030204" pitchFamily="34" charset="0"/>
                        <a:ea typeface="MS Mincho" panose="02020609040205080304" pitchFamily="49" charset="-128"/>
                        <a:cs typeface="Calibri" panose="020F0502020204030204" pitchFamily="34" charset="0"/>
                      </a:endParaRPr>
                    </a:p>
                  </a:txBody>
                  <a:tcPr marL="132676" marR="132676" marT="132676" marB="132676">
                    <a:lnL w="12700" cmpd="sng">
                      <a:noFill/>
                    </a:lnL>
                    <a:lnR w="12700" cmpd="sng">
                      <a:noFill/>
                    </a:lnR>
                    <a:lnT w="12700" cmpd="sng">
                      <a:noFill/>
                    </a:lnT>
                    <a:lnB w="38100" cmpd="sng">
                      <a:noFill/>
                    </a:lnB>
                    <a:noFill/>
                  </a:tcPr>
                </a:tc>
                <a:tc>
                  <a:txBody>
                    <a:bodyPr/>
                    <a:lstStyle/>
                    <a:p>
                      <a:pPr>
                        <a:lnSpc>
                          <a:spcPct val="115000"/>
                        </a:lnSpc>
                      </a:pPr>
                      <a:r>
                        <a:rPr lang="en-GB" sz="1200" b="1" kern="1200" cap="all" spc="60">
                          <a:solidFill>
                            <a:schemeClr val="tx1"/>
                          </a:solidFill>
                          <a:effectLst/>
                          <a:latin typeface="Calibri" panose="020F0502020204030204" pitchFamily="34" charset="0"/>
                          <a:cs typeface="Calibri" panose="020F0502020204030204" pitchFamily="34" charset="0"/>
                        </a:rPr>
                        <a:t>No. of reports (n=87) 2019</a:t>
                      </a:r>
                      <a:endParaRPr lang="en-GB" sz="1200" b="1" cap="all" spc="60">
                        <a:solidFill>
                          <a:schemeClr val="tx1"/>
                        </a:solidFill>
                        <a:effectLst/>
                        <a:latin typeface="Calibri" panose="020F0502020204030204" pitchFamily="34" charset="0"/>
                        <a:ea typeface="MS Mincho" panose="02020609040205080304" pitchFamily="49" charset="-128"/>
                        <a:cs typeface="Calibri" panose="020F0502020204030204" pitchFamily="34" charset="0"/>
                      </a:endParaRPr>
                    </a:p>
                  </a:txBody>
                  <a:tcPr marL="132676" marR="132676" marT="132676" marB="132676">
                    <a:lnL w="12700" cmpd="sng">
                      <a:noFill/>
                    </a:lnL>
                    <a:lnR w="12700" cmpd="sng">
                      <a:noFill/>
                    </a:lnR>
                    <a:lnT w="12700" cmpd="sng">
                      <a:noFill/>
                    </a:lnT>
                    <a:lnB w="38100" cmpd="sng">
                      <a:noFill/>
                    </a:lnB>
                    <a:noFill/>
                  </a:tcPr>
                </a:tc>
                <a:tc>
                  <a:txBody>
                    <a:bodyPr/>
                    <a:lstStyle/>
                    <a:p>
                      <a:pPr>
                        <a:lnSpc>
                          <a:spcPct val="115000"/>
                        </a:lnSpc>
                      </a:pPr>
                      <a:r>
                        <a:rPr lang="en-GB" sz="1200" b="1" kern="1200" cap="all" spc="60">
                          <a:solidFill>
                            <a:schemeClr val="tx1"/>
                          </a:solidFill>
                          <a:effectLst/>
                          <a:latin typeface="Calibri" panose="020F0502020204030204" pitchFamily="34" charset="0"/>
                          <a:cs typeface="Calibri" panose="020F0502020204030204" pitchFamily="34" charset="0"/>
                        </a:rPr>
                        <a:t>No. of reports (n=67) 2020</a:t>
                      </a:r>
                      <a:endParaRPr lang="en-GB" sz="1200" b="1" cap="all" spc="60">
                        <a:solidFill>
                          <a:schemeClr val="tx1"/>
                        </a:solidFill>
                        <a:effectLst/>
                        <a:latin typeface="Calibri" panose="020F0502020204030204" pitchFamily="34" charset="0"/>
                        <a:ea typeface="MS Mincho" panose="02020609040205080304" pitchFamily="49" charset="-128"/>
                        <a:cs typeface="Calibri" panose="020F0502020204030204" pitchFamily="34" charset="0"/>
                      </a:endParaRPr>
                    </a:p>
                  </a:txBody>
                  <a:tcPr marL="132676" marR="132676" marT="132676" marB="132676">
                    <a:lnL w="12700" cmpd="sng">
                      <a:noFill/>
                    </a:lnL>
                    <a:lnR w="12700" cmpd="sng">
                      <a:noFill/>
                    </a:lnR>
                    <a:lnT w="12700" cmpd="sng">
                      <a:noFill/>
                    </a:lnT>
                    <a:lnB w="38100" cmpd="sng">
                      <a:noFill/>
                    </a:lnB>
                    <a:noFill/>
                  </a:tcPr>
                </a:tc>
                <a:tc>
                  <a:txBody>
                    <a:bodyPr/>
                    <a:lstStyle/>
                    <a:p>
                      <a:pPr>
                        <a:lnSpc>
                          <a:spcPct val="115000"/>
                        </a:lnSpc>
                      </a:pPr>
                      <a:r>
                        <a:rPr lang="en-GB" sz="1200" b="1" kern="1200" cap="all" spc="60">
                          <a:solidFill>
                            <a:schemeClr val="tx1"/>
                          </a:solidFill>
                          <a:effectLst/>
                          <a:latin typeface="Calibri" panose="020F0502020204030204" pitchFamily="34" charset="0"/>
                          <a:cs typeface="Calibri" panose="020F0502020204030204" pitchFamily="34" charset="0"/>
                        </a:rPr>
                        <a:t>No. of reports (n=90) 2021</a:t>
                      </a:r>
                      <a:endParaRPr lang="en-GB" sz="1200" b="1" cap="all" spc="60">
                        <a:solidFill>
                          <a:schemeClr val="tx1"/>
                        </a:solidFill>
                        <a:effectLst/>
                        <a:latin typeface="Calibri" panose="020F0502020204030204" pitchFamily="34" charset="0"/>
                        <a:ea typeface="MS Mincho" panose="02020609040205080304" pitchFamily="49" charset="-128"/>
                        <a:cs typeface="Calibri" panose="020F0502020204030204" pitchFamily="34" charset="0"/>
                      </a:endParaRPr>
                    </a:p>
                  </a:txBody>
                  <a:tcPr marL="132676" marR="132676" marT="132676" marB="132676">
                    <a:lnL w="12700" cmpd="sng">
                      <a:noFill/>
                    </a:lnL>
                    <a:lnR w="12700" cmpd="sng">
                      <a:noFill/>
                    </a:lnR>
                    <a:lnT w="12700" cmpd="sng">
                      <a:noFill/>
                    </a:lnT>
                    <a:lnB w="38100" cmpd="sng">
                      <a:noFill/>
                    </a:lnB>
                    <a:noFill/>
                  </a:tcPr>
                </a:tc>
                <a:tc>
                  <a:txBody>
                    <a:bodyPr/>
                    <a:lstStyle/>
                    <a:p>
                      <a:pPr>
                        <a:lnSpc>
                          <a:spcPct val="115000"/>
                        </a:lnSpc>
                      </a:pPr>
                      <a:r>
                        <a:rPr lang="en-GB" sz="1200" b="1" kern="1200" cap="all" spc="60">
                          <a:solidFill>
                            <a:schemeClr val="tx1"/>
                          </a:solidFill>
                          <a:effectLst/>
                          <a:latin typeface="Calibri" panose="020F0502020204030204" pitchFamily="34" charset="0"/>
                          <a:cs typeface="Calibri" panose="020F0502020204030204" pitchFamily="34" charset="0"/>
                        </a:rPr>
                        <a:t>No. of reports (n=107) 2022</a:t>
                      </a:r>
                      <a:endParaRPr lang="en-GB" sz="1200" b="1" cap="all" spc="60">
                        <a:solidFill>
                          <a:schemeClr val="tx1"/>
                        </a:solidFill>
                        <a:effectLst/>
                        <a:latin typeface="Calibri" panose="020F0502020204030204" pitchFamily="34" charset="0"/>
                        <a:ea typeface="MS Mincho" panose="02020609040205080304" pitchFamily="49" charset="-128"/>
                        <a:cs typeface="Calibri" panose="020F0502020204030204" pitchFamily="34" charset="0"/>
                      </a:endParaRPr>
                    </a:p>
                  </a:txBody>
                  <a:tcPr marL="132676" marR="132676" marT="132676" marB="132676">
                    <a:lnL w="12700" cmpd="sng">
                      <a:noFill/>
                    </a:lnL>
                    <a:lnR w="12700" cmpd="sng">
                      <a:noFill/>
                    </a:lnR>
                    <a:lnT w="12700" cmpd="sng">
                      <a:noFill/>
                    </a:lnT>
                    <a:lnB w="38100" cmpd="sng">
                      <a:noFill/>
                    </a:lnB>
                    <a:noFill/>
                  </a:tcPr>
                </a:tc>
                <a:tc>
                  <a:txBody>
                    <a:bodyPr/>
                    <a:lstStyle/>
                    <a:p>
                      <a:pPr>
                        <a:lnSpc>
                          <a:spcPct val="115000"/>
                        </a:lnSpc>
                      </a:pPr>
                      <a:r>
                        <a:rPr lang="en-GB" sz="1200" b="1" kern="1200" cap="all" spc="60">
                          <a:solidFill>
                            <a:schemeClr val="tx1"/>
                          </a:solidFill>
                          <a:effectLst/>
                          <a:latin typeface="Calibri" panose="020F0502020204030204" pitchFamily="34" charset="0"/>
                          <a:cs typeface="Calibri" panose="020F0502020204030204" pitchFamily="34" charset="0"/>
                        </a:rPr>
                        <a:t>No. of reports (n=79) 2023</a:t>
                      </a:r>
                      <a:endParaRPr lang="en-GB" sz="1200" b="1" cap="all" spc="60">
                        <a:solidFill>
                          <a:schemeClr val="tx1"/>
                        </a:solidFill>
                        <a:effectLst/>
                        <a:latin typeface="Calibri" panose="020F0502020204030204" pitchFamily="34" charset="0"/>
                        <a:ea typeface="MS Mincho" panose="02020609040205080304" pitchFamily="49" charset="-128"/>
                        <a:cs typeface="Calibri" panose="020F0502020204030204" pitchFamily="34" charset="0"/>
                      </a:endParaRPr>
                    </a:p>
                  </a:txBody>
                  <a:tcPr marL="132676" marR="132676" marT="132676" marB="132676">
                    <a:lnL w="12700" cmpd="sng">
                      <a:noFill/>
                    </a:lnL>
                    <a:lnR w="12700" cmpd="sng">
                      <a:noFill/>
                    </a:lnR>
                    <a:lnT w="12700" cmpd="sng">
                      <a:noFill/>
                    </a:lnT>
                    <a:lnB w="38100" cmpd="sng">
                      <a:noFill/>
                    </a:lnB>
                    <a:noFill/>
                  </a:tcPr>
                </a:tc>
                <a:extLst>
                  <a:ext uri="{0D108BD9-81ED-4DB2-BD59-A6C34878D82A}">
                    <a16:rowId xmlns:a16="http://schemas.microsoft.com/office/drawing/2014/main" xmlns="" val="925569460"/>
                  </a:ext>
                </a:extLst>
              </a:tr>
              <a:tr h="555588">
                <a:tc>
                  <a:txBody>
                    <a:bodyPr/>
                    <a:lstStyle/>
                    <a:p>
                      <a:pPr>
                        <a:lnSpc>
                          <a:spcPct val="115000"/>
                        </a:lnSpc>
                      </a:pPr>
                      <a:r>
                        <a:rPr lang="en-GB" sz="1200" b="1" kern="1200" cap="none" spc="0">
                          <a:solidFill>
                            <a:schemeClr val="tx1"/>
                          </a:solidFill>
                          <a:effectLst/>
                          <a:latin typeface="Calibri" panose="020F0502020204030204" pitchFamily="34" charset="0"/>
                          <a:cs typeface="Calibri" panose="020F0502020204030204" pitchFamily="34" charset="0"/>
                        </a:rPr>
                        <a:t>Failure to adhere to policies and procedures</a:t>
                      </a:r>
                      <a:endParaRPr lang="en-GB" sz="1200" b="1" cap="none" spc="0">
                        <a:solidFill>
                          <a:schemeClr val="tx1"/>
                        </a:solidFill>
                        <a:effectLst/>
                        <a:latin typeface="Calibri" panose="020F0502020204030204" pitchFamily="34" charset="0"/>
                        <a:ea typeface="MS Mincho" panose="02020609040205080304" pitchFamily="49" charset="-128"/>
                        <a:cs typeface="Calibri" panose="020F0502020204030204" pitchFamily="34" charset="0"/>
                      </a:endParaRPr>
                    </a:p>
                  </a:txBody>
                  <a:tcPr marL="58546" marR="58546" marT="8131" marB="88450">
                    <a:lnL w="12700" cmpd="sng">
                      <a:noFill/>
                      <a:prstDash val="solid"/>
                    </a:lnL>
                    <a:lnR w="12700" cmpd="sng">
                      <a:noFill/>
                      <a:prstDash val="solid"/>
                    </a:lnR>
                    <a:lnT w="38100" cmpd="sng">
                      <a:noFill/>
                    </a:lnT>
                    <a:lnB w="12700" cmpd="sng">
                      <a:noFill/>
                      <a:prstDash val="solid"/>
                    </a:lnB>
                    <a:solidFill>
                      <a:srgbClr val="F7F7F7"/>
                    </a:solidFill>
                  </a:tcPr>
                </a:tc>
                <a:tc>
                  <a:txBody>
                    <a:bodyPr/>
                    <a:lstStyle/>
                    <a:p>
                      <a:pPr algn="ctr">
                        <a:lnSpc>
                          <a:spcPct val="115000"/>
                        </a:lnSpc>
                      </a:pPr>
                      <a:r>
                        <a:rPr lang="en-GB" sz="1500" kern="1200" cap="none" spc="0">
                          <a:solidFill>
                            <a:schemeClr val="tx1"/>
                          </a:solidFill>
                          <a:effectLst/>
                          <a:latin typeface="Calibri" panose="020F0502020204030204" pitchFamily="34" charset="0"/>
                          <a:cs typeface="Calibri" panose="020F0502020204030204" pitchFamily="34" charset="0"/>
                        </a:rPr>
                        <a:t>60</a:t>
                      </a:r>
                      <a:endParaRPr lang="en-GB" sz="1500" b="1" cap="none" spc="0">
                        <a:solidFill>
                          <a:schemeClr val="tx1"/>
                        </a:solidFill>
                        <a:effectLst/>
                        <a:latin typeface="Calibri" panose="020F0502020204030204" pitchFamily="34" charset="0"/>
                        <a:ea typeface="MS Mincho" panose="02020609040205080304" pitchFamily="49" charset="-128"/>
                        <a:cs typeface="Calibri" panose="020F0502020204030204" pitchFamily="34" charset="0"/>
                      </a:endParaRPr>
                    </a:p>
                  </a:txBody>
                  <a:tcPr marL="58546" marR="58546" marT="8131" marB="88450">
                    <a:lnL w="12700" cmpd="sng">
                      <a:noFill/>
                      <a:prstDash val="solid"/>
                    </a:lnL>
                    <a:lnR w="12700" cmpd="sng">
                      <a:noFill/>
                      <a:prstDash val="solid"/>
                    </a:lnR>
                    <a:lnT w="38100" cmpd="sng">
                      <a:noFill/>
                    </a:lnT>
                    <a:lnB w="12700" cmpd="sng">
                      <a:noFill/>
                      <a:prstDash val="solid"/>
                    </a:lnB>
                    <a:solidFill>
                      <a:srgbClr val="F7F7F7"/>
                    </a:solidFill>
                  </a:tcPr>
                </a:tc>
                <a:tc>
                  <a:txBody>
                    <a:bodyPr/>
                    <a:lstStyle/>
                    <a:p>
                      <a:pPr algn="ctr">
                        <a:lnSpc>
                          <a:spcPct val="115000"/>
                        </a:lnSpc>
                      </a:pPr>
                      <a:r>
                        <a:rPr lang="en-GB" sz="1500" kern="1200" cap="none" spc="0">
                          <a:solidFill>
                            <a:schemeClr val="tx1"/>
                          </a:solidFill>
                          <a:effectLst/>
                          <a:latin typeface="Calibri" panose="020F0502020204030204" pitchFamily="34" charset="0"/>
                          <a:cs typeface="Calibri" panose="020F0502020204030204" pitchFamily="34" charset="0"/>
                        </a:rPr>
                        <a:t>33</a:t>
                      </a:r>
                      <a:endParaRPr lang="en-GB" sz="1500" b="1" cap="none" spc="0">
                        <a:solidFill>
                          <a:schemeClr val="tx1"/>
                        </a:solidFill>
                        <a:effectLst/>
                        <a:latin typeface="Calibri" panose="020F0502020204030204" pitchFamily="34" charset="0"/>
                        <a:ea typeface="MS Mincho" panose="02020609040205080304" pitchFamily="49" charset="-128"/>
                        <a:cs typeface="Calibri" panose="020F0502020204030204" pitchFamily="34" charset="0"/>
                      </a:endParaRPr>
                    </a:p>
                  </a:txBody>
                  <a:tcPr marL="58546" marR="58546" marT="8131" marB="88450">
                    <a:lnL w="12700" cmpd="sng">
                      <a:noFill/>
                      <a:prstDash val="solid"/>
                    </a:lnL>
                    <a:lnR w="12700" cmpd="sng">
                      <a:noFill/>
                      <a:prstDash val="solid"/>
                    </a:lnR>
                    <a:lnT w="38100" cmpd="sng">
                      <a:noFill/>
                    </a:lnT>
                    <a:lnB w="12700" cmpd="sng">
                      <a:noFill/>
                      <a:prstDash val="solid"/>
                    </a:lnB>
                    <a:solidFill>
                      <a:srgbClr val="F7F7F7"/>
                    </a:solidFill>
                  </a:tcPr>
                </a:tc>
                <a:tc>
                  <a:txBody>
                    <a:bodyPr/>
                    <a:lstStyle/>
                    <a:p>
                      <a:pPr algn="ctr">
                        <a:lnSpc>
                          <a:spcPct val="115000"/>
                        </a:lnSpc>
                      </a:pPr>
                      <a:r>
                        <a:rPr lang="en-GB" sz="1500" kern="1200" cap="none" spc="0">
                          <a:solidFill>
                            <a:schemeClr val="tx1"/>
                          </a:solidFill>
                          <a:effectLst/>
                          <a:latin typeface="Calibri" panose="020F0502020204030204" pitchFamily="34" charset="0"/>
                          <a:cs typeface="Calibri" panose="020F0502020204030204" pitchFamily="34" charset="0"/>
                        </a:rPr>
                        <a:t>48</a:t>
                      </a:r>
                      <a:endParaRPr lang="en-GB" sz="1500" b="1" cap="none" spc="0">
                        <a:solidFill>
                          <a:schemeClr val="tx1"/>
                        </a:solidFill>
                        <a:effectLst/>
                        <a:latin typeface="Calibri" panose="020F0502020204030204" pitchFamily="34" charset="0"/>
                        <a:ea typeface="MS Mincho" panose="02020609040205080304" pitchFamily="49" charset="-128"/>
                        <a:cs typeface="Calibri" panose="020F0502020204030204" pitchFamily="34" charset="0"/>
                      </a:endParaRPr>
                    </a:p>
                  </a:txBody>
                  <a:tcPr marL="0" marR="0" marT="0" marB="88450">
                    <a:lnL w="12700" cmpd="sng">
                      <a:noFill/>
                      <a:prstDash val="solid"/>
                    </a:lnL>
                    <a:lnR w="12700" cmpd="sng">
                      <a:noFill/>
                      <a:prstDash val="solid"/>
                    </a:lnR>
                    <a:lnT w="38100" cmpd="sng">
                      <a:noFill/>
                    </a:lnT>
                    <a:lnB w="12700" cmpd="sng">
                      <a:noFill/>
                      <a:prstDash val="solid"/>
                    </a:lnB>
                    <a:solidFill>
                      <a:srgbClr val="F7F7F7"/>
                    </a:solidFill>
                  </a:tcPr>
                </a:tc>
                <a:tc>
                  <a:txBody>
                    <a:bodyPr/>
                    <a:lstStyle/>
                    <a:p>
                      <a:pPr algn="ctr">
                        <a:lnSpc>
                          <a:spcPct val="115000"/>
                        </a:lnSpc>
                      </a:pPr>
                      <a:r>
                        <a:rPr lang="en-GB" sz="1500" kern="1200" cap="none" spc="0">
                          <a:solidFill>
                            <a:schemeClr val="tx1"/>
                          </a:solidFill>
                          <a:effectLst/>
                          <a:latin typeface="Calibri" panose="020F0502020204030204" pitchFamily="34" charset="0"/>
                          <a:cs typeface="Calibri" panose="020F0502020204030204" pitchFamily="34" charset="0"/>
                        </a:rPr>
                        <a:t>64</a:t>
                      </a:r>
                      <a:endParaRPr lang="en-GB" sz="1500" b="1" cap="none" spc="0">
                        <a:solidFill>
                          <a:schemeClr val="tx1"/>
                        </a:solidFill>
                        <a:effectLst/>
                        <a:latin typeface="Calibri" panose="020F0502020204030204" pitchFamily="34" charset="0"/>
                        <a:ea typeface="MS Mincho" panose="02020609040205080304" pitchFamily="49" charset="-128"/>
                        <a:cs typeface="Calibri" panose="020F0502020204030204" pitchFamily="34" charset="0"/>
                      </a:endParaRPr>
                    </a:p>
                  </a:txBody>
                  <a:tcPr marL="0" marR="0" marT="0" marB="88450">
                    <a:lnL w="12700" cmpd="sng">
                      <a:noFill/>
                      <a:prstDash val="solid"/>
                    </a:lnL>
                    <a:lnR w="12700" cmpd="sng">
                      <a:noFill/>
                      <a:prstDash val="solid"/>
                    </a:lnR>
                    <a:lnT w="38100" cmpd="sng">
                      <a:noFill/>
                    </a:lnT>
                    <a:lnB w="12700" cmpd="sng">
                      <a:noFill/>
                      <a:prstDash val="solid"/>
                    </a:lnB>
                    <a:solidFill>
                      <a:srgbClr val="F7F7F7"/>
                    </a:solidFill>
                  </a:tcPr>
                </a:tc>
                <a:tc>
                  <a:txBody>
                    <a:bodyPr/>
                    <a:lstStyle/>
                    <a:p>
                      <a:pPr algn="ctr">
                        <a:lnSpc>
                          <a:spcPct val="115000"/>
                        </a:lnSpc>
                      </a:pPr>
                      <a:r>
                        <a:rPr lang="en-GB" sz="1500" kern="1200" cap="none" spc="0" baseline="0" dirty="0">
                          <a:solidFill>
                            <a:srgbClr val="FF0000"/>
                          </a:solidFill>
                          <a:effectLst/>
                          <a:latin typeface="Calibri" panose="020F0502020204030204" pitchFamily="34" charset="0"/>
                          <a:cs typeface="Calibri" panose="020F0502020204030204" pitchFamily="34" charset="0"/>
                        </a:rPr>
                        <a:t>47</a:t>
                      </a:r>
                      <a:endParaRPr lang="en-GB" sz="1500" b="1" cap="none" spc="0" baseline="0" dirty="0">
                        <a:solidFill>
                          <a:srgbClr val="FF0000"/>
                        </a:solidFill>
                        <a:effectLst/>
                        <a:latin typeface="Calibri" panose="020F0502020204030204" pitchFamily="34" charset="0"/>
                        <a:ea typeface="MS Mincho" panose="02020609040205080304" pitchFamily="49" charset="-128"/>
                        <a:cs typeface="Calibri" panose="020F0502020204030204" pitchFamily="34" charset="0"/>
                      </a:endParaRPr>
                    </a:p>
                  </a:txBody>
                  <a:tcPr marL="0" marR="0" marT="0" marB="88450">
                    <a:lnL w="12700" cmpd="sng">
                      <a:noFill/>
                      <a:prstDash val="solid"/>
                    </a:lnL>
                    <a:lnR w="12700" cmpd="sng">
                      <a:noFill/>
                      <a:prstDash val="solid"/>
                    </a:lnR>
                    <a:lnT w="38100" cmpd="sng">
                      <a:noFill/>
                    </a:lnT>
                    <a:lnB w="12700" cmpd="sng">
                      <a:noFill/>
                      <a:prstDash val="solid"/>
                    </a:lnB>
                    <a:solidFill>
                      <a:srgbClr val="F7F7F7"/>
                    </a:solidFill>
                  </a:tcPr>
                </a:tc>
                <a:extLst>
                  <a:ext uri="{0D108BD9-81ED-4DB2-BD59-A6C34878D82A}">
                    <a16:rowId xmlns:a16="http://schemas.microsoft.com/office/drawing/2014/main" xmlns="" val="178316566"/>
                  </a:ext>
                </a:extLst>
              </a:tr>
              <a:tr h="408310">
                <a:tc>
                  <a:txBody>
                    <a:bodyPr/>
                    <a:lstStyle/>
                    <a:p>
                      <a:pPr>
                        <a:lnSpc>
                          <a:spcPct val="115000"/>
                        </a:lnSpc>
                      </a:pPr>
                      <a:r>
                        <a:rPr lang="en-GB" sz="1200" b="1" kern="1200" cap="none" spc="0">
                          <a:solidFill>
                            <a:schemeClr val="tx1"/>
                          </a:solidFill>
                          <a:effectLst/>
                          <a:latin typeface="Calibri" panose="020F0502020204030204" pitchFamily="34" charset="0"/>
                          <a:cs typeface="Calibri" panose="020F0502020204030204" pitchFamily="34" charset="0"/>
                        </a:rPr>
                        <a:t>Knowledge</a:t>
                      </a:r>
                      <a:endParaRPr lang="en-GB" sz="1200" b="1" cap="none" spc="0">
                        <a:solidFill>
                          <a:schemeClr val="tx1"/>
                        </a:solidFill>
                        <a:effectLst/>
                        <a:latin typeface="Calibri" panose="020F0502020204030204" pitchFamily="34" charset="0"/>
                        <a:ea typeface="MS Mincho" panose="02020609040205080304" pitchFamily="49" charset="-128"/>
                        <a:cs typeface="Calibri" panose="020F0502020204030204" pitchFamily="34" charset="0"/>
                      </a:endParaRPr>
                    </a:p>
                  </a:txBody>
                  <a:tcPr marL="58546" marR="58546" marT="8131" marB="88450">
                    <a:lnL w="12700" cmpd="sng">
                      <a:noFill/>
                      <a:prstDash val="solid"/>
                    </a:lnL>
                    <a:lnR w="12700" cmpd="sng">
                      <a:noFill/>
                      <a:prstDash val="solid"/>
                    </a:lnR>
                    <a:lnT w="12700" cmpd="sng">
                      <a:noFill/>
                      <a:prstDash val="solid"/>
                    </a:lnT>
                    <a:lnB w="12700" cmpd="sng">
                      <a:noFill/>
                      <a:prstDash val="solid"/>
                    </a:lnB>
                    <a:solidFill>
                      <a:schemeClr val="bg1">
                        <a:lumMod val="85000"/>
                      </a:schemeClr>
                    </a:solidFill>
                  </a:tcPr>
                </a:tc>
                <a:tc>
                  <a:txBody>
                    <a:bodyPr/>
                    <a:lstStyle/>
                    <a:p>
                      <a:pPr algn="ctr">
                        <a:lnSpc>
                          <a:spcPct val="115000"/>
                        </a:lnSpc>
                      </a:pPr>
                      <a:r>
                        <a:rPr lang="en-GB" sz="1500" kern="1200" cap="none" spc="0">
                          <a:solidFill>
                            <a:schemeClr val="tx1"/>
                          </a:solidFill>
                          <a:effectLst/>
                          <a:latin typeface="Calibri" panose="020F0502020204030204" pitchFamily="34" charset="0"/>
                          <a:cs typeface="Calibri" panose="020F0502020204030204" pitchFamily="34" charset="0"/>
                        </a:rPr>
                        <a:t>19</a:t>
                      </a:r>
                      <a:endParaRPr lang="en-GB" sz="1500" b="1" cap="none" spc="0">
                        <a:solidFill>
                          <a:schemeClr val="tx1"/>
                        </a:solidFill>
                        <a:effectLst/>
                        <a:latin typeface="Calibri" panose="020F0502020204030204" pitchFamily="34" charset="0"/>
                        <a:ea typeface="MS Mincho" panose="02020609040205080304" pitchFamily="49" charset="-128"/>
                        <a:cs typeface="Calibri" panose="020F0502020204030204" pitchFamily="34" charset="0"/>
                      </a:endParaRPr>
                    </a:p>
                  </a:txBody>
                  <a:tcPr marL="58546" marR="58546" marT="8131" marB="88450">
                    <a:lnL w="12700" cmpd="sng">
                      <a:noFill/>
                      <a:prstDash val="solid"/>
                    </a:lnL>
                    <a:lnR w="12700" cmpd="sng">
                      <a:noFill/>
                      <a:prstDash val="solid"/>
                    </a:lnR>
                    <a:lnT w="12700" cmpd="sng">
                      <a:noFill/>
                      <a:prstDash val="solid"/>
                    </a:lnT>
                    <a:lnB w="12700" cmpd="sng">
                      <a:noFill/>
                      <a:prstDash val="solid"/>
                    </a:lnB>
                    <a:solidFill>
                      <a:schemeClr val="bg1">
                        <a:lumMod val="85000"/>
                      </a:schemeClr>
                    </a:solidFill>
                  </a:tcPr>
                </a:tc>
                <a:tc>
                  <a:txBody>
                    <a:bodyPr/>
                    <a:lstStyle/>
                    <a:p>
                      <a:pPr algn="ctr">
                        <a:lnSpc>
                          <a:spcPct val="115000"/>
                        </a:lnSpc>
                      </a:pPr>
                      <a:r>
                        <a:rPr lang="en-GB" sz="1500" kern="1200" cap="none" spc="0">
                          <a:solidFill>
                            <a:schemeClr val="tx1"/>
                          </a:solidFill>
                          <a:effectLst/>
                          <a:latin typeface="Calibri" panose="020F0502020204030204" pitchFamily="34" charset="0"/>
                          <a:cs typeface="Calibri" panose="020F0502020204030204" pitchFamily="34" charset="0"/>
                        </a:rPr>
                        <a:t>19</a:t>
                      </a:r>
                      <a:endParaRPr lang="en-GB" sz="1500" b="1" cap="none" spc="0">
                        <a:solidFill>
                          <a:schemeClr val="tx1"/>
                        </a:solidFill>
                        <a:effectLst/>
                        <a:latin typeface="Calibri" panose="020F0502020204030204" pitchFamily="34" charset="0"/>
                        <a:ea typeface="MS Mincho" panose="02020609040205080304" pitchFamily="49" charset="-128"/>
                        <a:cs typeface="Calibri" panose="020F0502020204030204" pitchFamily="34" charset="0"/>
                      </a:endParaRPr>
                    </a:p>
                  </a:txBody>
                  <a:tcPr marL="58546" marR="58546" marT="8131" marB="88450">
                    <a:lnL w="12700" cmpd="sng">
                      <a:noFill/>
                      <a:prstDash val="solid"/>
                    </a:lnL>
                    <a:lnR w="12700" cmpd="sng">
                      <a:noFill/>
                      <a:prstDash val="solid"/>
                    </a:lnR>
                    <a:lnT w="12700" cmpd="sng">
                      <a:noFill/>
                      <a:prstDash val="solid"/>
                    </a:lnT>
                    <a:lnB w="12700" cmpd="sng">
                      <a:noFill/>
                      <a:prstDash val="solid"/>
                    </a:lnB>
                    <a:solidFill>
                      <a:schemeClr val="bg1">
                        <a:lumMod val="85000"/>
                      </a:schemeClr>
                    </a:solidFill>
                  </a:tcPr>
                </a:tc>
                <a:tc>
                  <a:txBody>
                    <a:bodyPr/>
                    <a:lstStyle/>
                    <a:p>
                      <a:pPr algn="ctr">
                        <a:lnSpc>
                          <a:spcPct val="115000"/>
                        </a:lnSpc>
                      </a:pPr>
                      <a:r>
                        <a:rPr lang="en-GB" sz="1500" kern="1200" cap="none" spc="0">
                          <a:solidFill>
                            <a:schemeClr val="tx1"/>
                          </a:solidFill>
                          <a:effectLst/>
                          <a:latin typeface="Calibri" panose="020F0502020204030204" pitchFamily="34" charset="0"/>
                          <a:cs typeface="Calibri" panose="020F0502020204030204" pitchFamily="34" charset="0"/>
                        </a:rPr>
                        <a:t>24</a:t>
                      </a:r>
                      <a:endParaRPr lang="en-GB" sz="1500" b="1" cap="none" spc="0">
                        <a:solidFill>
                          <a:schemeClr val="tx1"/>
                        </a:solidFill>
                        <a:effectLst/>
                        <a:latin typeface="Calibri" panose="020F0502020204030204" pitchFamily="34" charset="0"/>
                        <a:ea typeface="MS Mincho" panose="02020609040205080304" pitchFamily="49" charset="-128"/>
                        <a:cs typeface="Calibri" panose="020F0502020204030204" pitchFamily="34" charset="0"/>
                      </a:endParaRPr>
                    </a:p>
                  </a:txBody>
                  <a:tcPr marL="0" marR="0" marT="0" marB="88450">
                    <a:lnL w="12700" cmpd="sng">
                      <a:noFill/>
                      <a:prstDash val="solid"/>
                    </a:lnL>
                    <a:lnR w="12700" cmpd="sng">
                      <a:noFill/>
                      <a:prstDash val="solid"/>
                    </a:lnR>
                    <a:lnT w="12700" cmpd="sng">
                      <a:noFill/>
                      <a:prstDash val="solid"/>
                    </a:lnT>
                    <a:lnB w="12700" cmpd="sng">
                      <a:noFill/>
                      <a:prstDash val="solid"/>
                    </a:lnB>
                    <a:solidFill>
                      <a:schemeClr val="bg1">
                        <a:lumMod val="85000"/>
                      </a:schemeClr>
                    </a:solidFill>
                  </a:tcPr>
                </a:tc>
                <a:tc>
                  <a:txBody>
                    <a:bodyPr/>
                    <a:lstStyle/>
                    <a:p>
                      <a:pPr algn="ctr">
                        <a:lnSpc>
                          <a:spcPct val="115000"/>
                        </a:lnSpc>
                      </a:pPr>
                      <a:r>
                        <a:rPr lang="en-GB" sz="1500" kern="1200" cap="none" spc="0">
                          <a:solidFill>
                            <a:schemeClr val="tx1"/>
                          </a:solidFill>
                          <a:effectLst/>
                          <a:latin typeface="Calibri" panose="020F0502020204030204" pitchFamily="34" charset="0"/>
                          <a:cs typeface="Calibri" panose="020F0502020204030204" pitchFamily="34" charset="0"/>
                        </a:rPr>
                        <a:t>30</a:t>
                      </a:r>
                      <a:endParaRPr lang="en-GB" sz="1500" b="1" cap="none" spc="0">
                        <a:solidFill>
                          <a:schemeClr val="tx1"/>
                        </a:solidFill>
                        <a:effectLst/>
                        <a:latin typeface="Calibri" panose="020F0502020204030204" pitchFamily="34" charset="0"/>
                        <a:ea typeface="MS Mincho" panose="02020609040205080304" pitchFamily="49" charset="-128"/>
                        <a:cs typeface="Calibri" panose="020F0502020204030204" pitchFamily="34" charset="0"/>
                      </a:endParaRPr>
                    </a:p>
                  </a:txBody>
                  <a:tcPr marL="0" marR="0" marT="0" marB="88450">
                    <a:lnL w="12700" cmpd="sng">
                      <a:noFill/>
                      <a:prstDash val="solid"/>
                    </a:lnL>
                    <a:lnR w="12700" cmpd="sng">
                      <a:noFill/>
                      <a:prstDash val="solid"/>
                    </a:lnR>
                    <a:lnT w="12700" cmpd="sng">
                      <a:noFill/>
                      <a:prstDash val="solid"/>
                    </a:lnT>
                    <a:lnB w="12700" cmpd="sng">
                      <a:noFill/>
                      <a:prstDash val="solid"/>
                    </a:lnB>
                    <a:solidFill>
                      <a:schemeClr val="bg1">
                        <a:lumMod val="85000"/>
                      </a:schemeClr>
                    </a:solidFill>
                  </a:tcPr>
                </a:tc>
                <a:tc>
                  <a:txBody>
                    <a:bodyPr/>
                    <a:lstStyle/>
                    <a:p>
                      <a:pPr algn="ctr">
                        <a:lnSpc>
                          <a:spcPct val="115000"/>
                        </a:lnSpc>
                      </a:pPr>
                      <a:r>
                        <a:rPr lang="en-GB" sz="1500" kern="1200" cap="none" spc="0" baseline="0" dirty="0">
                          <a:solidFill>
                            <a:srgbClr val="FF0000"/>
                          </a:solidFill>
                          <a:effectLst/>
                          <a:latin typeface="Calibri" panose="020F0502020204030204" pitchFamily="34" charset="0"/>
                          <a:cs typeface="Calibri" panose="020F0502020204030204" pitchFamily="34" charset="0"/>
                        </a:rPr>
                        <a:t>27</a:t>
                      </a:r>
                      <a:endParaRPr lang="en-GB" sz="1500" b="1" cap="none" spc="0" baseline="0" dirty="0">
                        <a:solidFill>
                          <a:srgbClr val="FF0000"/>
                        </a:solidFill>
                        <a:effectLst/>
                        <a:latin typeface="Calibri" panose="020F0502020204030204" pitchFamily="34" charset="0"/>
                        <a:ea typeface="MS Mincho" panose="02020609040205080304" pitchFamily="49" charset="-128"/>
                        <a:cs typeface="Calibri" panose="020F0502020204030204" pitchFamily="34" charset="0"/>
                      </a:endParaRPr>
                    </a:p>
                  </a:txBody>
                  <a:tcPr marL="0" marR="0" marT="0" marB="88450">
                    <a:lnL w="12700" cmpd="sng">
                      <a:noFill/>
                      <a:prstDash val="solid"/>
                    </a:lnL>
                    <a:lnR w="12700" cmpd="sng">
                      <a:noFill/>
                      <a:prstDash val="solid"/>
                    </a:lnR>
                    <a:lnT w="12700" cmpd="sng">
                      <a:noFill/>
                      <a:prstDash val="solid"/>
                    </a:lnT>
                    <a:lnB w="12700" cmpd="sng">
                      <a:noFill/>
                      <a:prstDash val="solid"/>
                    </a:lnB>
                    <a:solidFill>
                      <a:schemeClr val="bg1">
                        <a:lumMod val="85000"/>
                      </a:schemeClr>
                    </a:solidFill>
                  </a:tcPr>
                </a:tc>
                <a:extLst>
                  <a:ext uri="{0D108BD9-81ED-4DB2-BD59-A6C34878D82A}">
                    <a16:rowId xmlns:a16="http://schemas.microsoft.com/office/drawing/2014/main" xmlns="" val="4156680449"/>
                  </a:ext>
                </a:extLst>
              </a:tr>
              <a:tr h="408310">
                <a:tc>
                  <a:txBody>
                    <a:bodyPr/>
                    <a:lstStyle/>
                    <a:p>
                      <a:pPr>
                        <a:lnSpc>
                          <a:spcPct val="115000"/>
                        </a:lnSpc>
                      </a:pPr>
                      <a:r>
                        <a:rPr lang="en-GB" sz="1200" b="1" kern="1200" cap="none" spc="0">
                          <a:solidFill>
                            <a:schemeClr val="tx1"/>
                          </a:solidFill>
                          <a:effectLst/>
                          <a:latin typeface="Calibri" panose="020F0502020204030204" pitchFamily="34" charset="0"/>
                          <a:cs typeface="Calibri" panose="020F0502020204030204" pitchFamily="34" charset="0"/>
                        </a:rPr>
                        <a:t>Co-ordination and communication</a:t>
                      </a:r>
                      <a:endParaRPr lang="en-GB" sz="1200" b="1" cap="none" spc="0">
                        <a:solidFill>
                          <a:schemeClr val="tx1"/>
                        </a:solidFill>
                        <a:effectLst/>
                        <a:latin typeface="Calibri" panose="020F0502020204030204" pitchFamily="34" charset="0"/>
                        <a:ea typeface="MS Mincho" panose="02020609040205080304" pitchFamily="49" charset="-128"/>
                        <a:cs typeface="Calibri" panose="020F0502020204030204" pitchFamily="34" charset="0"/>
                      </a:endParaRPr>
                    </a:p>
                  </a:txBody>
                  <a:tcPr marL="58546" marR="58546" marT="8131" marB="88450">
                    <a:lnL w="12700" cmpd="sng">
                      <a:noFill/>
                      <a:prstDash val="solid"/>
                    </a:lnL>
                    <a:lnR w="12700" cmpd="sng">
                      <a:noFill/>
                      <a:prstDash val="solid"/>
                    </a:lnR>
                    <a:lnT w="12700" cmpd="sng">
                      <a:noFill/>
                      <a:prstDash val="solid"/>
                    </a:lnT>
                    <a:lnB w="12700" cmpd="sng">
                      <a:noFill/>
                      <a:prstDash val="solid"/>
                    </a:lnB>
                    <a:solidFill>
                      <a:srgbClr val="F7F7F7"/>
                    </a:solidFill>
                  </a:tcPr>
                </a:tc>
                <a:tc>
                  <a:txBody>
                    <a:bodyPr/>
                    <a:lstStyle/>
                    <a:p>
                      <a:pPr algn="ctr">
                        <a:lnSpc>
                          <a:spcPct val="115000"/>
                        </a:lnSpc>
                      </a:pPr>
                      <a:r>
                        <a:rPr lang="en-GB" sz="1500" kern="1200" cap="none" spc="0">
                          <a:solidFill>
                            <a:schemeClr val="tx1"/>
                          </a:solidFill>
                          <a:effectLst/>
                          <a:latin typeface="Calibri" panose="020F0502020204030204" pitchFamily="34" charset="0"/>
                          <a:cs typeface="Calibri" panose="020F0502020204030204" pitchFamily="34" charset="0"/>
                        </a:rPr>
                        <a:t>14</a:t>
                      </a:r>
                      <a:endParaRPr lang="en-GB" sz="1500" b="1" cap="none" spc="0">
                        <a:solidFill>
                          <a:schemeClr val="tx1"/>
                        </a:solidFill>
                        <a:effectLst/>
                        <a:latin typeface="Calibri" panose="020F0502020204030204" pitchFamily="34" charset="0"/>
                        <a:ea typeface="MS Mincho" panose="02020609040205080304" pitchFamily="49" charset="-128"/>
                        <a:cs typeface="Calibri" panose="020F0502020204030204" pitchFamily="34" charset="0"/>
                      </a:endParaRPr>
                    </a:p>
                  </a:txBody>
                  <a:tcPr marL="58546" marR="58546" marT="8131" marB="88450">
                    <a:lnL w="12700" cmpd="sng">
                      <a:noFill/>
                      <a:prstDash val="solid"/>
                    </a:lnL>
                    <a:lnR w="12700" cmpd="sng">
                      <a:noFill/>
                      <a:prstDash val="solid"/>
                    </a:lnR>
                    <a:lnT w="12700" cmpd="sng">
                      <a:noFill/>
                      <a:prstDash val="solid"/>
                    </a:lnT>
                    <a:lnB w="12700" cmpd="sng">
                      <a:noFill/>
                      <a:prstDash val="solid"/>
                    </a:lnB>
                    <a:solidFill>
                      <a:srgbClr val="F7F7F7"/>
                    </a:solidFill>
                  </a:tcPr>
                </a:tc>
                <a:tc>
                  <a:txBody>
                    <a:bodyPr/>
                    <a:lstStyle/>
                    <a:p>
                      <a:pPr algn="ctr">
                        <a:lnSpc>
                          <a:spcPct val="115000"/>
                        </a:lnSpc>
                      </a:pPr>
                      <a:r>
                        <a:rPr lang="en-GB" sz="1500" kern="1200" cap="none" spc="0">
                          <a:solidFill>
                            <a:schemeClr val="tx1"/>
                          </a:solidFill>
                          <a:effectLst/>
                          <a:latin typeface="Calibri" panose="020F0502020204030204" pitchFamily="34" charset="0"/>
                          <a:cs typeface="Calibri" panose="020F0502020204030204" pitchFamily="34" charset="0"/>
                        </a:rPr>
                        <a:t>14</a:t>
                      </a:r>
                      <a:endParaRPr lang="en-GB" sz="1500" b="1" cap="none" spc="0">
                        <a:solidFill>
                          <a:schemeClr val="tx1"/>
                        </a:solidFill>
                        <a:effectLst/>
                        <a:latin typeface="Calibri" panose="020F0502020204030204" pitchFamily="34" charset="0"/>
                        <a:ea typeface="MS Mincho" panose="02020609040205080304" pitchFamily="49" charset="-128"/>
                        <a:cs typeface="Calibri" panose="020F0502020204030204" pitchFamily="34" charset="0"/>
                      </a:endParaRPr>
                    </a:p>
                  </a:txBody>
                  <a:tcPr marL="58546" marR="58546" marT="8131" marB="88450">
                    <a:lnL w="12700" cmpd="sng">
                      <a:noFill/>
                      <a:prstDash val="solid"/>
                    </a:lnL>
                    <a:lnR w="12700" cmpd="sng">
                      <a:noFill/>
                      <a:prstDash val="solid"/>
                    </a:lnR>
                    <a:lnT w="12700" cmpd="sng">
                      <a:noFill/>
                      <a:prstDash val="solid"/>
                    </a:lnT>
                    <a:lnB w="12700" cmpd="sng">
                      <a:noFill/>
                      <a:prstDash val="solid"/>
                    </a:lnB>
                    <a:solidFill>
                      <a:srgbClr val="F7F7F7"/>
                    </a:solidFill>
                  </a:tcPr>
                </a:tc>
                <a:tc>
                  <a:txBody>
                    <a:bodyPr/>
                    <a:lstStyle/>
                    <a:p>
                      <a:pPr algn="ctr">
                        <a:lnSpc>
                          <a:spcPct val="115000"/>
                        </a:lnSpc>
                      </a:pPr>
                      <a:r>
                        <a:rPr lang="en-GB" sz="1500" kern="1200" cap="none" spc="0">
                          <a:solidFill>
                            <a:schemeClr val="tx1"/>
                          </a:solidFill>
                          <a:effectLst/>
                          <a:latin typeface="Calibri" panose="020F0502020204030204" pitchFamily="34" charset="0"/>
                          <a:cs typeface="Calibri" panose="020F0502020204030204" pitchFamily="34" charset="0"/>
                        </a:rPr>
                        <a:t>13</a:t>
                      </a:r>
                      <a:endParaRPr lang="en-GB" sz="1500" b="1" cap="none" spc="0">
                        <a:solidFill>
                          <a:schemeClr val="tx1"/>
                        </a:solidFill>
                        <a:effectLst/>
                        <a:latin typeface="Calibri" panose="020F0502020204030204" pitchFamily="34" charset="0"/>
                        <a:ea typeface="MS Mincho" panose="02020609040205080304" pitchFamily="49" charset="-128"/>
                        <a:cs typeface="Calibri" panose="020F0502020204030204" pitchFamily="34" charset="0"/>
                      </a:endParaRPr>
                    </a:p>
                  </a:txBody>
                  <a:tcPr marL="0" marR="0" marT="0" marB="88450">
                    <a:lnL w="12700" cmpd="sng">
                      <a:noFill/>
                      <a:prstDash val="solid"/>
                    </a:lnL>
                    <a:lnR w="12700" cmpd="sng">
                      <a:noFill/>
                      <a:prstDash val="solid"/>
                    </a:lnR>
                    <a:lnT w="12700" cmpd="sng">
                      <a:noFill/>
                      <a:prstDash val="solid"/>
                    </a:lnT>
                    <a:lnB w="12700" cmpd="sng">
                      <a:noFill/>
                      <a:prstDash val="solid"/>
                    </a:lnB>
                    <a:solidFill>
                      <a:srgbClr val="F7F7F7"/>
                    </a:solidFill>
                  </a:tcPr>
                </a:tc>
                <a:tc>
                  <a:txBody>
                    <a:bodyPr/>
                    <a:lstStyle/>
                    <a:p>
                      <a:pPr algn="ctr">
                        <a:lnSpc>
                          <a:spcPct val="115000"/>
                        </a:lnSpc>
                      </a:pPr>
                      <a:r>
                        <a:rPr lang="en-GB" sz="1500" kern="1200" cap="none" spc="0">
                          <a:solidFill>
                            <a:schemeClr val="tx1"/>
                          </a:solidFill>
                          <a:effectLst/>
                          <a:latin typeface="Calibri" panose="020F0502020204030204" pitchFamily="34" charset="0"/>
                          <a:cs typeface="Calibri" panose="020F0502020204030204" pitchFamily="34" charset="0"/>
                        </a:rPr>
                        <a:t>17</a:t>
                      </a:r>
                      <a:endParaRPr lang="en-GB" sz="1500" b="1" cap="none" spc="0">
                        <a:solidFill>
                          <a:schemeClr val="tx1"/>
                        </a:solidFill>
                        <a:effectLst/>
                        <a:latin typeface="Calibri" panose="020F0502020204030204" pitchFamily="34" charset="0"/>
                        <a:ea typeface="MS Mincho" panose="02020609040205080304" pitchFamily="49" charset="-128"/>
                        <a:cs typeface="Calibri" panose="020F0502020204030204" pitchFamily="34" charset="0"/>
                      </a:endParaRPr>
                    </a:p>
                  </a:txBody>
                  <a:tcPr marL="0" marR="0" marT="0" marB="88450">
                    <a:lnL w="12700" cmpd="sng">
                      <a:noFill/>
                      <a:prstDash val="solid"/>
                    </a:lnL>
                    <a:lnR w="12700" cmpd="sng">
                      <a:noFill/>
                      <a:prstDash val="solid"/>
                    </a:lnR>
                    <a:lnT w="12700" cmpd="sng">
                      <a:noFill/>
                      <a:prstDash val="solid"/>
                    </a:lnT>
                    <a:lnB w="12700" cmpd="sng">
                      <a:noFill/>
                      <a:prstDash val="solid"/>
                    </a:lnB>
                    <a:solidFill>
                      <a:srgbClr val="F7F7F7"/>
                    </a:solidFill>
                  </a:tcPr>
                </a:tc>
                <a:tc>
                  <a:txBody>
                    <a:bodyPr/>
                    <a:lstStyle/>
                    <a:p>
                      <a:pPr algn="ctr">
                        <a:lnSpc>
                          <a:spcPct val="115000"/>
                        </a:lnSpc>
                      </a:pPr>
                      <a:r>
                        <a:rPr lang="en-GB" sz="1500" kern="1200" cap="none" spc="0">
                          <a:solidFill>
                            <a:schemeClr val="tx1"/>
                          </a:solidFill>
                          <a:effectLst/>
                          <a:latin typeface="Calibri" panose="020F0502020204030204" pitchFamily="34" charset="0"/>
                          <a:cs typeface="Calibri" panose="020F0502020204030204" pitchFamily="34" charset="0"/>
                        </a:rPr>
                        <a:t>4</a:t>
                      </a:r>
                      <a:endParaRPr lang="en-GB" sz="1500" b="1" cap="none" spc="0">
                        <a:solidFill>
                          <a:schemeClr val="tx1"/>
                        </a:solidFill>
                        <a:effectLst/>
                        <a:latin typeface="Calibri" panose="020F0502020204030204" pitchFamily="34" charset="0"/>
                        <a:ea typeface="MS Mincho" panose="02020609040205080304" pitchFamily="49" charset="-128"/>
                        <a:cs typeface="Calibri" panose="020F0502020204030204" pitchFamily="34" charset="0"/>
                      </a:endParaRPr>
                    </a:p>
                  </a:txBody>
                  <a:tcPr marL="0" marR="0" marT="0" marB="88450">
                    <a:lnL w="12700" cmpd="sng">
                      <a:noFill/>
                      <a:prstDash val="solid"/>
                    </a:lnL>
                    <a:lnR w="12700" cmpd="sng">
                      <a:noFill/>
                      <a:prstDash val="solid"/>
                    </a:lnR>
                    <a:lnT w="12700" cmpd="sng">
                      <a:noFill/>
                      <a:prstDash val="solid"/>
                    </a:lnT>
                    <a:lnB w="12700" cmpd="sng">
                      <a:noFill/>
                      <a:prstDash val="solid"/>
                    </a:lnB>
                    <a:solidFill>
                      <a:srgbClr val="F7F7F7"/>
                    </a:solidFill>
                  </a:tcPr>
                </a:tc>
                <a:extLst>
                  <a:ext uri="{0D108BD9-81ED-4DB2-BD59-A6C34878D82A}">
                    <a16:rowId xmlns:a16="http://schemas.microsoft.com/office/drawing/2014/main" xmlns="" val="955109899"/>
                  </a:ext>
                </a:extLst>
              </a:tr>
              <a:tr h="408310">
                <a:tc>
                  <a:txBody>
                    <a:bodyPr/>
                    <a:lstStyle/>
                    <a:p>
                      <a:pPr>
                        <a:lnSpc>
                          <a:spcPct val="115000"/>
                        </a:lnSpc>
                      </a:pPr>
                      <a:r>
                        <a:rPr lang="en-GB" sz="1200" b="1" kern="1200" cap="none" spc="0">
                          <a:solidFill>
                            <a:schemeClr val="tx1"/>
                          </a:solidFill>
                          <a:effectLst/>
                          <a:latin typeface="Calibri" panose="020F0502020204030204" pitchFamily="34" charset="0"/>
                          <a:cs typeface="Calibri" panose="020F0502020204030204" pitchFamily="34" charset="0"/>
                        </a:rPr>
                        <a:t>Carrying out task incorrectly</a:t>
                      </a:r>
                      <a:endParaRPr lang="en-GB" sz="1200" b="1" cap="none" spc="0">
                        <a:solidFill>
                          <a:schemeClr val="tx1"/>
                        </a:solidFill>
                        <a:effectLst/>
                        <a:latin typeface="Calibri" panose="020F0502020204030204" pitchFamily="34" charset="0"/>
                        <a:ea typeface="MS Mincho" panose="02020609040205080304" pitchFamily="49" charset="-128"/>
                        <a:cs typeface="Calibri" panose="020F0502020204030204" pitchFamily="34" charset="0"/>
                      </a:endParaRPr>
                    </a:p>
                  </a:txBody>
                  <a:tcPr marL="58546" marR="58546" marT="8131" marB="88450">
                    <a:lnL w="12700" cmpd="sng">
                      <a:noFill/>
                      <a:prstDash val="solid"/>
                    </a:lnL>
                    <a:lnR w="12700" cmpd="sng">
                      <a:noFill/>
                      <a:prstDash val="solid"/>
                    </a:lnR>
                    <a:lnT w="12700" cmpd="sng">
                      <a:noFill/>
                      <a:prstDash val="solid"/>
                    </a:lnT>
                    <a:lnB w="12700" cmpd="sng">
                      <a:noFill/>
                      <a:prstDash val="solid"/>
                    </a:lnB>
                    <a:solidFill>
                      <a:schemeClr val="bg1">
                        <a:lumMod val="85000"/>
                      </a:schemeClr>
                    </a:solidFill>
                  </a:tcPr>
                </a:tc>
                <a:tc>
                  <a:txBody>
                    <a:bodyPr/>
                    <a:lstStyle/>
                    <a:p>
                      <a:pPr algn="ctr">
                        <a:lnSpc>
                          <a:spcPct val="115000"/>
                        </a:lnSpc>
                      </a:pPr>
                      <a:r>
                        <a:rPr lang="en-GB" sz="1500" kern="1200" cap="none" spc="0">
                          <a:solidFill>
                            <a:schemeClr val="tx1"/>
                          </a:solidFill>
                          <a:effectLst/>
                          <a:latin typeface="Calibri" panose="020F0502020204030204" pitchFamily="34" charset="0"/>
                          <a:cs typeface="Calibri" panose="020F0502020204030204" pitchFamily="34" charset="0"/>
                        </a:rPr>
                        <a:t>18</a:t>
                      </a:r>
                      <a:endParaRPr lang="en-GB" sz="1500" b="1" cap="none" spc="0">
                        <a:solidFill>
                          <a:schemeClr val="tx1"/>
                        </a:solidFill>
                        <a:effectLst/>
                        <a:latin typeface="Calibri" panose="020F0502020204030204" pitchFamily="34" charset="0"/>
                        <a:ea typeface="MS Mincho" panose="02020609040205080304" pitchFamily="49" charset="-128"/>
                        <a:cs typeface="Calibri" panose="020F0502020204030204" pitchFamily="34" charset="0"/>
                      </a:endParaRPr>
                    </a:p>
                  </a:txBody>
                  <a:tcPr marL="58546" marR="58546" marT="8131" marB="88450">
                    <a:lnL w="12700" cmpd="sng">
                      <a:noFill/>
                      <a:prstDash val="solid"/>
                    </a:lnL>
                    <a:lnR w="12700" cmpd="sng">
                      <a:noFill/>
                      <a:prstDash val="solid"/>
                    </a:lnR>
                    <a:lnT w="12700" cmpd="sng">
                      <a:noFill/>
                      <a:prstDash val="solid"/>
                    </a:lnT>
                    <a:lnB w="12700" cmpd="sng">
                      <a:noFill/>
                      <a:prstDash val="solid"/>
                    </a:lnB>
                    <a:solidFill>
                      <a:schemeClr val="bg1">
                        <a:lumMod val="85000"/>
                      </a:schemeClr>
                    </a:solidFill>
                  </a:tcPr>
                </a:tc>
                <a:tc>
                  <a:txBody>
                    <a:bodyPr/>
                    <a:lstStyle/>
                    <a:p>
                      <a:pPr algn="ctr">
                        <a:lnSpc>
                          <a:spcPct val="115000"/>
                        </a:lnSpc>
                      </a:pPr>
                      <a:r>
                        <a:rPr lang="en-GB" sz="1500" kern="1200" cap="none" spc="0">
                          <a:solidFill>
                            <a:schemeClr val="tx1"/>
                          </a:solidFill>
                          <a:effectLst/>
                          <a:latin typeface="Calibri" panose="020F0502020204030204" pitchFamily="34" charset="0"/>
                          <a:cs typeface="Calibri" panose="020F0502020204030204" pitchFamily="34" charset="0"/>
                        </a:rPr>
                        <a:t>12</a:t>
                      </a:r>
                      <a:endParaRPr lang="en-GB" sz="1500" b="1" cap="none" spc="0">
                        <a:solidFill>
                          <a:schemeClr val="tx1"/>
                        </a:solidFill>
                        <a:effectLst/>
                        <a:latin typeface="Calibri" panose="020F0502020204030204" pitchFamily="34" charset="0"/>
                        <a:ea typeface="MS Mincho" panose="02020609040205080304" pitchFamily="49" charset="-128"/>
                        <a:cs typeface="Calibri" panose="020F0502020204030204" pitchFamily="34" charset="0"/>
                      </a:endParaRPr>
                    </a:p>
                  </a:txBody>
                  <a:tcPr marL="58546" marR="58546" marT="8131" marB="88450">
                    <a:lnL w="12700" cmpd="sng">
                      <a:noFill/>
                      <a:prstDash val="solid"/>
                    </a:lnL>
                    <a:lnR w="12700" cmpd="sng">
                      <a:noFill/>
                      <a:prstDash val="solid"/>
                    </a:lnR>
                    <a:lnT w="12700" cmpd="sng">
                      <a:noFill/>
                      <a:prstDash val="solid"/>
                    </a:lnT>
                    <a:lnB w="12700" cmpd="sng">
                      <a:noFill/>
                      <a:prstDash val="solid"/>
                    </a:lnB>
                    <a:solidFill>
                      <a:schemeClr val="bg1">
                        <a:lumMod val="85000"/>
                      </a:schemeClr>
                    </a:solidFill>
                  </a:tcPr>
                </a:tc>
                <a:tc>
                  <a:txBody>
                    <a:bodyPr/>
                    <a:lstStyle/>
                    <a:p>
                      <a:pPr algn="ctr">
                        <a:lnSpc>
                          <a:spcPct val="115000"/>
                        </a:lnSpc>
                      </a:pPr>
                      <a:r>
                        <a:rPr lang="en-GB" sz="1500" kern="1200" cap="none" spc="0">
                          <a:solidFill>
                            <a:schemeClr val="tx1"/>
                          </a:solidFill>
                          <a:effectLst/>
                          <a:latin typeface="Calibri" panose="020F0502020204030204" pitchFamily="34" charset="0"/>
                          <a:cs typeface="Calibri" panose="020F0502020204030204" pitchFamily="34" charset="0"/>
                        </a:rPr>
                        <a:t>13</a:t>
                      </a:r>
                      <a:endParaRPr lang="en-GB" sz="1500" b="1" cap="none" spc="0">
                        <a:solidFill>
                          <a:schemeClr val="tx1"/>
                        </a:solidFill>
                        <a:effectLst/>
                        <a:latin typeface="Calibri" panose="020F0502020204030204" pitchFamily="34" charset="0"/>
                        <a:ea typeface="MS Mincho" panose="02020609040205080304" pitchFamily="49" charset="-128"/>
                        <a:cs typeface="Calibri" panose="020F0502020204030204" pitchFamily="34" charset="0"/>
                      </a:endParaRPr>
                    </a:p>
                  </a:txBody>
                  <a:tcPr marL="0" marR="0" marT="0" marB="88450">
                    <a:lnL w="12700" cmpd="sng">
                      <a:noFill/>
                      <a:prstDash val="solid"/>
                    </a:lnL>
                    <a:lnR w="12700" cmpd="sng">
                      <a:noFill/>
                      <a:prstDash val="solid"/>
                    </a:lnR>
                    <a:lnT w="12700" cmpd="sng">
                      <a:noFill/>
                      <a:prstDash val="solid"/>
                    </a:lnT>
                    <a:lnB w="12700" cmpd="sng">
                      <a:noFill/>
                      <a:prstDash val="solid"/>
                    </a:lnB>
                    <a:solidFill>
                      <a:schemeClr val="bg1">
                        <a:lumMod val="85000"/>
                      </a:schemeClr>
                    </a:solidFill>
                  </a:tcPr>
                </a:tc>
                <a:tc>
                  <a:txBody>
                    <a:bodyPr/>
                    <a:lstStyle/>
                    <a:p>
                      <a:pPr algn="ctr">
                        <a:lnSpc>
                          <a:spcPct val="115000"/>
                        </a:lnSpc>
                      </a:pPr>
                      <a:r>
                        <a:rPr lang="en-GB" sz="1500" kern="1200" cap="none" spc="0">
                          <a:solidFill>
                            <a:schemeClr val="tx1"/>
                          </a:solidFill>
                          <a:effectLst/>
                          <a:latin typeface="Calibri" panose="020F0502020204030204" pitchFamily="34" charset="0"/>
                          <a:cs typeface="Calibri" panose="020F0502020204030204" pitchFamily="34" charset="0"/>
                        </a:rPr>
                        <a:t>22</a:t>
                      </a:r>
                      <a:endParaRPr lang="en-GB" sz="1500" b="1" cap="none" spc="0">
                        <a:solidFill>
                          <a:schemeClr val="tx1"/>
                        </a:solidFill>
                        <a:effectLst/>
                        <a:latin typeface="Calibri" panose="020F0502020204030204" pitchFamily="34" charset="0"/>
                        <a:ea typeface="MS Mincho" panose="02020609040205080304" pitchFamily="49" charset="-128"/>
                        <a:cs typeface="Calibri" panose="020F0502020204030204" pitchFamily="34" charset="0"/>
                      </a:endParaRPr>
                    </a:p>
                  </a:txBody>
                  <a:tcPr marL="0" marR="0" marT="0" marB="88450">
                    <a:lnL w="12700" cmpd="sng">
                      <a:noFill/>
                      <a:prstDash val="solid"/>
                    </a:lnL>
                    <a:lnR w="12700" cmpd="sng">
                      <a:noFill/>
                      <a:prstDash val="solid"/>
                    </a:lnR>
                    <a:lnT w="12700" cmpd="sng">
                      <a:noFill/>
                      <a:prstDash val="solid"/>
                    </a:lnT>
                    <a:lnB w="12700" cmpd="sng">
                      <a:noFill/>
                      <a:prstDash val="solid"/>
                    </a:lnB>
                    <a:solidFill>
                      <a:schemeClr val="bg1">
                        <a:lumMod val="85000"/>
                      </a:schemeClr>
                    </a:solidFill>
                  </a:tcPr>
                </a:tc>
                <a:tc>
                  <a:txBody>
                    <a:bodyPr/>
                    <a:lstStyle/>
                    <a:p>
                      <a:pPr algn="ctr">
                        <a:lnSpc>
                          <a:spcPct val="115000"/>
                        </a:lnSpc>
                      </a:pPr>
                      <a:r>
                        <a:rPr lang="en-GB" sz="1500" kern="1200" cap="none" spc="0" baseline="0" dirty="0">
                          <a:solidFill>
                            <a:srgbClr val="FF0000"/>
                          </a:solidFill>
                          <a:effectLst/>
                          <a:latin typeface="Calibri" panose="020F0502020204030204" pitchFamily="34" charset="0"/>
                          <a:cs typeface="Calibri" panose="020F0502020204030204" pitchFamily="34" charset="0"/>
                        </a:rPr>
                        <a:t>16</a:t>
                      </a:r>
                      <a:endParaRPr lang="en-GB" sz="1500" b="1" cap="none" spc="0" baseline="0" dirty="0">
                        <a:solidFill>
                          <a:srgbClr val="FF0000"/>
                        </a:solidFill>
                        <a:effectLst/>
                        <a:latin typeface="Calibri" panose="020F0502020204030204" pitchFamily="34" charset="0"/>
                        <a:ea typeface="MS Mincho" panose="02020609040205080304" pitchFamily="49" charset="-128"/>
                        <a:cs typeface="Calibri" panose="020F0502020204030204" pitchFamily="34" charset="0"/>
                      </a:endParaRPr>
                    </a:p>
                  </a:txBody>
                  <a:tcPr marL="0" marR="0" marT="0" marB="88450">
                    <a:lnL w="12700" cmpd="sng">
                      <a:noFill/>
                      <a:prstDash val="solid"/>
                    </a:lnL>
                    <a:lnR w="12700" cmpd="sng">
                      <a:noFill/>
                      <a:prstDash val="solid"/>
                    </a:lnR>
                    <a:lnT w="12700" cmpd="sng">
                      <a:noFill/>
                      <a:prstDash val="solid"/>
                    </a:lnT>
                    <a:lnB w="12700" cmpd="sng">
                      <a:noFill/>
                      <a:prstDash val="solid"/>
                    </a:lnB>
                    <a:solidFill>
                      <a:schemeClr val="bg1">
                        <a:lumMod val="85000"/>
                      </a:schemeClr>
                    </a:solidFill>
                  </a:tcPr>
                </a:tc>
                <a:extLst>
                  <a:ext uri="{0D108BD9-81ED-4DB2-BD59-A6C34878D82A}">
                    <a16:rowId xmlns:a16="http://schemas.microsoft.com/office/drawing/2014/main" xmlns="" val="3168493379"/>
                  </a:ext>
                </a:extLst>
              </a:tr>
              <a:tr h="408310">
                <a:tc>
                  <a:txBody>
                    <a:bodyPr/>
                    <a:lstStyle/>
                    <a:p>
                      <a:pPr>
                        <a:lnSpc>
                          <a:spcPct val="115000"/>
                        </a:lnSpc>
                      </a:pPr>
                      <a:r>
                        <a:rPr lang="en-GB" sz="1200" b="1" kern="1200" cap="none" spc="0">
                          <a:solidFill>
                            <a:schemeClr val="tx1"/>
                          </a:solidFill>
                          <a:effectLst/>
                          <a:latin typeface="Calibri" panose="020F0502020204030204" pitchFamily="34" charset="0"/>
                          <a:cs typeface="Calibri" panose="020F0502020204030204" pitchFamily="34" charset="0"/>
                        </a:rPr>
                        <a:t>Other</a:t>
                      </a:r>
                      <a:endParaRPr lang="en-GB" sz="1200" b="1" cap="none" spc="0">
                        <a:solidFill>
                          <a:schemeClr val="tx1"/>
                        </a:solidFill>
                        <a:effectLst/>
                        <a:latin typeface="Calibri" panose="020F0502020204030204" pitchFamily="34" charset="0"/>
                        <a:ea typeface="MS Mincho" panose="02020609040205080304" pitchFamily="49" charset="-128"/>
                        <a:cs typeface="Calibri" panose="020F0502020204030204" pitchFamily="34" charset="0"/>
                      </a:endParaRPr>
                    </a:p>
                  </a:txBody>
                  <a:tcPr marL="58546" marR="58546" marT="8131" marB="88450">
                    <a:lnL w="12700" cmpd="sng">
                      <a:noFill/>
                      <a:prstDash val="solid"/>
                    </a:lnL>
                    <a:lnR w="12700" cmpd="sng">
                      <a:noFill/>
                      <a:prstDash val="solid"/>
                    </a:lnR>
                    <a:lnT w="12700" cmpd="sng">
                      <a:noFill/>
                      <a:prstDash val="solid"/>
                    </a:lnT>
                    <a:lnB w="12700" cmpd="sng">
                      <a:noFill/>
                      <a:prstDash val="solid"/>
                    </a:lnB>
                    <a:solidFill>
                      <a:srgbClr val="F7F7F7"/>
                    </a:solidFill>
                  </a:tcPr>
                </a:tc>
                <a:tc>
                  <a:txBody>
                    <a:bodyPr/>
                    <a:lstStyle/>
                    <a:p>
                      <a:pPr algn="ctr">
                        <a:lnSpc>
                          <a:spcPct val="115000"/>
                        </a:lnSpc>
                      </a:pPr>
                      <a:r>
                        <a:rPr lang="en-GB" sz="1500" kern="1200" cap="none" spc="0">
                          <a:solidFill>
                            <a:schemeClr val="tx1"/>
                          </a:solidFill>
                          <a:effectLst/>
                          <a:latin typeface="Calibri" panose="020F0502020204030204" pitchFamily="34" charset="0"/>
                          <a:cs typeface="Calibri" panose="020F0502020204030204" pitchFamily="34" charset="0"/>
                        </a:rPr>
                        <a:t>7</a:t>
                      </a:r>
                      <a:endParaRPr lang="en-GB" sz="1500" b="1" cap="none" spc="0">
                        <a:solidFill>
                          <a:schemeClr val="tx1"/>
                        </a:solidFill>
                        <a:effectLst/>
                        <a:latin typeface="Calibri" panose="020F0502020204030204" pitchFamily="34" charset="0"/>
                        <a:ea typeface="MS Mincho" panose="02020609040205080304" pitchFamily="49" charset="-128"/>
                        <a:cs typeface="Calibri" panose="020F0502020204030204" pitchFamily="34" charset="0"/>
                      </a:endParaRPr>
                    </a:p>
                  </a:txBody>
                  <a:tcPr marL="58546" marR="58546" marT="8131" marB="88450">
                    <a:lnL w="12700" cmpd="sng">
                      <a:noFill/>
                      <a:prstDash val="solid"/>
                    </a:lnL>
                    <a:lnR w="12700" cmpd="sng">
                      <a:noFill/>
                      <a:prstDash val="solid"/>
                    </a:lnR>
                    <a:lnT w="12700" cmpd="sng">
                      <a:noFill/>
                      <a:prstDash val="solid"/>
                    </a:lnT>
                    <a:lnB w="12700" cmpd="sng">
                      <a:noFill/>
                      <a:prstDash val="solid"/>
                    </a:lnB>
                    <a:solidFill>
                      <a:srgbClr val="F7F7F7"/>
                    </a:solidFill>
                  </a:tcPr>
                </a:tc>
                <a:tc>
                  <a:txBody>
                    <a:bodyPr/>
                    <a:lstStyle/>
                    <a:p>
                      <a:pPr algn="ctr">
                        <a:lnSpc>
                          <a:spcPct val="115000"/>
                        </a:lnSpc>
                      </a:pPr>
                      <a:r>
                        <a:rPr lang="en-GB" sz="1500" kern="1200" cap="none" spc="0">
                          <a:solidFill>
                            <a:schemeClr val="tx1"/>
                          </a:solidFill>
                          <a:effectLst/>
                          <a:latin typeface="Calibri" panose="020F0502020204030204" pitchFamily="34" charset="0"/>
                          <a:cs typeface="Calibri" panose="020F0502020204030204" pitchFamily="34" charset="0"/>
                        </a:rPr>
                        <a:t>9</a:t>
                      </a:r>
                      <a:endParaRPr lang="en-GB" sz="1500" b="1" cap="none" spc="0">
                        <a:solidFill>
                          <a:schemeClr val="tx1"/>
                        </a:solidFill>
                        <a:effectLst/>
                        <a:latin typeface="Calibri" panose="020F0502020204030204" pitchFamily="34" charset="0"/>
                        <a:ea typeface="MS Mincho" panose="02020609040205080304" pitchFamily="49" charset="-128"/>
                        <a:cs typeface="Calibri" panose="020F0502020204030204" pitchFamily="34" charset="0"/>
                      </a:endParaRPr>
                    </a:p>
                  </a:txBody>
                  <a:tcPr marL="58546" marR="58546" marT="8131" marB="88450">
                    <a:lnL w="12700" cmpd="sng">
                      <a:noFill/>
                      <a:prstDash val="solid"/>
                    </a:lnL>
                    <a:lnR w="12700" cmpd="sng">
                      <a:noFill/>
                      <a:prstDash val="solid"/>
                    </a:lnR>
                    <a:lnT w="12700" cmpd="sng">
                      <a:noFill/>
                      <a:prstDash val="solid"/>
                    </a:lnT>
                    <a:lnB w="12700" cmpd="sng">
                      <a:noFill/>
                      <a:prstDash val="solid"/>
                    </a:lnB>
                    <a:solidFill>
                      <a:srgbClr val="F7F7F7"/>
                    </a:solidFill>
                  </a:tcPr>
                </a:tc>
                <a:tc>
                  <a:txBody>
                    <a:bodyPr/>
                    <a:lstStyle/>
                    <a:p>
                      <a:pPr algn="ctr">
                        <a:lnSpc>
                          <a:spcPct val="115000"/>
                        </a:lnSpc>
                      </a:pPr>
                      <a:r>
                        <a:rPr lang="en-GB" sz="1500" kern="1200" cap="none" spc="0">
                          <a:solidFill>
                            <a:schemeClr val="tx1"/>
                          </a:solidFill>
                          <a:effectLst/>
                          <a:latin typeface="Calibri" panose="020F0502020204030204" pitchFamily="34" charset="0"/>
                          <a:cs typeface="Calibri" panose="020F0502020204030204" pitchFamily="34" charset="0"/>
                        </a:rPr>
                        <a:t>9</a:t>
                      </a:r>
                      <a:endParaRPr lang="en-GB" sz="1500" b="1" cap="none" spc="0">
                        <a:solidFill>
                          <a:schemeClr val="tx1"/>
                        </a:solidFill>
                        <a:effectLst/>
                        <a:latin typeface="Calibri" panose="020F0502020204030204" pitchFamily="34" charset="0"/>
                        <a:ea typeface="MS Mincho" panose="02020609040205080304" pitchFamily="49" charset="-128"/>
                        <a:cs typeface="Calibri" panose="020F0502020204030204" pitchFamily="34" charset="0"/>
                      </a:endParaRPr>
                    </a:p>
                  </a:txBody>
                  <a:tcPr marL="0" marR="0" marT="0" marB="88450">
                    <a:lnL w="12700" cmpd="sng">
                      <a:noFill/>
                      <a:prstDash val="solid"/>
                    </a:lnL>
                    <a:lnR w="12700" cmpd="sng">
                      <a:noFill/>
                      <a:prstDash val="solid"/>
                    </a:lnR>
                    <a:lnT w="12700" cmpd="sng">
                      <a:noFill/>
                      <a:prstDash val="solid"/>
                    </a:lnT>
                    <a:lnB w="12700" cmpd="sng">
                      <a:noFill/>
                      <a:prstDash val="solid"/>
                    </a:lnB>
                    <a:solidFill>
                      <a:srgbClr val="F7F7F7"/>
                    </a:solidFill>
                  </a:tcPr>
                </a:tc>
                <a:tc>
                  <a:txBody>
                    <a:bodyPr/>
                    <a:lstStyle/>
                    <a:p>
                      <a:pPr algn="ctr">
                        <a:lnSpc>
                          <a:spcPct val="115000"/>
                        </a:lnSpc>
                      </a:pPr>
                      <a:r>
                        <a:rPr lang="en-GB" sz="1500" kern="1200" cap="none" spc="0">
                          <a:solidFill>
                            <a:schemeClr val="tx1"/>
                          </a:solidFill>
                          <a:effectLst/>
                          <a:latin typeface="Calibri" panose="020F0502020204030204" pitchFamily="34" charset="0"/>
                          <a:cs typeface="Calibri" panose="020F0502020204030204" pitchFamily="34" charset="0"/>
                        </a:rPr>
                        <a:t>13</a:t>
                      </a:r>
                      <a:endParaRPr lang="en-GB" sz="1500" b="1" cap="none" spc="0">
                        <a:solidFill>
                          <a:schemeClr val="tx1"/>
                        </a:solidFill>
                        <a:effectLst/>
                        <a:latin typeface="Calibri" panose="020F0502020204030204" pitchFamily="34" charset="0"/>
                        <a:ea typeface="MS Mincho" panose="02020609040205080304" pitchFamily="49" charset="-128"/>
                        <a:cs typeface="Calibri" panose="020F0502020204030204" pitchFamily="34" charset="0"/>
                      </a:endParaRPr>
                    </a:p>
                  </a:txBody>
                  <a:tcPr marL="0" marR="0" marT="0" marB="88450">
                    <a:lnL w="12700" cmpd="sng">
                      <a:noFill/>
                      <a:prstDash val="solid"/>
                    </a:lnL>
                    <a:lnR w="12700" cmpd="sng">
                      <a:noFill/>
                      <a:prstDash val="solid"/>
                    </a:lnR>
                    <a:lnT w="12700" cmpd="sng">
                      <a:noFill/>
                      <a:prstDash val="solid"/>
                    </a:lnT>
                    <a:lnB w="12700" cmpd="sng">
                      <a:noFill/>
                      <a:prstDash val="solid"/>
                    </a:lnB>
                    <a:solidFill>
                      <a:srgbClr val="F7F7F7"/>
                    </a:solidFill>
                  </a:tcPr>
                </a:tc>
                <a:tc>
                  <a:txBody>
                    <a:bodyPr/>
                    <a:lstStyle/>
                    <a:p>
                      <a:pPr algn="ctr">
                        <a:lnSpc>
                          <a:spcPct val="115000"/>
                        </a:lnSpc>
                      </a:pPr>
                      <a:r>
                        <a:rPr lang="en-GB" sz="1500" kern="1200" cap="none" spc="0" baseline="0" dirty="0">
                          <a:solidFill>
                            <a:srgbClr val="FF0000"/>
                          </a:solidFill>
                          <a:effectLst/>
                          <a:latin typeface="Calibri" panose="020F0502020204030204" pitchFamily="34" charset="0"/>
                          <a:cs typeface="Calibri" panose="020F0502020204030204" pitchFamily="34" charset="0"/>
                        </a:rPr>
                        <a:t>10</a:t>
                      </a:r>
                      <a:endParaRPr lang="en-GB" sz="1500" b="1" cap="none" spc="0" baseline="0" dirty="0">
                        <a:solidFill>
                          <a:srgbClr val="FF0000"/>
                        </a:solidFill>
                        <a:effectLst/>
                        <a:latin typeface="Calibri" panose="020F0502020204030204" pitchFamily="34" charset="0"/>
                        <a:ea typeface="MS Mincho" panose="02020609040205080304" pitchFamily="49" charset="-128"/>
                        <a:cs typeface="Calibri" panose="020F0502020204030204" pitchFamily="34" charset="0"/>
                      </a:endParaRPr>
                    </a:p>
                  </a:txBody>
                  <a:tcPr marL="0" marR="0" marT="0" marB="88450">
                    <a:lnL w="12700" cmpd="sng">
                      <a:noFill/>
                      <a:prstDash val="solid"/>
                    </a:lnL>
                    <a:lnR w="12700" cmpd="sng">
                      <a:noFill/>
                      <a:prstDash val="solid"/>
                    </a:lnR>
                    <a:lnT w="12700" cmpd="sng">
                      <a:noFill/>
                      <a:prstDash val="solid"/>
                    </a:lnT>
                    <a:lnB w="12700" cmpd="sng">
                      <a:noFill/>
                      <a:prstDash val="solid"/>
                    </a:lnB>
                    <a:solidFill>
                      <a:srgbClr val="F7F7F7"/>
                    </a:solidFill>
                  </a:tcPr>
                </a:tc>
                <a:extLst>
                  <a:ext uri="{0D108BD9-81ED-4DB2-BD59-A6C34878D82A}">
                    <a16:rowId xmlns:a16="http://schemas.microsoft.com/office/drawing/2014/main" xmlns="" val="2947256590"/>
                  </a:ext>
                </a:extLst>
              </a:tr>
              <a:tr h="408310">
                <a:tc>
                  <a:txBody>
                    <a:bodyPr/>
                    <a:lstStyle/>
                    <a:p>
                      <a:pPr>
                        <a:lnSpc>
                          <a:spcPct val="115000"/>
                        </a:lnSpc>
                      </a:pPr>
                      <a:r>
                        <a:rPr lang="en-GB" sz="1200" b="1" kern="1200" cap="none" spc="0">
                          <a:solidFill>
                            <a:schemeClr val="tx1"/>
                          </a:solidFill>
                          <a:effectLst/>
                          <a:latin typeface="Calibri" panose="020F0502020204030204" pitchFamily="34" charset="0"/>
                          <a:cs typeface="Calibri" panose="020F0502020204030204" pitchFamily="34" charset="0"/>
                        </a:rPr>
                        <a:t>Verification</a:t>
                      </a:r>
                      <a:endParaRPr lang="en-GB" sz="1200" b="1" cap="none" spc="0">
                        <a:solidFill>
                          <a:schemeClr val="tx1"/>
                        </a:solidFill>
                        <a:effectLst/>
                        <a:latin typeface="Calibri" panose="020F0502020204030204" pitchFamily="34" charset="0"/>
                        <a:ea typeface="MS Mincho" panose="02020609040205080304" pitchFamily="49" charset="-128"/>
                        <a:cs typeface="Calibri" panose="020F0502020204030204" pitchFamily="34" charset="0"/>
                      </a:endParaRPr>
                    </a:p>
                  </a:txBody>
                  <a:tcPr marL="58546" marR="58546" marT="8131" marB="88450">
                    <a:lnL w="12700" cmpd="sng">
                      <a:noFill/>
                      <a:prstDash val="solid"/>
                    </a:lnL>
                    <a:lnR w="12700" cmpd="sng">
                      <a:noFill/>
                      <a:prstDash val="solid"/>
                    </a:lnR>
                    <a:lnT w="12700" cmpd="sng">
                      <a:noFill/>
                      <a:prstDash val="solid"/>
                    </a:lnT>
                    <a:lnB w="12700" cmpd="sng">
                      <a:noFill/>
                      <a:prstDash val="solid"/>
                    </a:lnB>
                    <a:solidFill>
                      <a:schemeClr val="bg1">
                        <a:lumMod val="85000"/>
                      </a:schemeClr>
                    </a:solidFill>
                  </a:tcPr>
                </a:tc>
                <a:tc>
                  <a:txBody>
                    <a:bodyPr/>
                    <a:lstStyle/>
                    <a:p>
                      <a:pPr algn="ctr">
                        <a:lnSpc>
                          <a:spcPct val="115000"/>
                        </a:lnSpc>
                      </a:pPr>
                      <a:r>
                        <a:rPr lang="en-GB" sz="1500" kern="1200" cap="none" spc="0">
                          <a:solidFill>
                            <a:schemeClr val="tx1"/>
                          </a:solidFill>
                          <a:effectLst/>
                          <a:latin typeface="Calibri" panose="020F0502020204030204" pitchFamily="34" charset="0"/>
                          <a:cs typeface="Calibri" panose="020F0502020204030204" pitchFamily="34" charset="0"/>
                        </a:rPr>
                        <a:t>25</a:t>
                      </a:r>
                      <a:endParaRPr lang="en-GB" sz="1500" b="1" cap="none" spc="0">
                        <a:solidFill>
                          <a:schemeClr val="tx1"/>
                        </a:solidFill>
                        <a:effectLst/>
                        <a:latin typeface="Calibri" panose="020F0502020204030204" pitchFamily="34" charset="0"/>
                        <a:ea typeface="MS Mincho" panose="02020609040205080304" pitchFamily="49" charset="-128"/>
                        <a:cs typeface="Calibri" panose="020F0502020204030204" pitchFamily="34" charset="0"/>
                      </a:endParaRPr>
                    </a:p>
                  </a:txBody>
                  <a:tcPr marL="58546" marR="58546" marT="8131" marB="88450">
                    <a:lnL w="12700" cmpd="sng">
                      <a:noFill/>
                      <a:prstDash val="solid"/>
                    </a:lnL>
                    <a:lnR w="12700" cmpd="sng">
                      <a:noFill/>
                      <a:prstDash val="solid"/>
                    </a:lnR>
                    <a:lnT w="12700" cmpd="sng">
                      <a:noFill/>
                      <a:prstDash val="solid"/>
                    </a:lnT>
                    <a:lnB w="12700" cmpd="sng">
                      <a:noFill/>
                      <a:prstDash val="solid"/>
                    </a:lnB>
                    <a:solidFill>
                      <a:schemeClr val="bg1">
                        <a:lumMod val="85000"/>
                      </a:schemeClr>
                    </a:solidFill>
                  </a:tcPr>
                </a:tc>
                <a:tc>
                  <a:txBody>
                    <a:bodyPr/>
                    <a:lstStyle/>
                    <a:p>
                      <a:pPr algn="ctr">
                        <a:lnSpc>
                          <a:spcPct val="115000"/>
                        </a:lnSpc>
                      </a:pPr>
                      <a:r>
                        <a:rPr lang="en-GB" sz="1500" kern="1200" cap="none" spc="0">
                          <a:solidFill>
                            <a:schemeClr val="tx1"/>
                          </a:solidFill>
                          <a:effectLst/>
                          <a:latin typeface="Calibri" panose="020F0502020204030204" pitchFamily="34" charset="0"/>
                          <a:cs typeface="Calibri" panose="020F0502020204030204" pitchFamily="34" charset="0"/>
                        </a:rPr>
                        <a:t>7</a:t>
                      </a:r>
                      <a:endParaRPr lang="en-GB" sz="1500" b="1" cap="none" spc="0">
                        <a:solidFill>
                          <a:schemeClr val="tx1"/>
                        </a:solidFill>
                        <a:effectLst/>
                        <a:latin typeface="Calibri" panose="020F0502020204030204" pitchFamily="34" charset="0"/>
                        <a:ea typeface="MS Mincho" panose="02020609040205080304" pitchFamily="49" charset="-128"/>
                        <a:cs typeface="Calibri" panose="020F0502020204030204" pitchFamily="34" charset="0"/>
                      </a:endParaRPr>
                    </a:p>
                  </a:txBody>
                  <a:tcPr marL="58546" marR="58546" marT="8131" marB="88450">
                    <a:lnL w="12700" cmpd="sng">
                      <a:noFill/>
                      <a:prstDash val="solid"/>
                    </a:lnL>
                    <a:lnR w="12700" cmpd="sng">
                      <a:noFill/>
                      <a:prstDash val="solid"/>
                    </a:lnR>
                    <a:lnT w="12700" cmpd="sng">
                      <a:noFill/>
                      <a:prstDash val="solid"/>
                    </a:lnT>
                    <a:lnB w="12700" cmpd="sng">
                      <a:noFill/>
                      <a:prstDash val="solid"/>
                    </a:lnB>
                    <a:solidFill>
                      <a:schemeClr val="bg1">
                        <a:lumMod val="85000"/>
                      </a:schemeClr>
                    </a:solidFill>
                  </a:tcPr>
                </a:tc>
                <a:tc>
                  <a:txBody>
                    <a:bodyPr/>
                    <a:lstStyle/>
                    <a:p>
                      <a:pPr algn="ctr">
                        <a:lnSpc>
                          <a:spcPct val="115000"/>
                        </a:lnSpc>
                      </a:pPr>
                      <a:r>
                        <a:rPr lang="en-GB" sz="1500" kern="1200" cap="none" spc="0">
                          <a:solidFill>
                            <a:schemeClr val="tx1"/>
                          </a:solidFill>
                          <a:effectLst/>
                          <a:latin typeface="Calibri" panose="020F0502020204030204" pitchFamily="34" charset="0"/>
                          <a:cs typeface="Calibri" panose="020F0502020204030204" pitchFamily="34" charset="0"/>
                        </a:rPr>
                        <a:t>3</a:t>
                      </a:r>
                      <a:endParaRPr lang="en-GB" sz="1500" b="1" cap="none" spc="0">
                        <a:solidFill>
                          <a:schemeClr val="tx1"/>
                        </a:solidFill>
                        <a:effectLst/>
                        <a:latin typeface="Calibri" panose="020F0502020204030204" pitchFamily="34" charset="0"/>
                        <a:ea typeface="MS Mincho" panose="02020609040205080304" pitchFamily="49" charset="-128"/>
                        <a:cs typeface="Calibri" panose="020F0502020204030204" pitchFamily="34" charset="0"/>
                      </a:endParaRPr>
                    </a:p>
                  </a:txBody>
                  <a:tcPr marL="0" marR="0" marT="0" marB="88450">
                    <a:lnL w="12700" cmpd="sng">
                      <a:noFill/>
                      <a:prstDash val="solid"/>
                    </a:lnL>
                    <a:lnR w="12700" cmpd="sng">
                      <a:noFill/>
                      <a:prstDash val="solid"/>
                    </a:lnR>
                    <a:lnT w="12700" cmpd="sng">
                      <a:noFill/>
                      <a:prstDash val="solid"/>
                    </a:lnT>
                    <a:lnB w="12700" cmpd="sng">
                      <a:noFill/>
                      <a:prstDash val="solid"/>
                    </a:lnB>
                    <a:solidFill>
                      <a:schemeClr val="bg1">
                        <a:lumMod val="85000"/>
                      </a:schemeClr>
                    </a:solidFill>
                  </a:tcPr>
                </a:tc>
                <a:tc>
                  <a:txBody>
                    <a:bodyPr/>
                    <a:lstStyle/>
                    <a:p>
                      <a:pPr algn="ctr">
                        <a:lnSpc>
                          <a:spcPct val="115000"/>
                        </a:lnSpc>
                      </a:pPr>
                      <a:r>
                        <a:rPr lang="en-GB" sz="1500" kern="1200" cap="none" spc="0">
                          <a:solidFill>
                            <a:schemeClr val="tx1"/>
                          </a:solidFill>
                          <a:effectLst/>
                          <a:latin typeface="Calibri" panose="020F0502020204030204" pitchFamily="34" charset="0"/>
                          <a:cs typeface="Calibri" panose="020F0502020204030204" pitchFamily="34" charset="0"/>
                        </a:rPr>
                        <a:t>4</a:t>
                      </a:r>
                      <a:endParaRPr lang="en-GB" sz="1500" b="1" cap="none" spc="0">
                        <a:solidFill>
                          <a:schemeClr val="tx1"/>
                        </a:solidFill>
                        <a:effectLst/>
                        <a:latin typeface="Calibri" panose="020F0502020204030204" pitchFamily="34" charset="0"/>
                        <a:ea typeface="MS Mincho" panose="02020609040205080304" pitchFamily="49" charset="-128"/>
                        <a:cs typeface="Calibri" panose="020F0502020204030204" pitchFamily="34" charset="0"/>
                      </a:endParaRPr>
                    </a:p>
                  </a:txBody>
                  <a:tcPr marL="0" marR="0" marT="0" marB="88450">
                    <a:lnL w="12700" cmpd="sng">
                      <a:noFill/>
                      <a:prstDash val="solid"/>
                    </a:lnL>
                    <a:lnR w="12700" cmpd="sng">
                      <a:noFill/>
                      <a:prstDash val="solid"/>
                    </a:lnR>
                    <a:lnT w="12700" cmpd="sng">
                      <a:noFill/>
                      <a:prstDash val="solid"/>
                    </a:lnT>
                    <a:lnB w="12700" cmpd="sng">
                      <a:noFill/>
                      <a:prstDash val="solid"/>
                    </a:lnB>
                    <a:solidFill>
                      <a:schemeClr val="bg1">
                        <a:lumMod val="85000"/>
                      </a:schemeClr>
                    </a:solidFill>
                  </a:tcPr>
                </a:tc>
                <a:tc>
                  <a:txBody>
                    <a:bodyPr/>
                    <a:lstStyle/>
                    <a:p>
                      <a:pPr algn="ctr">
                        <a:lnSpc>
                          <a:spcPct val="115000"/>
                        </a:lnSpc>
                      </a:pPr>
                      <a:r>
                        <a:rPr lang="en-GB" sz="1500" kern="1200" cap="none" spc="0">
                          <a:solidFill>
                            <a:schemeClr val="tx1"/>
                          </a:solidFill>
                          <a:effectLst/>
                          <a:latin typeface="Calibri" panose="020F0502020204030204" pitchFamily="34" charset="0"/>
                          <a:cs typeface="Calibri" panose="020F0502020204030204" pitchFamily="34" charset="0"/>
                        </a:rPr>
                        <a:t>6</a:t>
                      </a:r>
                      <a:endParaRPr lang="en-GB" sz="1500" b="1" cap="none" spc="0">
                        <a:solidFill>
                          <a:schemeClr val="tx1"/>
                        </a:solidFill>
                        <a:effectLst/>
                        <a:latin typeface="Calibri" panose="020F0502020204030204" pitchFamily="34" charset="0"/>
                        <a:ea typeface="MS Mincho" panose="02020609040205080304" pitchFamily="49" charset="-128"/>
                        <a:cs typeface="Calibri" panose="020F0502020204030204" pitchFamily="34" charset="0"/>
                      </a:endParaRPr>
                    </a:p>
                  </a:txBody>
                  <a:tcPr marL="0" marR="0" marT="0" marB="88450">
                    <a:lnL w="12700" cmpd="sng">
                      <a:noFill/>
                      <a:prstDash val="solid"/>
                    </a:lnL>
                    <a:lnR w="12700" cmpd="sng">
                      <a:noFill/>
                      <a:prstDash val="solid"/>
                    </a:lnR>
                    <a:lnT w="12700" cmpd="sng">
                      <a:noFill/>
                      <a:prstDash val="solid"/>
                    </a:lnT>
                    <a:lnB w="12700" cmpd="sng">
                      <a:noFill/>
                      <a:prstDash val="solid"/>
                    </a:lnB>
                    <a:solidFill>
                      <a:schemeClr val="bg1">
                        <a:lumMod val="85000"/>
                      </a:schemeClr>
                    </a:solidFill>
                  </a:tcPr>
                </a:tc>
                <a:extLst>
                  <a:ext uri="{0D108BD9-81ED-4DB2-BD59-A6C34878D82A}">
                    <a16:rowId xmlns:a16="http://schemas.microsoft.com/office/drawing/2014/main" xmlns="" val="3685476233"/>
                  </a:ext>
                </a:extLst>
              </a:tr>
              <a:tr h="408310">
                <a:tc>
                  <a:txBody>
                    <a:bodyPr/>
                    <a:lstStyle/>
                    <a:p>
                      <a:pPr>
                        <a:lnSpc>
                          <a:spcPct val="115000"/>
                        </a:lnSpc>
                      </a:pPr>
                      <a:r>
                        <a:rPr lang="en-GB" sz="1200" b="1" kern="1200" cap="none" spc="0">
                          <a:solidFill>
                            <a:schemeClr val="tx1"/>
                          </a:solidFill>
                          <a:effectLst/>
                          <a:latin typeface="Calibri" panose="020F0502020204030204" pitchFamily="34" charset="0"/>
                          <a:cs typeface="Calibri" panose="020F0502020204030204" pitchFamily="34" charset="0"/>
                        </a:rPr>
                        <a:t>Slip</a:t>
                      </a:r>
                      <a:endParaRPr lang="en-GB" sz="1200" b="1" cap="none" spc="0">
                        <a:solidFill>
                          <a:schemeClr val="tx1"/>
                        </a:solidFill>
                        <a:effectLst/>
                        <a:latin typeface="Calibri" panose="020F0502020204030204" pitchFamily="34" charset="0"/>
                        <a:ea typeface="MS Mincho" panose="02020609040205080304" pitchFamily="49" charset="-128"/>
                        <a:cs typeface="Calibri" panose="020F0502020204030204" pitchFamily="34" charset="0"/>
                      </a:endParaRPr>
                    </a:p>
                  </a:txBody>
                  <a:tcPr marL="58546" marR="58546" marT="8131" marB="88450">
                    <a:lnL w="12700" cmpd="sng">
                      <a:noFill/>
                      <a:prstDash val="solid"/>
                    </a:lnL>
                    <a:lnR w="12700" cmpd="sng">
                      <a:noFill/>
                      <a:prstDash val="solid"/>
                    </a:lnR>
                    <a:lnT w="12700" cmpd="sng">
                      <a:noFill/>
                      <a:prstDash val="solid"/>
                    </a:lnT>
                    <a:lnB w="12700" cmpd="sng">
                      <a:noFill/>
                      <a:prstDash val="solid"/>
                    </a:lnB>
                    <a:solidFill>
                      <a:srgbClr val="F7F7F7"/>
                    </a:solidFill>
                  </a:tcPr>
                </a:tc>
                <a:tc>
                  <a:txBody>
                    <a:bodyPr/>
                    <a:lstStyle/>
                    <a:p>
                      <a:pPr algn="ctr">
                        <a:lnSpc>
                          <a:spcPct val="115000"/>
                        </a:lnSpc>
                      </a:pPr>
                      <a:r>
                        <a:rPr lang="en-GB" sz="1500" kern="1200" cap="none" spc="0">
                          <a:solidFill>
                            <a:schemeClr val="tx1"/>
                          </a:solidFill>
                          <a:effectLst/>
                          <a:latin typeface="Calibri" panose="020F0502020204030204" pitchFamily="34" charset="0"/>
                          <a:cs typeface="Calibri" panose="020F0502020204030204" pitchFamily="34" charset="0"/>
                        </a:rPr>
                        <a:t>9</a:t>
                      </a:r>
                      <a:endParaRPr lang="en-GB" sz="1500" b="1" cap="none" spc="0">
                        <a:solidFill>
                          <a:schemeClr val="tx1"/>
                        </a:solidFill>
                        <a:effectLst/>
                        <a:latin typeface="Calibri" panose="020F0502020204030204" pitchFamily="34" charset="0"/>
                        <a:ea typeface="MS Mincho" panose="02020609040205080304" pitchFamily="49" charset="-128"/>
                        <a:cs typeface="Calibri" panose="020F0502020204030204" pitchFamily="34" charset="0"/>
                      </a:endParaRPr>
                    </a:p>
                  </a:txBody>
                  <a:tcPr marL="58546" marR="58546" marT="8131" marB="88450">
                    <a:lnL w="12700" cmpd="sng">
                      <a:noFill/>
                      <a:prstDash val="solid"/>
                    </a:lnL>
                    <a:lnR w="12700" cmpd="sng">
                      <a:noFill/>
                      <a:prstDash val="solid"/>
                    </a:lnR>
                    <a:lnT w="12700" cmpd="sng">
                      <a:noFill/>
                      <a:prstDash val="solid"/>
                    </a:lnT>
                    <a:lnB w="12700" cmpd="sng">
                      <a:noFill/>
                      <a:prstDash val="solid"/>
                    </a:lnB>
                    <a:solidFill>
                      <a:srgbClr val="F7F7F7"/>
                    </a:solidFill>
                  </a:tcPr>
                </a:tc>
                <a:tc>
                  <a:txBody>
                    <a:bodyPr/>
                    <a:lstStyle/>
                    <a:p>
                      <a:pPr algn="ctr">
                        <a:lnSpc>
                          <a:spcPct val="115000"/>
                        </a:lnSpc>
                      </a:pPr>
                      <a:r>
                        <a:rPr lang="en-GB" sz="1500" kern="1200" cap="none" spc="0">
                          <a:solidFill>
                            <a:schemeClr val="tx1"/>
                          </a:solidFill>
                          <a:effectLst/>
                          <a:latin typeface="Calibri" panose="020F0502020204030204" pitchFamily="34" charset="0"/>
                          <a:cs typeface="Calibri" panose="020F0502020204030204" pitchFamily="34" charset="0"/>
                        </a:rPr>
                        <a:t>3</a:t>
                      </a:r>
                      <a:endParaRPr lang="en-GB" sz="1500" b="1" cap="none" spc="0">
                        <a:solidFill>
                          <a:schemeClr val="tx1"/>
                        </a:solidFill>
                        <a:effectLst/>
                        <a:latin typeface="Calibri" panose="020F0502020204030204" pitchFamily="34" charset="0"/>
                        <a:ea typeface="MS Mincho" panose="02020609040205080304" pitchFamily="49" charset="-128"/>
                        <a:cs typeface="Calibri" panose="020F0502020204030204" pitchFamily="34" charset="0"/>
                      </a:endParaRPr>
                    </a:p>
                  </a:txBody>
                  <a:tcPr marL="58546" marR="58546" marT="8131" marB="88450">
                    <a:lnL w="12700" cmpd="sng">
                      <a:noFill/>
                      <a:prstDash val="solid"/>
                    </a:lnL>
                    <a:lnR w="12700" cmpd="sng">
                      <a:noFill/>
                      <a:prstDash val="solid"/>
                    </a:lnR>
                    <a:lnT w="12700" cmpd="sng">
                      <a:noFill/>
                      <a:prstDash val="solid"/>
                    </a:lnT>
                    <a:lnB w="12700" cmpd="sng">
                      <a:noFill/>
                      <a:prstDash val="solid"/>
                    </a:lnB>
                    <a:solidFill>
                      <a:srgbClr val="F7F7F7"/>
                    </a:solidFill>
                  </a:tcPr>
                </a:tc>
                <a:tc>
                  <a:txBody>
                    <a:bodyPr/>
                    <a:lstStyle/>
                    <a:p>
                      <a:pPr algn="ctr">
                        <a:lnSpc>
                          <a:spcPct val="115000"/>
                        </a:lnSpc>
                      </a:pPr>
                      <a:r>
                        <a:rPr lang="en-GB" sz="1500" kern="1200" cap="none" spc="0">
                          <a:solidFill>
                            <a:schemeClr val="tx1"/>
                          </a:solidFill>
                          <a:effectLst/>
                          <a:latin typeface="Calibri" panose="020F0502020204030204" pitchFamily="34" charset="0"/>
                          <a:cs typeface="Calibri" panose="020F0502020204030204" pitchFamily="34" charset="0"/>
                        </a:rPr>
                        <a:t>5</a:t>
                      </a:r>
                      <a:endParaRPr lang="en-GB" sz="1500" b="1" cap="none" spc="0">
                        <a:solidFill>
                          <a:schemeClr val="tx1"/>
                        </a:solidFill>
                        <a:effectLst/>
                        <a:latin typeface="Calibri" panose="020F0502020204030204" pitchFamily="34" charset="0"/>
                        <a:ea typeface="MS Mincho" panose="02020609040205080304" pitchFamily="49" charset="-128"/>
                        <a:cs typeface="Calibri" panose="020F0502020204030204" pitchFamily="34" charset="0"/>
                      </a:endParaRPr>
                    </a:p>
                  </a:txBody>
                  <a:tcPr marL="0" marR="0" marT="0" marB="88450">
                    <a:lnL w="12700" cmpd="sng">
                      <a:noFill/>
                      <a:prstDash val="solid"/>
                    </a:lnL>
                    <a:lnR w="12700" cmpd="sng">
                      <a:noFill/>
                      <a:prstDash val="solid"/>
                    </a:lnR>
                    <a:lnT w="12700" cmpd="sng">
                      <a:noFill/>
                      <a:prstDash val="solid"/>
                    </a:lnT>
                    <a:lnB w="12700" cmpd="sng">
                      <a:noFill/>
                      <a:prstDash val="solid"/>
                    </a:lnB>
                    <a:solidFill>
                      <a:srgbClr val="F7F7F7"/>
                    </a:solidFill>
                  </a:tcPr>
                </a:tc>
                <a:tc>
                  <a:txBody>
                    <a:bodyPr/>
                    <a:lstStyle/>
                    <a:p>
                      <a:pPr algn="ctr">
                        <a:lnSpc>
                          <a:spcPct val="115000"/>
                        </a:lnSpc>
                      </a:pPr>
                      <a:r>
                        <a:rPr lang="en-GB" sz="1500" kern="1200" cap="none" spc="0">
                          <a:solidFill>
                            <a:schemeClr val="tx1"/>
                          </a:solidFill>
                          <a:effectLst/>
                          <a:latin typeface="Calibri" panose="020F0502020204030204" pitchFamily="34" charset="0"/>
                          <a:cs typeface="Calibri" panose="020F0502020204030204" pitchFamily="34" charset="0"/>
                        </a:rPr>
                        <a:t>1</a:t>
                      </a:r>
                      <a:endParaRPr lang="en-GB" sz="1500" b="1" cap="none" spc="0">
                        <a:solidFill>
                          <a:schemeClr val="tx1"/>
                        </a:solidFill>
                        <a:effectLst/>
                        <a:latin typeface="Calibri" panose="020F0502020204030204" pitchFamily="34" charset="0"/>
                        <a:ea typeface="MS Mincho" panose="02020609040205080304" pitchFamily="49" charset="-128"/>
                        <a:cs typeface="Calibri" panose="020F0502020204030204" pitchFamily="34" charset="0"/>
                      </a:endParaRPr>
                    </a:p>
                  </a:txBody>
                  <a:tcPr marL="0" marR="0" marT="0" marB="88450">
                    <a:lnL w="12700" cmpd="sng">
                      <a:noFill/>
                      <a:prstDash val="solid"/>
                    </a:lnL>
                    <a:lnR w="12700" cmpd="sng">
                      <a:noFill/>
                      <a:prstDash val="solid"/>
                    </a:lnR>
                    <a:lnT w="12700" cmpd="sng">
                      <a:noFill/>
                      <a:prstDash val="solid"/>
                    </a:lnT>
                    <a:lnB w="12700" cmpd="sng">
                      <a:noFill/>
                      <a:prstDash val="solid"/>
                    </a:lnB>
                    <a:solidFill>
                      <a:srgbClr val="F7F7F7"/>
                    </a:solidFill>
                  </a:tcPr>
                </a:tc>
                <a:tc>
                  <a:txBody>
                    <a:bodyPr/>
                    <a:lstStyle/>
                    <a:p>
                      <a:pPr algn="ctr">
                        <a:lnSpc>
                          <a:spcPct val="115000"/>
                        </a:lnSpc>
                      </a:pPr>
                      <a:r>
                        <a:rPr lang="en-GB" sz="1500" kern="1200" cap="none" spc="0">
                          <a:solidFill>
                            <a:schemeClr val="tx1"/>
                          </a:solidFill>
                          <a:effectLst/>
                          <a:latin typeface="Calibri" panose="020F0502020204030204" pitchFamily="34" charset="0"/>
                          <a:cs typeface="Calibri" panose="020F0502020204030204" pitchFamily="34" charset="0"/>
                        </a:rPr>
                        <a:t>1</a:t>
                      </a:r>
                      <a:endParaRPr lang="en-GB" sz="1500" b="1" cap="none" spc="0">
                        <a:solidFill>
                          <a:schemeClr val="tx1"/>
                        </a:solidFill>
                        <a:effectLst/>
                        <a:latin typeface="Calibri" panose="020F0502020204030204" pitchFamily="34" charset="0"/>
                        <a:ea typeface="MS Mincho" panose="02020609040205080304" pitchFamily="49" charset="-128"/>
                        <a:cs typeface="Calibri" panose="020F0502020204030204" pitchFamily="34" charset="0"/>
                      </a:endParaRPr>
                    </a:p>
                  </a:txBody>
                  <a:tcPr marL="0" marR="0" marT="0" marB="88450">
                    <a:lnL w="12700" cmpd="sng">
                      <a:noFill/>
                      <a:prstDash val="solid"/>
                    </a:lnL>
                    <a:lnR w="12700" cmpd="sng">
                      <a:noFill/>
                      <a:prstDash val="solid"/>
                    </a:lnR>
                    <a:lnT w="12700" cmpd="sng">
                      <a:noFill/>
                      <a:prstDash val="solid"/>
                    </a:lnT>
                    <a:lnB w="12700" cmpd="sng">
                      <a:noFill/>
                      <a:prstDash val="solid"/>
                    </a:lnB>
                    <a:solidFill>
                      <a:srgbClr val="F7F7F7"/>
                    </a:solidFill>
                  </a:tcPr>
                </a:tc>
                <a:extLst>
                  <a:ext uri="{0D108BD9-81ED-4DB2-BD59-A6C34878D82A}">
                    <a16:rowId xmlns:a16="http://schemas.microsoft.com/office/drawing/2014/main" xmlns="" val="3591991903"/>
                  </a:ext>
                </a:extLst>
              </a:tr>
              <a:tr h="408310">
                <a:tc>
                  <a:txBody>
                    <a:bodyPr/>
                    <a:lstStyle/>
                    <a:p>
                      <a:pPr>
                        <a:lnSpc>
                          <a:spcPct val="115000"/>
                        </a:lnSpc>
                      </a:pPr>
                      <a:r>
                        <a:rPr lang="en-GB" sz="1200" b="1" kern="1200" cap="none" spc="0">
                          <a:solidFill>
                            <a:schemeClr val="tx1"/>
                          </a:solidFill>
                          <a:effectLst/>
                          <a:latin typeface="Calibri" panose="020F0502020204030204" pitchFamily="34" charset="0"/>
                          <a:cs typeface="Calibri" panose="020F0502020204030204" pitchFamily="34" charset="0"/>
                        </a:rPr>
                        <a:t>Monitoring</a:t>
                      </a:r>
                      <a:endParaRPr lang="en-GB" sz="1200" b="1" cap="none" spc="0">
                        <a:solidFill>
                          <a:schemeClr val="tx1"/>
                        </a:solidFill>
                        <a:effectLst/>
                        <a:latin typeface="Calibri" panose="020F0502020204030204" pitchFamily="34" charset="0"/>
                        <a:ea typeface="MS Mincho" panose="02020609040205080304" pitchFamily="49" charset="-128"/>
                        <a:cs typeface="Calibri" panose="020F0502020204030204" pitchFamily="34" charset="0"/>
                      </a:endParaRPr>
                    </a:p>
                  </a:txBody>
                  <a:tcPr marL="58546" marR="58546" marT="8131" marB="88450">
                    <a:lnL w="12700" cmpd="sng">
                      <a:noFill/>
                      <a:prstDash val="solid"/>
                    </a:lnL>
                    <a:lnR w="12700" cmpd="sng">
                      <a:noFill/>
                      <a:prstDash val="solid"/>
                    </a:lnR>
                    <a:lnT w="12700" cmpd="sng">
                      <a:noFill/>
                      <a:prstDash val="solid"/>
                    </a:lnT>
                    <a:lnB w="12700" cmpd="sng">
                      <a:noFill/>
                      <a:prstDash val="solid"/>
                    </a:lnB>
                    <a:solidFill>
                      <a:schemeClr val="bg1">
                        <a:lumMod val="85000"/>
                      </a:schemeClr>
                    </a:solidFill>
                  </a:tcPr>
                </a:tc>
                <a:tc>
                  <a:txBody>
                    <a:bodyPr/>
                    <a:lstStyle/>
                    <a:p>
                      <a:pPr algn="ctr">
                        <a:lnSpc>
                          <a:spcPct val="115000"/>
                        </a:lnSpc>
                      </a:pPr>
                      <a:r>
                        <a:rPr lang="en-GB" sz="1500" kern="1200" cap="none" spc="0">
                          <a:solidFill>
                            <a:schemeClr val="tx1"/>
                          </a:solidFill>
                          <a:effectLst/>
                          <a:latin typeface="Calibri" panose="020F0502020204030204" pitchFamily="34" charset="0"/>
                          <a:cs typeface="Calibri" panose="020F0502020204030204" pitchFamily="34" charset="0"/>
                        </a:rPr>
                        <a:t>4</a:t>
                      </a:r>
                      <a:endParaRPr lang="en-GB" sz="1500" b="1" cap="none" spc="0">
                        <a:solidFill>
                          <a:schemeClr val="tx1"/>
                        </a:solidFill>
                        <a:effectLst/>
                        <a:latin typeface="Calibri" panose="020F0502020204030204" pitchFamily="34" charset="0"/>
                        <a:ea typeface="MS Mincho" panose="02020609040205080304" pitchFamily="49" charset="-128"/>
                        <a:cs typeface="Calibri" panose="020F0502020204030204" pitchFamily="34" charset="0"/>
                      </a:endParaRPr>
                    </a:p>
                  </a:txBody>
                  <a:tcPr marL="58546" marR="58546" marT="8131" marB="88450">
                    <a:lnL w="12700" cmpd="sng">
                      <a:noFill/>
                      <a:prstDash val="solid"/>
                    </a:lnL>
                    <a:lnR w="12700" cmpd="sng">
                      <a:noFill/>
                      <a:prstDash val="solid"/>
                    </a:lnR>
                    <a:lnT w="12700" cmpd="sng">
                      <a:noFill/>
                      <a:prstDash val="solid"/>
                    </a:lnT>
                    <a:lnB w="12700" cmpd="sng">
                      <a:noFill/>
                      <a:prstDash val="solid"/>
                    </a:lnB>
                    <a:solidFill>
                      <a:schemeClr val="bg1">
                        <a:lumMod val="85000"/>
                      </a:schemeClr>
                    </a:solidFill>
                  </a:tcPr>
                </a:tc>
                <a:tc>
                  <a:txBody>
                    <a:bodyPr/>
                    <a:lstStyle/>
                    <a:p>
                      <a:pPr algn="ctr">
                        <a:lnSpc>
                          <a:spcPct val="115000"/>
                        </a:lnSpc>
                      </a:pPr>
                      <a:r>
                        <a:rPr lang="en-GB" sz="1500" kern="1200" cap="none" spc="0">
                          <a:solidFill>
                            <a:schemeClr val="tx1"/>
                          </a:solidFill>
                          <a:effectLst/>
                          <a:latin typeface="Calibri" panose="020F0502020204030204" pitchFamily="34" charset="0"/>
                          <a:cs typeface="Calibri" panose="020F0502020204030204" pitchFamily="34" charset="0"/>
                        </a:rPr>
                        <a:t>1</a:t>
                      </a:r>
                      <a:endParaRPr lang="en-GB" sz="1500" b="1" cap="none" spc="0">
                        <a:solidFill>
                          <a:schemeClr val="tx1"/>
                        </a:solidFill>
                        <a:effectLst/>
                        <a:latin typeface="Calibri" panose="020F0502020204030204" pitchFamily="34" charset="0"/>
                        <a:ea typeface="MS Mincho" panose="02020609040205080304" pitchFamily="49" charset="-128"/>
                        <a:cs typeface="Calibri" panose="020F0502020204030204" pitchFamily="34" charset="0"/>
                      </a:endParaRPr>
                    </a:p>
                  </a:txBody>
                  <a:tcPr marL="58546" marR="58546" marT="8131" marB="88450">
                    <a:lnL w="12700" cmpd="sng">
                      <a:noFill/>
                      <a:prstDash val="solid"/>
                    </a:lnL>
                    <a:lnR w="12700" cmpd="sng">
                      <a:noFill/>
                      <a:prstDash val="solid"/>
                    </a:lnR>
                    <a:lnT w="12700" cmpd="sng">
                      <a:noFill/>
                      <a:prstDash val="solid"/>
                    </a:lnT>
                    <a:lnB w="12700" cmpd="sng">
                      <a:noFill/>
                      <a:prstDash val="solid"/>
                    </a:lnB>
                    <a:solidFill>
                      <a:schemeClr val="bg1">
                        <a:lumMod val="85000"/>
                      </a:schemeClr>
                    </a:solidFill>
                  </a:tcPr>
                </a:tc>
                <a:tc>
                  <a:txBody>
                    <a:bodyPr/>
                    <a:lstStyle/>
                    <a:p>
                      <a:pPr algn="ctr">
                        <a:lnSpc>
                          <a:spcPct val="115000"/>
                        </a:lnSpc>
                      </a:pPr>
                      <a:r>
                        <a:rPr lang="en-GB" sz="1500" kern="1200" cap="none" spc="0">
                          <a:solidFill>
                            <a:schemeClr val="tx1"/>
                          </a:solidFill>
                          <a:effectLst/>
                          <a:latin typeface="Calibri" panose="020F0502020204030204" pitchFamily="34" charset="0"/>
                          <a:cs typeface="Calibri" panose="020F0502020204030204" pitchFamily="34" charset="0"/>
                        </a:rPr>
                        <a:t>1</a:t>
                      </a:r>
                      <a:endParaRPr lang="en-GB" sz="1500" b="1" cap="none" spc="0">
                        <a:solidFill>
                          <a:schemeClr val="tx1"/>
                        </a:solidFill>
                        <a:effectLst/>
                        <a:latin typeface="Calibri" panose="020F0502020204030204" pitchFamily="34" charset="0"/>
                        <a:ea typeface="MS Mincho" panose="02020609040205080304" pitchFamily="49" charset="-128"/>
                        <a:cs typeface="Calibri" panose="020F0502020204030204" pitchFamily="34" charset="0"/>
                      </a:endParaRPr>
                    </a:p>
                  </a:txBody>
                  <a:tcPr marL="0" marR="0" marT="0" marB="88450">
                    <a:lnL w="12700" cmpd="sng">
                      <a:noFill/>
                      <a:prstDash val="solid"/>
                    </a:lnL>
                    <a:lnR w="12700" cmpd="sng">
                      <a:noFill/>
                      <a:prstDash val="solid"/>
                    </a:lnR>
                    <a:lnT w="12700" cmpd="sng">
                      <a:noFill/>
                      <a:prstDash val="solid"/>
                    </a:lnT>
                    <a:lnB w="12700" cmpd="sng">
                      <a:noFill/>
                      <a:prstDash val="solid"/>
                    </a:lnB>
                    <a:solidFill>
                      <a:schemeClr val="bg1">
                        <a:lumMod val="85000"/>
                      </a:schemeClr>
                    </a:solidFill>
                  </a:tcPr>
                </a:tc>
                <a:tc>
                  <a:txBody>
                    <a:bodyPr/>
                    <a:lstStyle/>
                    <a:p>
                      <a:pPr algn="ctr">
                        <a:lnSpc>
                          <a:spcPct val="115000"/>
                        </a:lnSpc>
                      </a:pPr>
                      <a:r>
                        <a:rPr lang="en-GB" sz="1500" kern="1200" cap="none" spc="0">
                          <a:solidFill>
                            <a:schemeClr val="tx1"/>
                          </a:solidFill>
                          <a:effectLst/>
                          <a:latin typeface="Calibri" panose="020F0502020204030204" pitchFamily="34" charset="0"/>
                          <a:cs typeface="Calibri" panose="020F0502020204030204" pitchFamily="34" charset="0"/>
                        </a:rPr>
                        <a:t>3</a:t>
                      </a:r>
                      <a:endParaRPr lang="en-GB" sz="1500" b="1" cap="none" spc="0">
                        <a:solidFill>
                          <a:schemeClr val="tx1"/>
                        </a:solidFill>
                        <a:effectLst/>
                        <a:latin typeface="Calibri" panose="020F0502020204030204" pitchFamily="34" charset="0"/>
                        <a:ea typeface="MS Mincho" panose="02020609040205080304" pitchFamily="49" charset="-128"/>
                        <a:cs typeface="Calibri" panose="020F0502020204030204" pitchFamily="34" charset="0"/>
                      </a:endParaRPr>
                    </a:p>
                  </a:txBody>
                  <a:tcPr marL="0" marR="0" marT="0" marB="88450">
                    <a:lnL w="12700" cmpd="sng">
                      <a:noFill/>
                      <a:prstDash val="solid"/>
                    </a:lnL>
                    <a:lnR w="12700" cmpd="sng">
                      <a:noFill/>
                      <a:prstDash val="solid"/>
                    </a:lnR>
                    <a:lnT w="12700" cmpd="sng">
                      <a:noFill/>
                      <a:prstDash val="solid"/>
                    </a:lnT>
                    <a:lnB w="12700" cmpd="sng">
                      <a:noFill/>
                      <a:prstDash val="solid"/>
                    </a:lnB>
                    <a:solidFill>
                      <a:schemeClr val="bg1">
                        <a:lumMod val="85000"/>
                      </a:schemeClr>
                    </a:solidFill>
                  </a:tcPr>
                </a:tc>
                <a:tc>
                  <a:txBody>
                    <a:bodyPr/>
                    <a:lstStyle/>
                    <a:p>
                      <a:pPr algn="ctr">
                        <a:lnSpc>
                          <a:spcPct val="115000"/>
                        </a:lnSpc>
                      </a:pPr>
                      <a:r>
                        <a:rPr lang="en-GB" sz="1500" kern="1200" cap="none" spc="0">
                          <a:solidFill>
                            <a:schemeClr val="tx1"/>
                          </a:solidFill>
                          <a:effectLst/>
                          <a:latin typeface="Calibri" panose="020F0502020204030204" pitchFamily="34" charset="0"/>
                          <a:cs typeface="Calibri" panose="020F0502020204030204" pitchFamily="34" charset="0"/>
                        </a:rPr>
                        <a:t>3</a:t>
                      </a:r>
                      <a:endParaRPr lang="en-GB" sz="1500" b="1" cap="none" spc="0">
                        <a:solidFill>
                          <a:schemeClr val="tx1"/>
                        </a:solidFill>
                        <a:effectLst/>
                        <a:latin typeface="Calibri" panose="020F0502020204030204" pitchFamily="34" charset="0"/>
                        <a:ea typeface="MS Mincho" panose="02020609040205080304" pitchFamily="49" charset="-128"/>
                        <a:cs typeface="Calibri" panose="020F0502020204030204" pitchFamily="34" charset="0"/>
                      </a:endParaRPr>
                    </a:p>
                  </a:txBody>
                  <a:tcPr marL="0" marR="0" marT="0" marB="88450">
                    <a:lnL w="12700" cmpd="sng">
                      <a:noFill/>
                      <a:prstDash val="solid"/>
                    </a:lnL>
                    <a:lnR w="12700" cmpd="sng">
                      <a:noFill/>
                      <a:prstDash val="solid"/>
                    </a:lnR>
                    <a:lnT w="12700" cmpd="sng">
                      <a:noFill/>
                      <a:prstDash val="solid"/>
                    </a:lnT>
                    <a:lnB w="12700" cmpd="sng">
                      <a:noFill/>
                      <a:prstDash val="solid"/>
                    </a:lnB>
                    <a:solidFill>
                      <a:schemeClr val="bg1">
                        <a:lumMod val="85000"/>
                      </a:schemeClr>
                    </a:solidFill>
                  </a:tcPr>
                </a:tc>
                <a:extLst>
                  <a:ext uri="{0D108BD9-81ED-4DB2-BD59-A6C34878D82A}">
                    <a16:rowId xmlns:a16="http://schemas.microsoft.com/office/drawing/2014/main" xmlns="" val="3184934813"/>
                  </a:ext>
                </a:extLst>
              </a:tr>
              <a:tr h="408310">
                <a:tc>
                  <a:txBody>
                    <a:bodyPr/>
                    <a:lstStyle/>
                    <a:p>
                      <a:pPr>
                        <a:lnSpc>
                          <a:spcPct val="115000"/>
                        </a:lnSpc>
                      </a:pPr>
                      <a:r>
                        <a:rPr lang="en-GB" sz="1200" b="1" kern="1200" cap="none" spc="0">
                          <a:solidFill>
                            <a:schemeClr val="tx1"/>
                          </a:solidFill>
                          <a:effectLst/>
                          <a:latin typeface="Calibri" panose="020F0502020204030204" pitchFamily="34" charset="0"/>
                          <a:cs typeface="Calibri" panose="020F0502020204030204" pitchFamily="34" charset="0"/>
                        </a:rPr>
                        <a:t>Patient related</a:t>
                      </a:r>
                      <a:endParaRPr lang="en-GB" sz="1200" b="1" cap="none" spc="0">
                        <a:solidFill>
                          <a:schemeClr val="tx1"/>
                        </a:solidFill>
                        <a:effectLst/>
                        <a:latin typeface="Calibri" panose="020F0502020204030204" pitchFamily="34" charset="0"/>
                        <a:ea typeface="MS Mincho" panose="02020609040205080304" pitchFamily="49" charset="-128"/>
                        <a:cs typeface="Calibri" panose="020F0502020204030204" pitchFamily="34" charset="0"/>
                      </a:endParaRPr>
                    </a:p>
                  </a:txBody>
                  <a:tcPr marL="58546" marR="58546" marT="8131" marB="88450">
                    <a:lnL w="12700" cmpd="sng">
                      <a:noFill/>
                      <a:prstDash val="solid"/>
                    </a:lnL>
                    <a:lnR w="12700" cmpd="sng">
                      <a:noFill/>
                      <a:prstDash val="solid"/>
                    </a:lnR>
                    <a:lnT w="12700" cmpd="sng">
                      <a:noFill/>
                      <a:prstDash val="solid"/>
                    </a:lnT>
                    <a:lnB w="12700" cmpd="sng">
                      <a:noFill/>
                      <a:prstDash val="solid"/>
                    </a:lnB>
                    <a:solidFill>
                      <a:srgbClr val="F7F7F7"/>
                    </a:solidFill>
                  </a:tcPr>
                </a:tc>
                <a:tc>
                  <a:txBody>
                    <a:bodyPr/>
                    <a:lstStyle/>
                    <a:p>
                      <a:pPr algn="ctr">
                        <a:lnSpc>
                          <a:spcPct val="115000"/>
                        </a:lnSpc>
                      </a:pPr>
                      <a:r>
                        <a:rPr lang="en-GB" sz="1500" kern="1200" cap="none" spc="0">
                          <a:solidFill>
                            <a:schemeClr val="tx1"/>
                          </a:solidFill>
                          <a:effectLst/>
                          <a:latin typeface="Calibri" panose="020F0502020204030204" pitchFamily="34" charset="0"/>
                          <a:cs typeface="Calibri" panose="020F0502020204030204" pitchFamily="34" charset="0"/>
                        </a:rPr>
                        <a:t>2</a:t>
                      </a:r>
                      <a:endParaRPr lang="en-GB" sz="1500" b="1" cap="none" spc="0">
                        <a:solidFill>
                          <a:schemeClr val="tx1"/>
                        </a:solidFill>
                        <a:effectLst/>
                        <a:latin typeface="Calibri" panose="020F0502020204030204" pitchFamily="34" charset="0"/>
                        <a:ea typeface="MS Mincho" panose="02020609040205080304" pitchFamily="49" charset="-128"/>
                        <a:cs typeface="Calibri" panose="020F0502020204030204" pitchFamily="34" charset="0"/>
                      </a:endParaRPr>
                    </a:p>
                  </a:txBody>
                  <a:tcPr marL="58546" marR="58546" marT="8131" marB="88450">
                    <a:lnL w="12700" cmpd="sng">
                      <a:noFill/>
                      <a:prstDash val="solid"/>
                    </a:lnL>
                    <a:lnR w="12700" cmpd="sng">
                      <a:noFill/>
                      <a:prstDash val="solid"/>
                    </a:lnR>
                    <a:lnT w="12700" cmpd="sng">
                      <a:noFill/>
                      <a:prstDash val="solid"/>
                    </a:lnT>
                    <a:lnB w="12700" cmpd="sng">
                      <a:noFill/>
                      <a:prstDash val="solid"/>
                    </a:lnB>
                    <a:solidFill>
                      <a:srgbClr val="F7F7F7"/>
                    </a:solidFill>
                  </a:tcPr>
                </a:tc>
                <a:tc>
                  <a:txBody>
                    <a:bodyPr/>
                    <a:lstStyle/>
                    <a:p>
                      <a:pPr algn="ctr">
                        <a:lnSpc>
                          <a:spcPct val="115000"/>
                        </a:lnSpc>
                      </a:pPr>
                      <a:r>
                        <a:rPr lang="en-GB" sz="1500" kern="1200" cap="none" spc="0">
                          <a:solidFill>
                            <a:schemeClr val="tx1"/>
                          </a:solidFill>
                          <a:effectLst/>
                          <a:latin typeface="Calibri" panose="020F0502020204030204" pitchFamily="34" charset="0"/>
                          <a:cs typeface="Calibri" panose="020F0502020204030204" pitchFamily="34" charset="0"/>
                        </a:rPr>
                        <a:t>1</a:t>
                      </a:r>
                      <a:endParaRPr lang="en-GB" sz="1500" b="1" cap="none" spc="0">
                        <a:solidFill>
                          <a:schemeClr val="tx1"/>
                        </a:solidFill>
                        <a:effectLst/>
                        <a:latin typeface="Calibri" panose="020F0502020204030204" pitchFamily="34" charset="0"/>
                        <a:ea typeface="MS Mincho" panose="02020609040205080304" pitchFamily="49" charset="-128"/>
                        <a:cs typeface="Calibri" panose="020F0502020204030204" pitchFamily="34" charset="0"/>
                      </a:endParaRPr>
                    </a:p>
                  </a:txBody>
                  <a:tcPr marL="58546" marR="58546" marT="8131" marB="88450">
                    <a:lnL w="12700" cmpd="sng">
                      <a:noFill/>
                      <a:prstDash val="solid"/>
                    </a:lnL>
                    <a:lnR w="12700" cmpd="sng">
                      <a:noFill/>
                      <a:prstDash val="solid"/>
                    </a:lnR>
                    <a:lnT w="12700" cmpd="sng">
                      <a:noFill/>
                      <a:prstDash val="solid"/>
                    </a:lnT>
                    <a:lnB w="12700" cmpd="sng">
                      <a:noFill/>
                      <a:prstDash val="solid"/>
                    </a:lnB>
                    <a:solidFill>
                      <a:srgbClr val="F7F7F7"/>
                    </a:solidFill>
                  </a:tcPr>
                </a:tc>
                <a:tc>
                  <a:txBody>
                    <a:bodyPr/>
                    <a:lstStyle/>
                    <a:p>
                      <a:pPr algn="ctr">
                        <a:lnSpc>
                          <a:spcPct val="115000"/>
                        </a:lnSpc>
                      </a:pPr>
                      <a:r>
                        <a:rPr lang="en-GB" sz="1500" kern="1200" cap="none" spc="0">
                          <a:solidFill>
                            <a:schemeClr val="tx1"/>
                          </a:solidFill>
                          <a:effectLst/>
                          <a:latin typeface="Calibri" panose="020F0502020204030204" pitchFamily="34" charset="0"/>
                          <a:cs typeface="Calibri" panose="020F0502020204030204" pitchFamily="34" charset="0"/>
                        </a:rPr>
                        <a:t>1</a:t>
                      </a:r>
                      <a:endParaRPr lang="en-GB" sz="1500" b="1" cap="none" spc="0">
                        <a:solidFill>
                          <a:schemeClr val="tx1"/>
                        </a:solidFill>
                        <a:effectLst/>
                        <a:latin typeface="Calibri" panose="020F0502020204030204" pitchFamily="34" charset="0"/>
                        <a:ea typeface="MS Mincho" panose="02020609040205080304" pitchFamily="49" charset="-128"/>
                        <a:cs typeface="Calibri" panose="020F0502020204030204" pitchFamily="34" charset="0"/>
                      </a:endParaRPr>
                    </a:p>
                  </a:txBody>
                  <a:tcPr marL="0" marR="0" marT="0" marB="88450">
                    <a:lnL w="12700" cmpd="sng">
                      <a:noFill/>
                      <a:prstDash val="solid"/>
                    </a:lnL>
                    <a:lnR w="12700" cmpd="sng">
                      <a:noFill/>
                      <a:prstDash val="solid"/>
                    </a:lnR>
                    <a:lnT w="12700" cmpd="sng">
                      <a:noFill/>
                      <a:prstDash val="solid"/>
                    </a:lnT>
                    <a:lnB w="12700" cmpd="sng">
                      <a:noFill/>
                      <a:prstDash val="solid"/>
                    </a:lnB>
                    <a:solidFill>
                      <a:srgbClr val="F7F7F7"/>
                    </a:solidFill>
                  </a:tcPr>
                </a:tc>
                <a:tc>
                  <a:txBody>
                    <a:bodyPr/>
                    <a:lstStyle/>
                    <a:p>
                      <a:pPr algn="ctr">
                        <a:lnSpc>
                          <a:spcPct val="115000"/>
                        </a:lnSpc>
                      </a:pPr>
                      <a:r>
                        <a:rPr lang="en-GB" sz="1500" kern="1200" cap="none" spc="0">
                          <a:solidFill>
                            <a:schemeClr val="tx1"/>
                          </a:solidFill>
                          <a:effectLst/>
                          <a:latin typeface="Calibri" panose="020F0502020204030204" pitchFamily="34" charset="0"/>
                          <a:cs typeface="Calibri" panose="020F0502020204030204" pitchFamily="34" charset="0"/>
                        </a:rPr>
                        <a:t>2</a:t>
                      </a:r>
                      <a:endParaRPr lang="en-GB" sz="1500" b="1" cap="none" spc="0">
                        <a:solidFill>
                          <a:schemeClr val="tx1"/>
                        </a:solidFill>
                        <a:effectLst/>
                        <a:latin typeface="Calibri" panose="020F0502020204030204" pitchFamily="34" charset="0"/>
                        <a:ea typeface="MS Mincho" panose="02020609040205080304" pitchFamily="49" charset="-128"/>
                        <a:cs typeface="Calibri" panose="020F0502020204030204" pitchFamily="34" charset="0"/>
                      </a:endParaRPr>
                    </a:p>
                  </a:txBody>
                  <a:tcPr marL="0" marR="0" marT="0" marB="88450">
                    <a:lnL w="12700" cmpd="sng">
                      <a:noFill/>
                      <a:prstDash val="solid"/>
                    </a:lnL>
                    <a:lnR w="12700" cmpd="sng">
                      <a:noFill/>
                      <a:prstDash val="solid"/>
                    </a:lnR>
                    <a:lnT w="12700" cmpd="sng">
                      <a:noFill/>
                      <a:prstDash val="solid"/>
                    </a:lnT>
                    <a:lnB w="12700" cmpd="sng">
                      <a:noFill/>
                      <a:prstDash val="solid"/>
                    </a:lnB>
                    <a:solidFill>
                      <a:srgbClr val="F7F7F7"/>
                    </a:solidFill>
                  </a:tcPr>
                </a:tc>
                <a:tc>
                  <a:txBody>
                    <a:bodyPr/>
                    <a:lstStyle/>
                    <a:p>
                      <a:pPr algn="ctr">
                        <a:lnSpc>
                          <a:spcPct val="115000"/>
                        </a:lnSpc>
                      </a:pPr>
                      <a:r>
                        <a:rPr lang="en-GB" sz="1500" kern="1200" cap="none" spc="0">
                          <a:solidFill>
                            <a:schemeClr val="tx1"/>
                          </a:solidFill>
                          <a:effectLst/>
                          <a:latin typeface="Calibri" panose="020F0502020204030204" pitchFamily="34" charset="0"/>
                          <a:cs typeface="Calibri" panose="020F0502020204030204" pitchFamily="34" charset="0"/>
                        </a:rPr>
                        <a:t>1</a:t>
                      </a:r>
                      <a:endParaRPr lang="en-GB" sz="1500" b="1" cap="none" spc="0">
                        <a:solidFill>
                          <a:schemeClr val="tx1"/>
                        </a:solidFill>
                        <a:effectLst/>
                        <a:latin typeface="Calibri" panose="020F0502020204030204" pitchFamily="34" charset="0"/>
                        <a:ea typeface="MS Mincho" panose="02020609040205080304" pitchFamily="49" charset="-128"/>
                        <a:cs typeface="Calibri" panose="020F0502020204030204" pitchFamily="34" charset="0"/>
                      </a:endParaRPr>
                    </a:p>
                  </a:txBody>
                  <a:tcPr marL="0" marR="0" marT="0" marB="88450">
                    <a:lnL w="12700" cmpd="sng">
                      <a:noFill/>
                      <a:prstDash val="solid"/>
                    </a:lnL>
                    <a:lnR w="12700" cmpd="sng">
                      <a:noFill/>
                      <a:prstDash val="solid"/>
                    </a:lnR>
                    <a:lnT w="12700" cmpd="sng">
                      <a:noFill/>
                      <a:prstDash val="solid"/>
                    </a:lnT>
                    <a:lnB w="12700" cmpd="sng">
                      <a:noFill/>
                      <a:prstDash val="solid"/>
                    </a:lnB>
                    <a:solidFill>
                      <a:srgbClr val="F7F7F7"/>
                    </a:solidFill>
                  </a:tcPr>
                </a:tc>
                <a:extLst>
                  <a:ext uri="{0D108BD9-81ED-4DB2-BD59-A6C34878D82A}">
                    <a16:rowId xmlns:a16="http://schemas.microsoft.com/office/drawing/2014/main" xmlns="" val="2688373583"/>
                  </a:ext>
                </a:extLst>
              </a:tr>
              <a:tr h="408310">
                <a:tc>
                  <a:txBody>
                    <a:bodyPr/>
                    <a:lstStyle/>
                    <a:p>
                      <a:pPr>
                        <a:lnSpc>
                          <a:spcPct val="115000"/>
                        </a:lnSpc>
                      </a:pPr>
                      <a:r>
                        <a:rPr lang="en-GB" sz="1200" b="1" kern="1200" cap="none" spc="0">
                          <a:solidFill>
                            <a:schemeClr val="tx1"/>
                          </a:solidFill>
                          <a:effectLst/>
                          <a:latin typeface="Calibri" panose="020F0502020204030204" pitchFamily="34" charset="0"/>
                          <a:cs typeface="Calibri" panose="020F0502020204030204" pitchFamily="34" charset="0"/>
                        </a:rPr>
                        <a:t>Trip</a:t>
                      </a:r>
                      <a:endParaRPr lang="en-GB" sz="1200" b="1" cap="none" spc="0">
                        <a:solidFill>
                          <a:schemeClr val="tx1"/>
                        </a:solidFill>
                        <a:effectLst/>
                        <a:latin typeface="Calibri" panose="020F0502020204030204" pitchFamily="34" charset="0"/>
                        <a:ea typeface="MS Mincho" panose="02020609040205080304" pitchFamily="49" charset="-128"/>
                        <a:cs typeface="Calibri" panose="020F0502020204030204" pitchFamily="34" charset="0"/>
                      </a:endParaRPr>
                    </a:p>
                  </a:txBody>
                  <a:tcPr marL="58546" marR="58546" marT="8131" marB="88450">
                    <a:lnL w="12700" cmpd="sng">
                      <a:noFill/>
                      <a:prstDash val="solid"/>
                    </a:lnL>
                    <a:lnR w="12700" cmpd="sng">
                      <a:noFill/>
                      <a:prstDash val="solid"/>
                    </a:lnR>
                    <a:lnT w="12700" cmpd="sng">
                      <a:noFill/>
                      <a:prstDash val="solid"/>
                    </a:lnT>
                    <a:lnB w="12700" cmpd="sng">
                      <a:noFill/>
                      <a:prstDash val="solid"/>
                    </a:lnB>
                    <a:solidFill>
                      <a:schemeClr val="bg1">
                        <a:lumMod val="85000"/>
                      </a:schemeClr>
                    </a:solidFill>
                  </a:tcPr>
                </a:tc>
                <a:tc>
                  <a:txBody>
                    <a:bodyPr/>
                    <a:lstStyle/>
                    <a:p>
                      <a:pPr algn="ctr">
                        <a:lnSpc>
                          <a:spcPct val="115000"/>
                        </a:lnSpc>
                      </a:pPr>
                      <a:r>
                        <a:rPr lang="en-GB" sz="1500" kern="1200" cap="none" spc="0">
                          <a:solidFill>
                            <a:schemeClr val="tx1"/>
                          </a:solidFill>
                          <a:effectLst/>
                          <a:latin typeface="Calibri" panose="020F0502020204030204" pitchFamily="34" charset="0"/>
                          <a:cs typeface="Calibri" panose="020F0502020204030204" pitchFamily="34" charset="0"/>
                        </a:rPr>
                        <a:t> </a:t>
                      </a:r>
                      <a:endParaRPr lang="en-GB" sz="1500" b="1" cap="none" spc="0">
                        <a:solidFill>
                          <a:schemeClr val="tx1"/>
                        </a:solidFill>
                        <a:effectLst/>
                        <a:latin typeface="Calibri" panose="020F0502020204030204" pitchFamily="34" charset="0"/>
                        <a:ea typeface="MS Mincho" panose="02020609040205080304" pitchFamily="49" charset="-128"/>
                        <a:cs typeface="Calibri" panose="020F0502020204030204" pitchFamily="34" charset="0"/>
                      </a:endParaRPr>
                    </a:p>
                  </a:txBody>
                  <a:tcPr marL="58546" marR="58546" marT="8131" marB="88450">
                    <a:lnL w="12700" cmpd="sng">
                      <a:noFill/>
                      <a:prstDash val="solid"/>
                    </a:lnL>
                    <a:lnR w="12700" cmpd="sng">
                      <a:noFill/>
                      <a:prstDash val="solid"/>
                    </a:lnR>
                    <a:lnT w="12700" cmpd="sng">
                      <a:noFill/>
                      <a:prstDash val="solid"/>
                    </a:lnT>
                    <a:lnB w="12700" cmpd="sng">
                      <a:noFill/>
                      <a:prstDash val="solid"/>
                    </a:lnB>
                    <a:solidFill>
                      <a:schemeClr val="bg1">
                        <a:lumMod val="85000"/>
                      </a:schemeClr>
                    </a:solidFill>
                  </a:tcPr>
                </a:tc>
                <a:tc>
                  <a:txBody>
                    <a:bodyPr/>
                    <a:lstStyle/>
                    <a:p>
                      <a:pPr algn="ctr">
                        <a:lnSpc>
                          <a:spcPct val="115000"/>
                        </a:lnSpc>
                      </a:pPr>
                      <a:r>
                        <a:rPr lang="en-GB" sz="1500" kern="1200" cap="none" spc="0">
                          <a:solidFill>
                            <a:schemeClr val="tx1"/>
                          </a:solidFill>
                          <a:effectLst/>
                          <a:latin typeface="Calibri" panose="020F0502020204030204" pitchFamily="34" charset="0"/>
                          <a:cs typeface="Calibri" panose="020F0502020204030204" pitchFamily="34" charset="0"/>
                        </a:rPr>
                        <a:t> </a:t>
                      </a:r>
                      <a:endParaRPr lang="en-GB" sz="1500" b="1" cap="none" spc="0">
                        <a:solidFill>
                          <a:schemeClr val="tx1"/>
                        </a:solidFill>
                        <a:effectLst/>
                        <a:latin typeface="Calibri" panose="020F0502020204030204" pitchFamily="34" charset="0"/>
                        <a:ea typeface="MS Mincho" panose="02020609040205080304" pitchFamily="49" charset="-128"/>
                        <a:cs typeface="Calibri" panose="020F0502020204030204" pitchFamily="34" charset="0"/>
                      </a:endParaRPr>
                    </a:p>
                  </a:txBody>
                  <a:tcPr marL="58546" marR="58546" marT="8131" marB="88450">
                    <a:lnL w="12700" cmpd="sng">
                      <a:noFill/>
                      <a:prstDash val="solid"/>
                    </a:lnL>
                    <a:lnR w="12700" cmpd="sng">
                      <a:noFill/>
                      <a:prstDash val="solid"/>
                    </a:lnR>
                    <a:lnT w="12700" cmpd="sng">
                      <a:noFill/>
                      <a:prstDash val="solid"/>
                    </a:lnT>
                    <a:lnB w="12700" cmpd="sng">
                      <a:noFill/>
                      <a:prstDash val="solid"/>
                    </a:lnB>
                    <a:solidFill>
                      <a:schemeClr val="bg1">
                        <a:lumMod val="85000"/>
                      </a:schemeClr>
                    </a:solidFill>
                  </a:tcPr>
                </a:tc>
                <a:tc>
                  <a:txBody>
                    <a:bodyPr/>
                    <a:lstStyle/>
                    <a:p>
                      <a:pPr algn="ctr">
                        <a:lnSpc>
                          <a:spcPct val="115000"/>
                        </a:lnSpc>
                      </a:pPr>
                      <a:r>
                        <a:rPr lang="en-GB" sz="1500" kern="1200" cap="none" spc="0">
                          <a:solidFill>
                            <a:schemeClr val="tx1"/>
                          </a:solidFill>
                          <a:effectLst/>
                          <a:latin typeface="Calibri" panose="020F0502020204030204" pitchFamily="34" charset="0"/>
                          <a:cs typeface="Calibri" panose="020F0502020204030204" pitchFamily="34" charset="0"/>
                        </a:rPr>
                        <a:t> </a:t>
                      </a:r>
                      <a:endParaRPr lang="en-GB" sz="1500" b="1" cap="none" spc="0">
                        <a:solidFill>
                          <a:schemeClr val="tx1"/>
                        </a:solidFill>
                        <a:effectLst/>
                        <a:latin typeface="Calibri" panose="020F0502020204030204" pitchFamily="34" charset="0"/>
                        <a:ea typeface="MS Mincho" panose="02020609040205080304" pitchFamily="49" charset="-128"/>
                        <a:cs typeface="Calibri" panose="020F0502020204030204" pitchFamily="34" charset="0"/>
                      </a:endParaRPr>
                    </a:p>
                  </a:txBody>
                  <a:tcPr marL="0" marR="0" marT="0" marB="88450">
                    <a:lnL w="12700" cmpd="sng">
                      <a:noFill/>
                      <a:prstDash val="solid"/>
                    </a:lnL>
                    <a:lnR w="12700" cmpd="sng">
                      <a:noFill/>
                      <a:prstDash val="solid"/>
                    </a:lnR>
                    <a:lnT w="12700" cmpd="sng">
                      <a:noFill/>
                      <a:prstDash val="solid"/>
                    </a:lnT>
                    <a:lnB w="12700" cmpd="sng">
                      <a:noFill/>
                      <a:prstDash val="solid"/>
                    </a:lnB>
                    <a:solidFill>
                      <a:schemeClr val="bg1">
                        <a:lumMod val="85000"/>
                      </a:schemeClr>
                    </a:solidFill>
                  </a:tcPr>
                </a:tc>
                <a:tc>
                  <a:txBody>
                    <a:bodyPr/>
                    <a:lstStyle/>
                    <a:p>
                      <a:pPr algn="ctr">
                        <a:lnSpc>
                          <a:spcPct val="115000"/>
                        </a:lnSpc>
                      </a:pPr>
                      <a:r>
                        <a:rPr lang="en-GB" sz="1500" kern="1200" cap="none" spc="0">
                          <a:solidFill>
                            <a:schemeClr val="tx1"/>
                          </a:solidFill>
                          <a:effectLst/>
                          <a:latin typeface="Calibri" panose="020F0502020204030204" pitchFamily="34" charset="0"/>
                          <a:cs typeface="Calibri" panose="020F0502020204030204" pitchFamily="34" charset="0"/>
                        </a:rPr>
                        <a:t> </a:t>
                      </a:r>
                      <a:endParaRPr lang="en-GB" sz="1500" b="1" cap="none" spc="0">
                        <a:solidFill>
                          <a:schemeClr val="tx1"/>
                        </a:solidFill>
                        <a:effectLst/>
                        <a:latin typeface="Calibri" panose="020F0502020204030204" pitchFamily="34" charset="0"/>
                        <a:ea typeface="MS Mincho" panose="02020609040205080304" pitchFamily="49" charset="-128"/>
                        <a:cs typeface="Calibri" panose="020F0502020204030204" pitchFamily="34" charset="0"/>
                      </a:endParaRPr>
                    </a:p>
                  </a:txBody>
                  <a:tcPr marL="0" marR="0" marT="0" marB="88450">
                    <a:lnL w="12700" cmpd="sng">
                      <a:noFill/>
                      <a:prstDash val="solid"/>
                    </a:lnL>
                    <a:lnR w="12700" cmpd="sng">
                      <a:noFill/>
                      <a:prstDash val="solid"/>
                    </a:lnR>
                    <a:lnT w="12700" cmpd="sng">
                      <a:noFill/>
                      <a:prstDash val="solid"/>
                    </a:lnT>
                    <a:lnB w="12700" cmpd="sng">
                      <a:noFill/>
                      <a:prstDash val="solid"/>
                    </a:lnB>
                    <a:solidFill>
                      <a:schemeClr val="bg1">
                        <a:lumMod val="85000"/>
                      </a:schemeClr>
                    </a:solidFill>
                  </a:tcPr>
                </a:tc>
                <a:tc>
                  <a:txBody>
                    <a:bodyPr/>
                    <a:lstStyle/>
                    <a:p>
                      <a:pPr algn="ctr">
                        <a:lnSpc>
                          <a:spcPct val="115000"/>
                        </a:lnSpc>
                      </a:pPr>
                      <a:r>
                        <a:rPr lang="en-GB" sz="1500" kern="1200" cap="none" spc="0" dirty="0">
                          <a:solidFill>
                            <a:schemeClr val="tx1"/>
                          </a:solidFill>
                          <a:effectLst/>
                          <a:latin typeface="Calibri" panose="020F0502020204030204" pitchFamily="34" charset="0"/>
                          <a:cs typeface="Calibri" panose="020F0502020204030204" pitchFamily="34" charset="0"/>
                        </a:rPr>
                        <a:t>1</a:t>
                      </a:r>
                      <a:endParaRPr lang="en-GB" sz="1500" b="1" cap="none" spc="0" dirty="0">
                        <a:solidFill>
                          <a:schemeClr val="tx1"/>
                        </a:solidFill>
                        <a:effectLst/>
                        <a:latin typeface="Calibri" panose="020F0502020204030204" pitchFamily="34" charset="0"/>
                        <a:ea typeface="MS Mincho" panose="02020609040205080304" pitchFamily="49" charset="-128"/>
                        <a:cs typeface="Calibri" panose="020F0502020204030204" pitchFamily="34" charset="0"/>
                      </a:endParaRPr>
                    </a:p>
                  </a:txBody>
                  <a:tcPr marL="0" marR="0" marT="0" marB="88450">
                    <a:lnL w="12700" cmpd="sng">
                      <a:noFill/>
                      <a:prstDash val="solid"/>
                    </a:lnL>
                    <a:lnR w="12700" cmpd="sng">
                      <a:noFill/>
                      <a:prstDash val="solid"/>
                    </a:lnR>
                    <a:lnT w="12700" cmpd="sng">
                      <a:noFill/>
                      <a:prstDash val="solid"/>
                    </a:lnT>
                    <a:lnB w="12700" cmpd="sng">
                      <a:noFill/>
                      <a:prstDash val="solid"/>
                    </a:lnB>
                    <a:solidFill>
                      <a:schemeClr val="bg1">
                        <a:lumMod val="85000"/>
                      </a:schemeClr>
                    </a:solidFill>
                  </a:tcPr>
                </a:tc>
                <a:extLst>
                  <a:ext uri="{0D108BD9-81ED-4DB2-BD59-A6C34878D82A}">
                    <a16:rowId xmlns:a16="http://schemas.microsoft.com/office/drawing/2014/main" xmlns="" val="830137690"/>
                  </a:ext>
                </a:extLst>
              </a:tr>
            </a:tbl>
          </a:graphicData>
        </a:graphic>
      </p:graphicFrame>
    </p:spTree>
    <p:extLst>
      <p:ext uri="{BB962C8B-B14F-4D97-AF65-F5344CB8AC3E}">
        <p14:creationId xmlns:p14="http://schemas.microsoft.com/office/powerpoint/2010/main" val="38480187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xmlns="" id="{BACC6370-2D7E-4714-9D71-7542949D7D5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xmlns="" id="{F68B3F68-107C-434F-AA38-110D5EA91B8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xmlns="" id="{AAD0DBB9-1A4B-4391-81D4-CB19F9AB91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xmlns="" id="{063BBA22-50EA-4C4D-BE05-F1CE4E63AA5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462A0E89-C16C-9A96-743E-005F88F988E2}"/>
              </a:ext>
            </a:extLst>
          </p:cNvPr>
          <p:cNvSpPr>
            <a:spLocks noGrp="1"/>
          </p:cNvSpPr>
          <p:nvPr>
            <p:ph type="title"/>
          </p:nvPr>
        </p:nvSpPr>
        <p:spPr>
          <a:xfrm>
            <a:off x="1371597" y="348865"/>
            <a:ext cx="10044023" cy="877729"/>
          </a:xfrm>
        </p:spPr>
        <p:txBody>
          <a:bodyPr vert="horz" lIns="91440" tIns="45720" rIns="91440" bIns="45720" rtlCol="0" anchor="ctr">
            <a:normAutofit/>
          </a:bodyPr>
          <a:lstStyle/>
          <a:p>
            <a:r>
              <a:rPr lang="en-US" sz="4000" kern="1200">
                <a:solidFill>
                  <a:srgbClr val="FFFFFF"/>
                </a:solidFill>
                <a:latin typeface="+mj-lt"/>
                <a:ea typeface="+mj-ea"/>
                <a:cs typeface="+mj-cs"/>
              </a:rPr>
              <a:t>Areas of Focus (SAEs) for 2025</a:t>
            </a:r>
          </a:p>
        </p:txBody>
      </p:sp>
      <p:sp>
        <p:nvSpPr>
          <p:cNvPr id="4" name="Footer Placeholder 3">
            <a:extLst>
              <a:ext uri="{FF2B5EF4-FFF2-40B4-BE49-F238E27FC236}">
                <a16:creationId xmlns:a16="http://schemas.microsoft.com/office/drawing/2014/main" xmlns="" id="{C7D080C9-FABF-D7BF-29D8-6672832ABFD4}"/>
              </a:ext>
            </a:extLst>
          </p:cNvPr>
          <p:cNvSpPr>
            <a:spLocks noGrp="1"/>
          </p:cNvSpPr>
          <p:nvPr>
            <p:ph type="ftr" sz="quarter" idx="11"/>
          </p:nvPr>
        </p:nvSpPr>
        <p:spPr>
          <a:xfrm rot="5400000">
            <a:off x="-1828800" y="1984248"/>
            <a:ext cx="4114800" cy="365125"/>
          </a:xfrm>
        </p:spPr>
        <p:txBody>
          <a:bodyPr vert="horz" lIns="91440" tIns="45720" rIns="91440" bIns="45720" rtlCol="0" anchor="ctr">
            <a:normAutofit/>
          </a:bodyPr>
          <a:lstStyle/>
          <a:p>
            <a:pPr algn="l">
              <a:spcAft>
                <a:spcPts val="600"/>
              </a:spcAft>
            </a:pPr>
            <a:r>
              <a:rPr lang="en-US" sz="1100" kern="1200" noProof="0">
                <a:solidFill>
                  <a:srgbClr val="FFFFFF"/>
                </a:solidFill>
                <a:latin typeface="+mn-lt"/>
                <a:ea typeface="+mn-ea"/>
                <a:cs typeface="+mn-cs"/>
              </a:rPr>
              <a:t>NHO Conference SAES 2023</a:t>
            </a:r>
            <a:endParaRPr lang="en-US" sz="1100" kern="1200" noProof="0" dirty="0">
              <a:solidFill>
                <a:srgbClr val="FFFFFF"/>
              </a:solidFill>
              <a:latin typeface="+mn-lt"/>
              <a:ea typeface="+mn-ea"/>
              <a:cs typeface="+mn-cs"/>
            </a:endParaRPr>
          </a:p>
        </p:txBody>
      </p:sp>
      <p:sp>
        <p:nvSpPr>
          <p:cNvPr id="5" name="Date Placeholder 4">
            <a:extLst>
              <a:ext uri="{FF2B5EF4-FFF2-40B4-BE49-F238E27FC236}">
                <a16:creationId xmlns:a16="http://schemas.microsoft.com/office/drawing/2014/main" xmlns="" id="{D9D1B05E-8E50-65B2-B125-3329771504C7}"/>
              </a:ext>
            </a:extLst>
          </p:cNvPr>
          <p:cNvSpPr>
            <a:spLocks noGrp="1"/>
          </p:cNvSpPr>
          <p:nvPr>
            <p:ph type="dt" sz="half" idx="10"/>
          </p:nvPr>
        </p:nvSpPr>
        <p:spPr>
          <a:xfrm>
            <a:off x="8970264" y="6455664"/>
            <a:ext cx="2743200" cy="365125"/>
          </a:xfrm>
        </p:spPr>
        <p:txBody>
          <a:bodyPr vert="horz" lIns="91440" tIns="45720" rIns="91440" bIns="45720" rtlCol="0" anchor="ctr">
            <a:normAutofit/>
          </a:bodyPr>
          <a:lstStyle/>
          <a:p>
            <a:pPr algn="r">
              <a:spcAft>
                <a:spcPts val="600"/>
              </a:spcAft>
            </a:pPr>
            <a:r>
              <a:rPr lang="en-US" sz="1100" noProof="0">
                <a:solidFill>
                  <a:schemeClr val="tx1">
                    <a:lumMod val="50000"/>
                    <a:lumOff val="50000"/>
                  </a:schemeClr>
                </a:solidFill>
              </a:rPr>
              <a:t>2025</a:t>
            </a:r>
            <a:endParaRPr lang="en-US" sz="1100" noProof="0" dirty="0">
              <a:solidFill>
                <a:schemeClr val="tx1">
                  <a:lumMod val="50000"/>
                  <a:lumOff val="50000"/>
                </a:schemeClr>
              </a:solidFill>
            </a:endParaRPr>
          </a:p>
        </p:txBody>
      </p:sp>
      <p:sp>
        <p:nvSpPr>
          <p:cNvPr id="6" name="Slide Number Placeholder 5">
            <a:extLst>
              <a:ext uri="{FF2B5EF4-FFF2-40B4-BE49-F238E27FC236}">
                <a16:creationId xmlns:a16="http://schemas.microsoft.com/office/drawing/2014/main" xmlns="" id="{272660A8-1A10-3ECC-2C19-3D3C5E8BA832}"/>
              </a:ext>
            </a:extLst>
          </p:cNvPr>
          <p:cNvSpPr>
            <a:spLocks noGrp="1"/>
          </p:cNvSpPr>
          <p:nvPr>
            <p:ph type="sldNum" sz="quarter" idx="12"/>
          </p:nvPr>
        </p:nvSpPr>
        <p:spPr>
          <a:xfrm>
            <a:off x="11704320" y="6455664"/>
            <a:ext cx="448056" cy="365125"/>
          </a:xfrm>
        </p:spPr>
        <p:txBody>
          <a:bodyPr vert="horz" lIns="91440" tIns="45720" rIns="91440" bIns="45720" rtlCol="0" anchor="ctr">
            <a:normAutofit/>
          </a:bodyPr>
          <a:lstStyle/>
          <a:p>
            <a:pPr>
              <a:spcAft>
                <a:spcPts val="600"/>
              </a:spcAft>
            </a:pPr>
            <a:fld id="{3A98EE3D-8CD1-4C3F-BD1C-C98C9596463C}" type="slidenum">
              <a:rPr lang="en-US" sz="1100" noProof="0" smtClean="0">
                <a:solidFill>
                  <a:schemeClr val="tx1">
                    <a:lumMod val="50000"/>
                    <a:lumOff val="50000"/>
                  </a:schemeClr>
                </a:solidFill>
              </a:rPr>
              <a:pPr>
                <a:spcAft>
                  <a:spcPts val="600"/>
                </a:spcAft>
              </a:pPr>
              <a:t>24</a:t>
            </a:fld>
            <a:endParaRPr lang="en-US" sz="1100" noProof="0">
              <a:solidFill>
                <a:schemeClr val="tx1">
                  <a:lumMod val="50000"/>
                  <a:lumOff val="50000"/>
                </a:schemeClr>
              </a:solidFill>
            </a:endParaRPr>
          </a:p>
        </p:txBody>
      </p:sp>
      <p:graphicFrame>
        <p:nvGraphicFramePr>
          <p:cNvPr id="25" name="Content Placeholder 2">
            <a:extLst>
              <a:ext uri="{FF2B5EF4-FFF2-40B4-BE49-F238E27FC236}">
                <a16:creationId xmlns:a16="http://schemas.microsoft.com/office/drawing/2014/main" xmlns="" id="{A5B0E28C-74D8-C446-C28B-F40A85A44A59}"/>
              </a:ext>
            </a:extLst>
          </p:cNvPr>
          <p:cNvGraphicFramePr>
            <a:graphicFrameLocks noGrp="1"/>
          </p:cNvGraphicFramePr>
          <p:nvPr>
            <p:ph idx="1"/>
            <p:extLst>
              <p:ext uri="{D42A27DB-BD31-4B8C-83A1-F6EECF244321}">
                <p14:modId xmlns:p14="http://schemas.microsoft.com/office/powerpoint/2010/main" val="1681850122"/>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053535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xmlns="" id="{9203DE33-2CD4-4CA8-9AF3-37C3B65133B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xmlns="" id="{0AF57B88-1D4C-41FA-A761-EC1DD10C35C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7539" y="1417538"/>
            <a:ext cx="6875818" cy="4040744"/>
          </a:xfrm>
          <a:prstGeom prst="rect">
            <a:avLst/>
          </a:prstGeom>
          <a:gradFill>
            <a:gsLst>
              <a:gs pos="1100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xmlns="" id="{D2548F45-5164-4ABB-8212-7F293FDED8D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a:off x="-159565" y="2659404"/>
            <a:ext cx="4355594" cy="4040742"/>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Placeholder 5">
            <a:extLst>
              <a:ext uri="{FF2B5EF4-FFF2-40B4-BE49-F238E27FC236}">
                <a16:creationId xmlns:a16="http://schemas.microsoft.com/office/drawing/2014/main" xmlns="" id="{759C8A92-D5F4-D611-52BD-9B7169D8E6DA}"/>
              </a:ext>
            </a:extLst>
          </p:cNvPr>
          <p:cNvPicPr>
            <a:picLocks noGrp="1" noChangeAspect="1"/>
          </p:cNvPicPr>
          <p:nvPr>
            <p:ph type="pic" sz="quarter" idx="13"/>
          </p:nvPr>
        </p:nvPicPr>
        <p:blipFill>
          <a:blip r:embed="rId3"/>
          <a:srcRect l="172" r="20611"/>
          <a:stretch/>
        </p:blipFill>
        <p:spPr>
          <a:xfrm>
            <a:off x="4038599" y="10"/>
            <a:ext cx="8160026" cy="6875809"/>
          </a:xfrm>
          <a:prstGeom prst="rect">
            <a:avLst/>
          </a:prstGeom>
        </p:spPr>
      </p:pic>
      <p:sp>
        <p:nvSpPr>
          <p:cNvPr id="17" name="Freeform: Shape 16">
            <a:extLst>
              <a:ext uri="{FF2B5EF4-FFF2-40B4-BE49-F238E27FC236}">
                <a16:creationId xmlns:a16="http://schemas.microsoft.com/office/drawing/2014/main" xmlns="" id="{5E81CCFB-7BEF-4186-86FB-D09450B4D02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xmlns="" id="{4365FB15-6FB9-5C98-524C-E90CA7C4D1D8}"/>
              </a:ext>
            </a:extLst>
          </p:cNvPr>
          <p:cNvSpPr>
            <a:spLocks noGrp="1"/>
          </p:cNvSpPr>
          <p:nvPr>
            <p:ph type="ctrTitle"/>
          </p:nvPr>
        </p:nvSpPr>
        <p:spPr>
          <a:xfrm>
            <a:off x="534473" y="2950387"/>
            <a:ext cx="3052293" cy="3531403"/>
          </a:xfrm>
        </p:spPr>
        <p:txBody>
          <a:bodyPr vert="horz" lIns="91440" tIns="45720" rIns="91440" bIns="45720" rtlCol="0" anchor="t">
            <a:normAutofit/>
          </a:bodyPr>
          <a:lstStyle/>
          <a:p>
            <a:pPr algn="r"/>
            <a:r>
              <a:rPr lang="en-US" sz="4000" dirty="0">
                <a:solidFill>
                  <a:srgbClr val="FFFFFF"/>
                </a:solidFill>
              </a:rPr>
              <a:t>Near Miss</a:t>
            </a:r>
            <a:br>
              <a:rPr lang="en-US" sz="4000" dirty="0">
                <a:solidFill>
                  <a:srgbClr val="FFFFFF"/>
                </a:solidFill>
              </a:rPr>
            </a:br>
            <a:r>
              <a:rPr lang="en-US" sz="4000" dirty="0">
                <a:solidFill>
                  <a:srgbClr val="FFFFFF"/>
                </a:solidFill>
              </a:rPr>
              <a:t/>
            </a:r>
            <a:br>
              <a:rPr lang="en-US" sz="4000" dirty="0">
                <a:solidFill>
                  <a:srgbClr val="FFFFFF"/>
                </a:solidFill>
              </a:rPr>
            </a:br>
            <a:endParaRPr lang="en-US" sz="4000" dirty="0">
              <a:solidFill>
                <a:srgbClr val="FFFFFF"/>
              </a:solidFill>
            </a:endParaRPr>
          </a:p>
        </p:txBody>
      </p:sp>
    </p:spTree>
    <p:extLst>
      <p:ext uri="{BB962C8B-B14F-4D97-AF65-F5344CB8AC3E}">
        <p14:creationId xmlns:p14="http://schemas.microsoft.com/office/powerpoint/2010/main" val="1262208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xmlns="" id="{BACC6370-2D7E-4714-9D71-7542949D7D5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F68B3F68-107C-434F-AA38-110D5EA91B8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xmlns="" id="{AAD0DBB9-1A4B-4391-81D4-CB19F9AB91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xmlns="" id="{063BBA22-50EA-4C4D-BE05-F1CE4E63AA5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132CAC07-4DD6-27C8-4A3B-0DA919150ED1}"/>
              </a:ext>
            </a:extLst>
          </p:cNvPr>
          <p:cNvSpPr>
            <a:spLocks noGrp="1"/>
          </p:cNvSpPr>
          <p:nvPr>
            <p:ph type="title"/>
          </p:nvPr>
        </p:nvSpPr>
        <p:spPr>
          <a:xfrm>
            <a:off x="1371597" y="348865"/>
            <a:ext cx="10044023" cy="877729"/>
          </a:xfrm>
        </p:spPr>
        <p:txBody>
          <a:bodyPr anchor="ctr">
            <a:normAutofit fontScale="90000"/>
          </a:bodyPr>
          <a:lstStyle/>
          <a:p>
            <a:r>
              <a:rPr lang="en-IE" sz="3400" dirty="0">
                <a:solidFill>
                  <a:srgbClr val="FFFFFF"/>
                </a:solidFill>
                <a:latin typeface="Calibri" panose="020F0502020204030204" pitchFamily="34" charset="0"/>
              </a:rPr>
              <a:t>Deviations Stage in transfusion process error occurred (n=32)</a:t>
            </a:r>
            <a:endParaRPr lang="en-GB" sz="3400" dirty="0">
              <a:solidFill>
                <a:srgbClr val="FFFFFF"/>
              </a:solidFill>
              <a:latin typeface="Calibri" panose="020F0502020204030204" pitchFamily="34" charset="0"/>
            </a:endParaRPr>
          </a:p>
        </p:txBody>
      </p:sp>
      <p:sp>
        <p:nvSpPr>
          <p:cNvPr id="4" name="Footer Placeholder 3">
            <a:extLst>
              <a:ext uri="{FF2B5EF4-FFF2-40B4-BE49-F238E27FC236}">
                <a16:creationId xmlns:a16="http://schemas.microsoft.com/office/drawing/2014/main" xmlns="" id="{8472B990-EDD8-D313-4A82-6A86D6D12A1B}"/>
              </a:ext>
            </a:extLst>
          </p:cNvPr>
          <p:cNvSpPr>
            <a:spLocks noGrp="1"/>
          </p:cNvSpPr>
          <p:nvPr>
            <p:ph type="ftr" sz="quarter" idx="11"/>
          </p:nvPr>
        </p:nvSpPr>
        <p:spPr>
          <a:xfrm rot="5400000">
            <a:off x="-1828800" y="1984248"/>
            <a:ext cx="4114800" cy="365125"/>
          </a:xfrm>
        </p:spPr>
        <p:txBody>
          <a:bodyPr>
            <a:normAutofit/>
          </a:bodyPr>
          <a:lstStyle/>
          <a:p>
            <a:pPr algn="l" rtl="0">
              <a:spcAft>
                <a:spcPts val="600"/>
              </a:spcAft>
            </a:pPr>
            <a:r>
              <a:rPr lang="en-GB" sz="1100" noProof="0">
                <a:solidFill>
                  <a:srgbClr val="FFFFFF"/>
                </a:solidFill>
              </a:rPr>
              <a:t>NHO Conference SAEs 2023</a:t>
            </a:r>
          </a:p>
        </p:txBody>
      </p:sp>
      <p:sp>
        <p:nvSpPr>
          <p:cNvPr id="5" name="Date Placeholder 4">
            <a:extLst>
              <a:ext uri="{FF2B5EF4-FFF2-40B4-BE49-F238E27FC236}">
                <a16:creationId xmlns:a16="http://schemas.microsoft.com/office/drawing/2014/main" xmlns="" id="{0BCE5921-3B88-335E-92DB-A6D347F59D12}"/>
              </a:ext>
            </a:extLst>
          </p:cNvPr>
          <p:cNvSpPr>
            <a:spLocks noGrp="1"/>
          </p:cNvSpPr>
          <p:nvPr>
            <p:ph type="dt" sz="half" idx="10"/>
          </p:nvPr>
        </p:nvSpPr>
        <p:spPr>
          <a:xfrm>
            <a:off x="8970264" y="6455664"/>
            <a:ext cx="2743200" cy="365125"/>
          </a:xfrm>
        </p:spPr>
        <p:txBody>
          <a:bodyPr>
            <a:normAutofit/>
          </a:bodyPr>
          <a:lstStyle/>
          <a:p>
            <a:pPr algn="r" rtl="0">
              <a:spcAft>
                <a:spcPts val="600"/>
              </a:spcAft>
            </a:pPr>
            <a:r>
              <a:rPr lang="en-GB" sz="1100" noProof="0">
                <a:solidFill>
                  <a:schemeClr val="tx1">
                    <a:lumMod val="50000"/>
                    <a:lumOff val="50000"/>
                  </a:schemeClr>
                </a:solidFill>
              </a:rPr>
              <a:t>2025</a:t>
            </a:r>
          </a:p>
        </p:txBody>
      </p:sp>
      <p:sp>
        <p:nvSpPr>
          <p:cNvPr id="6" name="Slide Number Placeholder 5">
            <a:extLst>
              <a:ext uri="{FF2B5EF4-FFF2-40B4-BE49-F238E27FC236}">
                <a16:creationId xmlns:a16="http://schemas.microsoft.com/office/drawing/2014/main" xmlns="" id="{AC99CC13-149A-EC58-A519-4CA891DBC1A0}"/>
              </a:ext>
            </a:extLst>
          </p:cNvPr>
          <p:cNvSpPr>
            <a:spLocks noGrp="1"/>
          </p:cNvSpPr>
          <p:nvPr>
            <p:ph type="sldNum" sz="quarter" idx="12"/>
          </p:nvPr>
        </p:nvSpPr>
        <p:spPr>
          <a:xfrm>
            <a:off x="11704320" y="6455664"/>
            <a:ext cx="448056" cy="365125"/>
          </a:xfrm>
        </p:spPr>
        <p:txBody>
          <a:bodyPr>
            <a:normAutofit/>
          </a:bodyPr>
          <a:lstStyle/>
          <a:p>
            <a:pPr rtl="0">
              <a:spcAft>
                <a:spcPts val="600"/>
              </a:spcAft>
            </a:pPr>
            <a:fld id="{3A98EE3D-8CD1-4C3F-BD1C-C98C9596463C}" type="slidenum">
              <a:rPr lang="en-GB" sz="1100" noProof="0">
                <a:solidFill>
                  <a:schemeClr val="tx1">
                    <a:lumMod val="50000"/>
                    <a:lumOff val="50000"/>
                  </a:schemeClr>
                </a:solidFill>
              </a:rPr>
              <a:pPr rtl="0">
                <a:spcAft>
                  <a:spcPts val="600"/>
                </a:spcAft>
              </a:pPr>
              <a:t>26</a:t>
            </a:fld>
            <a:endParaRPr lang="en-GB" sz="1100" noProof="0">
              <a:solidFill>
                <a:schemeClr val="tx1">
                  <a:lumMod val="50000"/>
                  <a:lumOff val="50000"/>
                </a:schemeClr>
              </a:solidFill>
            </a:endParaRPr>
          </a:p>
        </p:txBody>
      </p:sp>
      <p:graphicFrame>
        <p:nvGraphicFramePr>
          <p:cNvPr id="7" name="Content Placeholder 6">
            <a:extLst>
              <a:ext uri="{FF2B5EF4-FFF2-40B4-BE49-F238E27FC236}">
                <a16:creationId xmlns:a16="http://schemas.microsoft.com/office/drawing/2014/main" xmlns="" id="{3F0CD0F5-80D9-A512-20B5-A13A4A7370A5}"/>
              </a:ext>
            </a:extLst>
          </p:cNvPr>
          <p:cNvGraphicFramePr>
            <a:graphicFrameLocks noGrp="1"/>
          </p:cNvGraphicFramePr>
          <p:nvPr>
            <p:ph idx="1"/>
            <p:extLst>
              <p:ext uri="{D42A27DB-BD31-4B8C-83A1-F6EECF244321}">
                <p14:modId xmlns:p14="http://schemas.microsoft.com/office/powerpoint/2010/main" val="606705223"/>
              </p:ext>
            </p:extLst>
          </p:nvPr>
        </p:nvGraphicFramePr>
        <p:xfrm>
          <a:off x="644056" y="2112579"/>
          <a:ext cx="10927829" cy="419280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361943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xmlns="" id="{BACC6370-2D7E-4714-9D71-7542949D7D5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xmlns="" id="{256B2C21-A230-48C0-8DF1-C46611373C4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xmlns="" id="{3847E18C-932D-4C95-AABA-FEC7C9499AD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xmlns="" id="{3150CB11-0C61-439E-910F-5787759E72A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xmlns="" id="{43F8A58B-5155-44CE-A5FF-7647B47D0A7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Rectangle 22">
            <a:extLst>
              <a:ext uri="{FF2B5EF4-FFF2-40B4-BE49-F238E27FC236}">
                <a16:creationId xmlns:a16="http://schemas.microsoft.com/office/drawing/2014/main" xmlns="" id="{443F2ACA-E6D6-4028-82DD-F03C262D5DE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C5CE2730-AC55-47B1-1451-490ABB250A33}"/>
              </a:ext>
            </a:extLst>
          </p:cNvPr>
          <p:cNvSpPr>
            <a:spLocks noGrp="1"/>
          </p:cNvSpPr>
          <p:nvPr>
            <p:ph type="title"/>
          </p:nvPr>
        </p:nvSpPr>
        <p:spPr>
          <a:xfrm>
            <a:off x="586478" y="1683756"/>
            <a:ext cx="3115265" cy="2396359"/>
          </a:xfrm>
        </p:spPr>
        <p:txBody>
          <a:bodyPr vert="horz" lIns="91440" tIns="45720" rIns="91440" bIns="45720" rtlCol="0" anchor="b">
            <a:normAutofit fontScale="90000"/>
          </a:bodyPr>
          <a:lstStyle/>
          <a:p>
            <a:pPr algn="r"/>
            <a:r>
              <a:rPr lang="en-US" sz="3100" b="1" kern="1200">
                <a:solidFill>
                  <a:srgbClr val="FFFFFF"/>
                </a:solidFill>
                <a:latin typeface="+mj-lt"/>
                <a:ea typeface="+mj-ea"/>
                <a:cs typeface="+mj-cs"/>
              </a:rPr>
              <a:t>Common themes identified in near miss reports 2023</a:t>
            </a:r>
            <a:br>
              <a:rPr lang="en-US" sz="3100" b="1" kern="1200">
                <a:solidFill>
                  <a:srgbClr val="FFFFFF"/>
                </a:solidFill>
                <a:latin typeface="+mj-lt"/>
                <a:ea typeface="+mj-ea"/>
                <a:cs typeface="+mj-cs"/>
              </a:rPr>
            </a:br>
            <a:r>
              <a:rPr lang="en-US" sz="3100" b="1" kern="1200">
                <a:solidFill>
                  <a:srgbClr val="FFFFFF"/>
                </a:solidFill>
                <a:latin typeface="+mj-lt"/>
                <a:ea typeface="+mj-ea"/>
                <a:cs typeface="+mj-cs"/>
              </a:rPr>
              <a:t>(n=31)</a:t>
            </a:r>
          </a:p>
        </p:txBody>
      </p:sp>
      <p:sp>
        <p:nvSpPr>
          <p:cNvPr id="4" name="Footer Placeholder 3">
            <a:extLst>
              <a:ext uri="{FF2B5EF4-FFF2-40B4-BE49-F238E27FC236}">
                <a16:creationId xmlns:a16="http://schemas.microsoft.com/office/drawing/2014/main" xmlns="" id="{A8E06AAF-8AE7-58BA-AAE7-E948128CA013}"/>
              </a:ext>
            </a:extLst>
          </p:cNvPr>
          <p:cNvSpPr>
            <a:spLocks noGrp="1"/>
          </p:cNvSpPr>
          <p:nvPr>
            <p:ph type="ftr" sz="quarter" idx="11"/>
          </p:nvPr>
        </p:nvSpPr>
        <p:spPr>
          <a:xfrm rot="5400000">
            <a:off x="-1828800" y="1984248"/>
            <a:ext cx="4114800" cy="365125"/>
          </a:xfrm>
        </p:spPr>
        <p:txBody>
          <a:bodyPr vert="horz" lIns="91440" tIns="45720" rIns="91440" bIns="45720" rtlCol="0" anchor="ctr">
            <a:normAutofit/>
          </a:bodyPr>
          <a:lstStyle/>
          <a:p>
            <a:pPr algn="l">
              <a:spcAft>
                <a:spcPts val="600"/>
              </a:spcAft>
            </a:pPr>
            <a:r>
              <a:rPr lang="en-US" sz="1100" kern="1200">
                <a:solidFill>
                  <a:srgbClr val="FFFFFF"/>
                </a:solidFill>
                <a:latin typeface="+mn-lt"/>
                <a:ea typeface="+mn-ea"/>
                <a:cs typeface="+mn-cs"/>
              </a:rPr>
              <a:t>NHO Conference SAEs 2023</a:t>
            </a:r>
            <a:endParaRPr lang="en-US" sz="1100" kern="1200" noProof="0">
              <a:solidFill>
                <a:srgbClr val="FFFFFF"/>
              </a:solidFill>
              <a:latin typeface="+mn-lt"/>
              <a:ea typeface="+mn-ea"/>
              <a:cs typeface="+mn-cs"/>
            </a:endParaRPr>
          </a:p>
        </p:txBody>
      </p:sp>
      <p:sp>
        <p:nvSpPr>
          <p:cNvPr id="5" name="Date Placeholder 4">
            <a:extLst>
              <a:ext uri="{FF2B5EF4-FFF2-40B4-BE49-F238E27FC236}">
                <a16:creationId xmlns:a16="http://schemas.microsoft.com/office/drawing/2014/main" xmlns="" id="{2B0A28C1-D167-9EB5-043B-28244C1C495F}"/>
              </a:ext>
            </a:extLst>
          </p:cNvPr>
          <p:cNvSpPr>
            <a:spLocks noGrp="1"/>
          </p:cNvSpPr>
          <p:nvPr>
            <p:ph type="dt" sz="half" idx="10"/>
          </p:nvPr>
        </p:nvSpPr>
        <p:spPr>
          <a:xfrm>
            <a:off x="8970264" y="6455664"/>
            <a:ext cx="2743200" cy="365125"/>
          </a:xfrm>
        </p:spPr>
        <p:txBody>
          <a:bodyPr vert="horz" lIns="91440" tIns="45720" rIns="91440" bIns="45720" rtlCol="0" anchor="ctr">
            <a:normAutofit/>
          </a:bodyPr>
          <a:lstStyle/>
          <a:p>
            <a:pPr algn="r">
              <a:spcAft>
                <a:spcPts val="600"/>
              </a:spcAft>
            </a:pPr>
            <a:r>
              <a:rPr lang="en-US" sz="1100" noProof="0">
                <a:solidFill>
                  <a:schemeClr val="tx1">
                    <a:lumMod val="50000"/>
                    <a:lumOff val="50000"/>
                  </a:schemeClr>
                </a:solidFill>
              </a:rPr>
              <a:t>2025</a:t>
            </a:r>
          </a:p>
        </p:txBody>
      </p:sp>
      <p:sp>
        <p:nvSpPr>
          <p:cNvPr id="6" name="Slide Number Placeholder 5">
            <a:extLst>
              <a:ext uri="{FF2B5EF4-FFF2-40B4-BE49-F238E27FC236}">
                <a16:creationId xmlns:a16="http://schemas.microsoft.com/office/drawing/2014/main" xmlns="" id="{B4A830BA-2FE2-9428-3B5F-41E7F9F2107E}"/>
              </a:ext>
            </a:extLst>
          </p:cNvPr>
          <p:cNvSpPr>
            <a:spLocks noGrp="1"/>
          </p:cNvSpPr>
          <p:nvPr>
            <p:ph type="sldNum" sz="quarter" idx="12"/>
          </p:nvPr>
        </p:nvSpPr>
        <p:spPr>
          <a:xfrm>
            <a:off x="11704320" y="6455664"/>
            <a:ext cx="448056" cy="365125"/>
          </a:xfrm>
        </p:spPr>
        <p:txBody>
          <a:bodyPr vert="horz" lIns="91440" tIns="45720" rIns="91440" bIns="45720" rtlCol="0" anchor="ctr">
            <a:normAutofit/>
          </a:bodyPr>
          <a:lstStyle/>
          <a:p>
            <a:pPr>
              <a:spcAft>
                <a:spcPts val="600"/>
              </a:spcAft>
            </a:pPr>
            <a:fld id="{3A98EE3D-8CD1-4C3F-BD1C-C98C9596463C}" type="slidenum">
              <a:rPr lang="en-US" sz="1100" noProof="0">
                <a:solidFill>
                  <a:schemeClr val="tx1">
                    <a:lumMod val="50000"/>
                    <a:lumOff val="50000"/>
                  </a:schemeClr>
                </a:solidFill>
              </a:rPr>
              <a:pPr>
                <a:spcAft>
                  <a:spcPts val="600"/>
                </a:spcAft>
              </a:pPr>
              <a:t>27</a:t>
            </a:fld>
            <a:endParaRPr lang="en-US" sz="1100" noProof="0">
              <a:solidFill>
                <a:schemeClr val="tx1">
                  <a:lumMod val="50000"/>
                  <a:lumOff val="50000"/>
                </a:schemeClr>
              </a:solidFill>
            </a:endParaRPr>
          </a:p>
        </p:txBody>
      </p:sp>
      <p:graphicFrame>
        <p:nvGraphicFramePr>
          <p:cNvPr id="8" name="Content Placeholder 2">
            <a:extLst>
              <a:ext uri="{FF2B5EF4-FFF2-40B4-BE49-F238E27FC236}">
                <a16:creationId xmlns:a16="http://schemas.microsoft.com/office/drawing/2014/main" xmlns="" id="{D495E116-F716-77E9-B092-D0D7357F03A2}"/>
              </a:ext>
            </a:extLst>
          </p:cNvPr>
          <p:cNvGraphicFramePr>
            <a:graphicFrameLocks noGrp="1"/>
          </p:cNvGraphicFramePr>
          <p:nvPr>
            <p:ph idx="1"/>
            <p:extLst>
              <p:ext uri="{D42A27DB-BD31-4B8C-83A1-F6EECF244321}">
                <p14:modId xmlns:p14="http://schemas.microsoft.com/office/powerpoint/2010/main" val="1430232310"/>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545690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xmlns="" id="{A3EFF7B1-6CB7-47D1-AD37-B870CA2B215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xmlns="" id="{7FA2962B-21B6-4689-A95D-A8FF6ADE47F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24" y="0"/>
            <a:ext cx="12188952" cy="6858000"/>
          </a:xfrm>
          <a:prstGeom prst="rect">
            <a:avLst/>
          </a:prstGeom>
          <a:solidFill>
            <a:schemeClr val="bg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xmlns="" id="{A745280D-ED36-41FE-8EB1-CE597C99CFE8}"/>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rot="16200000">
            <a:off x="117348" y="774914"/>
            <a:ext cx="304800" cy="429768"/>
            <a:chOff x="215328" y="-46937"/>
            <a:chExt cx="304800" cy="2773841"/>
          </a:xfrm>
        </p:grpSpPr>
        <p:cxnSp>
          <p:nvCxnSpPr>
            <p:cNvPr id="33" name="Straight Connector 32">
              <a:extLst>
                <a:ext uri="{FF2B5EF4-FFF2-40B4-BE49-F238E27FC236}">
                  <a16:creationId xmlns:a16="http://schemas.microsoft.com/office/drawing/2014/main" xmlns="" id="{3D26CEB3-5AE4-4088-AD63-396DB50F2892}"/>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xmlns="" val="1"/>
                </p:ext>
              </p:extLst>
            </p:nvPr>
          </p:nvCxnSpPr>
          <p:spPr>
            <a:xfrm>
              <a:off x="2153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xmlns="" id="{4AA9279A-AD34-474C-834E-6BF658144A53}"/>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xmlns="" val="1"/>
                </p:ext>
              </p:extLst>
            </p:nvPr>
          </p:nvCxnSpPr>
          <p:spPr>
            <a:xfrm>
              <a:off x="3169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xmlns="" id="{B3589559-7D9A-4ECD-90BB-A5565E2DAE73}"/>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xmlns="" val="1"/>
                </p:ext>
              </p:extLst>
            </p:nvPr>
          </p:nvCxnSpPr>
          <p:spPr>
            <a:xfrm>
              <a:off x="4185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xmlns="" id="{701B1A71-DCEA-4EB2-8133-98A2CD6F0982}"/>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xmlns="" val="1"/>
                </p:ext>
              </p:extLst>
            </p:nvPr>
          </p:nvCxnSpPr>
          <p:spPr>
            <a:xfrm>
              <a:off x="5201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38" name="Group 37">
            <a:extLst>
              <a:ext uri="{FF2B5EF4-FFF2-40B4-BE49-F238E27FC236}">
                <a16:creationId xmlns:a16="http://schemas.microsoft.com/office/drawing/2014/main" xmlns="" id="{80E95A5C-1E97-41C3-9DEC-245FF6DEBF1F}"/>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 y="2075420"/>
            <a:ext cx="12048729" cy="4093306"/>
            <a:chOff x="1" y="2075420"/>
            <a:chExt cx="12048729" cy="4093306"/>
          </a:xfrm>
        </p:grpSpPr>
        <p:sp>
          <p:nvSpPr>
            <p:cNvPr id="39" name="Oval 38">
              <a:extLst>
                <a:ext uri="{FF2B5EF4-FFF2-40B4-BE49-F238E27FC236}">
                  <a16:creationId xmlns:a16="http://schemas.microsoft.com/office/drawing/2014/main" xmlns="" id="{8D3C3374-C720-4FCD-B6CD-AEF1D1A6190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xmlns="" id="{7639E2EF-4D23-4EA3-B29E-D6362FF7222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xmlns="" id="{730820A4-6CEA-4BF7-8DE4-F5B2D2EB239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xmlns="" id="{F320E002-8AED-4D4F-A104-0585FFFB9AF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Oval 42">
              <a:extLst>
                <a:ext uri="{FF2B5EF4-FFF2-40B4-BE49-F238E27FC236}">
                  <a16:creationId xmlns:a16="http://schemas.microsoft.com/office/drawing/2014/main" xmlns="" id="{6A0BF3F3-3A09-42CE-9483-114BD01DD96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xmlns="" id="{B233BD5C-DFC7-4EB7-B348-7C9B5B8D0AC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a:extLst>
              <a:ext uri="{FF2B5EF4-FFF2-40B4-BE49-F238E27FC236}">
                <a16:creationId xmlns:a16="http://schemas.microsoft.com/office/drawing/2014/main" xmlns="" id="{A00D2CE1-35C1-46E6-BD59-CEE668BD90F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a:off x="10438146" y="1042605"/>
            <a:ext cx="2796461" cy="711252"/>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xmlns="" id="{A58DCE86-9AE1-46D1-96D6-04B8B3EDF6FA}"/>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1259539" y="317578"/>
            <a:ext cx="548640" cy="549007"/>
            <a:chOff x="7029447" y="3514725"/>
            <a:chExt cx="1285875" cy="549007"/>
          </a:xfrm>
        </p:grpSpPr>
        <p:cxnSp>
          <p:nvCxnSpPr>
            <p:cNvPr id="49" name="Straight Connector 48">
              <a:extLst>
                <a:ext uri="{FF2B5EF4-FFF2-40B4-BE49-F238E27FC236}">
                  <a16:creationId xmlns:a16="http://schemas.microsoft.com/office/drawing/2014/main" xmlns="" id="{89B74739-D423-4F25-A976-0A6CD86D1733}"/>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xmlns=""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xmlns="" id="{6018E700-FF08-42AA-9237-24E7A74AD380}"/>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xmlns=""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xmlns="" id="{46B3488A-8A55-403E-B9C9-75AFA0CF53E1}"/>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xmlns=""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xmlns="" id="{15089B9D-BA8D-4A64-B95F-33940D9D6864}"/>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xmlns=""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54" name="Rectangle 53">
            <a:extLst>
              <a:ext uri="{FF2B5EF4-FFF2-40B4-BE49-F238E27FC236}">
                <a16:creationId xmlns:a16="http://schemas.microsoft.com/office/drawing/2014/main" xmlns="" id="{E18403B7-F2C7-4C07-8522-21C31910902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a:off x="-1" y="6140785"/>
            <a:ext cx="6095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xmlns="" id="{23B58CC6-A99E-43AF-A467-256F19287FB8}"/>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rot="5400000">
            <a:off x="616345" y="5940560"/>
            <a:ext cx="1285875" cy="549007"/>
            <a:chOff x="7029447" y="3514725"/>
            <a:chExt cx="1285875" cy="549007"/>
          </a:xfrm>
        </p:grpSpPr>
        <p:cxnSp>
          <p:nvCxnSpPr>
            <p:cNvPr id="57" name="Straight Connector 56">
              <a:extLst>
                <a:ext uri="{FF2B5EF4-FFF2-40B4-BE49-F238E27FC236}">
                  <a16:creationId xmlns:a16="http://schemas.microsoft.com/office/drawing/2014/main" xmlns="" id="{8FE97852-3A18-4317-B17E-8C45174F96F9}"/>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xmlns=""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xmlns="" id="{F9D0BC6E-6D0B-4589-B1BF-372BAA383950}"/>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xmlns=""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xmlns="" id="{530B892E-E062-4B0A-B79E-E55D36EC9AEB}"/>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xmlns=""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xmlns="" id="{8D1A4DF9-C28A-4C0A-B273-702F0C4880FF}"/>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xmlns=""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5" name="Title 4">
            <a:extLst>
              <a:ext uri="{FF2B5EF4-FFF2-40B4-BE49-F238E27FC236}">
                <a16:creationId xmlns:a16="http://schemas.microsoft.com/office/drawing/2014/main" xmlns="" id="{69DB7907-3917-242D-AF38-2A9D751226CF}"/>
              </a:ext>
            </a:extLst>
          </p:cNvPr>
          <p:cNvSpPr>
            <a:spLocks noGrp="1"/>
          </p:cNvSpPr>
          <p:nvPr>
            <p:ph type="title"/>
          </p:nvPr>
        </p:nvSpPr>
        <p:spPr>
          <a:xfrm>
            <a:off x="630936" y="495992"/>
            <a:ext cx="4195140" cy="5638831"/>
          </a:xfrm>
          <a:noFill/>
        </p:spPr>
        <p:txBody>
          <a:bodyPr anchor="ctr">
            <a:normAutofit/>
          </a:bodyPr>
          <a:lstStyle/>
          <a:p>
            <a:r>
              <a:rPr lang="en-IE" sz="4800" dirty="0">
                <a:latin typeface="Calibri" panose="020F0502020204030204" pitchFamily="34" charset="0"/>
              </a:rPr>
              <a:t>Near Miss areas of focus for 2025</a:t>
            </a:r>
            <a:endParaRPr lang="en-GB" sz="4800" dirty="0">
              <a:latin typeface="Calibri" panose="020F0502020204030204" pitchFamily="34" charset="0"/>
            </a:endParaRPr>
          </a:p>
        </p:txBody>
      </p:sp>
      <p:graphicFrame>
        <p:nvGraphicFramePr>
          <p:cNvPr id="24" name="Content Placeholder 5">
            <a:extLst>
              <a:ext uri="{FF2B5EF4-FFF2-40B4-BE49-F238E27FC236}">
                <a16:creationId xmlns:a16="http://schemas.microsoft.com/office/drawing/2014/main" xmlns="" id="{6060E252-8A59-9DA4-C8DD-CB278CA7C61E}"/>
              </a:ext>
            </a:extLst>
          </p:cNvPr>
          <p:cNvGraphicFramePr>
            <a:graphicFrameLocks noGrp="1"/>
          </p:cNvGraphicFramePr>
          <p:nvPr>
            <p:ph idx="1"/>
            <p:extLst>
              <p:ext uri="{D42A27DB-BD31-4B8C-83A1-F6EECF244321}">
                <p14:modId xmlns:p14="http://schemas.microsoft.com/office/powerpoint/2010/main" val="1140632612"/>
              </p:ext>
            </p:extLst>
          </p:nvPr>
        </p:nvGraphicFramePr>
        <p:xfrm>
          <a:off x="4915947" y="866585"/>
          <a:ext cx="6253722" cy="50561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64298906"/>
      </p:ext>
    </p:extLst>
  </p:cSld>
  <p:clrMapOvr>
    <a:overrideClrMapping bg1="dk1" tx1="lt1" bg2="dk2" tx2="lt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xmlns="" id="{C5A82473-957D-7BD0-C781-10A1CA66C2E4}"/>
              </a:ext>
            </a:extLst>
          </p:cNvPr>
          <p:cNvPicPr>
            <a:picLocks noGrp="1" noChangeAspect="1"/>
          </p:cNvPicPr>
          <p:nvPr>
            <p:ph type="pic" sz="quarter" idx="13"/>
          </p:nvPr>
        </p:nvPicPr>
        <p:blipFill>
          <a:blip r:embed="rId3"/>
          <a:srcRect t="23391" r="9091"/>
          <a:stretch/>
        </p:blipFill>
        <p:spPr>
          <a:xfrm>
            <a:off x="20" y="10"/>
            <a:ext cx="12191980" cy="6857990"/>
          </a:xfrm>
          <a:prstGeom prst="rect">
            <a:avLst/>
          </a:prstGeom>
        </p:spPr>
      </p:pic>
      <p:sp>
        <p:nvSpPr>
          <p:cNvPr id="19" name="Rectangle 18">
            <a:extLst>
              <a:ext uri="{FF2B5EF4-FFF2-40B4-BE49-F238E27FC236}">
                <a16:creationId xmlns:a16="http://schemas.microsoft.com/office/drawing/2014/main" xmlns="" id="{0496ACED-9F6B-4CC5-A927-FB932E0FA25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 y="3764612"/>
            <a:ext cx="5442280" cy="2256211"/>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6FA0B91B-5CC5-C2BE-DC50-DDA58C296C5E}"/>
              </a:ext>
            </a:extLst>
          </p:cNvPr>
          <p:cNvSpPr>
            <a:spLocks noGrp="1"/>
          </p:cNvSpPr>
          <p:nvPr>
            <p:ph type="ctrTitle"/>
          </p:nvPr>
        </p:nvSpPr>
        <p:spPr>
          <a:xfrm>
            <a:off x="640079" y="4025589"/>
            <a:ext cx="4610932" cy="1415839"/>
          </a:xfrm>
        </p:spPr>
        <p:txBody>
          <a:bodyPr vert="horz" lIns="91440" tIns="45720" rIns="91440" bIns="45720" rtlCol="0" anchor="b">
            <a:normAutofit/>
          </a:bodyPr>
          <a:lstStyle/>
          <a:p>
            <a:r>
              <a:rPr lang="en-US" sz="2800"/>
              <a:t>WBIT</a:t>
            </a:r>
          </a:p>
        </p:txBody>
      </p:sp>
    </p:spTree>
    <p:extLst>
      <p:ext uri="{BB962C8B-B14F-4D97-AF65-F5344CB8AC3E}">
        <p14:creationId xmlns:p14="http://schemas.microsoft.com/office/powerpoint/2010/main" val="86942681"/>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44">
            <a:extLst>
              <a:ext uri="{FF2B5EF4-FFF2-40B4-BE49-F238E27FC236}">
                <a16:creationId xmlns:a16="http://schemas.microsoft.com/office/drawing/2014/main" xmlns="" id="{873DDF9D-E27C-4E23-A1E8-CA352535F7C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 y="-10138"/>
            <a:ext cx="1219201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xmlns="" id="{4C6B5652-C661-4C58-B937-F0F490F7FCB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xmlns="" id="{0B936867-6407-43FB-9DE6-1B0879D0CB3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erson with curly hair wearing a black and white patterned jacket&#10;&#10;Description automatically generated">
            <a:extLst>
              <a:ext uri="{FF2B5EF4-FFF2-40B4-BE49-F238E27FC236}">
                <a16:creationId xmlns:a16="http://schemas.microsoft.com/office/drawing/2014/main" xmlns="" id="{A10C4AA5-5C13-AB7A-8475-1E211E7C22CF}"/>
              </a:ext>
            </a:extLst>
          </p:cNvPr>
          <p:cNvPicPr>
            <a:picLocks noChangeAspect="1"/>
          </p:cNvPicPr>
          <p:nvPr/>
        </p:nvPicPr>
        <p:blipFill>
          <a:blip r:embed="rId3"/>
          <a:srcRect t="8164" r="1" b="28915"/>
          <a:stretch/>
        </p:blipFill>
        <p:spPr>
          <a:xfrm>
            <a:off x="8154168" y="3400622"/>
            <a:ext cx="3860043" cy="3457378"/>
          </a:xfrm>
          <a:prstGeom prst="ellipse">
            <a:avLst/>
          </a:prstGeom>
          <a:ln>
            <a:noFill/>
          </a:ln>
          <a:effectLst>
            <a:softEdge rad="112500"/>
          </a:effectLst>
        </p:spPr>
      </p:pic>
      <p:sp>
        <p:nvSpPr>
          <p:cNvPr id="51" name="Rectangle 50">
            <a:extLst>
              <a:ext uri="{FF2B5EF4-FFF2-40B4-BE49-F238E27FC236}">
                <a16:creationId xmlns:a16="http://schemas.microsoft.com/office/drawing/2014/main" xmlns="" id="{ACD0B258-678B-4A8C-894F-848AF24A192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a:extLst>
              <a:ext uri="{FF2B5EF4-FFF2-40B4-BE49-F238E27FC236}">
                <a16:creationId xmlns:a16="http://schemas.microsoft.com/office/drawing/2014/main" xmlns="" id="{2F003F3F-F118-41D2-AA3F-74DB0D1970B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xmlns="" id="{C8D58395-74AF-401A-AF2F-76B6FCF71DF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Title 1">
            <a:extLst>
              <a:ext uri="{FF2B5EF4-FFF2-40B4-BE49-F238E27FC236}">
                <a16:creationId xmlns:a16="http://schemas.microsoft.com/office/drawing/2014/main" xmlns="" id="{8285E646-6573-D45C-D588-53A95DCBCCE6}"/>
              </a:ext>
            </a:extLst>
          </p:cNvPr>
          <p:cNvSpPr>
            <a:spLocks noGrp="1"/>
          </p:cNvSpPr>
          <p:nvPr>
            <p:ph type="title"/>
          </p:nvPr>
        </p:nvSpPr>
        <p:spPr>
          <a:xfrm>
            <a:off x="631065" y="457201"/>
            <a:ext cx="3020560" cy="3588870"/>
          </a:xfrm>
        </p:spPr>
        <p:txBody>
          <a:bodyPr vert="horz" lIns="91440" tIns="45720" rIns="91440" bIns="45720" rtlCol="0" anchor="b">
            <a:normAutofit/>
          </a:bodyPr>
          <a:lstStyle/>
          <a:p>
            <a:pPr algn="r"/>
            <a:r>
              <a:rPr lang="en-US" sz="3400" kern="1200" dirty="0">
                <a:solidFill>
                  <a:srgbClr val="FFFFFF"/>
                </a:solidFill>
                <a:latin typeface="Calibri" panose="020F0502020204030204" pitchFamily="34" charset="0"/>
                <a:cs typeface="Calibri" panose="020F0502020204030204" pitchFamily="34" charset="0"/>
              </a:rPr>
              <a:t>25 Years of Haemovigilance in Ireland</a:t>
            </a:r>
          </a:p>
        </p:txBody>
      </p:sp>
      <p:sp>
        <p:nvSpPr>
          <p:cNvPr id="8" name="Footer Placeholder 7">
            <a:extLst>
              <a:ext uri="{FF2B5EF4-FFF2-40B4-BE49-F238E27FC236}">
                <a16:creationId xmlns:a16="http://schemas.microsoft.com/office/drawing/2014/main" xmlns="" id="{C868F17F-2205-916C-FA34-DB75061C62CF}"/>
              </a:ext>
            </a:extLst>
          </p:cNvPr>
          <p:cNvSpPr>
            <a:spLocks noGrp="1"/>
          </p:cNvSpPr>
          <p:nvPr>
            <p:ph type="ftr" sz="quarter" idx="11"/>
          </p:nvPr>
        </p:nvSpPr>
        <p:spPr>
          <a:xfrm rot="5400000">
            <a:off x="-1818342" y="2017433"/>
            <a:ext cx="4114800" cy="365125"/>
          </a:xfrm>
        </p:spPr>
        <p:txBody>
          <a:bodyPr vert="horz" lIns="91440" tIns="45720" rIns="91440" bIns="45720" rtlCol="0" anchor="ctr">
            <a:normAutofit/>
          </a:bodyPr>
          <a:lstStyle/>
          <a:p>
            <a:pPr algn="l">
              <a:spcAft>
                <a:spcPts val="600"/>
              </a:spcAft>
            </a:pPr>
            <a:r>
              <a:rPr lang="en-US" sz="1100" kern="1200" noProof="0">
                <a:solidFill>
                  <a:srgbClr val="FFFFFF"/>
                </a:solidFill>
                <a:latin typeface="+mn-lt"/>
                <a:ea typeface="+mn-ea"/>
                <a:cs typeface="+mn-cs"/>
              </a:rPr>
              <a:t>NHO Conference SAEs 2023</a:t>
            </a:r>
          </a:p>
        </p:txBody>
      </p:sp>
      <p:sp>
        <p:nvSpPr>
          <p:cNvPr id="23" name="Content Placeholder 5">
            <a:extLst>
              <a:ext uri="{FF2B5EF4-FFF2-40B4-BE49-F238E27FC236}">
                <a16:creationId xmlns:a16="http://schemas.microsoft.com/office/drawing/2014/main" xmlns="" id="{90527EEE-A39B-0A55-BA58-8EB8A4A65AA3}"/>
              </a:ext>
            </a:extLst>
          </p:cNvPr>
          <p:cNvSpPr>
            <a:spLocks noGrp="1"/>
          </p:cNvSpPr>
          <p:nvPr>
            <p:ph sz="quarter" idx="4"/>
          </p:nvPr>
        </p:nvSpPr>
        <p:spPr>
          <a:xfrm>
            <a:off x="4649246" y="669363"/>
            <a:ext cx="3423930" cy="5534211"/>
          </a:xfrm>
        </p:spPr>
        <p:txBody>
          <a:bodyPr vert="horz" lIns="91440" tIns="45720" rIns="91440" bIns="45720" rtlCol="0" anchor="ctr">
            <a:normAutofit/>
          </a:bodyPr>
          <a:lstStyle/>
          <a:p>
            <a:pPr marL="0" indent="0">
              <a:buNone/>
            </a:pPr>
            <a:r>
              <a:rPr lang="en-US" sz="2000" b="1" dirty="0">
                <a:latin typeface="Calibri" panose="020F0502020204030204" pitchFamily="34" charset="0"/>
                <a:cs typeface="Calibri" panose="020F0502020204030204" pitchFamily="34" charset="0"/>
              </a:rPr>
              <a:t>Findings from Finlay Tribunal</a:t>
            </a:r>
            <a:r>
              <a:rPr lang="en-US" sz="2000" dirty="0">
                <a:latin typeface="Calibri" panose="020F0502020204030204" pitchFamily="34" charset="0"/>
                <a:cs typeface="Calibri" panose="020F0502020204030204" pitchFamily="34" charset="0"/>
              </a:rPr>
              <a:t>:</a:t>
            </a:r>
          </a:p>
          <a:p>
            <a:r>
              <a:rPr lang="en-US" sz="2000" dirty="0">
                <a:latin typeface="Calibri" panose="020F0502020204030204" pitchFamily="34" charset="0"/>
                <a:cs typeface="Calibri" panose="020F0502020204030204" pitchFamily="34" charset="0"/>
              </a:rPr>
              <a:t>Failure to follow own policies and procedures</a:t>
            </a:r>
          </a:p>
          <a:p>
            <a:r>
              <a:rPr lang="en-US" sz="2000" dirty="0">
                <a:latin typeface="Calibri" panose="020F0502020204030204" pitchFamily="34" charset="0"/>
                <a:cs typeface="Calibri" panose="020F0502020204030204" pitchFamily="34" charset="0"/>
              </a:rPr>
              <a:t>Failures to investigate, failure to report reactions</a:t>
            </a:r>
          </a:p>
          <a:p>
            <a:r>
              <a:rPr lang="en-US" sz="2000" dirty="0">
                <a:latin typeface="Calibri" panose="020F0502020204030204" pitchFamily="34" charset="0"/>
                <a:cs typeface="Calibri" panose="020F0502020204030204" pitchFamily="34" charset="0"/>
              </a:rPr>
              <a:t>Failures in communication</a:t>
            </a:r>
          </a:p>
          <a:p>
            <a:r>
              <a:rPr lang="en-US" sz="2000" dirty="0">
                <a:latin typeface="Calibri" panose="020F0502020204030204" pitchFamily="34" charset="0"/>
                <a:cs typeface="Calibri" panose="020F0502020204030204" pitchFamily="34" charset="0"/>
              </a:rPr>
              <a:t>Staff resourcing pressures</a:t>
            </a:r>
          </a:p>
          <a:p>
            <a:pPr marL="0" indent="0">
              <a:buNone/>
            </a:pPr>
            <a:endParaRPr lang="en-US" sz="2000" dirty="0">
              <a:latin typeface="Calibri" panose="020F0502020204030204" pitchFamily="34" charset="0"/>
              <a:cs typeface="Calibri" panose="020F0502020204030204" pitchFamily="34" charset="0"/>
            </a:endParaRPr>
          </a:p>
        </p:txBody>
      </p:sp>
      <p:pic>
        <p:nvPicPr>
          <p:cNvPr id="12" name="Picture 11" descr="A document with text on it&#10;&#10;Description automatically generated">
            <a:extLst>
              <a:ext uri="{FF2B5EF4-FFF2-40B4-BE49-F238E27FC236}">
                <a16:creationId xmlns:a16="http://schemas.microsoft.com/office/drawing/2014/main" xmlns="" id="{63099564-7DDD-E4B5-8B25-C9C45782D1C1}"/>
              </a:ext>
            </a:extLst>
          </p:cNvPr>
          <p:cNvPicPr>
            <a:picLocks noChangeAspect="1"/>
          </p:cNvPicPr>
          <p:nvPr/>
        </p:nvPicPr>
        <p:blipFill>
          <a:blip r:embed="rId4"/>
          <a:srcRect r="3" b="6393"/>
          <a:stretch/>
        </p:blipFill>
        <p:spPr>
          <a:xfrm>
            <a:off x="8210037" y="142595"/>
            <a:ext cx="3860043" cy="3437103"/>
          </a:xfrm>
          <a:prstGeom prst="ellipse">
            <a:avLst/>
          </a:prstGeom>
          <a:ln>
            <a:noFill/>
          </a:ln>
          <a:effectLst>
            <a:softEdge rad="112500"/>
          </a:effectLst>
        </p:spPr>
      </p:pic>
      <p:sp>
        <p:nvSpPr>
          <p:cNvPr id="9" name="Date Placeholder 8">
            <a:extLst>
              <a:ext uri="{FF2B5EF4-FFF2-40B4-BE49-F238E27FC236}">
                <a16:creationId xmlns:a16="http://schemas.microsoft.com/office/drawing/2014/main" xmlns="" id="{D710CA73-8E64-270D-1E74-DBFF63AA0301}"/>
              </a:ext>
            </a:extLst>
          </p:cNvPr>
          <p:cNvSpPr>
            <a:spLocks noGrp="1"/>
          </p:cNvSpPr>
          <p:nvPr>
            <p:ph type="dt" sz="half" idx="10"/>
          </p:nvPr>
        </p:nvSpPr>
        <p:spPr>
          <a:xfrm>
            <a:off x="8970264" y="6455664"/>
            <a:ext cx="2743200" cy="365125"/>
          </a:xfrm>
        </p:spPr>
        <p:txBody>
          <a:bodyPr vert="horz" lIns="91440" tIns="45720" rIns="91440" bIns="45720" rtlCol="0" anchor="ctr">
            <a:normAutofit/>
          </a:bodyPr>
          <a:lstStyle/>
          <a:p>
            <a:pPr algn="r">
              <a:spcAft>
                <a:spcPts val="600"/>
              </a:spcAft>
            </a:pPr>
            <a:r>
              <a:rPr lang="en-US" sz="1100" noProof="0">
                <a:solidFill>
                  <a:srgbClr val="FFFFFF"/>
                </a:solidFill>
              </a:rPr>
              <a:t>2025</a:t>
            </a:r>
          </a:p>
        </p:txBody>
      </p:sp>
      <p:sp>
        <p:nvSpPr>
          <p:cNvPr id="10" name="Slide Number Placeholder 9">
            <a:extLst>
              <a:ext uri="{FF2B5EF4-FFF2-40B4-BE49-F238E27FC236}">
                <a16:creationId xmlns:a16="http://schemas.microsoft.com/office/drawing/2014/main" xmlns="" id="{F98609CD-FE73-88A9-6064-951C4EBD4157}"/>
              </a:ext>
            </a:extLst>
          </p:cNvPr>
          <p:cNvSpPr>
            <a:spLocks noGrp="1"/>
          </p:cNvSpPr>
          <p:nvPr>
            <p:ph type="sldNum" sz="quarter" idx="12"/>
          </p:nvPr>
        </p:nvSpPr>
        <p:spPr>
          <a:xfrm>
            <a:off x="11704320" y="6455664"/>
            <a:ext cx="448056" cy="365125"/>
          </a:xfrm>
        </p:spPr>
        <p:txBody>
          <a:bodyPr vert="horz" lIns="91440" tIns="45720" rIns="91440" bIns="45720" rtlCol="0" anchor="ctr">
            <a:normAutofit/>
          </a:bodyPr>
          <a:lstStyle/>
          <a:p>
            <a:pPr>
              <a:spcAft>
                <a:spcPts val="600"/>
              </a:spcAft>
            </a:pPr>
            <a:fld id="{3A98EE3D-8CD1-4C3F-BD1C-C98C9596463C}" type="slidenum">
              <a:rPr lang="en-US" sz="1100" noProof="0">
                <a:solidFill>
                  <a:srgbClr val="FFFFFF"/>
                </a:solidFill>
              </a:rPr>
              <a:pPr>
                <a:spcAft>
                  <a:spcPts val="600"/>
                </a:spcAft>
              </a:pPr>
              <a:t>3</a:t>
            </a:fld>
            <a:endParaRPr lang="en-US" sz="1100" noProof="0">
              <a:solidFill>
                <a:srgbClr val="FFFFFF"/>
              </a:solidFill>
            </a:endParaRPr>
          </a:p>
        </p:txBody>
      </p:sp>
      <p:sp>
        <p:nvSpPr>
          <p:cNvPr id="5" name="AutoShape 4" descr="Thousands dead, 40 years of cover-up: time for justice for infected blood  victims">
            <a:extLst>
              <a:ext uri="{FF2B5EF4-FFF2-40B4-BE49-F238E27FC236}">
                <a16:creationId xmlns:a16="http://schemas.microsoft.com/office/drawing/2014/main" xmlns="" id="{095E9404-B845-9EAC-C6CA-B4E27274845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9484517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xmlns="" id="{BACC6370-2D7E-4714-9D71-7542949D7D5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xmlns="" id="{F68B3F68-107C-434F-AA38-110D5EA91B8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xmlns="" id="{AAD0DBB9-1A4B-4391-81D4-CB19F9AB91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xmlns="" id="{063BBA22-50EA-4C4D-BE05-F1CE4E63AA5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4E21E0F7-41AA-1FAE-7645-D58132098E03}"/>
              </a:ext>
            </a:extLst>
          </p:cNvPr>
          <p:cNvSpPr>
            <a:spLocks noGrp="1"/>
          </p:cNvSpPr>
          <p:nvPr>
            <p:ph type="title"/>
          </p:nvPr>
        </p:nvSpPr>
        <p:spPr>
          <a:xfrm>
            <a:off x="1383564" y="348865"/>
            <a:ext cx="9718111" cy="1576446"/>
          </a:xfrm>
        </p:spPr>
        <p:txBody>
          <a:bodyPr anchor="ctr">
            <a:normAutofit/>
          </a:bodyPr>
          <a:lstStyle/>
          <a:p>
            <a:r>
              <a:rPr lang="en-IE" sz="4000" dirty="0">
                <a:solidFill>
                  <a:srgbClr val="FFFFFF"/>
                </a:solidFill>
                <a:latin typeface="Calibri" panose="020F0502020204030204" pitchFamily="34" charset="0"/>
              </a:rPr>
              <a:t>WBITS what happened? (n=78) </a:t>
            </a:r>
            <a:endParaRPr lang="en-GB" sz="4000" dirty="0">
              <a:solidFill>
                <a:srgbClr val="FFFFFF"/>
              </a:solidFill>
              <a:latin typeface="Calibri" panose="020F0502020204030204" pitchFamily="34" charset="0"/>
            </a:endParaRPr>
          </a:p>
        </p:txBody>
      </p:sp>
      <p:sp>
        <p:nvSpPr>
          <p:cNvPr id="4" name="Footer Placeholder 3">
            <a:extLst>
              <a:ext uri="{FF2B5EF4-FFF2-40B4-BE49-F238E27FC236}">
                <a16:creationId xmlns:a16="http://schemas.microsoft.com/office/drawing/2014/main" xmlns="" id="{F727713C-BDB0-FA0E-0D6F-FC5F963923EF}"/>
              </a:ext>
            </a:extLst>
          </p:cNvPr>
          <p:cNvSpPr>
            <a:spLocks noGrp="1"/>
          </p:cNvSpPr>
          <p:nvPr>
            <p:ph type="ftr" sz="quarter" idx="11"/>
          </p:nvPr>
        </p:nvSpPr>
        <p:spPr>
          <a:xfrm rot="5400000">
            <a:off x="-1828800" y="1984248"/>
            <a:ext cx="4114800" cy="365125"/>
          </a:xfrm>
        </p:spPr>
        <p:txBody>
          <a:bodyPr>
            <a:normAutofit/>
          </a:bodyPr>
          <a:lstStyle/>
          <a:p>
            <a:pPr algn="l" rtl="0">
              <a:spcAft>
                <a:spcPts val="600"/>
              </a:spcAft>
            </a:pPr>
            <a:r>
              <a:rPr lang="en-IE" sz="1100" dirty="0">
                <a:solidFill>
                  <a:srgbClr val="FFFFFF"/>
                </a:solidFill>
              </a:rPr>
              <a:t>NHO Conference SAEs 2023</a:t>
            </a:r>
            <a:endParaRPr lang="en-GB" sz="1100" noProof="0" dirty="0">
              <a:solidFill>
                <a:srgbClr val="FFFFFF"/>
              </a:solidFill>
            </a:endParaRPr>
          </a:p>
        </p:txBody>
      </p:sp>
      <p:sp>
        <p:nvSpPr>
          <p:cNvPr id="5" name="Date Placeholder 4">
            <a:extLst>
              <a:ext uri="{FF2B5EF4-FFF2-40B4-BE49-F238E27FC236}">
                <a16:creationId xmlns:a16="http://schemas.microsoft.com/office/drawing/2014/main" xmlns="" id="{5545DF1F-754A-5637-A788-C571C716D8F5}"/>
              </a:ext>
            </a:extLst>
          </p:cNvPr>
          <p:cNvSpPr>
            <a:spLocks noGrp="1"/>
          </p:cNvSpPr>
          <p:nvPr>
            <p:ph type="dt" sz="half" idx="10"/>
          </p:nvPr>
        </p:nvSpPr>
        <p:spPr>
          <a:xfrm>
            <a:off x="8970264" y="6455664"/>
            <a:ext cx="2743200" cy="365125"/>
          </a:xfrm>
        </p:spPr>
        <p:txBody>
          <a:bodyPr>
            <a:normAutofit/>
          </a:bodyPr>
          <a:lstStyle/>
          <a:p>
            <a:pPr algn="r" rtl="0">
              <a:spcAft>
                <a:spcPts val="600"/>
              </a:spcAft>
            </a:pPr>
            <a:r>
              <a:rPr lang="en-GB" sz="1100" noProof="0" dirty="0">
                <a:solidFill>
                  <a:schemeClr val="tx1">
                    <a:lumMod val="50000"/>
                    <a:lumOff val="50000"/>
                  </a:schemeClr>
                </a:solidFill>
              </a:rPr>
              <a:t>2025</a:t>
            </a:r>
          </a:p>
        </p:txBody>
      </p:sp>
      <p:sp>
        <p:nvSpPr>
          <p:cNvPr id="6" name="Slide Number Placeholder 5">
            <a:extLst>
              <a:ext uri="{FF2B5EF4-FFF2-40B4-BE49-F238E27FC236}">
                <a16:creationId xmlns:a16="http://schemas.microsoft.com/office/drawing/2014/main" xmlns="" id="{708AD307-F14A-1326-A96F-E752EA043332}"/>
              </a:ext>
            </a:extLst>
          </p:cNvPr>
          <p:cNvSpPr>
            <a:spLocks noGrp="1"/>
          </p:cNvSpPr>
          <p:nvPr>
            <p:ph type="sldNum" sz="quarter" idx="12"/>
          </p:nvPr>
        </p:nvSpPr>
        <p:spPr>
          <a:xfrm>
            <a:off x="11704320" y="6455664"/>
            <a:ext cx="448056" cy="365125"/>
          </a:xfrm>
        </p:spPr>
        <p:txBody>
          <a:bodyPr>
            <a:normAutofit/>
          </a:bodyPr>
          <a:lstStyle/>
          <a:p>
            <a:pPr rtl="0">
              <a:spcAft>
                <a:spcPts val="600"/>
              </a:spcAft>
            </a:pPr>
            <a:fld id="{3A98EE3D-8CD1-4C3F-BD1C-C98C9596463C}" type="slidenum">
              <a:rPr lang="en-GB" sz="1100" noProof="0">
                <a:solidFill>
                  <a:schemeClr val="tx1">
                    <a:lumMod val="50000"/>
                    <a:lumOff val="50000"/>
                  </a:schemeClr>
                </a:solidFill>
              </a:rPr>
              <a:pPr rtl="0">
                <a:spcAft>
                  <a:spcPts val="600"/>
                </a:spcAft>
              </a:pPr>
              <a:t>30</a:t>
            </a:fld>
            <a:endParaRPr lang="en-GB" sz="1100" noProof="0">
              <a:solidFill>
                <a:schemeClr val="tx1">
                  <a:lumMod val="50000"/>
                  <a:lumOff val="50000"/>
                </a:schemeClr>
              </a:solidFill>
            </a:endParaRPr>
          </a:p>
        </p:txBody>
      </p:sp>
      <p:graphicFrame>
        <p:nvGraphicFramePr>
          <p:cNvPr id="7" name="Content Placeholder 6">
            <a:extLst>
              <a:ext uri="{FF2B5EF4-FFF2-40B4-BE49-F238E27FC236}">
                <a16:creationId xmlns:a16="http://schemas.microsoft.com/office/drawing/2014/main" xmlns="" id="{76134046-466A-246E-E325-6FCDA424FFC9}"/>
              </a:ext>
            </a:extLst>
          </p:cNvPr>
          <p:cNvGraphicFramePr>
            <a:graphicFrameLocks noGrp="1"/>
          </p:cNvGraphicFramePr>
          <p:nvPr>
            <p:ph idx="1"/>
            <p:extLst>
              <p:ext uri="{D42A27DB-BD31-4B8C-83A1-F6EECF244321}">
                <p14:modId xmlns:p14="http://schemas.microsoft.com/office/powerpoint/2010/main" val="1523226361"/>
              </p:ext>
            </p:extLst>
          </p:nvPr>
        </p:nvGraphicFramePr>
        <p:xfrm>
          <a:off x="644056" y="2431915"/>
          <a:ext cx="10927829" cy="387346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40800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57350">
              <a:schemeClr val="accent5">
                <a:lumMod val="60000"/>
                <a:lumOff val="40000"/>
              </a:schemeClr>
            </a:gs>
            <a:gs pos="0">
              <a:srgbClr val="92D05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xmlns="" id="{0E3596DD-156A-473E-9BB3-C6A29F7574E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xmlns="" id="{2C46C4D6-C474-4E92-B52E-944C1118F7B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0" y="0"/>
            <a:ext cx="5962785"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2" name="Title 1">
            <a:extLst>
              <a:ext uri="{FF2B5EF4-FFF2-40B4-BE49-F238E27FC236}">
                <a16:creationId xmlns:a16="http://schemas.microsoft.com/office/drawing/2014/main" xmlns="" id="{FA188D46-C995-9A94-ACC9-C08FAFC3787D}"/>
              </a:ext>
            </a:extLst>
          </p:cNvPr>
          <p:cNvSpPr>
            <a:spLocks noGrp="1"/>
          </p:cNvSpPr>
          <p:nvPr>
            <p:ph type="title"/>
          </p:nvPr>
        </p:nvSpPr>
        <p:spPr>
          <a:xfrm>
            <a:off x="838201" y="643467"/>
            <a:ext cx="3888526" cy="1800526"/>
          </a:xfrm>
        </p:spPr>
        <p:txBody>
          <a:bodyPr>
            <a:normAutofit/>
          </a:bodyPr>
          <a:lstStyle/>
          <a:p>
            <a:r>
              <a:rPr lang="en-IE" sz="4100" dirty="0">
                <a:latin typeface="Calibri" panose="020F0502020204030204" pitchFamily="34" charset="0"/>
                <a:cs typeface="Calibri" panose="020F0502020204030204" pitchFamily="34" charset="0"/>
              </a:rPr>
              <a:t>Locations of WBIT errors 2023</a:t>
            </a:r>
            <a:endParaRPr lang="en-GB" sz="4100" dirty="0">
              <a:latin typeface="Calibri" panose="020F0502020204030204" pitchFamily="34" charset="0"/>
              <a:cs typeface="Calibri" panose="020F0502020204030204" pitchFamily="34" charset="0"/>
            </a:endParaRPr>
          </a:p>
        </p:txBody>
      </p:sp>
      <p:sp>
        <p:nvSpPr>
          <p:cNvPr id="14" name="Text Placeholder 3">
            <a:extLst>
              <a:ext uri="{FF2B5EF4-FFF2-40B4-BE49-F238E27FC236}">
                <a16:creationId xmlns:a16="http://schemas.microsoft.com/office/drawing/2014/main" xmlns="" id="{8EF0D40E-6481-5A87-D5DE-7C38CE69FB03}"/>
              </a:ext>
            </a:extLst>
          </p:cNvPr>
          <p:cNvSpPr>
            <a:spLocks noGrp="1"/>
          </p:cNvSpPr>
          <p:nvPr>
            <p:ph type="body" sz="half" idx="4294967295"/>
          </p:nvPr>
        </p:nvSpPr>
        <p:spPr>
          <a:xfrm>
            <a:off x="838201" y="2623381"/>
            <a:ext cx="3888528" cy="3553581"/>
          </a:xfrm>
        </p:spPr>
        <p:txBody>
          <a:bodyPr>
            <a:normAutofit/>
          </a:bodyPr>
          <a:lstStyle/>
          <a:p>
            <a:pPr marL="285750" indent="-285750">
              <a:buFont typeface="Arial" panose="020B0604020202020204" pitchFamily="34" charset="0"/>
              <a:buChar char="•"/>
            </a:pPr>
            <a:r>
              <a:rPr lang="en-US" sz="2000" dirty="0">
                <a:latin typeface="Calibri" panose="020F0502020204030204" pitchFamily="34" charset="0"/>
                <a:cs typeface="Calibri" panose="020F0502020204030204" pitchFamily="34" charset="0"/>
              </a:rPr>
              <a:t>Increase in reports from </a:t>
            </a:r>
            <a:r>
              <a:rPr lang="en-US" sz="2000" b="1" dirty="0">
                <a:latin typeface="Calibri" panose="020F0502020204030204" pitchFamily="34" charset="0"/>
                <a:cs typeface="Calibri" panose="020F0502020204030204" pitchFamily="34" charset="0"/>
              </a:rPr>
              <a:t>maternity/labour wards</a:t>
            </a:r>
          </a:p>
          <a:p>
            <a:pPr marL="285750" indent="-285750">
              <a:buFont typeface="Arial" panose="020B0604020202020204" pitchFamily="34" charset="0"/>
              <a:buChar char="•"/>
            </a:pPr>
            <a:r>
              <a:rPr lang="en-US" sz="2000" dirty="0">
                <a:latin typeface="Calibri" panose="020F0502020204030204" pitchFamily="34" charset="0"/>
                <a:cs typeface="Calibri" panose="020F0502020204030204" pitchFamily="34" charset="0"/>
              </a:rPr>
              <a:t>Increase in reports from areas categorized as </a:t>
            </a:r>
            <a:r>
              <a:rPr lang="en-US" sz="2000" b="1" dirty="0">
                <a:latin typeface="Calibri" panose="020F0502020204030204" pitchFamily="34" charset="0"/>
                <a:cs typeface="Calibri" panose="020F0502020204030204" pitchFamily="34" charset="0"/>
              </a:rPr>
              <a:t>other</a:t>
            </a:r>
            <a:r>
              <a:rPr lang="en-US" sz="2000" dirty="0">
                <a:latin typeface="Calibri" panose="020F0502020204030204" pitchFamily="34" charset="0"/>
                <a:cs typeface="Calibri" panose="020F0502020204030204" pitchFamily="34" charset="0"/>
              </a:rPr>
              <a:t> (outpatients, external/private clinics, phlebotomy)</a:t>
            </a:r>
          </a:p>
          <a:p>
            <a:pPr marL="285750" indent="-285750">
              <a:buFont typeface="Arial" panose="020B0604020202020204" pitchFamily="34" charset="0"/>
              <a:buChar char="•"/>
            </a:pPr>
            <a:endParaRPr lang="en-US" sz="2000" dirty="0"/>
          </a:p>
        </p:txBody>
      </p:sp>
      <p:sp>
        <p:nvSpPr>
          <p:cNvPr id="5" name="Date Placeholder 4">
            <a:extLst>
              <a:ext uri="{FF2B5EF4-FFF2-40B4-BE49-F238E27FC236}">
                <a16:creationId xmlns:a16="http://schemas.microsoft.com/office/drawing/2014/main" xmlns="" id="{4B4FA616-115B-AB88-EC28-B904130258D8}"/>
              </a:ext>
            </a:extLst>
          </p:cNvPr>
          <p:cNvSpPr>
            <a:spLocks noGrp="1"/>
          </p:cNvSpPr>
          <p:nvPr>
            <p:ph type="dt" sz="half" idx="10"/>
          </p:nvPr>
        </p:nvSpPr>
        <p:spPr>
          <a:xfrm>
            <a:off x="838200" y="6356350"/>
            <a:ext cx="2743200" cy="365125"/>
          </a:xfrm>
        </p:spPr>
        <p:txBody>
          <a:bodyPr>
            <a:normAutofit/>
          </a:bodyPr>
          <a:lstStyle/>
          <a:p>
            <a:pPr rtl="0">
              <a:spcAft>
                <a:spcPts val="600"/>
              </a:spcAft>
            </a:pPr>
            <a:r>
              <a:rPr lang="en-GB" noProof="0" dirty="0"/>
              <a:t>2025</a:t>
            </a:r>
          </a:p>
        </p:txBody>
      </p:sp>
      <p:sp>
        <p:nvSpPr>
          <p:cNvPr id="4" name="Footer Placeholder 3">
            <a:extLst>
              <a:ext uri="{FF2B5EF4-FFF2-40B4-BE49-F238E27FC236}">
                <a16:creationId xmlns:a16="http://schemas.microsoft.com/office/drawing/2014/main" xmlns="" id="{E572AB2B-597D-85E4-4721-C352D7297214}"/>
              </a:ext>
            </a:extLst>
          </p:cNvPr>
          <p:cNvSpPr>
            <a:spLocks noGrp="1"/>
          </p:cNvSpPr>
          <p:nvPr>
            <p:ph type="ftr" sz="quarter" idx="11"/>
          </p:nvPr>
        </p:nvSpPr>
        <p:spPr>
          <a:xfrm>
            <a:off x="4038600" y="6356350"/>
            <a:ext cx="4114800" cy="365125"/>
          </a:xfrm>
        </p:spPr>
        <p:txBody>
          <a:bodyPr>
            <a:normAutofit/>
          </a:bodyPr>
          <a:lstStyle/>
          <a:p>
            <a:pPr rtl="0">
              <a:spcAft>
                <a:spcPts val="600"/>
              </a:spcAft>
            </a:pPr>
            <a:r>
              <a:rPr lang="en-GB" noProof="0" dirty="0"/>
              <a:t>NHO Conference SAEs 2023 </a:t>
            </a:r>
          </a:p>
        </p:txBody>
      </p:sp>
      <p:sp>
        <p:nvSpPr>
          <p:cNvPr id="6" name="Slide Number Placeholder 5">
            <a:extLst>
              <a:ext uri="{FF2B5EF4-FFF2-40B4-BE49-F238E27FC236}">
                <a16:creationId xmlns:a16="http://schemas.microsoft.com/office/drawing/2014/main" xmlns="" id="{60B6E7B6-7BD5-8E98-0FF4-28F2506DB169}"/>
              </a:ext>
            </a:extLst>
          </p:cNvPr>
          <p:cNvSpPr>
            <a:spLocks noGrp="1"/>
          </p:cNvSpPr>
          <p:nvPr>
            <p:ph type="sldNum" sz="quarter" idx="12"/>
          </p:nvPr>
        </p:nvSpPr>
        <p:spPr>
          <a:xfrm>
            <a:off x="8610600" y="6356350"/>
            <a:ext cx="2743200" cy="365125"/>
          </a:xfrm>
        </p:spPr>
        <p:txBody>
          <a:bodyPr>
            <a:normAutofit/>
          </a:bodyPr>
          <a:lstStyle/>
          <a:p>
            <a:pPr rtl="0">
              <a:spcAft>
                <a:spcPts val="600"/>
              </a:spcAft>
            </a:pPr>
            <a:fld id="{3A98EE3D-8CD1-4C3F-BD1C-C98C9596463C}" type="slidenum">
              <a:rPr lang="en-GB" noProof="0" smtClean="0"/>
              <a:pPr rtl="0">
                <a:spcAft>
                  <a:spcPts val="600"/>
                </a:spcAft>
              </a:pPr>
              <a:t>31</a:t>
            </a:fld>
            <a:endParaRPr lang="en-GB" noProof="0"/>
          </a:p>
        </p:txBody>
      </p:sp>
      <p:graphicFrame>
        <p:nvGraphicFramePr>
          <p:cNvPr id="9" name="Content Placeholder 8">
            <a:extLst>
              <a:ext uri="{FF2B5EF4-FFF2-40B4-BE49-F238E27FC236}">
                <a16:creationId xmlns:a16="http://schemas.microsoft.com/office/drawing/2014/main" xmlns="" id="{0C86054A-2E3B-5400-E0A2-ECB5EA472979}"/>
              </a:ext>
            </a:extLst>
          </p:cNvPr>
          <p:cNvGraphicFramePr>
            <a:graphicFrameLocks noGrp="1"/>
          </p:cNvGraphicFramePr>
          <p:nvPr>
            <p:ph idx="1"/>
            <p:extLst>
              <p:ext uri="{D42A27DB-BD31-4B8C-83A1-F6EECF244321}">
                <p14:modId xmlns:p14="http://schemas.microsoft.com/office/powerpoint/2010/main" val="302461433"/>
              </p:ext>
            </p:extLst>
          </p:nvPr>
        </p:nvGraphicFramePr>
        <p:xfrm>
          <a:off x="5564928" y="643467"/>
          <a:ext cx="6091316" cy="559987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263280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xmlns="" id="{BACC6370-2D7E-4714-9D71-7542949D7D5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xmlns="" id="{256B2C21-A230-48C0-8DF1-C46611373C4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xmlns="" id="{3847E18C-932D-4C95-AABA-FEC7C9499AD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xmlns="" id="{3150CB11-0C61-439E-910F-5787759E72A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xmlns="" id="{43F8A58B-5155-44CE-A5FF-7647B47D0A7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Rectangle 22">
            <a:extLst>
              <a:ext uri="{FF2B5EF4-FFF2-40B4-BE49-F238E27FC236}">
                <a16:creationId xmlns:a16="http://schemas.microsoft.com/office/drawing/2014/main" xmlns="" id="{443F2ACA-E6D6-4028-82DD-F03C262D5DE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DF10A349-5F5C-E4F4-5B3C-377352EBFCFF}"/>
              </a:ext>
            </a:extLst>
          </p:cNvPr>
          <p:cNvSpPr>
            <a:spLocks noGrp="1"/>
          </p:cNvSpPr>
          <p:nvPr>
            <p:ph type="title"/>
          </p:nvPr>
        </p:nvSpPr>
        <p:spPr>
          <a:xfrm>
            <a:off x="586478" y="1683756"/>
            <a:ext cx="3115265" cy="2396359"/>
          </a:xfrm>
        </p:spPr>
        <p:txBody>
          <a:bodyPr anchor="b">
            <a:normAutofit/>
          </a:bodyPr>
          <a:lstStyle/>
          <a:p>
            <a:pPr algn="r"/>
            <a:r>
              <a:rPr lang="en-IE" sz="4000" dirty="0">
                <a:solidFill>
                  <a:srgbClr val="FFFFFF"/>
                </a:solidFill>
                <a:latin typeface="Calibri" panose="020F0502020204030204" pitchFamily="34" charset="0"/>
              </a:rPr>
              <a:t>Staff involved in WBIT Events 2023</a:t>
            </a:r>
            <a:endParaRPr lang="en-GB" sz="4000" dirty="0">
              <a:solidFill>
                <a:srgbClr val="FFFFFF"/>
              </a:solidFill>
              <a:latin typeface="Calibri" panose="020F0502020204030204" pitchFamily="34" charset="0"/>
            </a:endParaRPr>
          </a:p>
        </p:txBody>
      </p:sp>
      <p:sp>
        <p:nvSpPr>
          <p:cNvPr id="5" name="Footer Placeholder 4">
            <a:extLst>
              <a:ext uri="{FF2B5EF4-FFF2-40B4-BE49-F238E27FC236}">
                <a16:creationId xmlns:a16="http://schemas.microsoft.com/office/drawing/2014/main" xmlns="" id="{9F943679-6DA3-0A83-C5DA-8278506EB7FD}"/>
              </a:ext>
            </a:extLst>
          </p:cNvPr>
          <p:cNvSpPr>
            <a:spLocks noGrp="1"/>
          </p:cNvSpPr>
          <p:nvPr>
            <p:ph type="ftr" sz="quarter" idx="11"/>
          </p:nvPr>
        </p:nvSpPr>
        <p:spPr>
          <a:xfrm rot="5400000">
            <a:off x="-1828800" y="1984248"/>
            <a:ext cx="4114800" cy="365125"/>
          </a:xfrm>
        </p:spPr>
        <p:txBody>
          <a:bodyPr>
            <a:normAutofit/>
          </a:bodyPr>
          <a:lstStyle/>
          <a:p>
            <a:pPr algn="l" rtl="0">
              <a:spcAft>
                <a:spcPts val="600"/>
              </a:spcAft>
            </a:pPr>
            <a:r>
              <a:rPr lang="en-GB" sz="1100" noProof="0" dirty="0">
                <a:solidFill>
                  <a:srgbClr val="FFFFFF"/>
                </a:solidFill>
              </a:rPr>
              <a:t>NHO Conference SAEs 2023</a:t>
            </a:r>
          </a:p>
        </p:txBody>
      </p:sp>
      <p:sp>
        <p:nvSpPr>
          <p:cNvPr id="6" name="Date Placeholder 5">
            <a:extLst>
              <a:ext uri="{FF2B5EF4-FFF2-40B4-BE49-F238E27FC236}">
                <a16:creationId xmlns:a16="http://schemas.microsoft.com/office/drawing/2014/main" xmlns="" id="{454C4ED9-728D-13DF-72B4-9CD4B442574E}"/>
              </a:ext>
            </a:extLst>
          </p:cNvPr>
          <p:cNvSpPr>
            <a:spLocks noGrp="1"/>
          </p:cNvSpPr>
          <p:nvPr>
            <p:ph type="dt" sz="half" idx="10"/>
          </p:nvPr>
        </p:nvSpPr>
        <p:spPr>
          <a:xfrm>
            <a:off x="8970264" y="6455664"/>
            <a:ext cx="2743200" cy="365125"/>
          </a:xfrm>
        </p:spPr>
        <p:txBody>
          <a:bodyPr>
            <a:normAutofit/>
          </a:bodyPr>
          <a:lstStyle/>
          <a:p>
            <a:pPr algn="r" rtl="0">
              <a:spcAft>
                <a:spcPts val="600"/>
              </a:spcAft>
            </a:pPr>
            <a:r>
              <a:rPr lang="en-GB" sz="1100" noProof="0" dirty="0">
                <a:solidFill>
                  <a:schemeClr val="tx1">
                    <a:lumMod val="50000"/>
                    <a:lumOff val="50000"/>
                  </a:schemeClr>
                </a:solidFill>
              </a:rPr>
              <a:t>2025</a:t>
            </a:r>
          </a:p>
        </p:txBody>
      </p:sp>
      <p:sp>
        <p:nvSpPr>
          <p:cNvPr id="7" name="Slide Number Placeholder 6">
            <a:extLst>
              <a:ext uri="{FF2B5EF4-FFF2-40B4-BE49-F238E27FC236}">
                <a16:creationId xmlns:a16="http://schemas.microsoft.com/office/drawing/2014/main" xmlns="" id="{8C85AA2C-C82F-DC5E-E18D-A46C34E5B677}"/>
              </a:ext>
            </a:extLst>
          </p:cNvPr>
          <p:cNvSpPr>
            <a:spLocks noGrp="1"/>
          </p:cNvSpPr>
          <p:nvPr>
            <p:ph type="sldNum" sz="quarter" idx="12"/>
          </p:nvPr>
        </p:nvSpPr>
        <p:spPr>
          <a:xfrm>
            <a:off x="11704320" y="6455664"/>
            <a:ext cx="448056" cy="365125"/>
          </a:xfrm>
        </p:spPr>
        <p:txBody>
          <a:bodyPr>
            <a:normAutofit/>
          </a:bodyPr>
          <a:lstStyle/>
          <a:p>
            <a:pPr rtl="0">
              <a:spcAft>
                <a:spcPts val="600"/>
              </a:spcAft>
            </a:pPr>
            <a:fld id="{3A98EE3D-8CD1-4C3F-BD1C-C98C9596463C}" type="slidenum">
              <a:rPr lang="en-GB" sz="1100" noProof="0">
                <a:solidFill>
                  <a:schemeClr val="tx1">
                    <a:lumMod val="50000"/>
                    <a:lumOff val="50000"/>
                  </a:schemeClr>
                </a:solidFill>
              </a:rPr>
              <a:pPr rtl="0">
                <a:spcAft>
                  <a:spcPts val="600"/>
                </a:spcAft>
              </a:pPr>
              <a:t>32</a:t>
            </a:fld>
            <a:endParaRPr lang="en-GB" sz="1100" noProof="0">
              <a:solidFill>
                <a:schemeClr val="tx1">
                  <a:lumMod val="50000"/>
                  <a:lumOff val="50000"/>
                </a:schemeClr>
              </a:solidFill>
            </a:endParaRPr>
          </a:p>
        </p:txBody>
      </p:sp>
      <p:graphicFrame>
        <p:nvGraphicFramePr>
          <p:cNvPr id="8" name="Content Placeholder 7">
            <a:extLst>
              <a:ext uri="{FF2B5EF4-FFF2-40B4-BE49-F238E27FC236}">
                <a16:creationId xmlns:a16="http://schemas.microsoft.com/office/drawing/2014/main" xmlns="" id="{DE371C64-2C9F-520A-9FE6-02CBA00DE073}"/>
              </a:ext>
            </a:extLst>
          </p:cNvPr>
          <p:cNvGraphicFramePr>
            <a:graphicFrameLocks noGrp="1"/>
          </p:cNvGraphicFramePr>
          <p:nvPr>
            <p:ph idx="1"/>
            <p:extLst>
              <p:ext uri="{D42A27DB-BD31-4B8C-83A1-F6EECF244321}">
                <p14:modId xmlns:p14="http://schemas.microsoft.com/office/powerpoint/2010/main" val="4036771629"/>
              </p:ext>
            </p:extLst>
          </p:nvPr>
        </p:nvGraphicFramePr>
        <p:xfrm>
          <a:off x="4905052" y="750440"/>
          <a:ext cx="6666833" cy="54539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802187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xmlns="" id="{BACC6370-2D7E-4714-9D71-7542949D7D5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xmlns="" id="{256B2C21-A230-48C0-8DF1-C46611373C4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xmlns="" id="{3847E18C-932D-4C95-AABA-FEC7C9499AD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xmlns="" id="{3150CB11-0C61-439E-910F-5787759E72A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xmlns="" id="{43F8A58B-5155-44CE-A5FF-7647B47D0A7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Rectangle 40">
            <a:extLst>
              <a:ext uri="{FF2B5EF4-FFF2-40B4-BE49-F238E27FC236}">
                <a16:creationId xmlns:a16="http://schemas.microsoft.com/office/drawing/2014/main" xmlns="" id="{443F2ACA-E6D6-4028-82DD-F03C262D5DE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86478" y="1683756"/>
            <a:ext cx="3115265" cy="2396359"/>
          </a:xfrm>
        </p:spPr>
        <p:txBody>
          <a:bodyPr anchor="b">
            <a:normAutofit/>
          </a:bodyPr>
          <a:lstStyle/>
          <a:p>
            <a:pPr algn="r"/>
            <a:r>
              <a:rPr lang="en-IE" sz="4000">
                <a:solidFill>
                  <a:srgbClr val="FFFFFF"/>
                </a:solidFill>
                <a:latin typeface="Calibri" panose="020F0502020204030204" pitchFamily="34" charset="0"/>
              </a:rPr>
              <a:t>Maternity Samples and WBITS (n=37)</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11784338"/>
              </p:ext>
            </p:extLst>
          </p:nvPr>
        </p:nvGraphicFramePr>
        <p:xfrm>
          <a:off x="4905052" y="750440"/>
          <a:ext cx="6666833" cy="54539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412507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xmlns="" id="{BACC6370-2D7E-4714-9D71-7542949D7D5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xmlns="" id="{256B2C21-A230-48C0-8DF1-C46611373C4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xmlns="" id="{3847E18C-932D-4C95-AABA-FEC7C9499AD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xmlns="" id="{3150CB11-0C61-439E-910F-5787759E72A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xmlns="" id="{43F8A58B-5155-44CE-A5FF-7647B47D0A7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Rectangle 26">
            <a:extLst>
              <a:ext uri="{FF2B5EF4-FFF2-40B4-BE49-F238E27FC236}">
                <a16:creationId xmlns:a16="http://schemas.microsoft.com/office/drawing/2014/main" xmlns="" id="{443F2ACA-E6D6-4028-82DD-F03C262D5DE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xmlns="" id="{57D75A42-5CEA-B7BD-9F5B-773CDB59A929}"/>
              </a:ext>
            </a:extLst>
          </p:cNvPr>
          <p:cNvSpPr>
            <a:spLocks noGrp="1"/>
          </p:cNvSpPr>
          <p:nvPr>
            <p:ph type="title"/>
          </p:nvPr>
        </p:nvSpPr>
        <p:spPr>
          <a:xfrm>
            <a:off x="586478" y="1683756"/>
            <a:ext cx="3115265" cy="2396359"/>
          </a:xfrm>
        </p:spPr>
        <p:txBody>
          <a:bodyPr anchor="b">
            <a:normAutofit fontScale="90000"/>
          </a:bodyPr>
          <a:lstStyle/>
          <a:p>
            <a:pPr algn="r"/>
            <a:r>
              <a:rPr lang="en-US" sz="3400" dirty="0">
                <a:solidFill>
                  <a:srgbClr val="FFFFFF"/>
                </a:solidFill>
                <a:latin typeface="Calibri" panose="020F0502020204030204" pitchFamily="34" charset="0"/>
              </a:rPr>
              <a:t>Electronic identification systems and WBIT </a:t>
            </a:r>
            <a:r>
              <a:rPr lang="en-US" sz="3400">
                <a:solidFill>
                  <a:srgbClr val="FFFFFF"/>
                </a:solidFill>
                <a:latin typeface="Calibri" panose="020F0502020204030204" pitchFamily="34" charset="0"/>
              </a:rPr>
              <a:t>errors 2023 (n=52)</a:t>
            </a:r>
            <a:endParaRPr lang="en-US" sz="3400" dirty="0">
              <a:solidFill>
                <a:srgbClr val="FFFFFF"/>
              </a:solidFill>
              <a:latin typeface="Calibri" panose="020F0502020204030204" pitchFamily="34" charset="0"/>
            </a:endParaRPr>
          </a:p>
        </p:txBody>
      </p:sp>
      <p:sp>
        <p:nvSpPr>
          <p:cNvPr id="4" name="Footer Placeholder 3">
            <a:extLst>
              <a:ext uri="{FF2B5EF4-FFF2-40B4-BE49-F238E27FC236}">
                <a16:creationId xmlns:a16="http://schemas.microsoft.com/office/drawing/2014/main" xmlns="" id="{EBC2EC3C-ABEE-234D-0AAD-53EE7E525023}"/>
              </a:ext>
            </a:extLst>
          </p:cNvPr>
          <p:cNvSpPr>
            <a:spLocks noGrp="1"/>
          </p:cNvSpPr>
          <p:nvPr>
            <p:ph type="ftr" sz="quarter" idx="11"/>
          </p:nvPr>
        </p:nvSpPr>
        <p:spPr>
          <a:xfrm rot="5400000">
            <a:off x="-1828800" y="1984248"/>
            <a:ext cx="4114800" cy="365125"/>
          </a:xfrm>
        </p:spPr>
        <p:txBody>
          <a:bodyPr>
            <a:normAutofit/>
          </a:bodyPr>
          <a:lstStyle/>
          <a:p>
            <a:pPr algn="l" rtl="0">
              <a:spcAft>
                <a:spcPts val="600"/>
              </a:spcAft>
            </a:pPr>
            <a:r>
              <a:rPr lang="en-IE" sz="1100" dirty="0">
                <a:solidFill>
                  <a:srgbClr val="FFFFFF"/>
                </a:solidFill>
              </a:rPr>
              <a:t>NHO Conference SAEs 2023 </a:t>
            </a:r>
            <a:endParaRPr lang="en-GB" sz="1100" noProof="0" dirty="0">
              <a:solidFill>
                <a:srgbClr val="FFFFFF"/>
              </a:solidFill>
            </a:endParaRPr>
          </a:p>
        </p:txBody>
      </p:sp>
      <p:sp>
        <p:nvSpPr>
          <p:cNvPr id="5" name="Date Placeholder 4">
            <a:extLst>
              <a:ext uri="{FF2B5EF4-FFF2-40B4-BE49-F238E27FC236}">
                <a16:creationId xmlns:a16="http://schemas.microsoft.com/office/drawing/2014/main" xmlns="" id="{8346EC98-0F16-2F62-2E59-518EF3B29A95}"/>
              </a:ext>
            </a:extLst>
          </p:cNvPr>
          <p:cNvSpPr>
            <a:spLocks noGrp="1"/>
          </p:cNvSpPr>
          <p:nvPr>
            <p:ph type="dt" sz="half" idx="10"/>
          </p:nvPr>
        </p:nvSpPr>
        <p:spPr>
          <a:xfrm>
            <a:off x="8970264" y="6455664"/>
            <a:ext cx="2743200" cy="365125"/>
          </a:xfrm>
        </p:spPr>
        <p:txBody>
          <a:bodyPr>
            <a:normAutofit/>
          </a:bodyPr>
          <a:lstStyle/>
          <a:p>
            <a:pPr algn="r" rtl="0">
              <a:spcAft>
                <a:spcPts val="600"/>
              </a:spcAft>
            </a:pPr>
            <a:r>
              <a:rPr lang="en-GB" sz="1100" noProof="0" dirty="0">
                <a:solidFill>
                  <a:schemeClr val="tx1">
                    <a:lumMod val="50000"/>
                    <a:lumOff val="50000"/>
                  </a:schemeClr>
                </a:solidFill>
              </a:rPr>
              <a:t>2025</a:t>
            </a:r>
          </a:p>
        </p:txBody>
      </p:sp>
      <p:sp>
        <p:nvSpPr>
          <p:cNvPr id="6" name="Slide Number Placeholder 5">
            <a:extLst>
              <a:ext uri="{FF2B5EF4-FFF2-40B4-BE49-F238E27FC236}">
                <a16:creationId xmlns:a16="http://schemas.microsoft.com/office/drawing/2014/main" xmlns="" id="{CD77A515-AF34-60C9-395B-5FD60DD68C0B}"/>
              </a:ext>
            </a:extLst>
          </p:cNvPr>
          <p:cNvSpPr>
            <a:spLocks noGrp="1"/>
          </p:cNvSpPr>
          <p:nvPr>
            <p:ph type="sldNum" sz="quarter" idx="12"/>
          </p:nvPr>
        </p:nvSpPr>
        <p:spPr>
          <a:xfrm>
            <a:off x="11704320" y="6455664"/>
            <a:ext cx="448056" cy="365125"/>
          </a:xfrm>
        </p:spPr>
        <p:txBody>
          <a:bodyPr>
            <a:normAutofit/>
          </a:bodyPr>
          <a:lstStyle/>
          <a:p>
            <a:pPr rtl="0">
              <a:spcAft>
                <a:spcPts val="600"/>
              </a:spcAft>
            </a:pPr>
            <a:fld id="{3A98EE3D-8CD1-4C3F-BD1C-C98C9596463C}" type="slidenum">
              <a:rPr lang="en-GB" sz="1100" noProof="0">
                <a:solidFill>
                  <a:schemeClr val="tx1">
                    <a:lumMod val="50000"/>
                    <a:lumOff val="50000"/>
                  </a:schemeClr>
                </a:solidFill>
              </a:rPr>
              <a:pPr rtl="0">
                <a:spcAft>
                  <a:spcPts val="600"/>
                </a:spcAft>
              </a:pPr>
              <a:t>34</a:t>
            </a:fld>
            <a:endParaRPr lang="en-GB" sz="1100" noProof="0">
              <a:solidFill>
                <a:schemeClr val="tx1">
                  <a:lumMod val="50000"/>
                  <a:lumOff val="50000"/>
                </a:schemeClr>
              </a:solidFill>
            </a:endParaRPr>
          </a:p>
        </p:txBody>
      </p:sp>
      <p:graphicFrame>
        <p:nvGraphicFramePr>
          <p:cNvPr id="7" name="Content Placeholder 6">
            <a:extLst>
              <a:ext uri="{FF2B5EF4-FFF2-40B4-BE49-F238E27FC236}">
                <a16:creationId xmlns:a16="http://schemas.microsoft.com/office/drawing/2014/main" xmlns="" id="{461621C4-0989-BD47-FE53-2FEE6D59334A}"/>
              </a:ext>
            </a:extLst>
          </p:cNvPr>
          <p:cNvGraphicFramePr>
            <a:graphicFrameLocks noGrp="1"/>
          </p:cNvGraphicFramePr>
          <p:nvPr>
            <p:ph idx="1"/>
            <p:extLst>
              <p:ext uri="{D42A27DB-BD31-4B8C-83A1-F6EECF244321}">
                <p14:modId xmlns:p14="http://schemas.microsoft.com/office/powerpoint/2010/main" val="3207710764"/>
              </p:ext>
            </p:extLst>
          </p:nvPr>
        </p:nvGraphicFramePr>
        <p:xfrm>
          <a:off x="4905052" y="750440"/>
          <a:ext cx="6666833" cy="54539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558352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xmlns="" id="{BACC6370-2D7E-4714-9D71-7542949D7D5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256B2C21-A230-48C0-8DF1-C46611373C4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xmlns="" id="{3847E18C-932D-4C95-AABA-FEC7C9499AD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xmlns="" id="{3150CB11-0C61-439E-910F-5787759E72A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xmlns="" id="{43F8A58B-5155-44CE-A5FF-7647B47D0A7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Rectangle 21">
            <a:extLst>
              <a:ext uri="{FF2B5EF4-FFF2-40B4-BE49-F238E27FC236}">
                <a16:creationId xmlns:a16="http://schemas.microsoft.com/office/drawing/2014/main" xmlns="" id="{443F2ACA-E6D6-4028-82DD-F03C262D5DE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82EFA456-7166-9BB7-ACBB-54F88F1B8922}"/>
              </a:ext>
            </a:extLst>
          </p:cNvPr>
          <p:cNvSpPr>
            <a:spLocks noGrp="1"/>
          </p:cNvSpPr>
          <p:nvPr>
            <p:ph type="title"/>
          </p:nvPr>
        </p:nvSpPr>
        <p:spPr>
          <a:xfrm>
            <a:off x="586478" y="1683756"/>
            <a:ext cx="3115265" cy="2396359"/>
          </a:xfrm>
        </p:spPr>
        <p:txBody>
          <a:bodyPr anchor="b">
            <a:normAutofit/>
          </a:bodyPr>
          <a:lstStyle/>
          <a:p>
            <a:pPr algn="r"/>
            <a:r>
              <a:rPr lang="en-IE" sz="4000" dirty="0">
                <a:solidFill>
                  <a:srgbClr val="FFFFFF"/>
                </a:solidFill>
                <a:latin typeface="Calibri" panose="020F0502020204030204" pitchFamily="34" charset="0"/>
              </a:rPr>
              <a:t>Human Factors and WBIT Events 2023</a:t>
            </a:r>
            <a:endParaRPr lang="en-GB" sz="4000" dirty="0">
              <a:solidFill>
                <a:srgbClr val="FFFFFF"/>
              </a:solidFill>
              <a:latin typeface="Calibri" panose="020F0502020204030204" pitchFamily="34" charset="0"/>
            </a:endParaRPr>
          </a:p>
        </p:txBody>
      </p:sp>
      <p:sp>
        <p:nvSpPr>
          <p:cNvPr id="4" name="Footer Placeholder 3">
            <a:extLst>
              <a:ext uri="{FF2B5EF4-FFF2-40B4-BE49-F238E27FC236}">
                <a16:creationId xmlns:a16="http://schemas.microsoft.com/office/drawing/2014/main" xmlns="" id="{7527FB56-8B45-D69C-7947-37926457C96E}"/>
              </a:ext>
            </a:extLst>
          </p:cNvPr>
          <p:cNvSpPr>
            <a:spLocks noGrp="1"/>
          </p:cNvSpPr>
          <p:nvPr>
            <p:ph type="ftr" sz="quarter" idx="11"/>
          </p:nvPr>
        </p:nvSpPr>
        <p:spPr>
          <a:xfrm rot="5400000">
            <a:off x="-1828800" y="1984248"/>
            <a:ext cx="4114800" cy="365125"/>
          </a:xfrm>
        </p:spPr>
        <p:txBody>
          <a:bodyPr>
            <a:normAutofit/>
          </a:bodyPr>
          <a:lstStyle/>
          <a:p>
            <a:pPr algn="l" rtl="0">
              <a:spcAft>
                <a:spcPts val="600"/>
              </a:spcAft>
            </a:pPr>
            <a:r>
              <a:rPr lang="en-IE" sz="1100" dirty="0">
                <a:solidFill>
                  <a:srgbClr val="FFFFFF"/>
                </a:solidFill>
              </a:rPr>
              <a:t>NHO Conference SAEs 2023</a:t>
            </a:r>
            <a:endParaRPr lang="en-GB" sz="1100" noProof="0" dirty="0">
              <a:solidFill>
                <a:srgbClr val="FFFFFF"/>
              </a:solidFill>
            </a:endParaRPr>
          </a:p>
        </p:txBody>
      </p:sp>
      <p:sp>
        <p:nvSpPr>
          <p:cNvPr id="5" name="Date Placeholder 4">
            <a:extLst>
              <a:ext uri="{FF2B5EF4-FFF2-40B4-BE49-F238E27FC236}">
                <a16:creationId xmlns:a16="http://schemas.microsoft.com/office/drawing/2014/main" xmlns="" id="{A558D8D2-190C-C8C6-B814-689FAF4EFFB7}"/>
              </a:ext>
            </a:extLst>
          </p:cNvPr>
          <p:cNvSpPr>
            <a:spLocks noGrp="1"/>
          </p:cNvSpPr>
          <p:nvPr>
            <p:ph type="dt" sz="half" idx="10"/>
          </p:nvPr>
        </p:nvSpPr>
        <p:spPr>
          <a:xfrm>
            <a:off x="8970264" y="6455664"/>
            <a:ext cx="2743200" cy="365125"/>
          </a:xfrm>
        </p:spPr>
        <p:txBody>
          <a:bodyPr>
            <a:normAutofit/>
          </a:bodyPr>
          <a:lstStyle/>
          <a:p>
            <a:pPr algn="r" rtl="0">
              <a:spcAft>
                <a:spcPts val="600"/>
              </a:spcAft>
            </a:pPr>
            <a:r>
              <a:rPr lang="en-GB" sz="1100" noProof="0" dirty="0">
                <a:solidFill>
                  <a:schemeClr val="tx1">
                    <a:lumMod val="50000"/>
                    <a:lumOff val="50000"/>
                  </a:schemeClr>
                </a:solidFill>
              </a:rPr>
              <a:t>2025</a:t>
            </a:r>
          </a:p>
        </p:txBody>
      </p:sp>
      <p:sp>
        <p:nvSpPr>
          <p:cNvPr id="6" name="Slide Number Placeholder 5">
            <a:extLst>
              <a:ext uri="{FF2B5EF4-FFF2-40B4-BE49-F238E27FC236}">
                <a16:creationId xmlns:a16="http://schemas.microsoft.com/office/drawing/2014/main" xmlns="" id="{282926A7-D57F-2061-6FA7-5941583C5F88}"/>
              </a:ext>
            </a:extLst>
          </p:cNvPr>
          <p:cNvSpPr>
            <a:spLocks noGrp="1"/>
          </p:cNvSpPr>
          <p:nvPr>
            <p:ph type="sldNum" sz="quarter" idx="12"/>
          </p:nvPr>
        </p:nvSpPr>
        <p:spPr>
          <a:xfrm>
            <a:off x="11704320" y="6455664"/>
            <a:ext cx="448056" cy="365125"/>
          </a:xfrm>
        </p:spPr>
        <p:txBody>
          <a:bodyPr>
            <a:normAutofit/>
          </a:bodyPr>
          <a:lstStyle/>
          <a:p>
            <a:pPr rtl="0">
              <a:spcAft>
                <a:spcPts val="600"/>
              </a:spcAft>
            </a:pPr>
            <a:fld id="{3A98EE3D-8CD1-4C3F-BD1C-C98C9596463C}" type="slidenum">
              <a:rPr lang="en-GB" sz="1100" noProof="0">
                <a:solidFill>
                  <a:schemeClr val="tx1">
                    <a:lumMod val="50000"/>
                    <a:lumOff val="50000"/>
                  </a:schemeClr>
                </a:solidFill>
              </a:rPr>
              <a:pPr rtl="0">
                <a:spcAft>
                  <a:spcPts val="600"/>
                </a:spcAft>
              </a:pPr>
              <a:t>35</a:t>
            </a:fld>
            <a:endParaRPr lang="en-GB" sz="1100" noProof="0">
              <a:solidFill>
                <a:schemeClr val="tx1">
                  <a:lumMod val="50000"/>
                  <a:lumOff val="50000"/>
                </a:schemeClr>
              </a:solidFill>
            </a:endParaRPr>
          </a:p>
        </p:txBody>
      </p:sp>
      <p:graphicFrame>
        <p:nvGraphicFramePr>
          <p:cNvPr id="7" name="Content Placeholder 6">
            <a:extLst>
              <a:ext uri="{FF2B5EF4-FFF2-40B4-BE49-F238E27FC236}">
                <a16:creationId xmlns:a16="http://schemas.microsoft.com/office/drawing/2014/main" xmlns="" id="{217ADEA7-9D83-0DFA-4CFC-BCC02A3EC360}"/>
              </a:ext>
            </a:extLst>
          </p:cNvPr>
          <p:cNvGraphicFramePr>
            <a:graphicFrameLocks noGrp="1"/>
          </p:cNvGraphicFramePr>
          <p:nvPr>
            <p:ph idx="1"/>
            <p:extLst>
              <p:ext uri="{D42A27DB-BD31-4B8C-83A1-F6EECF244321}">
                <p14:modId xmlns:p14="http://schemas.microsoft.com/office/powerpoint/2010/main" val="3759364135"/>
              </p:ext>
            </p:extLst>
          </p:nvPr>
        </p:nvGraphicFramePr>
        <p:xfrm>
          <a:off x="4905052" y="750440"/>
          <a:ext cx="6666833" cy="54539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817305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xmlns="" id="{09588DA8-065E-4F6F-8EFD-43104AB2E0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xmlns="" id="{C4285719-470E-454C-AF62-8323075F1F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xmlns="" id="{CD9FE4EF-C4D8-49A0-B2FF-81D8DB7D8A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xmlns="" id="{4300840D-0A0B-4512-BACA-B439D5B9C57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xmlns="" id="{D2B78728-A580-49A7-84F9-6EF6F583AD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xmlns="" id="{38FAA1A1-D861-433F-88FA-1E9D6FD31D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Rectangle 22">
            <a:extLst>
              <a:ext uri="{FF2B5EF4-FFF2-40B4-BE49-F238E27FC236}">
                <a16:creationId xmlns:a16="http://schemas.microsoft.com/office/drawing/2014/main" xmlns="" id="{8D71EDA1-87BF-4D5D-AB79-F346FD1927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3844D021-2BD9-794B-E592-4C62139DF083}"/>
              </a:ext>
            </a:extLst>
          </p:cNvPr>
          <p:cNvSpPr>
            <a:spLocks noGrp="1"/>
          </p:cNvSpPr>
          <p:nvPr>
            <p:ph type="title"/>
          </p:nvPr>
        </p:nvSpPr>
        <p:spPr>
          <a:xfrm>
            <a:off x="466722" y="586855"/>
            <a:ext cx="3201366" cy="3387497"/>
          </a:xfrm>
        </p:spPr>
        <p:txBody>
          <a:bodyPr vert="horz" lIns="91440" tIns="45720" rIns="91440" bIns="45720" rtlCol="0" anchor="b">
            <a:normAutofit/>
          </a:bodyPr>
          <a:lstStyle/>
          <a:p>
            <a:pPr algn="r"/>
            <a:r>
              <a:rPr lang="en-US" sz="2800" kern="1200" dirty="0">
                <a:solidFill>
                  <a:srgbClr val="FFFFFF"/>
                </a:solidFill>
                <a:latin typeface="Calibri" panose="020F0502020204030204" pitchFamily="34" charset="0"/>
              </a:rPr>
              <a:t>Key Recommendations from WBIT Reports in 2023</a:t>
            </a:r>
          </a:p>
        </p:txBody>
      </p:sp>
      <p:sp>
        <p:nvSpPr>
          <p:cNvPr id="4" name="Footer Placeholder 3">
            <a:extLst>
              <a:ext uri="{FF2B5EF4-FFF2-40B4-BE49-F238E27FC236}">
                <a16:creationId xmlns:a16="http://schemas.microsoft.com/office/drawing/2014/main" xmlns="" id="{BF55B668-CAB4-37F9-42CC-3DCADF4A5FA0}"/>
              </a:ext>
            </a:extLst>
          </p:cNvPr>
          <p:cNvSpPr>
            <a:spLocks noGrp="1"/>
          </p:cNvSpPr>
          <p:nvPr>
            <p:ph type="ftr" sz="quarter" idx="11"/>
          </p:nvPr>
        </p:nvSpPr>
        <p:spPr>
          <a:xfrm rot="5400000">
            <a:off x="-1828800" y="1984248"/>
            <a:ext cx="4114800" cy="365125"/>
          </a:xfrm>
        </p:spPr>
        <p:txBody>
          <a:bodyPr vert="horz" lIns="91440" tIns="45720" rIns="91440" bIns="45720" rtlCol="0" anchor="ctr">
            <a:normAutofit/>
          </a:bodyPr>
          <a:lstStyle/>
          <a:p>
            <a:pPr algn="l">
              <a:spcAft>
                <a:spcPts val="600"/>
              </a:spcAft>
            </a:pPr>
            <a:r>
              <a:rPr lang="en-US" sz="1100" kern="1200" noProof="0">
                <a:solidFill>
                  <a:srgbClr val="FFFFFF"/>
                </a:solidFill>
                <a:latin typeface="+mn-lt"/>
                <a:ea typeface="+mn-ea"/>
                <a:cs typeface="+mn-cs"/>
              </a:rPr>
              <a:t>Sample Footer Text</a:t>
            </a:r>
          </a:p>
        </p:txBody>
      </p:sp>
      <p:sp>
        <p:nvSpPr>
          <p:cNvPr id="3" name="Content Placeholder 2">
            <a:extLst>
              <a:ext uri="{FF2B5EF4-FFF2-40B4-BE49-F238E27FC236}">
                <a16:creationId xmlns:a16="http://schemas.microsoft.com/office/drawing/2014/main" xmlns="" id="{858A884F-1887-A33F-7EEE-E43126071749}"/>
              </a:ext>
            </a:extLst>
          </p:cNvPr>
          <p:cNvSpPr>
            <a:spLocks noGrp="1"/>
          </p:cNvSpPr>
          <p:nvPr>
            <p:ph idx="1"/>
          </p:nvPr>
        </p:nvSpPr>
        <p:spPr>
          <a:xfrm>
            <a:off x="4810259" y="649480"/>
            <a:ext cx="6555347" cy="5546047"/>
          </a:xfrm>
        </p:spPr>
        <p:txBody>
          <a:bodyPr vert="horz" lIns="91440" tIns="45720" rIns="91440" bIns="45720" rtlCol="0" anchor="ctr">
            <a:normAutofit/>
          </a:bodyPr>
          <a:lstStyle/>
          <a:p>
            <a:r>
              <a:rPr lang="en-US" sz="2000" dirty="0">
                <a:latin typeface="Calibri" panose="020F0502020204030204" pitchFamily="34" charset="0"/>
              </a:rPr>
              <a:t>Departments providing </a:t>
            </a:r>
            <a:r>
              <a:rPr lang="en-US" sz="2000" b="1" dirty="0">
                <a:latin typeface="Calibri" panose="020F0502020204030204" pitchFamily="34" charset="0"/>
              </a:rPr>
              <a:t>maternity </a:t>
            </a:r>
            <a:r>
              <a:rPr lang="en-US" sz="2000" dirty="0">
                <a:latin typeface="Calibri" panose="020F0502020204030204" pitchFamily="34" charset="0"/>
              </a:rPr>
              <a:t>care are </a:t>
            </a:r>
            <a:r>
              <a:rPr lang="en-US" sz="2000" b="1" dirty="0">
                <a:latin typeface="Calibri" panose="020F0502020204030204" pitchFamily="34" charset="0"/>
              </a:rPr>
              <a:t>high risk </a:t>
            </a:r>
            <a:r>
              <a:rPr lang="en-US" sz="2000" dirty="0">
                <a:latin typeface="Calibri" panose="020F0502020204030204" pitchFamily="34" charset="0"/>
              </a:rPr>
              <a:t>areas for WBIT events </a:t>
            </a:r>
          </a:p>
          <a:p>
            <a:r>
              <a:rPr lang="en-US" sz="2000" dirty="0">
                <a:latin typeface="Calibri" panose="020F0502020204030204" pitchFamily="34" charset="0"/>
              </a:rPr>
              <a:t>Positive patient identification more likely to lead to positive patient outcome!</a:t>
            </a:r>
          </a:p>
          <a:p>
            <a:r>
              <a:rPr lang="en-US" sz="2000" dirty="0">
                <a:latin typeface="Calibri" panose="020F0502020204030204" pitchFamily="34" charset="0"/>
              </a:rPr>
              <a:t>Labelling is an important step in process – verify!</a:t>
            </a:r>
          </a:p>
          <a:p>
            <a:r>
              <a:rPr lang="en-US" sz="2000" dirty="0">
                <a:latin typeface="Calibri" panose="020F0502020204030204" pitchFamily="34" charset="0"/>
              </a:rPr>
              <a:t>Never label away from bedside</a:t>
            </a:r>
          </a:p>
          <a:p>
            <a:r>
              <a:rPr lang="en-US" sz="2000" dirty="0">
                <a:latin typeface="Calibri" panose="020F0502020204030204" pitchFamily="34" charset="0"/>
              </a:rPr>
              <a:t>Wristbands must be on patient and correct with barcode readable – perhaps regular checks should be conducted</a:t>
            </a:r>
          </a:p>
          <a:p>
            <a:endParaRPr lang="en-US" sz="2000" dirty="0"/>
          </a:p>
          <a:p>
            <a:endParaRPr lang="en-US" sz="2000" dirty="0"/>
          </a:p>
        </p:txBody>
      </p:sp>
      <p:sp>
        <p:nvSpPr>
          <p:cNvPr id="5" name="Date Placeholder 4">
            <a:extLst>
              <a:ext uri="{FF2B5EF4-FFF2-40B4-BE49-F238E27FC236}">
                <a16:creationId xmlns:a16="http://schemas.microsoft.com/office/drawing/2014/main" xmlns="" id="{B766E8B6-A8CB-4C51-A6DE-511AADCC34C3}"/>
              </a:ext>
            </a:extLst>
          </p:cNvPr>
          <p:cNvSpPr>
            <a:spLocks noGrp="1"/>
          </p:cNvSpPr>
          <p:nvPr>
            <p:ph type="dt" sz="half" idx="10"/>
          </p:nvPr>
        </p:nvSpPr>
        <p:spPr>
          <a:xfrm>
            <a:off x="8970264" y="6455664"/>
            <a:ext cx="2743200" cy="365125"/>
          </a:xfrm>
        </p:spPr>
        <p:txBody>
          <a:bodyPr vert="horz" lIns="91440" tIns="45720" rIns="91440" bIns="45720" rtlCol="0" anchor="ctr">
            <a:normAutofit/>
          </a:bodyPr>
          <a:lstStyle/>
          <a:p>
            <a:pPr algn="r">
              <a:spcAft>
                <a:spcPts val="600"/>
              </a:spcAft>
            </a:pPr>
            <a:r>
              <a:rPr lang="en-US" sz="1100" noProof="0">
                <a:solidFill>
                  <a:schemeClr val="tx1">
                    <a:lumMod val="50000"/>
                    <a:lumOff val="50000"/>
                  </a:schemeClr>
                </a:solidFill>
              </a:rPr>
              <a:t>20XX</a:t>
            </a:r>
          </a:p>
        </p:txBody>
      </p:sp>
      <p:sp>
        <p:nvSpPr>
          <p:cNvPr id="6" name="Slide Number Placeholder 5">
            <a:extLst>
              <a:ext uri="{FF2B5EF4-FFF2-40B4-BE49-F238E27FC236}">
                <a16:creationId xmlns:a16="http://schemas.microsoft.com/office/drawing/2014/main" xmlns="" id="{B2B823EA-CD20-6CC0-DABA-4DB39D10B31F}"/>
              </a:ext>
            </a:extLst>
          </p:cNvPr>
          <p:cNvSpPr>
            <a:spLocks noGrp="1"/>
          </p:cNvSpPr>
          <p:nvPr>
            <p:ph type="sldNum" sz="quarter" idx="12"/>
          </p:nvPr>
        </p:nvSpPr>
        <p:spPr>
          <a:xfrm>
            <a:off x="11704320" y="6455664"/>
            <a:ext cx="448056" cy="365125"/>
          </a:xfrm>
        </p:spPr>
        <p:txBody>
          <a:bodyPr vert="horz" lIns="91440" tIns="45720" rIns="91440" bIns="45720" rtlCol="0" anchor="ctr">
            <a:normAutofit/>
          </a:bodyPr>
          <a:lstStyle/>
          <a:p>
            <a:pPr>
              <a:spcAft>
                <a:spcPts val="600"/>
              </a:spcAft>
            </a:pPr>
            <a:fld id="{3A98EE3D-8CD1-4C3F-BD1C-C98C9596463C}" type="slidenum">
              <a:rPr lang="en-US" sz="1100" noProof="0">
                <a:solidFill>
                  <a:schemeClr val="tx1">
                    <a:lumMod val="50000"/>
                    <a:lumOff val="50000"/>
                  </a:schemeClr>
                </a:solidFill>
              </a:rPr>
              <a:pPr>
                <a:spcAft>
                  <a:spcPts val="600"/>
                </a:spcAft>
              </a:pPr>
              <a:t>36</a:t>
            </a:fld>
            <a:endParaRPr lang="en-US" sz="1100" noProof="0">
              <a:solidFill>
                <a:schemeClr val="tx1">
                  <a:lumMod val="50000"/>
                  <a:lumOff val="50000"/>
                </a:schemeClr>
              </a:solidFill>
            </a:endParaRPr>
          </a:p>
        </p:txBody>
      </p:sp>
    </p:spTree>
    <p:extLst>
      <p:ext uri="{BB962C8B-B14F-4D97-AF65-F5344CB8AC3E}">
        <p14:creationId xmlns:p14="http://schemas.microsoft.com/office/powerpoint/2010/main" val="11130619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5B753B9-039F-5C3A-0907-F658654FA860}"/>
              </a:ext>
            </a:extLst>
          </p:cNvPr>
          <p:cNvSpPr>
            <a:spLocks noGrp="1"/>
          </p:cNvSpPr>
          <p:nvPr>
            <p:ph type="title"/>
          </p:nvPr>
        </p:nvSpPr>
        <p:spPr>
          <a:xfrm>
            <a:off x="838200" y="365125"/>
            <a:ext cx="10515600" cy="1306443"/>
          </a:xfrm>
        </p:spPr>
        <p:txBody>
          <a:bodyPr vert="horz" lIns="91440" tIns="45720" rIns="91440" bIns="45720" rtlCol="0" anchor="ctr">
            <a:normAutofit/>
          </a:bodyPr>
          <a:lstStyle/>
          <a:p>
            <a:r>
              <a:rPr lang="en-US" sz="4000" dirty="0">
                <a:latin typeface="Calibri" panose="020F0502020204030204" pitchFamily="34" charset="0"/>
              </a:rPr>
              <a:t>NHO what else were we up to in 2023 and 2024? </a:t>
            </a:r>
          </a:p>
        </p:txBody>
      </p:sp>
      <p:pic>
        <p:nvPicPr>
          <p:cNvPr id="1026" name="Picture 2" descr="National Blood Centre – Archive – Scott ...">
            <a:extLst>
              <a:ext uri="{FF2B5EF4-FFF2-40B4-BE49-F238E27FC236}">
                <a16:creationId xmlns:a16="http://schemas.microsoft.com/office/drawing/2014/main" xmlns="" id="{8AE041F2-C9E3-0C62-F776-48242A521E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8589" r="2" b="2"/>
          <a:stretch/>
        </p:blipFill>
        <p:spPr bwMode="auto">
          <a:xfrm>
            <a:off x="5183500" y="1904282"/>
            <a:ext cx="6170299" cy="4224808"/>
          </a:xfrm>
          <a:prstGeom prst="rect">
            <a:avLst/>
          </a:prstGeom>
          <a:noFill/>
          <a:extLst>
            <a:ext uri="{909E8E84-426E-40DD-AFC4-6F175D3DCCD1}">
              <a14:hiddenFill xmlns:a14="http://schemas.microsoft.com/office/drawing/2010/main">
                <a:solidFill>
                  <a:srgbClr val="FFFFFF"/>
                </a:solidFill>
              </a14:hiddenFill>
            </a:ext>
          </a:extLst>
        </p:spPr>
      </p:pic>
      <p:sp>
        <p:nvSpPr>
          <p:cNvPr id="10" name="Date Placeholder 9">
            <a:extLst>
              <a:ext uri="{FF2B5EF4-FFF2-40B4-BE49-F238E27FC236}">
                <a16:creationId xmlns:a16="http://schemas.microsoft.com/office/drawing/2014/main" xmlns="" id="{0951738E-91FB-0281-D0ED-613435826DB9}"/>
              </a:ext>
            </a:extLst>
          </p:cNvPr>
          <p:cNvSpPr>
            <a:spLocks noGrp="1"/>
          </p:cNvSpPr>
          <p:nvPr>
            <p:ph type="dt" sz="half" idx="10"/>
          </p:nvPr>
        </p:nvSpPr>
        <p:spPr>
          <a:xfrm>
            <a:off x="838200" y="6356350"/>
            <a:ext cx="2743200" cy="365125"/>
          </a:xfrm>
        </p:spPr>
        <p:txBody>
          <a:bodyPr vert="horz" lIns="91440" tIns="45720" rIns="91440" bIns="45720" rtlCol="0" anchor="ctr">
            <a:normAutofit/>
          </a:bodyPr>
          <a:lstStyle/>
          <a:p>
            <a:pPr>
              <a:spcAft>
                <a:spcPts val="600"/>
              </a:spcAft>
              <a:defRPr/>
            </a:pPr>
            <a:r>
              <a:rPr lang="en-US">
                <a:solidFill>
                  <a:prstClr val="black">
                    <a:tint val="75000"/>
                  </a:prstClr>
                </a:solidFill>
                <a:latin typeface="Calibri" panose="020F0502020204030204"/>
              </a:rPr>
              <a:t>20XX</a:t>
            </a:r>
          </a:p>
        </p:txBody>
      </p:sp>
      <p:sp>
        <p:nvSpPr>
          <p:cNvPr id="9" name="Footer Placeholder 8">
            <a:extLst>
              <a:ext uri="{FF2B5EF4-FFF2-40B4-BE49-F238E27FC236}">
                <a16:creationId xmlns:a16="http://schemas.microsoft.com/office/drawing/2014/main" xmlns="" id="{4B6D5CF3-B67E-4EE1-7F66-240DA84B0165}"/>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defRPr/>
            </a:pPr>
            <a:r>
              <a:rPr lang="en-US" kern="1200">
                <a:solidFill>
                  <a:prstClr val="black">
                    <a:tint val="75000"/>
                  </a:prstClr>
                </a:solidFill>
                <a:latin typeface="Calibri" panose="020F0502020204030204"/>
                <a:ea typeface="+mn-ea"/>
                <a:cs typeface="+mn-cs"/>
              </a:rPr>
              <a:t>Sample Footer Text</a:t>
            </a:r>
          </a:p>
        </p:txBody>
      </p:sp>
      <p:sp>
        <p:nvSpPr>
          <p:cNvPr id="11" name="Slide Number Placeholder 10">
            <a:extLst>
              <a:ext uri="{FF2B5EF4-FFF2-40B4-BE49-F238E27FC236}">
                <a16:creationId xmlns:a16="http://schemas.microsoft.com/office/drawing/2014/main" xmlns="" id="{491A7868-A102-44BB-CF63-FD0E1B57BE89}"/>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3A98EE3D-8CD1-4C3F-BD1C-C98C9596463C}" type="slidenum">
              <a:rPr lang="en-US" smtClean="0">
                <a:solidFill>
                  <a:prstClr val="black">
                    <a:tint val="75000"/>
                  </a:prstClr>
                </a:solidFill>
                <a:latin typeface="Calibri" panose="020F0502020204030204"/>
              </a:rPr>
              <a:pPr>
                <a:spcAft>
                  <a:spcPts val="600"/>
                </a:spcAft>
                <a:defRPr/>
              </a:pPr>
              <a:t>37</a:t>
            </a:fld>
            <a:endParaRPr lang="en-US">
              <a:solidFill>
                <a:prstClr val="black">
                  <a:tint val="75000"/>
                </a:prstClr>
              </a:solidFill>
              <a:latin typeface="Calibri" panose="020F0502020204030204"/>
            </a:endParaRPr>
          </a:p>
        </p:txBody>
      </p:sp>
      <p:graphicFrame>
        <p:nvGraphicFramePr>
          <p:cNvPr id="24" name="Content Placeholder 2">
            <a:extLst>
              <a:ext uri="{FF2B5EF4-FFF2-40B4-BE49-F238E27FC236}">
                <a16:creationId xmlns:a16="http://schemas.microsoft.com/office/drawing/2014/main" xmlns="" id="{5CF47C65-210A-2437-B829-43A854CCAC05}"/>
              </a:ext>
            </a:extLst>
          </p:cNvPr>
          <p:cNvGraphicFramePr>
            <a:graphicFrameLocks noGrp="1"/>
          </p:cNvGraphicFramePr>
          <p:nvPr>
            <p:ph idx="1"/>
            <p:extLst>
              <p:ext uri="{D42A27DB-BD31-4B8C-83A1-F6EECF244321}">
                <p14:modId xmlns:p14="http://schemas.microsoft.com/office/powerpoint/2010/main" val="1467510797"/>
              </p:ext>
            </p:extLst>
          </p:nvPr>
        </p:nvGraphicFramePr>
        <p:xfrm>
          <a:off x="838200" y="1825625"/>
          <a:ext cx="4152774" cy="43034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158808718"/>
      </p:ext>
    </p:extLst>
  </p:cSld>
  <p:clrMapOvr>
    <a:masterClrMapping/>
  </p:clrMapOvr>
  <mc:AlternateContent xmlns:mc="http://schemas.openxmlformats.org/markup-compatibility/2006" xmlns:p14="http://schemas.microsoft.com/office/powerpoint/2010/main">
    <mc:Choice Requires="p14">
      <p:transition spd="slow" p14:dur="2000" advTm="4197"/>
    </mc:Choice>
    <mc:Fallback xmlns="">
      <p:transition spd="slow" advTm="4197"/>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xmlns="" id="{1B15ED52-F352-441B-82BF-E0EA34836D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xmlns="" id="{3B2E3793-BFE6-45A2-9B7B-E18844431C9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1" y="5266402"/>
            <a:ext cx="12191998" cy="1590742"/>
          </a:xfrm>
          <a:prstGeom prst="rect">
            <a:avLst/>
          </a:prstGeom>
          <a:gradFill>
            <a:gsLst>
              <a:gs pos="0">
                <a:srgbClr val="000000"/>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xmlns="" id="{BC4C4868-CB8F-4AF9-9CDB-8108F2C19B6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1" y="5270175"/>
            <a:ext cx="12185331" cy="1590742"/>
          </a:xfrm>
          <a:prstGeom prst="rect">
            <a:avLst/>
          </a:prstGeom>
          <a:gradFill>
            <a:gsLst>
              <a:gs pos="0">
                <a:schemeClr val="accent1">
                  <a:alpha val="0"/>
                </a:schemeClr>
              </a:gs>
              <a:gs pos="100000">
                <a:schemeClr val="accent1">
                  <a:lumMod val="5000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xmlns="" id="{375E0459-6403-40CD-989D-56A4407CA12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8115299" y="5265546"/>
            <a:ext cx="4076698" cy="1590742"/>
          </a:xfrm>
          <a:prstGeom prst="rect">
            <a:avLst/>
          </a:prstGeom>
          <a:gradFill>
            <a:gsLst>
              <a:gs pos="0">
                <a:schemeClr val="accent1">
                  <a:lumMod val="50000"/>
                </a:schemeClr>
              </a:gs>
              <a:gs pos="100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xmlns="" id="{53E5B1A8-3AC9-4BD1-9BBC-78CA94F2D1B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a:off x="-13335" y="5263483"/>
            <a:ext cx="12192000" cy="1597433"/>
          </a:xfrm>
          <a:prstGeom prst="rect">
            <a:avLst/>
          </a:prstGeom>
          <a:gradFill>
            <a:gsLst>
              <a:gs pos="0">
                <a:srgbClr val="000000">
                  <a:alpha val="0"/>
                </a:srgbClr>
              </a:gs>
              <a:gs pos="99000">
                <a:schemeClr val="accent1">
                  <a:lumMod val="50000"/>
                  <a:alpha val="55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9540FB38-0113-4F80-BBD4-A9C97FF40720}"/>
              </a:ext>
            </a:extLst>
          </p:cNvPr>
          <p:cNvSpPr>
            <a:spLocks noGrp="1"/>
          </p:cNvSpPr>
          <p:nvPr>
            <p:ph type="title"/>
          </p:nvPr>
        </p:nvSpPr>
        <p:spPr>
          <a:xfrm>
            <a:off x="1371599" y="5510253"/>
            <a:ext cx="9895951" cy="1033669"/>
          </a:xfrm>
        </p:spPr>
        <p:txBody>
          <a:bodyPr vert="horz" lIns="91440" tIns="45720" rIns="91440" bIns="45720" rtlCol="0" anchor="ctr">
            <a:normAutofit/>
          </a:bodyPr>
          <a:lstStyle/>
          <a:p>
            <a:r>
              <a:rPr lang="en-US" sz="4000" kern="1200">
                <a:solidFill>
                  <a:srgbClr val="FFFFFF"/>
                </a:solidFill>
                <a:latin typeface="+mj-lt"/>
                <a:ea typeface="+mj-ea"/>
                <a:cs typeface="+mj-cs"/>
              </a:rPr>
              <a:t>Thank you</a:t>
            </a:r>
          </a:p>
        </p:txBody>
      </p:sp>
      <p:pic>
        <p:nvPicPr>
          <p:cNvPr id="13" name="Picture Placeholder 12">
            <a:extLst>
              <a:ext uri="{FF2B5EF4-FFF2-40B4-BE49-F238E27FC236}">
                <a16:creationId xmlns:a16="http://schemas.microsoft.com/office/drawing/2014/main" xmlns="" id="{A45DE237-71F2-73FD-7C29-36AA4EA22D59}"/>
              </a:ext>
            </a:extLst>
          </p:cNvPr>
          <p:cNvPicPr>
            <a:picLocks noGrp="1" noChangeAspect="1"/>
          </p:cNvPicPr>
          <p:nvPr>
            <p:ph idx="1"/>
          </p:nvPr>
        </p:nvPicPr>
        <p:blipFill>
          <a:blip r:embed="rId3"/>
          <a:stretch>
            <a:fillRect/>
          </a:stretch>
        </p:blipFill>
        <p:spPr>
          <a:xfrm>
            <a:off x="2550682" y="402570"/>
            <a:ext cx="7090635" cy="3215273"/>
          </a:xfrm>
          <a:prstGeom prst="rect">
            <a:avLst/>
          </a:prstGeom>
          <a:noFill/>
        </p:spPr>
      </p:pic>
      <p:sp>
        <p:nvSpPr>
          <p:cNvPr id="3" name="Content Placeholder 2">
            <a:extLst>
              <a:ext uri="{FF2B5EF4-FFF2-40B4-BE49-F238E27FC236}">
                <a16:creationId xmlns:a16="http://schemas.microsoft.com/office/drawing/2014/main" xmlns="" id="{75982AA6-9E74-43FC-B452-142C7571DCCC}"/>
              </a:ext>
            </a:extLst>
          </p:cNvPr>
          <p:cNvSpPr>
            <a:spLocks noGrp="1"/>
          </p:cNvSpPr>
          <p:nvPr>
            <p:ph type="body" sz="half" idx="2"/>
          </p:nvPr>
        </p:nvSpPr>
        <p:spPr>
          <a:xfrm>
            <a:off x="1940256" y="3833199"/>
            <a:ext cx="8332826" cy="1119982"/>
          </a:xfrm>
        </p:spPr>
        <p:txBody>
          <a:bodyPr vert="horz" lIns="91440" tIns="45720" rIns="91440" bIns="45720" rtlCol="0" anchor="ctr">
            <a:normAutofit/>
          </a:bodyPr>
          <a:lstStyle/>
          <a:p>
            <a:pPr indent="-228600">
              <a:buFont typeface="Arial" panose="020B0604020202020204" pitchFamily="34" charset="0"/>
              <a:buChar char="•"/>
            </a:pPr>
            <a:r>
              <a:rPr lang="en-US" sz="1700" dirty="0"/>
              <a:t>Caroline Casey</a:t>
            </a:r>
          </a:p>
          <a:p>
            <a:pPr indent="-228600">
              <a:buFont typeface="Arial" panose="020B0604020202020204" pitchFamily="34" charset="0"/>
              <a:buChar char="•"/>
            </a:pPr>
            <a:r>
              <a:rPr lang="en-US" sz="1700" dirty="0">
                <a:solidFill>
                  <a:schemeClr val="accent2">
                    <a:lumMod val="75000"/>
                  </a:schemeClr>
                </a:solidFill>
                <a:hlinkClick r:id="rId4"/>
              </a:rPr>
              <a:t>Caroline.casey@ibts.ie</a:t>
            </a:r>
            <a:endParaRPr lang="en-US" sz="1700" dirty="0">
              <a:solidFill>
                <a:schemeClr val="accent2">
                  <a:lumMod val="75000"/>
                </a:schemeClr>
              </a:solidFill>
            </a:endParaRPr>
          </a:p>
          <a:p>
            <a:pPr indent="-228600">
              <a:buFont typeface="Arial" panose="020B0604020202020204" pitchFamily="34" charset="0"/>
              <a:buChar char="•"/>
            </a:pPr>
            <a:r>
              <a:rPr lang="en-US" sz="1700" dirty="0"/>
              <a:t>www.giveblood.ie</a:t>
            </a:r>
          </a:p>
          <a:p>
            <a:pPr indent="-228600">
              <a:buFont typeface="Arial" panose="020B0604020202020204" pitchFamily="34" charset="0"/>
              <a:buChar char="•"/>
            </a:pPr>
            <a:endParaRPr lang="en-US" sz="1700" dirty="0"/>
          </a:p>
        </p:txBody>
      </p:sp>
      <p:sp>
        <p:nvSpPr>
          <p:cNvPr id="23" name="Slide Number Placeholder 6">
            <a:extLst>
              <a:ext uri="{FF2B5EF4-FFF2-40B4-BE49-F238E27FC236}">
                <a16:creationId xmlns:a16="http://schemas.microsoft.com/office/drawing/2014/main" xmlns="" id="{1CD40C89-A3EF-02F3-A8B5-2C4AB0FF36DE}"/>
              </a:ext>
            </a:extLst>
          </p:cNvPr>
          <p:cNvSpPr>
            <a:spLocks noGrp="1"/>
          </p:cNvSpPr>
          <p:nvPr>
            <p:ph type="sldNum" sz="quarter" idx="12"/>
          </p:nvPr>
        </p:nvSpPr>
        <p:spPr>
          <a:xfrm>
            <a:off x="11704320" y="6455431"/>
            <a:ext cx="445913" cy="365125"/>
          </a:xfrm>
        </p:spPr>
        <p:txBody>
          <a:bodyPr vert="horz" lIns="91440" tIns="45720" rIns="91440" bIns="45720" rtlCol="0" anchor="ctr">
            <a:normAutofit/>
          </a:bodyPr>
          <a:lstStyle/>
          <a:p>
            <a:pPr>
              <a:spcAft>
                <a:spcPts val="600"/>
              </a:spcAft>
            </a:pPr>
            <a:fld id="{3A98EE3D-8CD1-4C3F-BD1C-C98C9596463C}" type="slidenum">
              <a:rPr lang="en-US" sz="1100" noProof="0">
                <a:solidFill>
                  <a:srgbClr val="FFFFFF"/>
                </a:solidFill>
              </a:rPr>
              <a:pPr>
                <a:spcAft>
                  <a:spcPts val="600"/>
                </a:spcAft>
              </a:pPr>
              <a:t>38</a:t>
            </a:fld>
            <a:endParaRPr lang="en-US" sz="1100" noProof="0">
              <a:solidFill>
                <a:srgbClr val="FFFFFF"/>
              </a:solidFill>
            </a:endParaRPr>
          </a:p>
        </p:txBody>
      </p:sp>
    </p:spTree>
    <p:extLst>
      <p:ext uri="{BB962C8B-B14F-4D97-AF65-F5344CB8AC3E}">
        <p14:creationId xmlns:p14="http://schemas.microsoft.com/office/powerpoint/2010/main" val="22616197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BACC6370-2D7E-4714-9D71-7542949D7D5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256B2C21-A230-48C0-8DF1-C46611373C4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xmlns="" id="{3847E18C-932D-4C95-AABA-FEC7C9499AD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xmlns="" id="{3150CB11-0C61-439E-910F-5787759E72A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xmlns="" id="{43F8A58B-5155-44CE-A5FF-7647B47D0A7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xmlns="" id="{443F2ACA-E6D6-4028-82DD-F03C262D5DE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DD816293-EF0C-B3CB-A4C0-D29655639C11}"/>
              </a:ext>
            </a:extLst>
          </p:cNvPr>
          <p:cNvSpPr>
            <a:spLocks noGrp="1"/>
          </p:cNvSpPr>
          <p:nvPr>
            <p:ph type="title"/>
          </p:nvPr>
        </p:nvSpPr>
        <p:spPr>
          <a:xfrm>
            <a:off x="586478" y="1683756"/>
            <a:ext cx="3115265" cy="2396359"/>
          </a:xfrm>
        </p:spPr>
        <p:txBody>
          <a:bodyPr anchor="b">
            <a:normAutofit/>
          </a:bodyPr>
          <a:lstStyle/>
          <a:p>
            <a:pPr algn="r"/>
            <a:r>
              <a:rPr lang="en-IE" sz="4000" dirty="0">
                <a:solidFill>
                  <a:srgbClr val="FFFFFF"/>
                </a:solidFill>
                <a:latin typeface="Calibri" panose="020F0502020204030204" pitchFamily="34" charset="0"/>
              </a:rPr>
              <a:t>Catching WBITs</a:t>
            </a:r>
            <a:endParaRPr lang="en-GB" sz="4000" dirty="0">
              <a:solidFill>
                <a:srgbClr val="FFFFFF"/>
              </a:solidFill>
              <a:latin typeface="Calibri" panose="020F0502020204030204" pitchFamily="34" charset="0"/>
            </a:endParaRPr>
          </a:p>
        </p:txBody>
      </p:sp>
      <p:graphicFrame>
        <p:nvGraphicFramePr>
          <p:cNvPr id="5" name="Content Placeholder 2">
            <a:extLst>
              <a:ext uri="{FF2B5EF4-FFF2-40B4-BE49-F238E27FC236}">
                <a16:creationId xmlns:a16="http://schemas.microsoft.com/office/drawing/2014/main" xmlns="" id="{AF343907-63FD-1BF9-4ABD-4EC77856E85D}"/>
              </a:ext>
            </a:extLst>
          </p:cNvPr>
          <p:cNvGraphicFramePr>
            <a:graphicFrameLocks noGrp="1"/>
          </p:cNvGraphicFramePr>
          <p:nvPr>
            <p:ph idx="1"/>
            <p:extLst>
              <p:ext uri="{D42A27DB-BD31-4B8C-83A1-F6EECF244321}">
                <p14:modId xmlns:p14="http://schemas.microsoft.com/office/powerpoint/2010/main" val="1688349508"/>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448063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xmlns="" id="{A3363022-C969-41E9-8EB2-E4C94908C1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xmlns="" id="{8D1AD6B3-BE88-4CEB-BA17-790657CC472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xmlns="" id="{1F6A2571-1033-B21E-F352-D1E2A2F43766}"/>
              </a:ext>
            </a:extLst>
          </p:cNvPr>
          <p:cNvSpPr>
            <a:spLocks noGrp="1"/>
          </p:cNvSpPr>
          <p:nvPr>
            <p:ph type="title"/>
          </p:nvPr>
        </p:nvSpPr>
        <p:spPr>
          <a:xfrm>
            <a:off x="6590662" y="4267832"/>
            <a:ext cx="4805996" cy="1297115"/>
          </a:xfrm>
        </p:spPr>
        <p:txBody>
          <a:bodyPr vert="horz" lIns="91440" tIns="45720" rIns="91440" bIns="45720" rtlCol="0" anchor="t">
            <a:normAutofit fontScale="90000"/>
          </a:bodyPr>
          <a:lstStyle/>
          <a:p>
            <a:r>
              <a:rPr lang="en-US" sz="3100" kern="1200" dirty="0">
                <a:solidFill>
                  <a:schemeClr val="tx2"/>
                </a:solidFill>
                <a:latin typeface="Calibri" panose="020F0502020204030204" pitchFamily="34" charset="0"/>
                <a:cs typeface="Calibri" panose="020F0502020204030204" pitchFamily="34" charset="0"/>
              </a:rPr>
              <a:t>Haemovigilance participation 2023</a:t>
            </a:r>
            <a:r>
              <a:rPr lang="en-US" sz="3100" kern="1200" dirty="0">
                <a:solidFill>
                  <a:schemeClr val="tx2"/>
                </a:solidFill>
                <a:latin typeface="+mj-lt"/>
                <a:ea typeface="+mj-ea"/>
                <a:cs typeface="+mj-cs"/>
              </a:rPr>
              <a:t/>
            </a:r>
            <a:br>
              <a:rPr lang="en-US" sz="3100" kern="1200" dirty="0">
                <a:solidFill>
                  <a:schemeClr val="tx2"/>
                </a:solidFill>
                <a:latin typeface="+mj-lt"/>
                <a:ea typeface="+mj-ea"/>
                <a:cs typeface="+mj-cs"/>
              </a:rPr>
            </a:br>
            <a:endParaRPr lang="en-US" sz="3100" kern="1200" dirty="0">
              <a:solidFill>
                <a:schemeClr val="tx2"/>
              </a:solidFill>
              <a:latin typeface="+mj-lt"/>
              <a:ea typeface="+mj-ea"/>
              <a:cs typeface="+mj-cs"/>
            </a:endParaRPr>
          </a:p>
        </p:txBody>
      </p:sp>
      <p:pic>
        <p:nvPicPr>
          <p:cNvPr id="30" name="Graphic 29" descr="Group">
            <a:extLst>
              <a:ext uri="{FF2B5EF4-FFF2-40B4-BE49-F238E27FC236}">
                <a16:creationId xmlns:a16="http://schemas.microsoft.com/office/drawing/2014/main" xmlns="" id="{72732169-439D-CD45-E0BD-861949C8C3C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340470" y="1815320"/>
            <a:ext cx="4141760" cy="4141760"/>
          </a:xfrm>
          <a:custGeom>
            <a:avLst/>
            <a:gdLst/>
            <a:ahLst/>
            <a:cxnLst/>
            <a:rect l="l" t="t" r="r" b="b"/>
            <a:pathLst>
              <a:path w="4141760" h="4377846">
                <a:moveTo>
                  <a:pt x="0" y="0"/>
                </a:moveTo>
                <a:lnTo>
                  <a:pt x="4141760" y="0"/>
                </a:lnTo>
                <a:lnTo>
                  <a:pt x="4141760" y="4377846"/>
                </a:lnTo>
                <a:lnTo>
                  <a:pt x="0" y="4377846"/>
                </a:lnTo>
                <a:close/>
              </a:path>
            </a:pathLst>
          </a:custGeom>
        </p:spPr>
      </p:pic>
      <p:grpSp>
        <p:nvGrpSpPr>
          <p:cNvPr id="37" name="Group 36">
            <a:extLst>
              <a:ext uri="{FF2B5EF4-FFF2-40B4-BE49-F238E27FC236}">
                <a16:creationId xmlns:a16="http://schemas.microsoft.com/office/drawing/2014/main" xmlns="" id="{89D1390B-7E13-4B4F-9CB2-391063412E5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4253" y="-5977"/>
            <a:ext cx="6238675" cy="6863979"/>
            <a:chOff x="305" y="-5977"/>
            <a:chExt cx="6238675" cy="6863979"/>
          </a:xfrm>
        </p:grpSpPr>
        <p:sp>
          <p:nvSpPr>
            <p:cNvPr id="38" name="Freeform: Shape 37">
              <a:extLst>
                <a:ext uri="{FF2B5EF4-FFF2-40B4-BE49-F238E27FC236}">
                  <a16:creationId xmlns:a16="http://schemas.microsoft.com/office/drawing/2014/main" xmlns="" id="{9E720206-AA49-4786-A932-A2650DE0918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xmlns="" id="{C72F6EE6-EDE9-45A5-8F6D-02B9B7CB2C2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xmlns="" id="{C093DC50-3BD7-46B1-A300-CD207E152FF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0890095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xmlns="" id="{A8384FB5-9ADC-4DDC-881B-597D56F5B15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xmlns="" id="{91E5A9A7-95C6-4F4F-B00E-C82E07FE62E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xmlns="" id="{D07DD2DE-F619-49DD-B5E7-03A290FF4ED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xmlns="" id="{85149191-5F60-4A28-AAFF-039F96B0F3E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xmlns="" id="{F8260ED5-17F7-4158-B241-D51DD4CF1B7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libri" panose="020F0502020204030204" pitchFamily="34" charset="0"/>
            </a:endParaRPr>
          </a:p>
        </p:txBody>
      </p:sp>
      <p:sp>
        <p:nvSpPr>
          <p:cNvPr id="5" name="Title 4">
            <a:extLst>
              <a:ext uri="{FF2B5EF4-FFF2-40B4-BE49-F238E27FC236}">
                <a16:creationId xmlns:a16="http://schemas.microsoft.com/office/drawing/2014/main" xmlns="" id="{AC53B29E-9486-8A40-F853-EFFE538E3104}"/>
              </a:ext>
            </a:extLst>
          </p:cNvPr>
          <p:cNvSpPr>
            <a:spLocks noGrp="1"/>
          </p:cNvSpPr>
          <p:nvPr>
            <p:ph type="title"/>
          </p:nvPr>
        </p:nvSpPr>
        <p:spPr>
          <a:xfrm>
            <a:off x="660040" y="2767106"/>
            <a:ext cx="3168475" cy="3071906"/>
          </a:xfrm>
        </p:spPr>
        <p:txBody>
          <a:bodyPr vert="horz" lIns="91440" tIns="45720" rIns="91440" bIns="45720" rtlCol="0" anchor="t">
            <a:normAutofit/>
          </a:bodyPr>
          <a:lstStyle/>
          <a:p>
            <a:r>
              <a:rPr lang="en-US" sz="3400" kern="1200" dirty="0">
                <a:solidFill>
                  <a:srgbClr val="FFFFFF"/>
                </a:solidFill>
                <a:latin typeface="Calibri" panose="020F0502020204030204" pitchFamily="34" charset="0"/>
              </a:rPr>
              <a:t>SAE Reporting and European benchmarking (ANSAE 2022)</a:t>
            </a:r>
          </a:p>
        </p:txBody>
      </p:sp>
      <p:sp>
        <p:nvSpPr>
          <p:cNvPr id="15" name="Footer Placeholder 4">
            <a:extLst>
              <a:ext uri="{FF2B5EF4-FFF2-40B4-BE49-F238E27FC236}">
                <a16:creationId xmlns:a16="http://schemas.microsoft.com/office/drawing/2014/main" xmlns="" id="{879406E3-D2A7-FAA0-7BB1-20DFE6663AE8}"/>
              </a:ext>
            </a:extLst>
          </p:cNvPr>
          <p:cNvSpPr>
            <a:spLocks noGrp="1"/>
          </p:cNvSpPr>
          <p:nvPr>
            <p:ph type="ftr" sz="quarter" idx="11"/>
          </p:nvPr>
        </p:nvSpPr>
        <p:spPr>
          <a:xfrm rot="5400000">
            <a:off x="-1828800" y="2002536"/>
            <a:ext cx="4114800" cy="365760"/>
          </a:xfrm>
        </p:spPr>
        <p:txBody>
          <a:bodyPr vert="horz" lIns="91440" tIns="45720" rIns="91440" bIns="45720" rtlCol="0" anchor="ctr">
            <a:normAutofit/>
          </a:bodyPr>
          <a:lstStyle/>
          <a:p>
            <a:pPr algn="l">
              <a:spcAft>
                <a:spcPts val="600"/>
              </a:spcAft>
            </a:pPr>
            <a:r>
              <a:rPr lang="en-US" sz="1100" kern="1200">
                <a:solidFill>
                  <a:srgbClr val="FFFFFF"/>
                </a:solidFill>
                <a:latin typeface="+mn-lt"/>
                <a:ea typeface="+mn-ea"/>
                <a:cs typeface="+mn-cs"/>
              </a:rPr>
              <a:t>NHO Conference SAEs 2023</a:t>
            </a:r>
            <a:endParaRPr lang="en-US" sz="1100" kern="1200" noProof="0">
              <a:solidFill>
                <a:srgbClr val="FFFFFF"/>
              </a:solidFill>
              <a:latin typeface="+mn-lt"/>
              <a:ea typeface="+mn-ea"/>
              <a:cs typeface="+mn-cs"/>
            </a:endParaRPr>
          </a:p>
        </p:txBody>
      </p:sp>
      <p:pic>
        <p:nvPicPr>
          <p:cNvPr id="8" name="Content Placeholder 7">
            <a:extLst>
              <a:ext uri="{FF2B5EF4-FFF2-40B4-BE49-F238E27FC236}">
                <a16:creationId xmlns:a16="http://schemas.microsoft.com/office/drawing/2014/main" xmlns="" id="{E618EDFC-EDCB-7F27-ECD5-FA3E845F0372}"/>
              </a:ext>
            </a:extLst>
          </p:cNvPr>
          <p:cNvPicPr>
            <a:picLocks noGrp="1" noChangeAspect="1"/>
          </p:cNvPicPr>
          <p:nvPr>
            <p:ph idx="1"/>
          </p:nvPr>
        </p:nvPicPr>
        <p:blipFill rotWithShape="1">
          <a:blip r:embed="rId3">
            <a:extLst>
              <a:ext uri="{BEBA8EAE-BF5A-486C-A8C5-ECC9F3942E4B}">
                <a14:imgProps xmlns:a14="http://schemas.microsoft.com/office/drawing/2010/main">
                  <a14:imgLayer r:embed="rId4">
                    <a14:imgEffect>
                      <a14:sharpenSoften amount="41000"/>
                    </a14:imgEffect>
                    <a14:imgEffect>
                      <a14:brightnessContrast bright="37000" contrast="45000"/>
                    </a14:imgEffect>
                  </a14:imgLayer>
                </a14:imgProps>
              </a:ext>
            </a:extLst>
          </a:blip>
          <a:srcRect l="67502" t="23920" r="9028" b="13268"/>
          <a:stretch/>
        </p:blipFill>
        <p:spPr>
          <a:xfrm>
            <a:off x="4502428" y="697502"/>
            <a:ext cx="7225748" cy="5462996"/>
          </a:xfrm>
          <a:prstGeom prst="rect">
            <a:avLst/>
          </a:prstGeom>
          <a:noFill/>
        </p:spPr>
      </p:pic>
      <p:sp>
        <p:nvSpPr>
          <p:cNvPr id="17" name="Date Placeholder 5">
            <a:extLst>
              <a:ext uri="{FF2B5EF4-FFF2-40B4-BE49-F238E27FC236}">
                <a16:creationId xmlns:a16="http://schemas.microsoft.com/office/drawing/2014/main" xmlns="" id="{D3DC4E88-7C2E-6251-9664-B505006A766A}"/>
              </a:ext>
            </a:extLst>
          </p:cNvPr>
          <p:cNvSpPr>
            <a:spLocks noGrp="1"/>
          </p:cNvSpPr>
          <p:nvPr>
            <p:ph type="dt" sz="half" idx="10"/>
          </p:nvPr>
        </p:nvSpPr>
        <p:spPr>
          <a:xfrm>
            <a:off x="8970264" y="6455664"/>
            <a:ext cx="2743200" cy="365125"/>
          </a:xfrm>
        </p:spPr>
        <p:txBody>
          <a:bodyPr vert="horz" lIns="91440" tIns="45720" rIns="91440" bIns="45720" rtlCol="0" anchor="ctr">
            <a:normAutofit/>
          </a:bodyPr>
          <a:lstStyle/>
          <a:p>
            <a:pPr algn="r">
              <a:spcAft>
                <a:spcPts val="600"/>
              </a:spcAft>
            </a:pPr>
            <a:r>
              <a:rPr lang="en-US" sz="1100" noProof="0">
                <a:solidFill>
                  <a:schemeClr val="tx1">
                    <a:lumMod val="50000"/>
                    <a:lumOff val="50000"/>
                  </a:schemeClr>
                </a:solidFill>
              </a:rPr>
              <a:t>2025</a:t>
            </a:r>
          </a:p>
        </p:txBody>
      </p:sp>
      <p:sp>
        <p:nvSpPr>
          <p:cNvPr id="19" name="Slide Number Placeholder 6">
            <a:extLst>
              <a:ext uri="{FF2B5EF4-FFF2-40B4-BE49-F238E27FC236}">
                <a16:creationId xmlns:a16="http://schemas.microsoft.com/office/drawing/2014/main" xmlns="" id="{EB5D4B29-4A8F-A695-A463-D9204BE74B9A}"/>
              </a:ext>
            </a:extLst>
          </p:cNvPr>
          <p:cNvSpPr>
            <a:spLocks noGrp="1"/>
          </p:cNvSpPr>
          <p:nvPr>
            <p:ph type="sldNum" sz="quarter" idx="12"/>
          </p:nvPr>
        </p:nvSpPr>
        <p:spPr>
          <a:xfrm>
            <a:off x="11704319" y="6455664"/>
            <a:ext cx="448056" cy="365125"/>
          </a:xfrm>
        </p:spPr>
        <p:txBody>
          <a:bodyPr vert="horz" lIns="91440" tIns="45720" rIns="91440" bIns="45720" rtlCol="0" anchor="ctr">
            <a:normAutofit/>
          </a:bodyPr>
          <a:lstStyle/>
          <a:p>
            <a:pPr>
              <a:spcAft>
                <a:spcPts val="600"/>
              </a:spcAft>
            </a:pPr>
            <a:fld id="{3A98EE3D-8CD1-4C3F-BD1C-C98C9596463C}" type="slidenum">
              <a:rPr lang="en-US" sz="1100" noProof="0">
                <a:solidFill>
                  <a:schemeClr val="tx1">
                    <a:lumMod val="50000"/>
                    <a:lumOff val="50000"/>
                  </a:schemeClr>
                </a:solidFill>
              </a:rPr>
              <a:pPr>
                <a:spcAft>
                  <a:spcPts val="600"/>
                </a:spcAft>
              </a:pPr>
              <a:t>5</a:t>
            </a:fld>
            <a:endParaRPr lang="en-US" sz="1100" noProof="0">
              <a:solidFill>
                <a:schemeClr val="tx1">
                  <a:lumMod val="50000"/>
                  <a:lumOff val="50000"/>
                </a:schemeClr>
              </a:solidFill>
            </a:endParaRPr>
          </a:p>
        </p:txBody>
      </p:sp>
    </p:spTree>
    <p:extLst>
      <p:ext uri="{BB962C8B-B14F-4D97-AF65-F5344CB8AC3E}">
        <p14:creationId xmlns:p14="http://schemas.microsoft.com/office/powerpoint/2010/main" val="17498539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xmlns="" id="{C4285719-470E-454C-AF62-8323075F1F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xmlns="" id="{CD9FE4EF-C4D8-49A0-B2FF-81D8DB7D8A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xmlns="" id="{4300840D-0A0B-4512-BACA-B439D5B9C57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xmlns="" id="{D2B78728-A580-49A7-84F9-6EF6F583AD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xmlns="" id="{38FAA1A1-D861-433F-88FA-1E9D6FD31D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Rectangle 22">
            <a:extLst>
              <a:ext uri="{FF2B5EF4-FFF2-40B4-BE49-F238E27FC236}">
                <a16:creationId xmlns:a16="http://schemas.microsoft.com/office/drawing/2014/main" xmlns="" id="{8D71EDA1-87BF-4D5D-AB79-F346FD1927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8E8DC5BB-5273-2D5A-B2E0-C6EA09C068FF}"/>
              </a:ext>
            </a:extLst>
          </p:cNvPr>
          <p:cNvSpPr>
            <a:spLocks noGrp="1"/>
          </p:cNvSpPr>
          <p:nvPr>
            <p:ph type="title"/>
          </p:nvPr>
        </p:nvSpPr>
        <p:spPr>
          <a:xfrm>
            <a:off x="272373" y="586855"/>
            <a:ext cx="3621943" cy="3387497"/>
          </a:xfrm>
        </p:spPr>
        <p:txBody>
          <a:bodyPr anchor="b">
            <a:normAutofit/>
          </a:bodyPr>
          <a:lstStyle/>
          <a:p>
            <a:pPr algn="ctr"/>
            <a:r>
              <a:rPr lang="en-IE" sz="4000" dirty="0" smtClean="0">
                <a:solidFill>
                  <a:srgbClr val="FFFFFF"/>
                </a:solidFill>
                <a:latin typeface="Calibri" panose="020F0502020204030204" pitchFamily="34" charset="0"/>
              </a:rPr>
              <a:t>NHO </a:t>
            </a:r>
            <a:r>
              <a:rPr lang="en-IE" sz="4000" dirty="0">
                <a:solidFill>
                  <a:srgbClr val="FFFFFF"/>
                </a:solidFill>
                <a:latin typeface="Calibri" panose="020F0502020204030204" pitchFamily="34" charset="0"/>
              </a:rPr>
              <a:t>Reporting Trends (2014-2023)</a:t>
            </a:r>
            <a:endParaRPr lang="en-GB" sz="4000" dirty="0">
              <a:solidFill>
                <a:srgbClr val="FFFFFF"/>
              </a:solidFill>
              <a:latin typeface="Calibri" panose="020F0502020204030204" pitchFamily="34" charset="0"/>
            </a:endParaRPr>
          </a:p>
        </p:txBody>
      </p:sp>
      <p:sp>
        <p:nvSpPr>
          <p:cNvPr id="5" name="Footer Placeholder 4">
            <a:extLst>
              <a:ext uri="{FF2B5EF4-FFF2-40B4-BE49-F238E27FC236}">
                <a16:creationId xmlns:a16="http://schemas.microsoft.com/office/drawing/2014/main" xmlns="" id="{101133A4-3B7F-3906-5181-A9EC38D0B170}"/>
              </a:ext>
            </a:extLst>
          </p:cNvPr>
          <p:cNvSpPr>
            <a:spLocks noGrp="1"/>
          </p:cNvSpPr>
          <p:nvPr>
            <p:ph type="ftr" sz="quarter" idx="11"/>
          </p:nvPr>
        </p:nvSpPr>
        <p:spPr>
          <a:xfrm rot="5400000">
            <a:off x="-1828800" y="2002536"/>
            <a:ext cx="4114800" cy="365125"/>
          </a:xfrm>
        </p:spPr>
        <p:txBody>
          <a:bodyPr>
            <a:normAutofit/>
          </a:bodyPr>
          <a:lstStyle/>
          <a:p>
            <a:pPr algn="l" rtl="0">
              <a:spcAft>
                <a:spcPts val="600"/>
              </a:spcAft>
            </a:pPr>
            <a:r>
              <a:rPr lang="en-GB" sz="1100" noProof="0">
                <a:solidFill>
                  <a:srgbClr val="FFFFFF"/>
                </a:solidFill>
              </a:rPr>
              <a:t>NHO Conference SAEs 2023</a:t>
            </a:r>
          </a:p>
        </p:txBody>
      </p:sp>
      <p:sp>
        <p:nvSpPr>
          <p:cNvPr id="6" name="Date Placeholder 5">
            <a:extLst>
              <a:ext uri="{FF2B5EF4-FFF2-40B4-BE49-F238E27FC236}">
                <a16:creationId xmlns:a16="http://schemas.microsoft.com/office/drawing/2014/main" xmlns="" id="{DD4635E1-7C73-317C-B6F4-7A23606E7456}"/>
              </a:ext>
            </a:extLst>
          </p:cNvPr>
          <p:cNvSpPr>
            <a:spLocks noGrp="1"/>
          </p:cNvSpPr>
          <p:nvPr>
            <p:ph type="dt" sz="half" idx="10"/>
          </p:nvPr>
        </p:nvSpPr>
        <p:spPr>
          <a:xfrm>
            <a:off x="8970264" y="6455664"/>
            <a:ext cx="2743200" cy="365125"/>
          </a:xfrm>
        </p:spPr>
        <p:txBody>
          <a:bodyPr>
            <a:normAutofit/>
          </a:bodyPr>
          <a:lstStyle/>
          <a:p>
            <a:pPr algn="r" rtl="0">
              <a:spcAft>
                <a:spcPts val="600"/>
              </a:spcAft>
            </a:pPr>
            <a:r>
              <a:rPr lang="en-GB" sz="1100" noProof="0">
                <a:solidFill>
                  <a:schemeClr val="tx1">
                    <a:lumMod val="50000"/>
                    <a:lumOff val="50000"/>
                  </a:schemeClr>
                </a:solidFill>
              </a:rPr>
              <a:t>2025</a:t>
            </a:r>
          </a:p>
        </p:txBody>
      </p:sp>
      <p:sp>
        <p:nvSpPr>
          <p:cNvPr id="7" name="Slide Number Placeholder 6">
            <a:extLst>
              <a:ext uri="{FF2B5EF4-FFF2-40B4-BE49-F238E27FC236}">
                <a16:creationId xmlns:a16="http://schemas.microsoft.com/office/drawing/2014/main" xmlns="" id="{1C23B1A0-8AEC-5440-40A3-D9A5531711CB}"/>
              </a:ext>
            </a:extLst>
          </p:cNvPr>
          <p:cNvSpPr>
            <a:spLocks noGrp="1"/>
          </p:cNvSpPr>
          <p:nvPr>
            <p:ph type="sldNum" sz="quarter" idx="12"/>
          </p:nvPr>
        </p:nvSpPr>
        <p:spPr>
          <a:xfrm>
            <a:off x="11704320" y="6455664"/>
            <a:ext cx="448056" cy="365125"/>
          </a:xfrm>
        </p:spPr>
        <p:txBody>
          <a:bodyPr>
            <a:normAutofit/>
          </a:bodyPr>
          <a:lstStyle/>
          <a:p>
            <a:pPr rtl="0">
              <a:spcAft>
                <a:spcPts val="600"/>
              </a:spcAft>
            </a:pPr>
            <a:fld id="{3A98EE3D-8CD1-4C3F-BD1C-C98C9596463C}" type="slidenum">
              <a:rPr lang="en-GB" sz="1100" noProof="0">
                <a:solidFill>
                  <a:schemeClr val="tx1">
                    <a:lumMod val="50000"/>
                    <a:lumOff val="50000"/>
                  </a:schemeClr>
                </a:solidFill>
              </a:rPr>
              <a:pPr rtl="0">
                <a:spcAft>
                  <a:spcPts val="600"/>
                </a:spcAft>
              </a:pPr>
              <a:t>6</a:t>
            </a:fld>
            <a:endParaRPr lang="en-GB" sz="1100" noProof="0">
              <a:solidFill>
                <a:schemeClr val="tx1">
                  <a:lumMod val="50000"/>
                  <a:lumOff val="50000"/>
                </a:schemeClr>
              </a:solidFill>
            </a:endParaRPr>
          </a:p>
        </p:txBody>
      </p:sp>
      <p:graphicFrame>
        <p:nvGraphicFramePr>
          <p:cNvPr id="8" name="Content Placeholder 7">
            <a:extLst>
              <a:ext uri="{FF2B5EF4-FFF2-40B4-BE49-F238E27FC236}">
                <a16:creationId xmlns:a16="http://schemas.microsoft.com/office/drawing/2014/main" xmlns="" id="{3E666833-FCA8-393F-DDA0-FDD70DA43BC4}"/>
              </a:ext>
            </a:extLst>
          </p:cNvPr>
          <p:cNvGraphicFramePr>
            <a:graphicFrameLocks noGrp="1"/>
          </p:cNvGraphicFramePr>
          <p:nvPr>
            <p:ph idx="1"/>
            <p:extLst>
              <p:ext uri="{D42A27DB-BD31-4B8C-83A1-F6EECF244321}">
                <p14:modId xmlns:p14="http://schemas.microsoft.com/office/powerpoint/2010/main" val="2911251270"/>
              </p:ext>
            </p:extLst>
          </p:nvPr>
        </p:nvGraphicFramePr>
        <p:xfrm>
          <a:off x="4357991" y="473654"/>
          <a:ext cx="7367287" cy="5922571"/>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xmlns="" id="{2C3CF2C5-3161-7643-1CBE-F40D3AAABF6C}"/>
              </a:ext>
            </a:extLst>
          </p:cNvPr>
          <p:cNvSpPr txBox="1"/>
          <p:nvPr/>
        </p:nvSpPr>
        <p:spPr>
          <a:xfrm>
            <a:off x="817305" y="4495882"/>
            <a:ext cx="6167336" cy="646331"/>
          </a:xfrm>
          <a:prstGeom prst="rect">
            <a:avLst/>
          </a:prstGeom>
          <a:noFill/>
        </p:spPr>
        <p:txBody>
          <a:bodyPr wrap="square">
            <a:spAutoFit/>
          </a:bodyPr>
          <a:lstStyle/>
          <a:p>
            <a:pPr marL="285750" indent="-285750">
              <a:buFont typeface="Arial" panose="020B0604020202020204" pitchFamily="34" charset="0"/>
              <a:buChar char="•"/>
            </a:pPr>
            <a:r>
              <a:rPr lang="en-IE" sz="1800" dirty="0">
                <a:solidFill>
                  <a:schemeClr val="bg1"/>
                </a:solidFill>
                <a:latin typeface="Calibri" panose="020F0502020204030204" pitchFamily="34" charset="0"/>
              </a:rPr>
              <a:t>26 mandatory SAEs accepted </a:t>
            </a:r>
          </a:p>
          <a:p>
            <a:pPr marL="285750" indent="-285750">
              <a:buFont typeface="Arial" panose="020B0604020202020204" pitchFamily="34" charset="0"/>
              <a:buChar char="•"/>
            </a:pPr>
            <a:r>
              <a:rPr lang="en-IE" sz="1800" dirty="0">
                <a:solidFill>
                  <a:schemeClr val="bg1"/>
                </a:solidFill>
                <a:latin typeface="Calibri" panose="020F0502020204030204" pitchFamily="34" charset="0"/>
              </a:rPr>
              <a:t>32 Near Miss accepted</a:t>
            </a:r>
            <a:endParaRPr lang="en-GB" sz="1800" dirty="0">
              <a:solidFill>
                <a:schemeClr val="bg1"/>
              </a:solidFill>
              <a:latin typeface="Calibri" panose="020F0502020204030204" pitchFamily="34" charset="0"/>
            </a:endParaRPr>
          </a:p>
        </p:txBody>
      </p:sp>
    </p:spTree>
    <p:extLst>
      <p:ext uri="{BB962C8B-B14F-4D97-AF65-F5344CB8AC3E}">
        <p14:creationId xmlns:p14="http://schemas.microsoft.com/office/powerpoint/2010/main" val="34096552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xmlns="" id="{DEE2AD96-B495-4E06-9291-B71706F728C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53CF6D67-C5A8-4ADD-9E8E-1E38CA1D316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xmlns="" id="{86909FA0-B515-4681-B7A8-FA281D133B9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xmlns="" id="{21C9FE86-FCC3-4A31-AA1C-C882262B7FE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xmlns="" id="{7D96243B-ECED-4B71-8E06-AE9A285EAD2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xmlns="" id="{A09989E4-EFDC-4A90-A633-E0525FB4139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6336B1A3-7B19-5EC0-616A-D339C2C99781}"/>
              </a:ext>
            </a:extLst>
          </p:cNvPr>
          <p:cNvSpPr>
            <a:spLocks noGrp="1"/>
          </p:cNvSpPr>
          <p:nvPr>
            <p:ph type="title"/>
          </p:nvPr>
        </p:nvSpPr>
        <p:spPr>
          <a:xfrm>
            <a:off x="826396" y="586855"/>
            <a:ext cx="4230100" cy="3387497"/>
          </a:xfrm>
        </p:spPr>
        <p:txBody>
          <a:bodyPr vert="horz" lIns="91440" tIns="45720" rIns="91440" bIns="45720" rtlCol="0" anchor="b">
            <a:normAutofit/>
          </a:bodyPr>
          <a:lstStyle/>
          <a:p>
            <a:pPr algn="r"/>
            <a:r>
              <a:rPr lang="en-US" sz="4000" kern="1200" dirty="0">
                <a:solidFill>
                  <a:srgbClr val="FFFFFF"/>
                </a:solidFill>
                <a:latin typeface="Calibri" panose="020F0502020204030204" pitchFamily="34" charset="0"/>
                <a:cs typeface="Calibri" panose="020F0502020204030204" pitchFamily="34" charset="0"/>
              </a:rPr>
              <a:t>How Many hospitals reported?</a:t>
            </a:r>
          </a:p>
        </p:txBody>
      </p:sp>
      <p:sp>
        <p:nvSpPr>
          <p:cNvPr id="5" name="Footer Placeholder 4">
            <a:extLst>
              <a:ext uri="{FF2B5EF4-FFF2-40B4-BE49-F238E27FC236}">
                <a16:creationId xmlns:a16="http://schemas.microsoft.com/office/drawing/2014/main" xmlns="" id="{B1AA6D37-28FB-F8F7-AF39-FF631E2D5FAC}"/>
              </a:ext>
            </a:extLst>
          </p:cNvPr>
          <p:cNvSpPr>
            <a:spLocks noGrp="1"/>
          </p:cNvSpPr>
          <p:nvPr>
            <p:ph type="ftr" sz="quarter" idx="11"/>
          </p:nvPr>
        </p:nvSpPr>
        <p:spPr>
          <a:xfrm rot="5400000">
            <a:off x="-1828800" y="1984248"/>
            <a:ext cx="4114800" cy="365125"/>
          </a:xfrm>
        </p:spPr>
        <p:txBody>
          <a:bodyPr vert="horz" lIns="91440" tIns="45720" rIns="91440" bIns="45720" rtlCol="0" anchor="ctr">
            <a:normAutofit/>
          </a:bodyPr>
          <a:lstStyle/>
          <a:p>
            <a:pPr algn="l">
              <a:spcAft>
                <a:spcPts val="600"/>
              </a:spcAft>
            </a:pPr>
            <a:r>
              <a:rPr lang="en-US" sz="1100" dirty="0">
                <a:solidFill>
                  <a:srgbClr val="FFFFFF"/>
                </a:solidFill>
              </a:rPr>
              <a:t>NHO Conference SAEs 2023</a:t>
            </a:r>
            <a:endParaRPr lang="en-US" sz="1100" kern="1200" noProof="0" dirty="0">
              <a:solidFill>
                <a:srgbClr val="FFFFFF"/>
              </a:solidFill>
              <a:latin typeface="+mn-lt"/>
              <a:ea typeface="+mn-ea"/>
              <a:cs typeface="+mn-cs"/>
            </a:endParaRPr>
          </a:p>
        </p:txBody>
      </p:sp>
      <p:sp>
        <p:nvSpPr>
          <p:cNvPr id="3" name="Content Placeholder 2">
            <a:extLst>
              <a:ext uri="{FF2B5EF4-FFF2-40B4-BE49-F238E27FC236}">
                <a16:creationId xmlns:a16="http://schemas.microsoft.com/office/drawing/2014/main" xmlns="" id="{1BE16624-7300-C87E-EEE2-59FB8719B625}"/>
              </a:ext>
            </a:extLst>
          </p:cNvPr>
          <p:cNvSpPr>
            <a:spLocks noGrp="1"/>
          </p:cNvSpPr>
          <p:nvPr>
            <p:ph idx="1"/>
          </p:nvPr>
        </p:nvSpPr>
        <p:spPr>
          <a:xfrm>
            <a:off x="6503158" y="649480"/>
            <a:ext cx="4862447" cy="5546047"/>
          </a:xfrm>
        </p:spPr>
        <p:txBody>
          <a:bodyPr vert="horz" lIns="91440" tIns="45720" rIns="91440" bIns="45720" rtlCol="0" anchor="ctr">
            <a:normAutofit/>
          </a:bodyPr>
          <a:lstStyle/>
          <a:p>
            <a:pPr marL="285750"/>
            <a:r>
              <a:rPr lang="en-US" sz="2000" dirty="0">
                <a:latin typeface="Calibri" panose="020F0502020204030204" pitchFamily="34" charset="0"/>
                <a:cs typeface="Calibri" panose="020F0502020204030204" pitchFamily="34" charset="0"/>
              </a:rPr>
              <a:t>9 hospitals in category D (&gt;6,000 units) - 9 hospitals reported. </a:t>
            </a:r>
          </a:p>
          <a:p>
            <a:pPr marL="285750"/>
            <a:r>
              <a:rPr lang="en-US" sz="2000" dirty="0">
                <a:latin typeface="Calibri" panose="020F0502020204030204" pitchFamily="34" charset="0"/>
                <a:cs typeface="Calibri" panose="020F0502020204030204" pitchFamily="34" charset="0"/>
              </a:rPr>
              <a:t>6 hospitals in category C (3,000-6,000 units) – 6 hospitals reported. </a:t>
            </a:r>
          </a:p>
          <a:p>
            <a:pPr marL="285750"/>
            <a:r>
              <a:rPr lang="en-US" sz="2000" dirty="0">
                <a:latin typeface="Calibri" panose="020F0502020204030204" pitchFamily="34" charset="0"/>
                <a:cs typeface="Calibri" panose="020F0502020204030204" pitchFamily="34" charset="0"/>
              </a:rPr>
              <a:t>14 hospitals in category B (1,000-3,000 units) – 12 hospitals reported. </a:t>
            </a:r>
          </a:p>
          <a:p>
            <a:pPr marL="285750"/>
            <a:r>
              <a:rPr lang="en-US" sz="2000" dirty="0">
                <a:latin typeface="Calibri" panose="020F0502020204030204" pitchFamily="34" charset="0"/>
                <a:cs typeface="Calibri" panose="020F0502020204030204" pitchFamily="34" charset="0"/>
              </a:rPr>
              <a:t>37 hospitals in category A (&lt;1,000 units) – 18 hospitals reported. </a:t>
            </a:r>
          </a:p>
          <a:p>
            <a:endParaRPr lang="en-US" sz="2000" dirty="0"/>
          </a:p>
        </p:txBody>
      </p:sp>
      <p:sp>
        <p:nvSpPr>
          <p:cNvPr id="6" name="Date Placeholder 5">
            <a:extLst>
              <a:ext uri="{FF2B5EF4-FFF2-40B4-BE49-F238E27FC236}">
                <a16:creationId xmlns:a16="http://schemas.microsoft.com/office/drawing/2014/main" xmlns="" id="{3124384A-1155-BAD3-F690-F596CDBB76C9}"/>
              </a:ext>
            </a:extLst>
          </p:cNvPr>
          <p:cNvSpPr>
            <a:spLocks noGrp="1"/>
          </p:cNvSpPr>
          <p:nvPr>
            <p:ph type="dt" sz="half" idx="10"/>
          </p:nvPr>
        </p:nvSpPr>
        <p:spPr>
          <a:xfrm>
            <a:off x="8970264" y="6455664"/>
            <a:ext cx="2743200" cy="365125"/>
          </a:xfrm>
        </p:spPr>
        <p:txBody>
          <a:bodyPr vert="horz" lIns="91440" tIns="45720" rIns="91440" bIns="45720" rtlCol="0" anchor="ctr">
            <a:normAutofit/>
          </a:bodyPr>
          <a:lstStyle/>
          <a:p>
            <a:pPr algn="r">
              <a:spcAft>
                <a:spcPts val="600"/>
              </a:spcAft>
            </a:pPr>
            <a:r>
              <a:rPr lang="en-US" sz="1100" noProof="0" dirty="0">
                <a:solidFill>
                  <a:schemeClr val="tx1">
                    <a:lumMod val="50000"/>
                    <a:lumOff val="50000"/>
                  </a:schemeClr>
                </a:solidFill>
              </a:rPr>
              <a:t>2025</a:t>
            </a:r>
          </a:p>
        </p:txBody>
      </p:sp>
      <p:sp>
        <p:nvSpPr>
          <p:cNvPr id="7" name="Slide Number Placeholder 6">
            <a:extLst>
              <a:ext uri="{FF2B5EF4-FFF2-40B4-BE49-F238E27FC236}">
                <a16:creationId xmlns:a16="http://schemas.microsoft.com/office/drawing/2014/main" xmlns="" id="{4E1EBFDA-3B63-8DA5-CC50-FA93E1C6C323}"/>
              </a:ext>
            </a:extLst>
          </p:cNvPr>
          <p:cNvSpPr>
            <a:spLocks noGrp="1"/>
          </p:cNvSpPr>
          <p:nvPr>
            <p:ph type="sldNum" sz="quarter" idx="12"/>
          </p:nvPr>
        </p:nvSpPr>
        <p:spPr>
          <a:xfrm>
            <a:off x="11704320" y="6455664"/>
            <a:ext cx="448056" cy="365125"/>
          </a:xfrm>
        </p:spPr>
        <p:txBody>
          <a:bodyPr vert="horz" lIns="91440" tIns="45720" rIns="91440" bIns="45720" rtlCol="0" anchor="ctr">
            <a:normAutofit/>
          </a:bodyPr>
          <a:lstStyle/>
          <a:p>
            <a:pPr>
              <a:spcAft>
                <a:spcPts val="600"/>
              </a:spcAft>
            </a:pPr>
            <a:fld id="{3A98EE3D-8CD1-4C3F-BD1C-C98C9596463C}" type="slidenum">
              <a:rPr lang="en-US" sz="1100" noProof="0">
                <a:solidFill>
                  <a:schemeClr val="tx1">
                    <a:lumMod val="50000"/>
                    <a:lumOff val="50000"/>
                  </a:schemeClr>
                </a:solidFill>
              </a:rPr>
              <a:pPr>
                <a:spcAft>
                  <a:spcPts val="600"/>
                </a:spcAft>
              </a:pPr>
              <a:t>7</a:t>
            </a:fld>
            <a:endParaRPr lang="en-US" sz="1100" noProof="0" dirty="0">
              <a:solidFill>
                <a:schemeClr val="tx1">
                  <a:lumMod val="50000"/>
                  <a:lumOff val="50000"/>
                </a:schemeClr>
              </a:solidFill>
            </a:endParaRPr>
          </a:p>
        </p:txBody>
      </p:sp>
    </p:spTree>
    <p:extLst>
      <p:ext uri="{BB962C8B-B14F-4D97-AF65-F5344CB8AC3E}">
        <p14:creationId xmlns:p14="http://schemas.microsoft.com/office/powerpoint/2010/main" val="20804255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xmlns="" id="{0E3596DD-156A-473E-9BB3-C6A29F7574E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xmlns="" id="{2C46C4D6-C474-4E92-B52E-944C1118F7B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0" y="0"/>
            <a:ext cx="5962785"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10" name="Title 9">
            <a:extLst>
              <a:ext uri="{FF2B5EF4-FFF2-40B4-BE49-F238E27FC236}">
                <a16:creationId xmlns:a16="http://schemas.microsoft.com/office/drawing/2014/main" xmlns="" id="{4CC9A874-D5A7-6597-B18F-85C4E80DE70A}"/>
              </a:ext>
            </a:extLst>
          </p:cNvPr>
          <p:cNvSpPr>
            <a:spLocks noGrp="1"/>
          </p:cNvSpPr>
          <p:nvPr>
            <p:ph type="title"/>
          </p:nvPr>
        </p:nvSpPr>
        <p:spPr>
          <a:xfrm>
            <a:off x="838201" y="643467"/>
            <a:ext cx="3888526" cy="2936312"/>
          </a:xfrm>
        </p:spPr>
        <p:txBody>
          <a:bodyPr>
            <a:normAutofit/>
          </a:bodyPr>
          <a:lstStyle/>
          <a:p>
            <a:r>
              <a:rPr lang="en-IE" sz="4100" dirty="0">
                <a:latin typeface="Calibri" panose="020F0502020204030204" pitchFamily="34" charset="0"/>
                <a:cs typeface="Calibri" panose="020F0502020204030204" pitchFamily="34" charset="0"/>
              </a:rPr>
              <a:t>Haemovigilance reporting and hospital category</a:t>
            </a:r>
            <a:endParaRPr lang="en-GB" sz="4100" dirty="0">
              <a:latin typeface="Calibri" panose="020F0502020204030204" pitchFamily="34" charset="0"/>
              <a:cs typeface="Calibri" panose="020F0502020204030204" pitchFamily="34" charset="0"/>
            </a:endParaRPr>
          </a:p>
        </p:txBody>
      </p:sp>
      <p:sp>
        <p:nvSpPr>
          <p:cNvPr id="2" name="Text Placeholder 1">
            <a:extLst>
              <a:ext uri="{FF2B5EF4-FFF2-40B4-BE49-F238E27FC236}">
                <a16:creationId xmlns:a16="http://schemas.microsoft.com/office/drawing/2014/main" xmlns="" id="{6D7A9E5B-303B-AC00-3C3F-67B880234632}"/>
              </a:ext>
            </a:extLst>
          </p:cNvPr>
          <p:cNvSpPr>
            <a:spLocks noGrp="1"/>
          </p:cNvSpPr>
          <p:nvPr>
            <p:ph type="body" sz="half" idx="4294967295"/>
          </p:nvPr>
        </p:nvSpPr>
        <p:spPr>
          <a:xfrm>
            <a:off x="838201" y="2623381"/>
            <a:ext cx="3888528" cy="3553581"/>
          </a:xfrm>
        </p:spPr>
        <p:txBody>
          <a:bodyPr>
            <a:normAutofit/>
          </a:bodyPr>
          <a:lstStyle/>
          <a:p>
            <a:pPr marL="285750" indent="-285750">
              <a:buFont typeface="Arial" panose="020B0604020202020204" pitchFamily="34" charset="0"/>
              <a:buChar char="•"/>
            </a:pPr>
            <a:endParaRPr lang="en-IE" sz="2000"/>
          </a:p>
          <a:p>
            <a:endParaRPr lang="en-GB" sz="2000"/>
          </a:p>
        </p:txBody>
      </p:sp>
      <p:sp>
        <p:nvSpPr>
          <p:cNvPr id="8" name="Date Placeholder 7">
            <a:extLst>
              <a:ext uri="{FF2B5EF4-FFF2-40B4-BE49-F238E27FC236}">
                <a16:creationId xmlns:a16="http://schemas.microsoft.com/office/drawing/2014/main" xmlns="" id="{AFA236CF-6DD5-E96C-C910-E649711F7253}"/>
              </a:ext>
            </a:extLst>
          </p:cNvPr>
          <p:cNvSpPr>
            <a:spLocks noGrp="1"/>
          </p:cNvSpPr>
          <p:nvPr>
            <p:ph type="dt" sz="half" idx="10"/>
          </p:nvPr>
        </p:nvSpPr>
        <p:spPr>
          <a:xfrm>
            <a:off x="838200" y="6356350"/>
            <a:ext cx="2743200" cy="365125"/>
          </a:xfrm>
        </p:spPr>
        <p:txBody>
          <a:bodyPr>
            <a:normAutofit/>
          </a:bodyPr>
          <a:lstStyle/>
          <a:p>
            <a:pPr rtl="0">
              <a:spcAft>
                <a:spcPts val="600"/>
              </a:spcAft>
            </a:pPr>
            <a:r>
              <a:rPr lang="en-GB" noProof="0"/>
              <a:t>2025</a:t>
            </a:r>
            <a:endParaRPr lang="en-GB" noProof="0" dirty="0"/>
          </a:p>
        </p:txBody>
      </p:sp>
      <p:sp>
        <p:nvSpPr>
          <p:cNvPr id="7" name="Footer Placeholder 6">
            <a:extLst>
              <a:ext uri="{FF2B5EF4-FFF2-40B4-BE49-F238E27FC236}">
                <a16:creationId xmlns:a16="http://schemas.microsoft.com/office/drawing/2014/main" xmlns="" id="{72D8EC0B-73EE-2FA2-E6C1-6134F25261DF}"/>
              </a:ext>
            </a:extLst>
          </p:cNvPr>
          <p:cNvSpPr>
            <a:spLocks noGrp="1"/>
          </p:cNvSpPr>
          <p:nvPr>
            <p:ph type="ftr" sz="quarter" idx="11"/>
          </p:nvPr>
        </p:nvSpPr>
        <p:spPr>
          <a:xfrm>
            <a:off x="4038600" y="6356350"/>
            <a:ext cx="4114800" cy="365125"/>
          </a:xfrm>
        </p:spPr>
        <p:txBody>
          <a:bodyPr>
            <a:normAutofit/>
          </a:bodyPr>
          <a:lstStyle/>
          <a:p>
            <a:pPr rtl="0">
              <a:spcAft>
                <a:spcPts val="600"/>
              </a:spcAft>
            </a:pPr>
            <a:r>
              <a:rPr lang="en-IE"/>
              <a:t>NHO Conference 2025 SAEs 2023</a:t>
            </a:r>
            <a:endParaRPr lang="en-GB" noProof="0" dirty="0"/>
          </a:p>
        </p:txBody>
      </p:sp>
      <p:sp>
        <p:nvSpPr>
          <p:cNvPr id="9" name="Slide Number Placeholder 8">
            <a:extLst>
              <a:ext uri="{FF2B5EF4-FFF2-40B4-BE49-F238E27FC236}">
                <a16:creationId xmlns:a16="http://schemas.microsoft.com/office/drawing/2014/main" xmlns="" id="{0E84615F-B880-479D-DC7C-0ACDEBB8D563}"/>
              </a:ext>
            </a:extLst>
          </p:cNvPr>
          <p:cNvSpPr>
            <a:spLocks noGrp="1"/>
          </p:cNvSpPr>
          <p:nvPr>
            <p:ph type="sldNum" sz="quarter" idx="12"/>
          </p:nvPr>
        </p:nvSpPr>
        <p:spPr>
          <a:xfrm>
            <a:off x="8610600" y="6356350"/>
            <a:ext cx="2743200" cy="365125"/>
          </a:xfrm>
        </p:spPr>
        <p:txBody>
          <a:bodyPr>
            <a:normAutofit/>
          </a:bodyPr>
          <a:lstStyle/>
          <a:p>
            <a:pPr rtl="0">
              <a:spcAft>
                <a:spcPts val="600"/>
              </a:spcAft>
            </a:pPr>
            <a:fld id="{3A98EE3D-8CD1-4C3F-BD1C-C98C9596463C}" type="slidenum">
              <a:rPr lang="en-GB" noProof="0" smtClean="0"/>
              <a:pPr rtl="0">
                <a:spcAft>
                  <a:spcPts val="600"/>
                </a:spcAft>
              </a:pPr>
              <a:t>8</a:t>
            </a:fld>
            <a:endParaRPr lang="en-GB" noProof="0"/>
          </a:p>
        </p:txBody>
      </p:sp>
      <p:graphicFrame>
        <p:nvGraphicFramePr>
          <p:cNvPr id="14" name="Content Placeholder 13">
            <a:extLst>
              <a:ext uri="{FF2B5EF4-FFF2-40B4-BE49-F238E27FC236}">
                <a16:creationId xmlns:a16="http://schemas.microsoft.com/office/drawing/2014/main" xmlns="" id="{303B2AD4-CBDC-BE47-2D04-85BCA2B8E7F4}"/>
              </a:ext>
            </a:extLst>
          </p:cNvPr>
          <p:cNvGraphicFramePr>
            <a:graphicFrameLocks noGrp="1"/>
          </p:cNvGraphicFramePr>
          <p:nvPr>
            <p:ph idx="1"/>
            <p:extLst>
              <p:ext uri="{D42A27DB-BD31-4B8C-83A1-F6EECF244321}">
                <p14:modId xmlns:p14="http://schemas.microsoft.com/office/powerpoint/2010/main" val="2921091577"/>
              </p:ext>
            </p:extLst>
          </p:nvPr>
        </p:nvGraphicFramePr>
        <p:xfrm>
          <a:off x="5661498" y="643234"/>
          <a:ext cx="6225702" cy="559987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461143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xmlns="" id="{F13C74B1-5B17-4795-BED0-7140497B44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xmlns="" id="{9DA3F96E-697C-3B5E-79EA-903587500543}"/>
              </a:ext>
            </a:extLst>
          </p:cNvPr>
          <p:cNvSpPr>
            <a:spLocks noGrp="1"/>
          </p:cNvSpPr>
          <p:nvPr>
            <p:ph type="title"/>
          </p:nvPr>
        </p:nvSpPr>
        <p:spPr>
          <a:xfrm>
            <a:off x="640080" y="325369"/>
            <a:ext cx="4368602" cy="1956841"/>
          </a:xfrm>
        </p:spPr>
        <p:txBody>
          <a:bodyPr vert="horz" lIns="91440" tIns="45720" rIns="91440" bIns="45720" rtlCol="0" anchor="b">
            <a:normAutofit fontScale="90000"/>
          </a:bodyPr>
          <a:lstStyle/>
          <a:p>
            <a:r>
              <a:rPr lang="en-US" sz="5400" dirty="0">
                <a:latin typeface="Calibri" panose="020F0502020204030204" pitchFamily="34" charset="0"/>
                <a:cs typeface="Calibri" panose="020F0502020204030204" pitchFamily="34" charset="0"/>
              </a:rPr>
              <a:t>Reporting Near Miss events</a:t>
            </a:r>
          </a:p>
        </p:txBody>
      </p:sp>
      <p:sp>
        <p:nvSpPr>
          <p:cNvPr id="21" name="sketchy line">
            <a:extLst>
              <a:ext uri="{FF2B5EF4-FFF2-40B4-BE49-F238E27FC236}">
                <a16:creationId xmlns:a16="http://schemas.microsoft.com/office/drawing/2014/main" xmlns="" id="{D4974D33-8DC5-464E-8C6D-BE58F0669C1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xmln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a:extLst>
              <a:ext uri="{FF2B5EF4-FFF2-40B4-BE49-F238E27FC236}">
                <a16:creationId xmlns:a16="http://schemas.microsoft.com/office/drawing/2014/main" xmlns="" id="{0F9387AF-7520-E5A1-8A67-9D94F48211D2}"/>
              </a:ext>
            </a:extLst>
          </p:cNvPr>
          <p:cNvSpPr>
            <a:spLocks noGrp="1"/>
          </p:cNvSpPr>
          <p:nvPr>
            <p:ph type="body" sz="half" idx="2"/>
          </p:nvPr>
        </p:nvSpPr>
        <p:spPr>
          <a:xfrm>
            <a:off x="640080" y="2872899"/>
            <a:ext cx="4243589" cy="3320668"/>
          </a:xfrm>
        </p:spPr>
        <p:txBody>
          <a:bodyPr vert="horz" lIns="91440" tIns="45720" rIns="91440" bIns="45720" rtlCol="0">
            <a:normAutofit/>
          </a:bodyPr>
          <a:lstStyle/>
          <a:p>
            <a:pPr indent="-228600">
              <a:buFont typeface="Arial" panose="020B0604020202020204" pitchFamily="34" charset="0"/>
              <a:buChar char="•"/>
            </a:pPr>
            <a:r>
              <a:rPr lang="en-US" sz="1900" dirty="0">
                <a:latin typeface="Calibri" panose="020F0502020204030204" pitchFamily="34" charset="0"/>
                <a:cs typeface="Calibri" panose="020F0502020204030204" pitchFamily="34" charset="0"/>
              </a:rPr>
              <a:t>‘Discovery, processing and reporting of transfusion errors is a sign of a functioning quality management system’ – </a:t>
            </a:r>
            <a:r>
              <a:rPr lang="en-US" sz="1900" dirty="0" err="1">
                <a:latin typeface="Calibri" panose="020F0502020204030204" pitchFamily="34" charset="0"/>
                <a:cs typeface="Calibri" panose="020F0502020204030204" pitchFamily="34" charset="0"/>
              </a:rPr>
              <a:t>Swissmedic</a:t>
            </a:r>
            <a:r>
              <a:rPr lang="en-US" sz="1900" dirty="0">
                <a:latin typeface="Calibri" panose="020F0502020204030204" pitchFamily="34" charset="0"/>
                <a:cs typeface="Calibri" panose="020F0502020204030204" pitchFamily="34" charset="0"/>
              </a:rPr>
              <a:t> 2022</a:t>
            </a:r>
          </a:p>
          <a:p>
            <a:endParaRPr lang="en-US" sz="1900" dirty="0">
              <a:latin typeface="Calibri" panose="020F0502020204030204" pitchFamily="34" charset="0"/>
              <a:cs typeface="Calibri" panose="020F0502020204030204" pitchFamily="34" charset="0"/>
            </a:endParaRPr>
          </a:p>
          <a:p>
            <a:pPr indent="-228600">
              <a:buFont typeface="Arial" panose="020B0604020202020204" pitchFamily="34" charset="0"/>
              <a:buChar char="•"/>
            </a:pPr>
            <a:r>
              <a:rPr lang="en-US" sz="1900" dirty="0">
                <a:latin typeface="Calibri" panose="020F0502020204030204" pitchFamily="34" charset="0"/>
                <a:cs typeface="Calibri" panose="020F0502020204030204" pitchFamily="34" charset="0"/>
              </a:rPr>
              <a:t>Legal obligation to report events that occur within Hospital blood bank and Blood Establishment that have the potential to cause harm or affect the quality of the blood and where the unit has been issued.</a:t>
            </a:r>
          </a:p>
          <a:p>
            <a:pPr indent="-228600">
              <a:buFont typeface="Arial" panose="020B0604020202020204" pitchFamily="34" charset="0"/>
              <a:buChar char="•"/>
            </a:pPr>
            <a:endParaRPr lang="en-US" sz="1900" dirty="0"/>
          </a:p>
        </p:txBody>
      </p:sp>
      <p:sp>
        <p:nvSpPr>
          <p:cNvPr id="5" name="Date Placeholder 4">
            <a:extLst>
              <a:ext uri="{FF2B5EF4-FFF2-40B4-BE49-F238E27FC236}">
                <a16:creationId xmlns:a16="http://schemas.microsoft.com/office/drawing/2014/main" xmlns="" id="{19C92090-DFCA-41E5-9412-457ECAF75B02}"/>
              </a:ext>
            </a:extLst>
          </p:cNvPr>
          <p:cNvSpPr>
            <a:spLocks noGrp="1"/>
          </p:cNvSpPr>
          <p:nvPr>
            <p:ph type="dt" sz="half" idx="10"/>
          </p:nvPr>
        </p:nvSpPr>
        <p:spPr>
          <a:xfrm>
            <a:off x="838200" y="6356350"/>
            <a:ext cx="2743200" cy="365125"/>
          </a:xfrm>
        </p:spPr>
        <p:txBody>
          <a:bodyPr vert="horz" lIns="91440" tIns="45720" rIns="91440" bIns="45720" rtlCol="0" anchor="ctr">
            <a:normAutofit/>
          </a:bodyPr>
          <a:lstStyle/>
          <a:p>
            <a:pPr>
              <a:spcAft>
                <a:spcPts val="600"/>
              </a:spcAft>
              <a:defRPr/>
            </a:pPr>
            <a:r>
              <a:rPr lang="en-US" dirty="0">
                <a:solidFill>
                  <a:prstClr val="black">
                    <a:tint val="75000"/>
                  </a:prstClr>
                </a:solidFill>
                <a:latin typeface="Calibri" panose="020F0502020204030204"/>
              </a:rPr>
              <a:t>2025</a:t>
            </a:r>
          </a:p>
        </p:txBody>
      </p:sp>
      <p:pic>
        <p:nvPicPr>
          <p:cNvPr id="14" name="Content Placeholder 13">
            <a:extLst>
              <a:ext uri="{FF2B5EF4-FFF2-40B4-BE49-F238E27FC236}">
                <a16:creationId xmlns:a16="http://schemas.microsoft.com/office/drawing/2014/main" xmlns="" id="{32D1CFF3-4967-A2F7-C204-3BB18A00CF71}"/>
              </a:ext>
            </a:extLst>
          </p:cNvPr>
          <p:cNvPicPr>
            <a:picLocks noGrp="1" noChangeAspect="1"/>
          </p:cNvPicPr>
          <p:nvPr>
            <p:ph idx="1"/>
          </p:nvPr>
        </p:nvPicPr>
        <p:blipFill>
          <a:blip r:embed="rId3"/>
          <a:srcRect l="461" r="29828"/>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4" name="Footer Placeholder 3">
            <a:extLst>
              <a:ext uri="{FF2B5EF4-FFF2-40B4-BE49-F238E27FC236}">
                <a16:creationId xmlns:a16="http://schemas.microsoft.com/office/drawing/2014/main" xmlns="" id="{1E60A577-022E-56DE-0827-2629F1994CD4}"/>
              </a:ext>
            </a:extLst>
          </p:cNvPr>
          <p:cNvSpPr>
            <a:spLocks noGrp="1"/>
          </p:cNvSpPr>
          <p:nvPr>
            <p:ph type="ftr" sz="quarter" idx="11"/>
          </p:nvPr>
        </p:nvSpPr>
        <p:spPr>
          <a:xfrm>
            <a:off x="6248400" y="6356350"/>
            <a:ext cx="4114800" cy="365125"/>
          </a:xfrm>
        </p:spPr>
        <p:txBody>
          <a:bodyPr vert="horz" lIns="91440" tIns="45720" rIns="91440" bIns="45720" rtlCol="0" anchor="ctr">
            <a:normAutofit/>
          </a:bodyPr>
          <a:lstStyle/>
          <a:p>
            <a:pPr algn="l">
              <a:spcAft>
                <a:spcPts val="600"/>
              </a:spcAft>
              <a:defRPr/>
            </a:pPr>
            <a:r>
              <a:rPr lang="en-US" kern="1200" dirty="0">
                <a:solidFill>
                  <a:srgbClr val="FFFFFF"/>
                </a:solidFill>
                <a:latin typeface="Calibri" panose="020F0502020204030204"/>
                <a:ea typeface="+mn-ea"/>
                <a:cs typeface="+mn-cs"/>
              </a:rPr>
              <a:t>NHO Conference SAEs 2023</a:t>
            </a:r>
          </a:p>
        </p:txBody>
      </p:sp>
      <p:sp>
        <p:nvSpPr>
          <p:cNvPr id="6" name="Slide Number Placeholder 5">
            <a:extLst>
              <a:ext uri="{FF2B5EF4-FFF2-40B4-BE49-F238E27FC236}">
                <a16:creationId xmlns:a16="http://schemas.microsoft.com/office/drawing/2014/main" xmlns="" id="{E1B427DE-2524-4640-C9D2-EB2F6179EAD5}"/>
              </a:ext>
            </a:extLst>
          </p:cNvPr>
          <p:cNvSpPr>
            <a:spLocks noGrp="1"/>
          </p:cNvSpPr>
          <p:nvPr>
            <p:ph type="sldNum" sz="quarter" idx="12"/>
          </p:nvPr>
        </p:nvSpPr>
        <p:spPr>
          <a:xfrm>
            <a:off x="10439400" y="6356350"/>
            <a:ext cx="914400" cy="365125"/>
          </a:xfrm>
        </p:spPr>
        <p:txBody>
          <a:bodyPr vert="horz" lIns="91440" tIns="45720" rIns="91440" bIns="45720" rtlCol="0" anchor="ctr">
            <a:normAutofit/>
          </a:bodyPr>
          <a:lstStyle/>
          <a:p>
            <a:pPr>
              <a:spcAft>
                <a:spcPts val="600"/>
              </a:spcAft>
              <a:defRPr/>
            </a:pPr>
            <a:fld id="{3A98EE3D-8CD1-4C3F-BD1C-C98C9596463C}" type="slidenum">
              <a:rPr lang="en-US">
                <a:solidFill>
                  <a:srgbClr val="FFFFFF"/>
                </a:solidFill>
                <a:latin typeface="Calibri" panose="020F0502020204030204"/>
              </a:rPr>
              <a:pPr>
                <a:spcAft>
                  <a:spcPts val="600"/>
                </a:spcAft>
                <a:defRPr/>
              </a:pPr>
              <a:t>9</a:t>
            </a:fld>
            <a:endParaRPr lang="en-US">
              <a:solidFill>
                <a:srgbClr val="FFFFFF"/>
              </a:solidFill>
              <a:latin typeface="Calibri" panose="020F0502020204030204"/>
            </a:endParaRPr>
          </a:p>
        </p:txBody>
      </p:sp>
      <p:sp>
        <p:nvSpPr>
          <p:cNvPr id="2" name="TextBox 1">
            <a:extLst>
              <a:ext uri="{FF2B5EF4-FFF2-40B4-BE49-F238E27FC236}">
                <a16:creationId xmlns:a16="http://schemas.microsoft.com/office/drawing/2014/main" xmlns="" id="{B8F9ACF1-6D3B-3023-3C6F-297B65FB8396}"/>
              </a:ext>
            </a:extLst>
          </p:cNvPr>
          <p:cNvSpPr txBox="1"/>
          <p:nvPr/>
        </p:nvSpPr>
        <p:spPr>
          <a:xfrm>
            <a:off x="9941668" y="3429000"/>
            <a:ext cx="1890902" cy="369332"/>
          </a:xfrm>
          <a:prstGeom prst="rect">
            <a:avLst/>
          </a:prstGeom>
          <a:noFill/>
        </p:spPr>
        <p:txBody>
          <a:bodyPr wrap="none" rtlCol="0">
            <a:spAutoFit/>
          </a:bodyPr>
          <a:lstStyle/>
          <a:p>
            <a:r>
              <a:rPr lang="en-IE" dirty="0"/>
              <a:t>Near Miss Events</a:t>
            </a:r>
            <a:endParaRPr lang="en-GB" dirty="0"/>
          </a:p>
        </p:txBody>
      </p:sp>
      <p:sp>
        <p:nvSpPr>
          <p:cNvPr id="3" name="TextBox 2">
            <a:extLst>
              <a:ext uri="{FF2B5EF4-FFF2-40B4-BE49-F238E27FC236}">
                <a16:creationId xmlns:a16="http://schemas.microsoft.com/office/drawing/2014/main" xmlns="" id="{16783064-D772-84A7-B40C-97E7EDF76FF0}"/>
              </a:ext>
            </a:extLst>
          </p:cNvPr>
          <p:cNvSpPr txBox="1"/>
          <p:nvPr/>
        </p:nvSpPr>
        <p:spPr>
          <a:xfrm>
            <a:off x="9941668" y="1702340"/>
            <a:ext cx="1983428" cy="369332"/>
          </a:xfrm>
          <a:prstGeom prst="rect">
            <a:avLst/>
          </a:prstGeom>
          <a:noFill/>
        </p:spPr>
        <p:txBody>
          <a:bodyPr wrap="none" rtlCol="0">
            <a:spAutoFit/>
          </a:bodyPr>
          <a:lstStyle/>
          <a:p>
            <a:r>
              <a:rPr lang="en-IE" dirty="0"/>
              <a:t>Transfused events</a:t>
            </a:r>
            <a:endParaRPr lang="en-GB" dirty="0"/>
          </a:p>
        </p:txBody>
      </p:sp>
    </p:spTree>
    <p:extLst>
      <p:ext uri="{BB962C8B-B14F-4D97-AF65-F5344CB8AC3E}">
        <p14:creationId xmlns:p14="http://schemas.microsoft.com/office/powerpoint/2010/main" val="11665752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4396</TotalTime>
  <Words>3388</Words>
  <Application>Microsoft Office PowerPoint</Application>
  <PresentationFormat>Custom</PresentationFormat>
  <Paragraphs>370</Paragraphs>
  <Slides>39</Slides>
  <Notes>39</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Office Theme</vt:lpstr>
      <vt:lpstr>Serious Adverse Events 2023: The year in review.</vt:lpstr>
      <vt:lpstr>Learning from the PAST.</vt:lpstr>
      <vt:lpstr>25 Years of Haemovigilance in Ireland</vt:lpstr>
      <vt:lpstr>Haemovigilance participation 2023 </vt:lpstr>
      <vt:lpstr>SAE Reporting and European benchmarking (ANSAE 2022)</vt:lpstr>
      <vt:lpstr>NHO Reporting Trends (2014-2023)</vt:lpstr>
      <vt:lpstr>How Many hospitals reported?</vt:lpstr>
      <vt:lpstr>Haemovigilance reporting and hospital category</vt:lpstr>
      <vt:lpstr>Reporting Near Miss events</vt:lpstr>
      <vt:lpstr>Haemovigilance participation in FOCUS</vt:lpstr>
      <vt:lpstr>Serious Adverse Events 2023 SAEs </vt:lpstr>
      <vt:lpstr>Serious Adverse event reports accepted by the NHO in 2023</vt:lpstr>
      <vt:lpstr>Inappropriate transfusions (n=15)</vt:lpstr>
      <vt:lpstr>Inappropriate Transfusions why did they happen?</vt:lpstr>
      <vt:lpstr>Single Unit policy</vt:lpstr>
      <vt:lpstr>Case Study</vt:lpstr>
      <vt:lpstr>Failure to give an irradiated component (n=10)</vt:lpstr>
      <vt:lpstr>Incorrect ABO group transfused if no reaction (n=3)</vt:lpstr>
      <vt:lpstr>Incorrect ABO group transfused why? </vt:lpstr>
      <vt:lpstr>Anti D related errors (n=19)</vt:lpstr>
      <vt:lpstr>Delays in Anti D administration (n=10)</vt:lpstr>
      <vt:lpstr>Failure to administer Anti D  (n=9)</vt:lpstr>
      <vt:lpstr>Human Errors and SAES 2023</vt:lpstr>
      <vt:lpstr>Areas of Focus (SAEs) for 2025</vt:lpstr>
      <vt:lpstr>Near Miss  </vt:lpstr>
      <vt:lpstr>Deviations Stage in transfusion process error occurred (n=32)</vt:lpstr>
      <vt:lpstr>Common themes identified in near miss reports 2023 (n=31)</vt:lpstr>
      <vt:lpstr>Near Miss areas of focus for 2025</vt:lpstr>
      <vt:lpstr>WBIT</vt:lpstr>
      <vt:lpstr>WBITS what happened? (n=78) </vt:lpstr>
      <vt:lpstr>Locations of WBIT errors 2023</vt:lpstr>
      <vt:lpstr>Staff involved in WBIT Events 2023</vt:lpstr>
      <vt:lpstr>Maternity Samples and WBITS (n=37)</vt:lpstr>
      <vt:lpstr>Electronic identification systems and WBIT errors 2023 (n=52)</vt:lpstr>
      <vt:lpstr>Human Factors and WBIT Events 2023</vt:lpstr>
      <vt:lpstr>Key Recommendations from WBIT Reports in 2023</vt:lpstr>
      <vt:lpstr>NHO what else were we up to in 2023 and 2024? </vt:lpstr>
      <vt:lpstr>Thank you</vt:lpstr>
      <vt:lpstr>Catching WBITs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Serious Adverse Events 2023</dc:title>
  <dc:creator>Casey, Caroline</dc:creator>
  <cp:lastModifiedBy>Casey, Caroline</cp:lastModifiedBy>
  <cp:revision>236</cp:revision>
  <cp:lastPrinted>2025-03-18T08:12:38Z</cp:lastPrinted>
  <dcterms:created xsi:type="dcterms:W3CDTF">2025-02-28T11:11:29Z</dcterms:created>
  <dcterms:modified xsi:type="dcterms:W3CDTF">2025-03-25T00:24:36Z</dcterms:modified>
</cp:coreProperties>
</file>